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77"/>
  </p:notesMasterIdLst>
  <p:sldIdLst>
    <p:sldId id="330" r:id="rId3"/>
    <p:sldId id="257" r:id="rId4"/>
    <p:sldId id="258" r:id="rId5"/>
    <p:sldId id="3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8" r:id="rId23"/>
    <p:sldId id="299" r:id="rId24"/>
    <p:sldId id="300" r:id="rId25"/>
    <p:sldId id="301" r:id="rId26"/>
    <p:sldId id="302" r:id="rId27"/>
    <p:sldId id="303" r:id="rId28"/>
    <p:sldId id="304" r:id="rId29"/>
    <p:sldId id="285" r:id="rId30"/>
    <p:sldId id="286" r:id="rId31"/>
    <p:sldId id="287" r:id="rId32"/>
    <p:sldId id="288" r:id="rId33"/>
    <p:sldId id="289" r:id="rId34"/>
    <p:sldId id="290" r:id="rId35"/>
    <p:sldId id="276" r:id="rId36"/>
    <p:sldId id="277" r:id="rId37"/>
    <p:sldId id="278" r:id="rId38"/>
    <p:sldId id="279" r:id="rId39"/>
    <p:sldId id="280" r:id="rId40"/>
    <p:sldId id="281" r:id="rId41"/>
    <p:sldId id="282" r:id="rId42"/>
    <p:sldId id="283" r:id="rId43"/>
    <p:sldId id="284" r:id="rId44"/>
    <p:sldId id="291" r:id="rId45"/>
    <p:sldId id="292" r:id="rId46"/>
    <p:sldId id="293" r:id="rId47"/>
    <p:sldId id="294" r:id="rId48"/>
    <p:sldId id="295" r:id="rId49"/>
    <p:sldId id="296" r:id="rId50"/>
    <p:sldId id="297"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5143500" type="screen16x9"/>
  <p:notesSz cx="6858000" cy="9144000"/>
  <p:embeddedFontLst>
    <p:embeddedFont>
      <p:font typeface="Helvetica Neue" panose="02000503000000020004" pitchFamily="2" charset="0"/>
      <p:regular r:id="rId78"/>
      <p:bold r:id="rId79"/>
      <p:italic r:id="rId80"/>
      <p:boldItalic r:id="rId81"/>
    </p:embeddedFont>
    <p:embeddedFont>
      <p:font typeface="Libre Franklin" pitchFamily="2" charset="77"/>
      <p:regular r:id="rId82"/>
      <p:bold r:id="rId83"/>
      <p:italic r:id="rId84"/>
      <p:boldItalic r:id="rId85"/>
    </p:embeddedFont>
    <p:embeddedFont>
      <p:font typeface="Public Sans" pitchFamily="2" charset="77"/>
      <p:regular r:id="rId86"/>
      <p:bold r:id="rId87"/>
      <p:italic r:id="rId88"/>
      <p:boldItalic r:id="rId89"/>
    </p:embeddedFont>
    <p:embeddedFont>
      <p:font typeface="Public Sans Thin" pitchFamily="2" charset="77"/>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E25"/>
    <a:srgbClr val="967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7"/>
    <p:restoredTop sz="78915"/>
  </p:normalViewPr>
  <p:slideViewPr>
    <p:cSldViewPr snapToGrid="0">
      <p:cViewPr varScale="1">
        <p:scale>
          <a:sx n="131" d="100"/>
          <a:sy n="131" d="100"/>
        </p:scale>
        <p:origin x="1040" y="184"/>
      </p:cViewPr>
      <p:guideLst>
        <p:guide orient="horz" pos="1620"/>
        <p:guide pos="2880"/>
      </p:guideLst>
    </p:cSldViewPr>
  </p:slideViewPr>
  <p:outlineViewPr>
    <p:cViewPr>
      <p:scale>
        <a:sx n="33" d="100"/>
        <a:sy n="33" d="100"/>
      </p:scale>
      <p:origin x="0" y="-22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2.fntdata"/><Relationship Id="rId5" Type="http://schemas.openxmlformats.org/officeDocument/2006/relationships/slide" Target="slides/slide3.xml"/><Relationship Id="rId90" Type="http://schemas.openxmlformats.org/officeDocument/2006/relationships/font" Target="fonts/font13.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customschemas.google.com/relationships/presentationmetadata" Target="meta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0.fntdata"/><Relationship Id="rId61" Type="http://schemas.openxmlformats.org/officeDocument/2006/relationships/slide" Target="slides/slide59.xml"/><Relationship Id="rId82"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notesMaster" Target="notesMasters/notesMaster1.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6.fntdata"/><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designsystem.digital.gov/about/community"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Great work everyone! Be sure to let us know when a new site launches, either with an email or a note on the USWDS Slack.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Slide 9. Product updates. Now, let's take a look at what's new in the world of USWDS.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So why use USWDS? [read slide]….</a:t>
            </a:r>
            <a:endParaRPr sz="1400">
              <a:latin typeface="Public Sans"/>
              <a:ea typeface="Public Sans"/>
              <a:cs typeface="Public Sans"/>
              <a:sym typeface="Public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Those are all important reasons to use USWDS — and they may have contributed to why your team uses the design system. But today we’re going to look at a few of the core values USWDS delivers to government teams.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These fundamental values and benefits not only help explain how and why USWDS is the right decision for government teams, but it’s also a guide to how we, as a product, invest our time and effort. Since, these are not just customer benefits…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…but they are core product goals.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So our challenge, as we make the case today, tomorrow, and into the future, is to stay humble and honest with ourselves — to be able to evaluate internal and external feedback — to </a:t>
            </a:r>
            <a:r>
              <a:rPr lang="en-US" sz="1400" i="1"/>
              <a:t>listen</a:t>
            </a:r>
            <a:r>
              <a:rPr lang="en-US" sz="1400"/>
              <a:t> to our users and our metrics — to understand how well our product is living up to these goals.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Because we know we can always do better.</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a:t>Slide 2. My name is Dan Williams, and I'm the USWDS product lead. Thanks for being here!</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First, I'd like to mention that we're recording this monthly call, and — as always — we post these recordings to YouTube, so please refrain from turning on your camera. We will manually turn off any cameras to ensure the recording doesn't show us on camera. </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We'll be posting links and references into the chat as we go along, and I encourage you to ask questions in the chat at any time. If any member of our team can answer your question in the chat, we'll do so, otherwise there'll be some time for question and answer at the end of the hour. Also, be sure to introduce yourself in the chat as well — it's nice to know who's here. It's good to have you here today. </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Also, as you may have noticed, I've been reading out the slide numbers. While that may strike you as a bit odd at first, I hope everyone gets used to it as the show goes on. We're always trying to make what we do more accessible, and we're trying to apply some of the lessons we've learned from U.S. Access Board to do the same for our presentations. To that end, I'll be reading out slide numbers as we go — and I'll also try to talk a bit slower and be a bit more descriptive of the slides and images on the screen. A bit like audio description, if you've ever used it for movies and television. Personally, I've grown to love audio description with television, and perhaps this extra effort will make the call seem a bit more like a podcast. And if not, at least we'll learn something in the process.</a:t>
            </a:r>
            <a:endParaRPr/>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US" sz="1400"/>
              <a:t>So thanks! And, with that, let's get started!</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69255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180889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404668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1578211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927639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696832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32797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045233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224083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93051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40654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With rare exceptions, the people who visit government websites are less interested in engaging, dynamic experiences, than in completing a task and getting on with their lives. As a general rule, we should be striving for “obvious” not “interesting”.</a:t>
            </a:r>
            <a:endParaRPr sz="1400"/>
          </a:p>
        </p:txBody>
      </p:sp>
    </p:spTree>
    <p:extLst>
      <p:ext uri="{BB962C8B-B14F-4D97-AF65-F5344CB8AC3E}">
        <p14:creationId xmlns:p14="http://schemas.microsoft.com/office/powerpoint/2010/main" val="1324459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extLst>
      <p:ext uri="{BB962C8B-B14F-4D97-AF65-F5344CB8AC3E}">
        <p14:creationId xmlns:p14="http://schemas.microsoft.com/office/powerpoint/2010/main" val="3798200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400" dirty="0"/>
              <a:t>Slide 3. So what's our agenda for today? </a:t>
            </a:r>
          </a:p>
          <a:p>
            <a:pPr marL="0" lvl="0" indent="0" algn="l" rtl="0">
              <a:lnSpc>
                <a:spcPct val="100000"/>
              </a:lnSpc>
              <a:spcBef>
                <a:spcPts val="0"/>
              </a:spcBef>
              <a:spcAft>
                <a:spcPts val="0"/>
              </a:spcAft>
              <a:buClr>
                <a:schemeClr val="dk1"/>
              </a:buClr>
              <a:buSzPts val="1100"/>
              <a:buFont typeface="Arial"/>
              <a:buNone/>
            </a:pPr>
            <a:r>
              <a:rPr lang="en-US" sz="1400" dirty="0"/>
              <a:t>[CLICK]</a:t>
            </a:r>
          </a:p>
          <a:p>
            <a:pPr marL="0" lvl="0" indent="0" algn="l" rtl="0">
              <a:lnSpc>
                <a:spcPct val="100000"/>
              </a:lnSpc>
              <a:spcBef>
                <a:spcPts val="0"/>
              </a:spcBef>
              <a:spcAft>
                <a:spcPts val="0"/>
              </a:spcAft>
              <a:buClr>
                <a:schemeClr val="dk1"/>
              </a:buClr>
              <a:buSzPts val="1100"/>
              <a:buFont typeface="Arial"/>
              <a:buNone/>
            </a:pPr>
            <a:r>
              <a:rPr lang="en-US" sz="1400" dirty="0"/>
              <a:t>First, as always, we'll show off a few nice new site launches.</a:t>
            </a:r>
          </a:p>
          <a:p>
            <a:pPr marL="0" lvl="0" indent="0" algn="l" rtl="0">
              <a:lnSpc>
                <a:spcPct val="100000"/>
              </a:lnSpc>
              <a:spcBef>
                <a:spcPts val="0"/>
              </a:spcBef>
              <a:spcAft>
                <a:spcPts val="0"/>
              </a:spcAft>
              <a:buClr>
                <a:schemeClr val="dk1"/>
              </a:buClr>
              <a:buSzPts val="1100"/>
              <a:buFont typeface="Arial"/>
              <a:buNone/>
            </a:pPr>
            <a:r>
              <a:rPr lang="en-US" sz="1400" dirty="0"/>
              <a:t>[CLICK]</a:t>
            </a:r>
          </a:p>
          <a:p>
            <a:pPr marL="0" lvl="0" indent="0" algn="l" rtl="0">
              <a:lnSpc>
                <a:spcPct val="100000"/>
              </a:lnSpc>
              <a:spcBef>
                <a:spcPts val="0"/>
              </a:spcBef>
              <a:spcAft>
                <a:spcPts val="0"/>
              </a:spcAft>
              <a:buClr>
                <a:schemeClr val="dk1"/>
              </a:buClr>
              <a:buSzPts val="1100"/>
              <a:buFont typeface="Arial"/>
              <a:buNone/>
            </a:pPr>
            <a:endParaRPr sz="1400" dirty="0"/>
          </a:p>
        </p:txBody>
      </p:sp>
    </p:spTree>
    <p:extLst>
      <p:ext uri="{BB962C8B-B14F-4D97-AF65-F5344CB8AC3E}">
        <p14:creationId xmlns:p14="http://schemas.microsoft.com/office/powerpoint/2010/main" val="4130844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t>Slide 4. Let's enjoy some new site launches.</a:t>
            </a: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latin typeface="Public Sans"/>
              <a:ea typeface="Public Sans"/>
              <a:cs typeface="Public Sans"/>
              <a:sym typeface="Public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So why use USWDS? [read slide]….</a:t>
            </a:r>
            <a:endParaRPr sz="1400">
              <a:latin typeface="Public Sans"/>
              <a:ea typeface="Public Sans"/>
              <a:cs typeface="Public Sans"/>
              <a:sym typeface="Public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This is not just about why to use the design system, it’s a statement of what we value. What we care about. What we’ll continuously work to strengthen improve…</a:t>
            </a:r>
            <a:endParaRPr sz="1400">
              <a:latin typeface="Public Sans"/>
              <a:ea typeface="Public Sans"/>
              <a:cs typeface="Public Sans"/>
              <a:sym typeface="Public San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When we talk about why to use USWDS, it’s another way of saying “This is what we’re always working to demonstrate, in everything we do.”</a:t>
            </a:r>
            <a:endParaRPr/>
          </a:p>
          <a:p>
            <a:pPr marL="158750" lvl="0" indent="0" algn="l" rtl="0">
              <a:lnSpc>
                <a:spcPct val="100000"/>
              </a:lnSpc>
              <a:spcBef>
                <a:spcPts val="0"/>
              </a:spcBef>
              <a:spcAft>
                <a:spcPts val="0"/>
              </a:spcAft>
              <a:buSzPts val="1100"/>
              <a:buNone/>
            </a:pPr>
            <a:r>
              <a:rPr lang="en-US" sz="1400">
                <a:latin typeface="Public Sans"/>
                <a:ea typeface="Public Sans"/>
                <a:cs typeface="Public Sans"/>
                <a:sym typeface="Public Sans"/>
              </a:rPr>
              <a:t>And you will hold us to this standard.</a:t>
            </a:r>
            <a:endParaRPr sz="1400">
              <a:latin typeface="Public Sans"/>
              <a:ea typeface="Public Sans"/>
              <a:cs typeface="Public Sans"/>
              <a:sym typeface="Public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Slide 40. Now there may be time for a bit of Q&amp;A. I'll open to floor to Ammie to ask any questions she's taken from the chat. And if you have a question, please add it to the chat now.</a:t>
            </a:r>
            <a:endParaRPr sz="14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Slide 41. DESCRIPTION TK</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1" u="none" strike="noStrike" cap="none">
                <a:solidFill>
                  <a:srgbClr val="000000"/>
                </a:solidFill>
                <a:latin typeface="Arial"/>
                <a:ea typeface="Arial"/>
                <a:cs typeface="Arial"/>
                <a:sym typeface="Arial"/>
              </a:rPr>
              <a:t>And</a:t>
            </a:r>
            <a:r>
              <a:rPr lang="en-US" sz="1100" b="0" i="0" u="none" strike="noStrike" cap="none">
                <a:solidFill>
                  <a:srgbClr val="000000"/>
                </a:solidFill>
                <a:latin typeface="Arial"/>
                <a:ea typeface="Arial"/>
                <a:cs typeface="Arial"/>
                <a:sym typeface="Arial"/>
              </a:rPr>
              <a:t>, as always, I encourage you to join our community in the #uswds-public Slack channel so you can follow our progress, get answers, and contribute to the discussion. </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Follow us on Github, check out our website, and visit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designsystem.digital.gov/about/community</a:t>
            </a:r>
            <a:r>
              <a:rPr lang="en-US" sz="1100" b="0" i="0" u="none" strike="noStrike" cap="none">
                <a:solidFill>
                  <a:srgbClr val="000000"/>
                </a:solidFill>
                <a:latin typeface="Arial"/>
                <a:ea typeface="Arial"/>
                <a:cs typeface="Arial"/>
                <a:sym typeface="Arial"/>
              </a:rPr>
              <a:t> to join us and your colleagues across government who are using USWDS.</a:t>
            </a:r>
            <a:br>
              <a:rPr lang="en-US" sz="1100" b="0" i="0" u="none" strike="noStrike" cap="none">
                <a:solidFill>
                  <a:srgbClr val="000000"/>
                </a:solidFill>
                <a:latin typeface="Arial"/>
                <a:ea typeface="Arial"/>
                <a:cs typeface="Arial"/>
                <a:sym typeface="Arial"/>
              </a:rPr>
            </a:b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Thank you, and see you next month!</a:t>
            </a:r>
            <a:endParaRPr sz="1400">
              <a:latin typeface="Public Sans"/>
              <a:ea typeface="Public Sans"/>
              <a:cs typeface="Public Sans"/>
              <a:sym typeface="Public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a:solidFill>
                  <a:srgbClr val="FFBE2E"/>
                </a:solidFill>
                <a:latin typeface="Public Sans Thin" pitchFamily="2" charset="77"/>
              </a:rPr>
              <a:t>April </a:t>
            </a:r>
            <a:r>
              <a:rPr lang="en" sz="4000" dirty="0">
                <a:solidFill>
                  <a:srgbClr val="FFBE2E"/>
                </a:solidFill>
                <a:latin typeface="Public Sans Thin" pitchFamily="2" charset="77"/>
              </a:rPr>
              <a:t>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Great work!</a:t>
            </a:r>
            <a:endParaRPr sz="4000">
              <a:solidFill>
                <a:srgbClr val="936F38"/>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41"/>
        <p:cNvGrpSpPr/>
        <p:nvPr/>
      </p:nvGrpSpPr>
      <p:grpSpPr>
        <a:xfrm>
          <a:off x="0" y="0"/>
          <a:ext cx="0" cy="0"/>
          <a:chOff x="0" y="0"/>
          <a:chExt cx="0" cy="0"/>
        </a:xfrm>
      </p:grpSpPr>
      <p:sp>
        <p:nvSpPr>
          <p:cNvPr id="142" name="Google Shape;142;p1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Product updates</a:t>
            </a:r>
            <a:endParaRPr sz="4000">
              <a:solidFill>
                <a:srgbClr val="936F38"/>
              </a:solidFill>
              <a:latin typeface="Public Sans"/>
              <a:ea typeface="Public Sans"/>
              <a:cs typeface="Public Sans"/>
              <a:sym typeface="Public Sans"/>
            </a:endParaRPr>
          </a:p>
        </p:txBody>
      </p:sp>
      <p:sp>
        <p:nvSpPr>
          <p:cNvPr id="143" name="Google Shape;143;p1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7"/>
        <p:cNvGrpSpPr/>
        <p:nvPr/>
      </p:nvGrpSpPr>
      <p:grpSpPr>
        <a:xfrm>
          <a:off x="0" y="0"/>
          <a:ext cx="0" cy="0"/>
          <a:chOff x="0" y="0"/>
          <a:chExt cx="0" cy="0"/>
        </a:xfrm>
      </p:grpSpPr>
      <p:sp>
        <p:nvSpPr>
          <p:cNvPr id="148" name="Google Shape;148;p12"/>
          <p:cNvSpPr txBox="1">
            <a:spLocks noGrp="1"/>
          </p:cNvSpPr>
          <p:nvPr>
            <p:ph type="title" idx="4294967295"/>
          </p:nvPr>
        </p:nvSpPr>
        <p:spPr>
          <a:xfrm>
            <a:off x="499908" y="1710768"/>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chemeClr val="lt1"/>
                </a:solidFill>
              </a:rPr>
              <a:t>Sketch and Adobe XD </a:t>
            </a:r>
            <a:br>
              <a:rPr lang="en-US" sz="4000" b="1">
                <a:solidFill>
                  <a:schemeClr val="lt1"/>
                </a:solidFill>
              </a:rPr>
            </a:br>
            <a:r>
              <a:rPr lang="en-US" sz="4000">
                <a:solidFill>
                  <a:srgbClr val="04CF85"/>
                </a:solidFill>
              </a:rPr>
              <a:t>Design Kits</a:t>
            </a:r>
            <a:endParaRPr sz="4000">
              <a:solidFill>
                <a:srgbClr val="04CF85"/>
              </a:solidFill>
            </a:endParaRPr>
          </a:p>
        </p:txBody>
      </p:sp>
      <p:sp>
        <p:nvSpPr>
          <p:cNvPr id="149" name="Google Shape;149;p1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12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Why use USWDS?</a:t>
            </a:r>
            <a:endParaRPr sz="400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476257" y="404029"/>
            <a:ext cx="743725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A few great reasons to use USWDS</a:t>
            </a:r>
            <a:endParaRPr>
              <a:solidFill>
                <a:srgbClr val="FFBE2E"/>
              </a:solidFill>
              <a:latin typeface="Public Sans"/>
              <a:ea typeface="Public Sans"/>
              <a:cs typeface="Public Sans"/>
              <a:sym typeface="Public Sans"/>
            </a:endParaRPr>
          </a:p>
        </p:txBody>
      </p:sp>
      <p:sp>
        <p:nvSpPr>
          <p:cNvPr id="161" name="Google Shape;161;p14"/>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lvl="0" indent="0" algn="l" rtl="0">
              <a:lnSpc>
                <a:spcPct val="110000"/>
              </a:lnSpc>
              <a:spcBef>
                <a:spcPts val="1600"/>
              </a:spcBef>
              <a:spcAft>
                <a:spcPts val="0"/>
              </a:spcAft>
              <a:buSzPts val="1400"/>
              <a:buNone/>
            </a:pPr>
            <a:r>
              <a:rPr lang="en-US" sz="1800">
                <a:solidFill>
                  <a:schemeClr val="lt1"/>
                </a:solidFill>
                <a:latin typeface="Public Sans"/>
                <a:ea typeface="Public Sans"/>
                <a:cs typeface="Public Sans"/>
                <a:sym typeface="Public Sans"/>
              </a:rPr>
              <a:t>More than a design system, </a:t>
            </a:r>
            <a:br>
              <a:rPr lang="en-US" sz="1800">
                <a:solidFill>
                  <a:schemeClr val="lt1"/>
                </a:solidFill>
                <a:latin typeface="Public Sans"/>
                <a:ea typeface="Public Sans"/>
                <a:cs typeface="Public Sans"/>
                <a:sym typeface="Public Sans"/>
              </a:rPr>
            </a:br>
            <a:r>
              <a:rPr lang="en-US" sz="1800">
                <a:solidFill>
                  <a:schemeClr val="lt1"/>
                </a:solidFill>
                <a:latin typeface="Public Sans"/>
                <a:ea typeface="Public Sans"/>
                <a:cs typeface="Public Sans"/>
                <a:sym typeface="Public Sans"/>
              </a:rPr>
              <a:t>it’s a design system builder.</a:t>
            </a:r>
            <a:endParaRPr/>
          </a:p>
          <a:p>
            <a:pPr marL="0" lvl="0" indent="0" algn="l" rtl="0">
              <a:lnSpc>
                <a:spcPct val="110000"/>
              </a:lnSpc>
              <a:spcBef>
                <a:spcPts val="1600"/>
              </a:spcBef>
              <a:spcAft>
                <a:spcPts val="0"/>
              </a:spcAft>
              <a:buSzPts val="1400"/>
              <a:buNone/>
            </a:pPr>
            <a:r>
              <a:rPr lang="en-US" sz="1800">
                <a:solidFill>
                  <a:schemeClr val="lt1"/>
                </a:solidFill>
              </a:rPr>
              <a:t>It’s designed with an expressive balance of consistency and customization.</a:t>
            </a:r>
            <a:endParaRPr/>
          </a:p>
          <a:p>
            <a:pPr marL="0" lvl="0" indent="0" algn="l" rtl="0">
              <a:lnSpc>
                <a:spcPct val="110000"/>
              </a:lnSpc>
              <a:spcBef>
                <a:spcPts val="1600"/>
              </a:spcBef>
              <a:spcAft>
                <a:spcPts val="0"/>
              </a:spcAft>
              <a:buSzPts val="1400"/>
              <a:buNone/>
            </a:pPr>
            <a:r>
              <a:rPr lang="en-US" sz="1800">
                <a:solidFill>
                  <a:schemeClr val="lt1"/>
                </a:solidFill>
              </a:rPr>
              <a:t>It’s an effective way to communicate design guidelines and decisions to your team.</a:t>
            </a:r>
            <a:endParaRPr/>
          </a:p>
          <a:p>
            <a:pPr marL="0" lvl="0" indent="0" algn="l" rtl="0">
              <a:lnSpc>
                <a:spcPct val="110000"/>
              </a:lnSpc>
              <a:spcBef>
                <a:spcPts val="1600"/>
              </a:spcBef>
              <a:spcAft>
                <a:spcPts val="0"/>
              </a:spcAft>
              <a:buSzPts val="1400"/>
              <a:buNone/>
            </a:pPr>
            <a:r>
              <a:rPr lang="en-US" sz="1800">
                <a:solidFill>
                  <a:schemeClr val="lt1"/>
                </a:solidFill>
              </a:rPr>
              <a:t>USWDS design tokens make design choices faster.</a:t>
            </a:r>
            <a:endParaRPr/>
          </a:p>
          <a:p>
            <a:pPr marL="0" lvl="0" indent="0" algn="l" rtl="0">
              <a:lnSpc>
                <a:spcPct val="110000"/>
              </a:lnSpc>
              <a:spcBef>
                <a:spcPts val="1600"/>
              </a:spcBef>
              <a:spcAft>
                <a:spcPts val="0"/>
              </a:spcAft>
              <a:buSzPts val="1400"/>
              <a:buNone/>
            </a:pPr>
            <a:r>
              <a:rPr lang="en-US" sz="1800">
                <a:solidFill>
                  <a:schemeClr val="lt1"/>
                </a:solidFill>
              </a:rPr>
              <a:t>It’s built to implement iteratively, alongside other frameworks or existing design work.</a:t>
            </a:r>
            <a:endParaRPr/>
          </a:p>
          <a:p>
            <a:pPr marL="0" lvl="0" indent="0" algn="l" rtl="0">
              <a:lnSpc>
                <a:spcPct val="110000"/>
              </a:lnSpc>
              <a:spcBef>
                <a:spcPts val="1600"/>
              </a:spcBef>
              <a:spcAft>
                <a:spcPts val="0"/>
              </a:spcAft>
              <a:buSzPts val="1400"/>
              <a:buNone/>
            </a:pPr>
            <a:r>
              <a:rPr lang="en-US" sz="1800">
                <a:solidFill>
                  <a:schemeClr val="lt1"/>
                </a:solidFill>
              </a:rPr>
              <a:t>Its common design language helps teams communicate more effectively.</a:t>
            </a:r>
            <a:endParaRPr sz="1800">
              <a:solidFill>
                <a:schemeClr val="lt1"/>
              </a:solidFill>
            </a:endParaRPr>
          </a:p>
        </p:txBody>
      </p:sp>
      <p:cxnSp>
        <p:nvCxnSpPr>
          <p:cNvPr id="162" name="Google Shape;162;p14">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EF5E25"/>
            </a:solidFill>
            <a:prstDash val="solid"/>
            <a:round/>
            <a:headEnd type="none" w="sm" len="sm"/>
            <a:tailEnd type="none" w="sm" len="sm"/>
          </a:ln>
        </p:spPr>
      </p:cxnSp>
      <p:cxnSp>
        <p:nvCxnSpPr>
          <p:cNvPr id="163" name="Google Shape;163;p14">
            <a:extLst>
              <a:ext uri="{C183D7F6-B498-43B3-948B-1728B52AA6E4}">
                <adec:decorative xmlns:adec="http://schemas.microsoft.com/office/drawing/2017/decorative" val="1"/>
              </a:ext>
            </a:extLst>
          </p:cNvPr>
          <p:cNvCxnSpPr/>
          <p:nvPr/>
        </p:nvCxnSpPr>
        <p:spPr>
          <a:xfrm>
            <a:off x="598714" y="1959428"/>
            <a:ext cx="3668486" cy="0"/>
          </a:xfrm>
          <a:prstGeom prst="straightConnector1">
            <a:avLst/>
          </a:prstGeom>
          <a:noFill/>
          <a:ln w="9525" cap="flat" cmpd="sng">
            <a:solidFill>
              <a:srgbClr val="4F97D1"/>
            </a:solidFill>
            <a:prstDash val="solid"/>
            <a:round/>
            <a:headEnd type="none" w="sm" len="sm"/>
            <a:tailEnd type="none" w="sm" len="sm"/>
          </a:ln>
        </p:spPr>
      </p:cxnSp>
      <p:cxnSp>
        <p:nvCxnSpPr>
          <p:cNvPr id="164" name="Google Shape;164;p14">
            <a:extLst>
              <a:ext uri="{C183D7F6-B498-43B3-948B-1728B52AA6E4}">
                <adec:decorative xmlns:adec="http://schemas.microsoft.com/office/drawing/2017/decorative" val="1"/>
              </a:ext>
            </a:extLst>
          </p:cNvPr>
          <p:cNvCxnSpPr/>
          <p:nvPr/>
        </p:nvCxnSpPr>
        <p:spPr>
          <a:xfrm>
            <a:off x="598714" y="3070175"/>
            <a:ext cx="3668486" cy="0"/>
          </a:xfrm>
          <a:prstGeom prst="straightConnector1">
            <a:avLst/>
          </a:prstGeom>
          <a:noFill/>
          <a:ln w="9525" cap="flat" cmpd="sng">
            <a:solidFill>
              <a:srgbClr val="04CF85"/>
            </a:solidFill>
            <a:prstDash val="solid"/>
            <a:round/>
            <a:headEnd type="none" w="sm" len="sm"/>
            <a:tailEnd type="none" w="sm" len="sm"/>
          </a:ln>
        </p:spPr>
      </p:cxnSp>
      <p:cxnSp>
        <p:nvCxnSpPr>
          <p:cNvPr id="165" name="Google Shape;165;p14">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967EFB"/>
            </a:solidFill>
            <a:prstDash val="solid"/>
            <a:round/>
            <a:headEnd type="none" w="sm" len="sm"/>
            <a:tailEnd type="none" w="sm" len="sm"/>
          </a:ln>
        </p:spPr>
      </p:cxnSp>
      <p:cxnSp>
        <p:nvCxnSpPr>
          <p:cNvPr id="166" name="Google Shape;166;p14">
            <a:extLst>
              <a:ext uri="{C183D7F6-B498-43B3-948B-1728B52AA6E4}">
                <adec:decorative xmlns:adec="http://schemas.microsoft.com/office/drawing/2017/decorative" val="1"/>
              </a:ext>
            </a:extLst>
          </p:cNvPr>
          <p:cNvCxnSpPr/>
          <p:nvPr/>
        </p:nvCxnSpPr>
        <p:spPr>
          <a:xfrm>
            <a:off x="4702628" y="1954590"/>
            <a:ext cx="3668486" cy="0"/>
          </a:xfrm>
          <a:prstGeom prst="straightConnector1">
            <a:avLst/>
          </a:prstGeom>
          <a:noFill/>
          <a:ln w="9525" cap="flat" cmpd="sng">
            <a:solidFill>
              <a:srgbClr val="936F38"/>
            </a:solidFill>
            <a:prstDash val="solid"/>
            <a:round/>
            <a:headEnd type="none" w="sm" len="sm"/>
            <a:tailEnd type="none" w="sm" len="sm"/>
          </a:ln>
        </p:spPr>
      </p:cxnSp>
      <p:cxnSp>
        <p:nvCxnSpPr>
          <p:cNvPr id="167" name="Google Shape;167;p14">
            <a:extLst>
              <a:ext uri="{C183D7F6-B498-43B3-948B-1728B52AA6E4}">
                <adec:decorative xmlns:adec="http://schemas.microsoft.com/office/drawing/2017/decorative" val="1"/>
              </a:ext>
            </a:extLst>
          </p:cNvPr>
          <p:cNvCxnSpPr/>
          <p:nvPr/>
        </p:nvCxnSpPr>
        <p:spPr>
          <a:xfrm>
            <a:off x="4702628" y="3070175"/>
            <a:ext cx="3668486" cy="0"/>
          </a:xfrm>
          <a:prstGeom prst="straightConnector1">
            <a:avLst/>
          </a:prstGeom>
          <a:noFill/>
          <a:ln w="9525" cap="flat" cmpd="sng">
            <a:solidFill>
              <a:srgbClr val="C8DEB9"/>
            </a:solidFill>
            <a:prstDash val="solid"/>
            <a:round/>
            <a:headEnd type="none" w="sm" len="sm"/>
            <a:tailEnd type="none" w="sm" len="sm"/>
          </a:ln>
        </p:spPr>
      </p:cxnSp>
      <p:sp>
        <p:nvSpPr>
          <p:cNvPr id="168" name="Google Shape;168;p1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But today we’ll look at some the </a:t>
            </a:r>
            <a:r>
              <a:rPr lang="en-US" sz="4000">
                <a:solidFill>
                  <a:srgbClr val="FFBE2E"/>
                </a:solidFill>
                <a:latin typeface="Public Sans"/>
                <a:ea typeface="Public Sans"/>
                <a:cs typeface="Public Sans"/>
                <a:sym typeface="Public Sans"/>
              </a:rPr>
              <a:t>core values </a:t>
            </a:r>
            <a:r>
              <a:rPr lang="en-US" sz="4000">
                <a:solidFill>
                  <a:schemeClr val="lt1"/>
                </a:solidFill>
                <a:latin typeface="Public Sans"/>
                <a:ea typeface="Public Sans"/>
                <a:cs typeface="Public Sans"/>
                <a:sym typeface="Public Sans"/>
              </a:rPr>
              <a:t>USWDS delivers to </a:t>
            </a:r>
            <a:r>
              <a:rPr lang="en-US" sz="4000">
                <a:solidFill>
                  <a:srgbClr val="967EFB"/>
                </a:solidFill>
                <a:latin typeface="Public Sans"/>
                <a:ea typeface="Public Sans"/>
                <a:cs typeface="Public Sans"/>
                <a:sym typeface="Public Sans"/>
              </a:rPr>
              <a:t>government teams</a:t>
            </a:r>
            <a:r>
              <a:rPr lang="en-US" sz="4000">
                <a:solidFill>
                  <a:schemeClr val="lt1"/>
                </a:solidFill>
                <a:latin typeface="Public Sans"/>
                <a:ea typeface="Public Sans"/>
                <a:cs typeface="Public Sans"/>
                <a:sym typeface="Public Sans"/>
              </a:rPr>
              <a:t>.</a:t>
            </a:r>
            <a:endParaRPr sz="4000">
              <a:solidFill>
                <a:schemeClr val="lt1"/>
              </a:solidFill>
              <a:latin typeface="Public Sans"/>
              <a:ea typeface="Public Sans"/>
              <a:cs typeface="Public Sans"/>
              <a:sym typeface="Public Sans"/>
            </a:endParaRPr>
          </a:p>
        </p:txBody>
      </p:sp>
      <p:sp>
        <p:nvSpPr>
          <p:cNvPr id="174" name="Google Shape;174;p1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This is where we’ll invest </a:t>
            </a:r>
            <a:br>
              <a:rPr lang="en-US" sz="4000">
                <a:solidFill>
                  <a:schemeClr val="lt1"/>
                </a:solidFill>
                <a:latin typeface="Public Sans"/>
                <a:ea typeface="Public Sans"/>
                <a:cs typeface="Public Sans"/>
                <a:sym typeface="Public Sans"/>
              </a:rPr>
            </a:br>
            <a:r>
              <a:rPr lang="en-US" sz="4000">
                <a:solidFill>
                  <a:schemeClr val="lt1"/>
                </a:solidFill>
                <a:latin typeface="Public Sans"/>
                <a:ea typeface="Public Sans"/>
                <a:cs typeface="Public Sans"/>
                <a:sym typeface="Public Sans"/>
              </a:rPr>
              <a:t>our time and effort.</a:t>
            </a:r>
            <a:endParaRPr sz="4000">
              <a:solidFill>
                <a:schemeClr val="lt1"/>
              </a:solidFill>
              <a:latin typeface="Public Sans"/>
              <a:ea typeface="Public Sans"/>
              <a:cs typeface="Public Sans"/>
              <a:sym typeface="Public Sans"/>
            </a:endParaRPr>
          </a:p>
        </p:txBody>
      </p:sp>
      <p:sp>
        <p:nvSpPr>
          <p:cNvPr id="180" name="Google Shape;180;p1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These are core product goals.</a:t>
            </a:r>
            <a:endParaRPr sz="4000">
              <a:solidFill>
                <a:schemeClr val="lt1"/>
              </a:solidFill>
              <a:latin typeface="Public Sans"/>
              <a:ea typeface="Public Sans"/>
              <a:cs typeface="Public Sans"/>
              <a:sym typeface="Public Sans"/>
            </a:endParaRPr>
          </a:p>
        </p:txBody>
      </p:sp>
      <p:sp>
        <p:nvSpPr>
          <p:cNvPr id="186" name="Google Shape;186;p1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chemeClr val="lt1"/>
                </a:solidFill>
                <a:latin typeface="Public Sans"/>
                <a:ea typeface="Public Sans"/>
                <a:cs typeface="Public Sans"/>
                <a:sym typeface="Public Sans"/>
              </a:rPr>
              <a:t>Stay humble and honest.</a:t>
            </a:r>
            <a:endParaRPr sz="4000">
              <a:solidFill>
                <a:schemeClr val="lt1"/>
              </a:solidFill>
              <a:latin typeface="Public Sans"/>
              <a:ea typeface="Public Sans"/>
              <a:cs typeface="Public Sans"/>
              <a:sym typeface="Public Sans"/>
            </a:endParaRPr>
          </a:p>
        </p:txBody>
      </p:sp>
      <p:sp>
        <p:nvSpPr>
          <p:cNvPr id="192" name="Google Shape;192;p1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267391" y="232250"/>
            <a:ext cx="857406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04CF85"/>
                </a:solidFill>
                <a:latin typeface="Public Sans"/>
                <a:ea typeface="Public Sans"/>
                <a:cs typeface="Public Sans"/>
                <a:sym typeface="Public Sans"/>
              </a:rPr>
              <a:t>We know we can always do better.</a:t>
            </a:r>
            <a:endParaRPr sz="4000" b="0">
              <a:solidFill>
                <a:srgbClr val="04CF85"/>
              </a:solidFill>
              <a:latin typeface="Public Sans"/>
              <a:ea typeface="Public Sans"/>
              <a:cs typeface="Public Sans"/>
              <a:sym typeface="Public Sans"/>
            </a:endParaRPr>
          </a:p>
        </p:txBody>
      </p:sp>
      <p:sp>
        <p:nvSpPr>
          <p:cNvPr id="198" name="Google Shape;198;p1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Hi!</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Thanks for being here!</a:t>
            </a:r>
            <a:endParaRPr>
              <a:solidFill>
                <a:schemeClr val="lt1"/>
              </a:solidFill>
              <a:latin typeface="Public Sans Thin"/>
              <a:ea typeface="Public Sans Thin"/>
              <a:cs typeface="Public Sans Thin"/>
              <a:sym typeface="Public Sans Thin"/>
            </a:endParaRPr>
          </a:p>
        </p:txBody>
      </p:sp>
      <p:pic>
        <p:nvPicPr>
          <p:cNvPr id="78" name="Google Shape;78;p2" descr="Picture of Dan Williams"/>
          <p:cNvPicPr preferRelativeResize="0"/>
          <p:nvPr/>
        </p:nvPicPr>
        <p:blipFill rotWithShape="1">
          <a:blip r:embed="rId3">
            <a:alphaModFix/>
          </a:blip>
          <a:srcRect/>
          <a:stretch/>
        </p:blipFill>
        <p:spPr>
          <a:xfrm>
            <a:off x="3898199" y="3464700"/>
            <a:ext cx="1347600" cy="1678800"/>
          </a:xfrm>
          <a:prstGeom prst="rect">
            <a:avLst/>
          </a:prstGeom>
          <a:noFill/>
          <a:ln>
            <a:noFill/>
          </a:ln>
        </p:spPr>
      </p:pic>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67EFB"/>
                </a:solidFill>
                <a:latin typeface="Public Sans"/>
                <a:ea typeface="Public Sans"/>
                <a:cs typeface="Public Sans"/>
                <a:sym typeface="Public Sans"/>
              </a:rPr>
              <a:t>Why use USWDS?</a:t>
            </a:r>
            <a:endParaRPr sz="4000">
              <a:solidFill>
                <a:srgbClr val="967EFB"/>
              </a:solidFill>
              <a:latin typeface="Public Sans"/>
              <a:ea typeface="Public Sans"/>
              <a:cs typeface="Public Sans"/>
              <a:sym typeface="Public Sans"/>
            </a:endParaRPr>
          </a:p>
        </p:txBody>
      </p:sp>
      <p:sp>
        <p:nvSpPr>
          <p:cNvPr id="204" name="Google Shape;204;p2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1.</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Compliance from the start</a:t>
            </a:r>
            <a:endParaRPr sz="4000" dirty="0">
              <a:solidFill>
                <a:schemeClr val="lt1"/>
              </a:solidFill>
              <a:latin typeface="Public Sans"/>
              <a:ea typeface="Public Sans"/>
              <a:cs typeface="Public Sans"/>
              <a:sym typeface="Public Sans"/>
            </a:endParaRPr>
          </a:p>
        </p:txBody>
      </p:sp>
      <p:cxnSp>
        <p:nvCxnSpPr>
          <p:cNvPr id="346" name="Google Shape;346;p43">
            <a:extLst>
              <a:ext uri="{C183D7F6-B498-43B3-948B-1728B52AA6E4}">
                <adec:decorative xmlns:adec="http://schemas.microsoft.com/office/drawing/2017/decorative" val="1"/>
              </a:ext>
            </a:extLst>
          </p:cNvPr>
          <p:cNvCxnSpPr>
            <a:cxnSpLocks/>
          </p:cNvCxnSpPr>
          <p:nvPr/>
        </p:nvCxnSpPr>
        <p:spPr>
          <a:xfrm>
            <a:off x="1431235" y="3148315"/>
            <a:ext cx="6345141" cy="0"/>
          </a:xfrm>
          <a:prstGeom prst="straightConnector1">
            <a:avLst/>
          </a:prstGeom>
          <a:noFill/>
          <a:ln w="9525" cap="flat" cmpd="sng">
            <a:solidFill>
              <a:srgbClr val="EF5E25"/>
            </a:solidFill>
            <a:prstDash val="solid"/>
            <a:round/>
            <a:headEnd type="none" w="sm" len="sm"/>
            <a:tailEnd type="none" w="sm" len="sm"/>
          </a:ln>
        </p:spPr>
      </p:cxnSp>
      <p:sp>
        <p:nvSpPr>
          <p:cNvPr id="347" name="Google Shape;347;p4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3964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1.</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USWDS is a government team that understands what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government teams need.</a:t>
            </a:r>
            <a:endParaRPr sz="4000" dirty="0">
              <a:solidFill>
                <a:schemeClr val="lt1"/>
              </a:solidFill>
              <a:latin typeface="Public Sans"/>
              <a:ea typeface="Public Sans"/>
              <a:cs typeface="Public Sans"/>
              <a:sym typeface="Public Sans"/>
            </a:endParaRPr>
          </a:p>
        </p:txBody>
      </p:sp>
      <p:sp>
        <p:nvSpPr>
          <p:cNvPr id="353" name="Google Shape;353;p4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6213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We’re here to serve federal government teams. Exclusively.</a:t>
            </a:r>
            <a:endParaRPr sz="4000">
              <a:solidFill>
                <a:schemeClr val="lt1"/>
              </a:solidFill>
              <a:latin typeface="Public Sans"/>
              <a:ea typeface="Public Sans"/>
              <a:cs typeface="Public Sans"/>
              <a:sym typeface="Public Sans"/>
            </a:endParaRPr>
          </a:p>
        </p:txBody>
      </p:sp>
      <p:sp>
        <p:nvSpPr>
          <p:cNvPr id="359" name="Google Shape;359;p4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6156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Built-in compliance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out of the box</a:t>
            </a:r>
            <a:endParaRPr sz="4000">
              <a:solidFill>
                <a:schemeClr val="lt1"/>
              </a:solidFill>
              <a:latin typeface="Public Sans"/>
              <a:ea typeface="Public Sans"/>
              <a:cs typeface="Public Sans"/>
              <a:sym typeface="Public Sans"/>
            </a:endParaRPr>
          </a:p>
        </p:txBody>
      </p:sp>
      <p:sp>
        <p:nvSpPr>
          <p:cNvPr id="365" name="Google Shape;365;p4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24</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8919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Section 508</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PRA</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ATO</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M-17-06</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Connected Government Act</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21C IDEA</a:t>
            </a:r>
            <a:endParaRPr sz="4000">
              <a:solidFill>
                <a:schemeClr val="lt1"/>
              </a:solidFill>
              <a:latin typeface="Public Sans"/>
              <a:ea typeface="Public Sans"/>
              <a:cs typeface="Public Sans"/>
              <a:sym typeface="Public Sans"/>
            </a:endParaRPr>
          </a:p>
        </p:txBody>
      </p:sp>
      <p:sp>
        <p:nvSpPr>
          <p:cNvPr id="371" name="Google Shape;371;p4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32703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8"/>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This is the language we speak.</a:t>
            </a:r>
            <a:br>
              <a:rPr lang="en-US" sz="4000" b="0">
                <a:solidFill>
                  <a:srgbClr val="967EFB"/>
                </a:solidFill>
                <a:latin typeface="Public Sans"/>
                <a:ea typeface="Public Sans"/>
                <a:cs typeface="Public Sans"/>
                <a:sym typeface="Public Sans"/>
              </a:rPr>
            </a:br>
            <a:r>
              <a:rPr lang="en-US" sz="4000" b="0">
                <a:solidFill>
                  <a:srgbClr val="967EFB"/>
                </a:solidFill>
                <a:latin typeface="Public Sans"/>
                <a:ea typeface="Public Sans"/>
                <a:cs typeface="Public Sans"/>
                <a:sym typeface="Public Sans"/>
              </a:rPr>
              <a:t>This is what’s built into our product.</a:t>
            </a:r>
            <a:endParaRPr sz="4000" b="0">
              <a:solidFill>
                <a:srgbClr val="967EFB"/>
              </a:solidFill>
              <a:latin typeface="Public Sans"/>
              <a:ea typeface="Public Sans"/>
              <a:cs typeface="Public Sans"/>
              <a:sym typeface="Public Sans"/>
            </a:endParaRPr>
          </a:p>
        </p:txBody>
      </p:sp>
      <p:sp>
        <p:nvSpPr>
          <p:cNvPr id="377" name="Google Shape;377;p4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673107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And we’ll answer your phone calls.</a:t>
            </a:r>
            <a:endParaRPr sz="4000" b="0">
              <a:solidFill>
                <a:srgbClr val="967EFB"/>
              </a:solidFill>
              <a:latin typeface="Public Sans"/>
              <a:ea typeface="Public Sans"/>
              <a:cs typeface="Public Sans"/>
              <a:sym typeface="Public Sans"/>
            </a:endParaRPr>
          </a:p>
        </p:txBody>
      </p:sp>
      <p:sp>
        <p:nvSpPr>
          <p:cNvPr id="383" name="Google Shape;383;p4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36414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2.</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Proven designs users expect</a:t>
            </a:r>
            <a:endParaRPr sz="4000" dirty="0">
              <a:solidFill>
                <a:schemeClr val="lt1"/>
              </a:solidFill>
              <a:latin typeface="Public Sans"/>
              <a:ea typeface="Public Sans"/>
              <a:cs typeface="Public Sans"/>
              <a:sym typeface="Public Sans"/>
            </a:endParaRPr>
          </a:p>
        </p:txBody>
      </p:sp>
      <p:cxnSp>
        <p:nvCxnSpPr>
          <p:cNvPr id="265" name="Google Shape;265;p30">
            <a:extLst>
              <a:ext uri="{C183D7F6-B498-43B3-948B-1728B52AA6E4}">
                <adec:decorative xmlns:adec="http://schemas.microsoft.com/office/drawing/2017/decorative" val="1"/>
              </a:ext>
            </a:extLst>
          </p:cNvPr>
          <p:cNvCxnSpPr>
            <a:cxnSpLocks/>
          </p:cNvCxnSpPr>
          <p:nvPr/>
        </p:nvCxnSpPr>
        <p:spPr>
          <a:xfrm>
            <a:off x="1121134" y="3148315"/>
            <a:ext cx="6957391" cy="0"/>
          </a:xfrm>
          <a:prstGeom prst="straightConnector1">
            <a:avLst/>
          </a:prstGeom>
          <a:noFill/>
          <a:ln w="9525" cap="flat" cmpd="sng">
            <a:solidFill>
              <a:srgbClr val="EF5E25"/>
            </a:solidFill>
            <a:prstDash val="solid"/>
            <a:round/>
            <a:headEnd type="none" w="sm" len="sm"/>
            <a:tailEnd type="none" w="sm" len="sm"/>
          </a:ln>
        </p:spPr>
      </p:cxnSp>
      <p:sp>
        <p:nvSpPr>
          <p:cNvPr id="266" name="Google Shape;266;p3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28</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7797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2.</a:t>
            </a:r>
            <a:br>
              <a:rPr lang="en-US" sz="4000" dirty="0">
                <a:solidFill>
                  <a:schemeClr val="lt1"/>
                </a:solidFill>
                <a:latin typeface="Public Sans"/>
                <a:ea typeface="Public Sans"/>
                <a:cs typeface="Public Sans"/>
                <a:sym typeface="Public Sans"/>
              </a:rPr>
            </a:br>
            <a:r>
              <a:rPr lang="en-US" sz="4000" dirty="0">
                <a:solidFill>
                  <a:schemeClr val="lt1"/>
                </a:solidFill>
              </a:rPr>
              <a:t>Don’t reinvent the wheel </a:t>
            </a:r>
            <a:br>
              <a:rPr lang="en-US" sz="4000" dirty="0">
                <a:solidFill>
                  <a:schemeClr val="lt1"/>
                </a:solidFill>
              </a:rPr>
            </a:br>
            <a:r>
              <a:rPr lang="en-US" sz="4000" dirty="0">
                <a:solidFill>
                  <a:schemeClr val="lt1"/>
                </a:solidFill>
              </a:rPr>
              <a:t>when it comes to </a:t>
            </a:r>
            <a:br>
              <a:rPr lang="en-US" sz="4000" dirty="0">
                <a:solidFill>
                  <a:schemeClr val="lt1"/>
                </a:solidFill>
              </a:rPr>
            </a:br>
            <a:r>
              <a:rPr lang="en-US" sz="4000" dirty="0">
                <a:solidFill>
                  <a:schemeClr val="lt1"/>
                </a:solidFill>
              </a:rPr>
              <a:t>buttons, forms, and other common elements.</a:t>
            </a:r>
            <a:endParaRPr sz="4000" dirty="0">
              <a:solidFill>
                <a:schemeClr val="lt1"/>
              </a:solidFill>
              <a:latin typeface="Public Sans"/>
              <a:ea typeface="Public Sans"/>
              <a:cs typeface="Public Sans"/>
              <a:sym typeface="Public Sans"/>
            </a:endParaRPr>
          </a:p>
        </p:txBody>
      </p:sp>
      <p:sp>
        <p:nvSpPr>
          <p:cNvPr id="272" name="Google Shape;272;p3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29</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7310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3"/>
        <p:cNvGrpSpPr/>
        <p:nvPr/>
      </p:nvGrpSpPr>
      <p:grpSpPr>
        <a:xfrm>
          <a:off x="0" y="0"/>
          <a:ext cx="0" cy="0"/>
          <a:chOff x="0" y="0"/>
          <a:chExt cx="0" cy="0"/>
        </a:xfrm>
      </p:grpSpPr>
      <p:sp>
        <p:nvSpPr>
          <p:cNvPr id="84" name="Google Shape;84;p3"/>
          <p:cNvSpPr txBox="1">
            <a:spLocks noGrp="1"/>
          </p:cNvSpPr>
          <p:nvPr>
            <p:ph type="title" idx="4294967295"/>
          </p:nvPr>
        </p:nvSpPr>
        <p:spPr>
          <a:xfrm>
            <a:off x="499908" y="745195"/>
            <a:ext cx="8144183" cy="2541055"/>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A quick poll</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Are you currently using </a:t>
            </a:r>
            <a:br>
              <a:rPr lang="en-US" sz="4000">
                <a:solidFill>
                  <a:schemeClr val="lt1"/>
                </a:solidFill>
                <a:latin typeface="Public Sans Thin"/>
                <a:ea typeface="Public Sans Thin"/>
                <a:cs typeface="Public Sans Thin"/>
                <a:sym typeface="Public Sans Thin"/>
              </a:rPr>
            </a:br>
            <a:r>
              <a:rPr lang="en-US" sz="4000">
                <a:solidFill>
                  <a:schemeClr val="lt1"/>
                </a:solidFill>
                <a:latin typeface="Public Sans Thin"/>
                <a:ea typeface="Public Sans Thin"/>
                <a:cs typeface="Public Sans Thin"/>
                <a:sym typeface="Public Sans Thin"/>
              </a:rPr>
              <a:t>USWDS code in a project?</a:t>
            </a:r>
            <a:endParaRPr>
              <a:solidFill>
                <a:schemeClr val="lt1"/>
              </a:solidFill>
              <a:latin typeface="Public Sans Thin"/>
              <a:ea typeface="Public Sans Thin"/>
              <a:cs typeface="Public Sans Thin"/>
              <a:sym typeface="Public Sans Thin"/>
            </a:endParaRPr>
          </a:p>
        </p:txBody>
      </p:sp>
      <p:sp>
        <p:nvSpPr>
          <p:cNvPr id="85" name="Google Shape;85;p3"/>
          <p:cNvSpPr txBox="1"/>
          <p:nvPr/>
        </p:nvSpPr>
        <p:spPr>
          <a:xfrm>
            <a:off x="799252" y="2941029"/>
            <a:ext cx="7865158" cy="1794933"/>
          </a:xfrm>
          <a:prstGeom prst="rect">
            <a:avLst/>
          </a:prstGeom>
          <a:noFill/>
          <a:ln>
            <a:noFill/>
          </a:ln>
        </p:spPr>
        <p:txBody>
          <a:bodyPr spcFirstLastPara="1" wrap="square" lIns="91425" tIns="91425" rIns="91425" bIns="91425" numCol="2" spcCol="457200" anchor="t" anchorCtr="0">
            <a:noAutofit/>
          </a:bodyPr>
          <a:lstStyle/>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Yes, enthusiastically!</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Yes, begrudgingly.</a:t>
            </a: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endParaRPr sz="1800" b="0" i="0" u="none" strike="noStrike" cap="none">
              <a:solidFill>
                <a:srgbClr val="FFFFFF"/>
              </a:solidFill>
              <a:latin typeface="Public Sans"/>
              <a:ea typeface="Public Sans"/>
              <a:cs typeface="Public Sans"/>
              <a:sym typeface="Public Sans"/>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but soon!</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unless you can convince me in the next 30 minutes.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No. Just no. Someone forced me to attend this call.</a:t>
            </a:r>
            <a:br>
              <a:rPr lang="en-US" sz="2800" b="0" i="0" u="none" strike="noStrike" cap="none">
                <a:solidFill>
                  <a:srgbClr val="FFFFFF"/>
                </a:solidFill>
                <a:latin typeface="Public Sans"/>
                <a:ea typeface="Public Sans"/>
                <a:cs typeface="Public Sans"/>
                <a:sym typeface="Public Sans"/>
              </a:rPr>
            </a:br>
            <a:endParaRPr sz="2800" b="0" i="0" u="none" strike="noStrike" cap="none">
              <a:solidFill>
                <a:schemeClr val="lt1"/>
              </a:solidFill>
              <a:latin typeface="Public Sans Thin"/>
              <a:ea typeface="Public Sans Thin"/>
              <a:cs typeface="Public Sans Thin"/>
              <a:sym typeface="Public Sans Thin"/>
            </a:endParaRPr>
          </a:p>
        </p:txBody>
      </p:sp>
      <p:sp>
        <p:nvSpPr>
          <p:cNvPr id="86" name="Google Shape;86;p3"/>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3</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How many times do we have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to see that image of those dozens of government buttons?</a:t>
            </a:r>
            <a:endParaRPr sz="4000">
              <a:solidFill>
                <a:schemeClr val="lt1"/>
              </a:solidFill>
              <a:latin typeface="Public Sans"/>
              <a:ea typeface="Public Sans"/>
              <a:cs typeface="Public Sans"/>
              <a:sym typeface="Public Sans"/>
            </a:endParaRPr>
          </a:p>
        </p:txBody>
      </p:sp>
      <p:sp>
        <p:nvSpPr>
          <p:cNvPr id="278" name="Google Shape;278;p3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30</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643554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838483" y="266117"/>
            <a:ext cx="7467034" cy="320906"/>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1800" b="0">
                <a:solidFill>
                  <a:srgbClr val="FFBE2E"/>
                </a:solidFill>
                <a:latin typeface="Public Sans"/>
                <a:ea typeface="Public Sans"/>
                <a:cs typeface="Public Sans"/>
                <a:sym typeface="Public Sans"/>
              </a:rPr>
              <a:t>Who can forget the grid of government buttons?</a:t>
            </a:r>
            <a:endParaRPr sz="1800" b="0">
              <a:solidFill>
                <a:srgbClr val="FFBE2E"/>
              </a:solidFill>
              <a:latin typeface="Public Sans"/>
              <a:ea typeface="Public Sans"/>
              <a:cs typeface="Public Sans"/>
              <a:sym typeface="Public Sans"/>
            </a:endParaRPr>
          </a:p>
        </p:txBody>
      </p:sp>
      <p:pic>
        <p:nvPicPr>
          <p:cNvPr id="284" name="Google Shape;284;p33" descr="A grid of multiple government buttons, showing different colors, shapes, sizes, capitalizations, icons, and text. This image demonstrates a lack of continuity between government websites."/>
          <p:cNvPicPr preferRelativeResize="0"/>
          <p:nvPr/>
        </p:nvPicPr>
        <p:blipFill rotWithShape="1">
          <a:blip r:embed="rId3">
            <a:alphaModFix/>
          </a:blip>
          <a:srcRect/>
          <a:stretch/>
        </p:blipFill>
        <p:spPr>
          <a:xfrm>
            <a:off x="838483" y="730765"/>
            <a:ext cx="7467034" cy="3907748"/>
          </a:xfrm>
          <a:prstGeom prst="rect">
            <a:avLst/>
          </a:prstGeom>
          <a:noFill/>
          <a:ln>
            <a:noFill/>
          </a:ln>
        </p:spPr>
      </p:pic>
      <p:sp>
        <p:nvSpPr>
          <p:cNvPr id="285" name="Google Shape;285;p3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88240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Folks don’t want to be wowed,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they want to be done.</a:t>
            </a:r>
            <a:endParaRPr sz="4000">
              <a:solidFill>
                <a:schemeClr val="lt1"/>
              </a:solidFill>
              <a:latin typeface="Public Sans"/>
              <a:ea typeface="Public Sans"/>
              <a:cs typeface="Public Sans"/>
              <a:sym typeface="Public Sans"/>
            </a:endParaRPr>
          </a:p>
        </p:txBody>
      </p:sp>
      <p:sp>
        <p:nvSpPr>
          <p:cNvPr id="291" name="Google Shape;291;p3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08507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We shouldn’t use public resources to reinvent the wheel.</a:t>
            </a:r>
            <a:endParaRPr sz="4000" b="0">
              <a:solidFill>
                <a:srgbClr val="967EFB"/>
              </a:solidFill>
              <a:latin typeface="Public Sans"/>
              <a:ea typeface="Public Sans"/>
              <a:cs typeface="Public Sans"/>
              <a:sym typeface="Public Sans"/>
            </a:endParaRPr>
          </a:p>
        </p:txBody>
      </p:sp>
      <p:sp>
        <p:nvSpPr>
          <p:cNvPr id="297" name="Google Shape;297;p3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33</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42965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21772" y="232250"/>
            <a:ext cx="9100456"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3.</a:t>
            </a:r>
            <a:br>
              <a:rPr lang="en-US" sz="4000" dirty="0">
                <a:solidFill>
                  <a:srgbClr val="EF5E25"/>
                </a:solidFill>
                <a:latin typeface="Public Sans"/>
                <a:ea typeface="Public Sans"/>
                <a:cs typeface="Public Sans"/>
                <a:sym typeface="Public Sans"/>
              </a:rPr>
            </a:br>
            <a:r>
              <a:rPr lang="en-US" sz="4000" dirty="0">
                <a:solidFill>
                  <a:schemeClr val="lt1"/>
                </a:solidFill>
              </a:rPr>
              <a:t>Team alignment and common goals</a:t>
            </a:r>
            <a:endParaRPr sz="4000" dirty="0">
              <a:solidFill>
                <a:schemeClr val="lt1"/>
              </a:solidFill>
              <a:latin typeface="Public Sans"/>
              <a:ea typeface="Public Sans"/>
              <a:cs typeface="Public Sans"/>
              <a:sym typeface="Public Sans"/>
            </a:endParaRPr>
          </a:p>
        </p:txBody>
      </p:sp>
      <p:cxnSp>
        <p:nvCxnSpPr>
          <p:cNvPr id="210" name="Google Shape;210;p21">
            <a:extLst>
              <a:ext uri="{C183D7F6-B498-43B3-948B-1728B52AA6E4}">
                <adec:decorative xmlns:adec="http://schemas.microsoft.com/office/drawing/2017/decorative" val="1"/>
              </a:ext>
            </a:extLst>
          </p:cNvPr>
          <p:cNvCxnSpPr>
            <a:cxnSpLocks/>
          </p:cNvCxnSpPr>
          <p:nvPr/>
        </p:nvCxnSpPr>
        <p:spPr>
          <a:xfrm>
            <a:off x="333955" y="3148315"/>
            <a:ext cx="8584167" cy="0"/>
          </a:xfrm>
          <a:prstGeom prst="straightConnector1">
            <a:avLst/>
          </a:prstGeom>
          <a:noFill/>
          <a:ln w="9525" cap="flat" cmpd="sng">
            <a:solidFill>
              <a:srgbClr val="EF5E25"/>
            </a:solidFill>
            <a:prstDash val="solid"/>
            <a:round/>
            <a:headEnd type="none" w="sm" len="sm"/>
            <a:tailEnd type="none" w="sm" len="sm"/>
          </a:ln>
        </p:spPr>
      </p:cxnSp>
      <p:sp>
        <p:nvSpPr>
          <p:cNvPr id="211" name="Google Shape;211;p2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Using USWDS strengthens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team agreements to</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common principles and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human-centered design.</a:t>
            </a:r>
            <a:endParaRPr sz="4000" dirty="0">
              <a:solidFill>
                <a:schemeClr val="lt1"/>
              </a:solidFill>
              <a:latin typeface="Public Sans"/>
              <a:ea typeface="Public Sans"/>
              <a:cs typeface="Public Sans"/>
              <a:sym typeface="Public Sans"/>
            </a:endParaRPr>
          </a:p>
        </p:txBody>
      </p:sp>
      <p:sp>
        <p:nvSpPr>
          <p:cNvPr id="217" name="Google Shape;217;p2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Anyone using USWDS commits to common design principles.</a:t>
            </a:r>
            <a:endParaRPr sz="4000">
              <a:solidFill>
                <a:schemeClr val="lt1"/>
              </a:solidFill>
              <a:latin typeface="Public Sans"/>
              <a:ea typeface="Public Sans"/>
              <a:cs typeface="Public Sans"/>
              <a:sym typeface="Public Sans"/>
            </a:endParaRPr>
          </a:p>
        </p:txBody>
      </p:sp>
      <p:sp>
        <p:nvSpPr>
          <p:cNvPr id="223" name="Google Shape;223;p2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Start with real user needs.</a:t>
            </a:r>
            <a:endParaRPr sz="4000" b="0">
              <a:solidFill>
                <a:srgbClr val="967EFB"/>
              </a:solidFill>
              <a:latin typeface="Public Sans"/>
              <a:ea typeface="Public Sans"/>
              <a:cs typeface="Public Sans"/>
              <a:sym typeface="Public Sans"/>
            </a:endParaRPr>
          </a:p>
        </p:txBody>
      </p:sp>
      <p:sp>
        <p:nvSpPr>
          <p:cNvPr id="229" name="Google Shape;229;p2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Earn trust.</a:t>
            </a:r>
            <a:endParaRPr sz="4000" b="0">
              <a:solidFill>
                <a:srgbClr val="967EFB"/>
              </a:solidFill>
              <a:latin typeface="Public Sans"/>
              <a:ea typeface="Public Sans"/>
              <a:cs typeface="Public Sans"/>
              <a:sym typeface="Public Sans"/>
            </a:endParaRPr>
          </a:p>
        </p:txBody>
      </p:sp>
      <p:sp>
        <p:nvSpPr>
          <p:cNvPr id="235" name="Google Shape;235;p2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Embrace accessibility.</a:t>
            </a:r>
            <a:endParaRPr sz="4000" b="0">
              <a:solidFill>
                <a:srgbClr val="967EFB"/>
              </a:solidFill>
              <a:latin typeface="Public Sans"/>
              <a:ea typeface="Public Sans"/>
              <a:cs typeface="Public Sans"/>
              <a:sym typeface="Public Sans"/>
            </a:endParaRPr>
          </a:p>
        </p:txBody>
      </p:sp>
      <p:sp>
        <p:nvSpPr>
          <p:cNvPr id="241" name="Google Shape;241;p2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39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p>
          <a:p>
            <a:pPr marL="0" lvl="0" indent="0" algn="ctr" rtl="0">
              <a:lnSpc>
                <a:spcPct val="95000"/>
              </a:lnSpc>
              <a:spcBef>
                <a:spcPts val="0"/>
              </a:spcBef>
              <a:spcAft>
                <a:spcPts val="0"/>
              </a:spcAft>
              <a:buSzPts val="2800"/>
              <a:buNone/>
            </a:pPr>
            <a:r>
              <a:rPr lang="en-US" sz="3600" b="1" dirty="0">
                <a:solidFill>
                  <a:srgbClr val="FFBE2E"/>
                </a:solidFill>
                <a:latin typeface="Public Sans" pitchFamily="2" charset="77"/>
              </a:rPr>
              <a:t>Site launches</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Why use USWDS?</a:t>
            </a:r>
            <a:br>
              <a:rPr lang="en-US" sz="3600" b="1" dirty="0">
                <a:solidFill>
                  <a:srgbClr val="FFBE2E"/>
                </a:solidFill>
                <a:latin typeface="Public Sans" pitchFamily="2" charset="77"/>
              </a:rPr>
            </a:br>
            <a:r>
              <a:rPr lang="en-US" sz="3600" b="1" dirty="0">
                <a:solidFill>
                  <a:srgbClr val="FFBE2E"/>
                </a:solidFill>
                <a:latin typeface="Public Sans" pitchFamily="2" charset="77"/>
              </a:rPr>
              <a:t>Q&amp;A</a:t>
            </a:r>
            <a:br>
              <a:rPr lang="en-US" sz="3600" b="1" dirty="0">
                <a:solidFill>
                  <a:srgbClr val="FFBE2E"/>
                </a:solidFill>
                <a:latin typeface="Public Sans" pitchFamily="2" charset="77"/>
              </a:rPr>
            </a:br>
            <a:endParaRPr lang="en-US" sz="3600" b="1" dirty="0">
              <a:solidFill>
                <a:srgbClr val="FFBE2E"/>
              </a:solidFill>
              <a:latin typeface="Public Sans" pitchFamily="2" charset="77"/>
            </a:endParaRPr>
          </a:p>
        </p:txBody>
      </p:sp>
      <p:pic>
        <p:nvPicPr>
          <p:cNvPr id="8" name="avatar" descr="Picture of Dan Williams">
            <a:extLst>
              <a:ext uri="{FF2B5EF4-FFF2-40B4-BE49-F238E27FC236}">
                <a16:creationId xmlns:a16="http://schemas.microsoft.com/office/drawing/2014/main" id="{49F0F639-9DF9-6E45-A61A-EB9E0159AF7C}"/>
              </a:ext>
            </a:extLst>
          </p:cNvPr>
          <p:cNvPicPr preferRelativeResize="0"/>
          <p:nvPr/>
        </p:nvPicPr>
        <p:blipFill rotWithShape="1">
          <a:blip r:embed="rId3">
            <a:alphaModFix/>
          </a:blip>
          <a:srcRect/>
          <a:stretch/>
        </p:blipFill>
        <p:spPr>
          <a:xfrm>
            <a:off x="4235099" y="4304100"/>
            <a:ext cx="67380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4</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Promote continuity.</a:t>
            </a:r>
            <a:endParaRPr sz="4000" b="0">
              <a:solidFill>
                <a:srgbClr val="967EFB"/>
              </a:solidFill>
              <a:latin typeface="Public Sans"/>
              <a:ea typeface="Public Sans"/>
              <a:cs typeface="Public Sans"/>
              <a:sym typeface="Public Sans"/>
            </a:endParaRPr>
          </a:p>
        </p:txBody>
      </p:sp>
      <p:sp>
        <p:nvSpPr>
          <p:cNvPr id="247" name="Google Shape;247;p2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Listen.</a:t>
            </a:r>
            <a:endParaRPr sz="4000" b="0">
              <a:solidFill>
                <a:srgbClr val="967EFB"/>
              </a:solidFill>
              <a:latin typeface="Public Sans"/>
              <a:ea typeface="Public Sans"/>
              <a:cs typeface="Public Sans"/>
              <a:sym typeface="Public Sans"/>
            </a:endParaRPr>
          </a:p>
        </p:txBody>
      </p:sp>
      <p:sp>
        <p:nvSpPr>
          <p:cNvPr id="253" name="Google Shape;253;p2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Using USWDS puts this commitment in writing </a:t>
            </a:r>
            <a:br>
              <a:rPr lang="en-US" sz="4000">
                <a:solidFill>
                  <a:srgbClr val="EF5E25"/>
                </a:solidFill>
                <a:latin typeface="Public Sans"/>
                <a:ea typeface="Public Sans"/>
                <a:cs typeface="Public Sans"/>
                <a:sym typeface="Public Sans"/>
              </a:rPr>
            </a:br>
            <a:r>
              <a:rPr lang="en-US" sz="4000">
                <a:solidFill>
                  <a:srgbClr val="EF5E25"/>
                </a:solidFill>
                <a:latin typeface="Public Sans"/>
                <a:ea typeface="Public Sans"/>
                <a:cs typeface="Public Sans"/>
                <a:sym typeface="Public Sans"/>
              </a:rPr>
              <a:t>from the start.</a:t>
            </a:r>
            <a:endParaRPr sz="4000">
              <a:solidFill>
                <a:schemeClr val="lt1"/>
              </a:solidFill>
              <a:latin typeface="Public Sans"/>
              <a:ea typeface="Public Sans"/>
              <a:cs typeface="Public Sans"/>
              <a:sym typeface="Public Sans"/>
            </a:endParaRPr>
          </a:p>
        </p:txBody>
      </p:sp>
      <p:sp>
        <p:nvSpPr>
          <p:cNvPr id="259" name="Google Shape;259;p2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rgbClr val="EF5E25"/>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Mission focus</a:t>
            </a:r>
            <a:endParaRPr sz="4000" dirty="0">
              <a:solidFill>
                <a:schemeClr val="lt1"/>
              </a:solidFill>
              <a:latin typeface="Public Sans"/>
              <a:ea typeface="Public Sans"/>
              <a:cs typeface="Public Sans"/>
              <a:sym typeface="Public Sans"/>
            </a:endParaRPr>
          </a:p>
        </p:txBody>
      </p:sp>
      <p:cxnSp>
        <p:nvCxnSpPr>
          <p:cNvPr id="303" name="Google Shape;303;p36">
            <a:extLst>
              <a:ext uri="{C183D7F6-B498-43B3-948B-1728B52AA6E4}">
                <adec:decorative xmlns:adec="http://schemas.microsoft.com/office/drawing/2017/decorative" val="1"/>
              </a:ext>
            </a:extLst>
          </p:cNvPr>
          <p:cNvCxnSpPr>
            <a:cxnSpLocks/>
          </p:cNvCxnSpPr>
          <p:nvPr/>
        </p:nvCxnSpPr>
        <p:spPr>
          <a:xfrm>
            <a:off x="2894275" y="3148315"/>
            <a:ext cx="3363402" cy="0"/>
          </a:xfrm>
          <a:prstGeom prst="straightConnector1">
            <a:avLst/>
          </a:prstGeom>
          <a:noFill/>
          <a:ln w="9525" cap="flat" cmpd="sng">
            <a:solidFill>
              <a:srgbClr val="EF5E25"/>
            </a:solidFill>
            <a:prstDash val="solid"/>
            <a:round/>
            <a:headEnd type="none" w="sm" len="sm"/>
            <a:tailEnd type="none" w="sm" len="sm"/>
          </a:ln>
        </p:spPr>
      </p:cxnSp>
      <p:sp>
        <p:nvSpPr>
          <p:cNvPr id="304" name="Google Shape;304;p3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3.</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Using USWDS helps you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focus on your mission, </a:t>
            </a:r>
            <a:br>
              <a:rPr lang="en-US" sz="4000" dirty="0">
                <a:solidFill>
                  <a:schemeClr val="lt1"/>
                </a:solidFill>
                <a:latin typeface="Public Sans"/>
                <a:ea typeface="Public Sans"/>
                <a:cs typeface="Public Sans"/>
                <a:sym typeface="Public Sans"/>
              </a:rPr>
            </a:br>
            <a:r>
              <a:rPr lang="en-US" sz="4000" dirty="0">
                <a:solidFill>
                  <a:schemeClr val="lt1"/>
                </a:solidFill>
                <a:latin typeface="Public Sans"/>
                <a:ea typeface="Public Sans"/>
                <a:cs typeface="Public Sans"/>
                <a:sym typeface="Public Sans"/>
              </a:rPr>
              <a:t>not your markup.</a:t>
            </a:r>
            <a:endParaRPr sz="4000" dirty="0">
              <a:solidFill>
                <a:schemeClr val="lt1"/>
              </a:solidFill>
              <a:latin typeface="Public Sans"/>
              <a:ea typeface="Public Sans"/>
              <a:cs typeface="Public Sans"/>
              <a:sym typeface="Public Sans"/>
            </a:endParaRPr>
          </a:p>
        </p:txBody>
      </p:sp>
      <p:sp>
        <p:nvSpPr>
          <p:cNvPr id="310" name="Google Shape;310;p3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14"/>
        <p:cNvGrpSpPr/>
        <p:nvPr/>
      </p:nvGrpSpPr>
      <p:grpSpPr>
        <a:xfrm>
          <a:off x="0" y="0"/>
          <a:ext cx="0" cy="0"/>
          <a:chOff x="0" y="0"/>
          <a:chExt cx="0" cy="0"/>
        </a:xfrm>
      </p:grpSpPr>
      <p:sp>
        <p:nvSpPr>
          <p:cNvPr id="315" name="Google Shape;315;p3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Start faster.</a:t>
            </a:r>
            <a:endParaRPr sz="4000">
              <a:solidFill>
                <a:schemeClr val="lt1"/>
              </a:solidFill>
              <a:latin typeface="Public Sans"/>
              <a:ea typeface="Public Sans"/>
              <a:cs typeface="Public Sans"/>
              <a:sym typeface="Public Sans"/>
            </a:endParaRPr>
          </a:p>
        </p:txBody>
      </p:sp>
      <p:sp>
        <p:nvSpPr>
          <p:cNvPr id="316" name="Google Shape;316;p3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20"/>
        <p:cNvGrpSpPr/>
        <p:nvPr/>
      </p:nvGrpSpPr>
      <p:grpSpPr>
        <a:xfrm>
          <a:off x="0" y="0"/>
          <a:ext cx="0" cy="0"/>
          <a:chOff x="0" y="0"/>
          <a:chExt cx="0" cy="0"/>
        </a:xfrm>
      </p:grpSpPr>
      <p:sp>
        <p:nvSpPr>
          <p:cNvPr id="321" name="Google Shape;321;p3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Test faster.</a:t>
            </a:r>
            <a:endParaRPr sz="4000">
              <a:solidFill>
                <a:schemeClr val="lt1"/>
              </a:solidFill>
              <a:latin typeface="Public Sans"/>
              <a:ea typeface="Public Sans"/>
              <a:cs typeface="Public Sans"/>
              <a:sym typeface="Public Sans"/>
            </a:endParaRPr>
          </a:p>
        </p:txBody>
      </p:sp>
      <p:sp>
        <p:nvSpPr>
          <p:cNvPr id="322" name="Google Shape;322;p3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26"/>
        <p:cNvGrpSpPr/>
        <p:nvPr/>
      </p:nvGrpSpPr>
      <p:grpSpPr>
        <a:xfrm>
          <a:off x="0" y="0"/>
          <a:ext cx="0" cy="0"/>
          <a:chOff x="0" y="0"/>
          <a:chExt cx="0" cy="0"/>
        </a:xfrm>
      </p:grpSpPr>
      <p:sp>
        <p:nvSpPr>
          <p:cNvPr id="327" name="Google Shape;327;p4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Ship faster.</a:t>
            </a:r>
            <a:endParaRPr sz="4000">
              <a:solidFill>
                <a:schemeClr val="lt1"/>
              </a:solidFill>
              <a:latin typeface="Public Sans"/>
              <a:ea typeface="Public Sans"/>
              <a:cs typeface="Public Sans"/>
              <a:sym typeface="Public Sans"/>
            </a:endParaRPr>
          </a:p>
        </p:txBody>
      </p:sp>
      <p:sp>
        <p:nvSpPr>
          <p:cNvPr id="328" name="Google Shape;328;p4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32"/>
        <p:cNvGrpSpPr/>
        <p:nvPr/>
      </p:nvGrpSpPr>
      <p:grpSpPr>
        <a:xfrm>
          <a:off x="0" y="0"/>
          <a:ext cx="0" cy="0"/>
          <a:chOff x="0" y="0"/>
          <a:chExt cx="0" cy="0"/>
        </a:xfrm>
      </p:grpSpPr>
      <p:sp>
        <p:nvSpPr>
          <p:cNvPr id="333" name="Google Shape;333;p41"/>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Get off the redesign treadmill.</a:t>
            </a:r>
            <a:endParaRPr sz="4000">
              <a:solidFill>
                <a:schemeClr val="lt1"/>
              </a:solidFill>
              <a:latin typeface="Public Sans"/>
              <a:ea typeface="Public Sans"/>
              <a:cs typeface="Public Sans"/>
              <a:sym typeface="Public Sans"/>
            </a:endParaRPr>
          </a:p>
        </p:txBody>
      </p:sp>
      <p:sp>
        <p:nvSpPr>
          <p:cNvPr id="334" name="Google Shape;334;p4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38"/>
        <p:cNvGrpSpPr/>
        <p:nvPr/>
      </p:nvGrpSpPr>
      <p:grpSpPr>
        <a:xfrm>
          <a:off x="0" y="0"/>
          <a:ext cx="0" cy="0"/>
          <a:chOff x="0" y="0"/>
          <a:chExt cx="0" cy="0"/>
        </a:xfrm>
      </p:grpSpPr>
      <p:sp>
        <p:nvSpPr>
          <p:cNvPr id="339" name="Google Shape;339;p4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Use us. Blame us. </a:t>
            </a:r>
            <a:r>
              <a:rPr lang="en-US" sz="4000" b="0">
                <a:solidFill>
                  <a:srgbClr val="967EFB"/>
                </a:solidFill>
                <a:latin typeface="Public Sans"/>
                <a:ea typeface="Public Sans"/>
                <a:cs typeface="Public Sans"/>
                <a:sym typeface="Public Sans"/>
              </a:rPr>
              <a:t>And move on.</a:t>
            </a:r>
            <a:endParaRPr sz="4000" b="0">
              <a:solidFill>
                <a:srgbClr val="967EFB"/>
              </a:solidFill>
              <a:latin typeface="Public Sans"/>
              <a:ea typeface="Public Sans"/>
              <a:cs typeface="Public Sans"/>
              <a:sym typeface="Public Sans"/>
            </a:endParaRPr>
          </a:p>
        </p:txBody>
      </p:sp>
      <p:sp>
        <p:nvSpPr>
          <p:cNvPr id="340" name="Google Shape;340;p4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936F38"/>
                </a:solidFill>
                <a:latin typeface="Public Sans"/>
                <a:ea typeface="Public Sans"/>
                <a:cs typeface="Public Sans"/>
                <a:sym typeface="Public Sans"/>
              </a:rPr>
              <a:t>Site launches</a:t>
            </a:r>
            <a:endParaRPr sz="400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5.</a:t>
            </a:r>
            <a:br>
              <a:rPr lang="en-US" sz="4000" dirty="0">
                <a:solidFill>
                  <a:srgbClr val="EF5E25"/>
                </a:solidFill>
                <a:latin typeface="Public Sans"/>
                <a:ea typeface="Public Sans"/>
                <a:cs typeface="Public Sans"/>
                <a:sym typeface="Public Sans"/>
              </a:rPr>
            </a:br>
            <a:r>
              <a:rPr lang="en-US" sz="4000" dirty="0">
                <a:solidFill>
                  <a:schemeClr val="lt1"/>
                </a:solidFill>
              </a:rPr>
              <a:t>A cross-functional design system community</a:t>
            </a:r>
            <a:endParaRPr sz="4000" dirty="0">
              <a:solidFill>
                <a:schemeClr val="lt1"/>
              </a:solidFill>
              <a:latin typeface="Public Sans"/>
              <a:ea typeface="Public Sans"/>
              <a:cs typeface="Public Sans"/>
              <a:sym typeface="Public Sans"/>
            </a:endParaRPr>
          </a:p>
        </p:txBody>
      </p:sp>
      <p:cxnSp>
        <p:nvCxnSpPr>
          <p:cNvPr id="389" name="Google Shape;389;p50">
            <a:extLst>
              <a:ext uri="{C183D7F6-B498-43B3-948B-1728B52AA6E4}">
                <adec:decorative xmlns:adec="http://schemas.microsoft.com/office/drawing/2017/decorative" val="1"/>
              </a:ext>
            </a:extLst>
          </p:cNvPr>
          <p:cNvCxnSpPr>
            <a:cxnSpLocks/>
          </p:cNvCxnSpPr>
          <p:nvPr/>
        </p:nvCxnSpPr>
        <p:spPr>
          <a:xfrm>
            <a:off x="1463040" y="2790506"/>
            <a:ext cx="6209969" cy="0"/>
          </a:xfrm>
          <a:prstGeom prst="straightConnector1">
            <a:avLst/>
          </a:prstGeom>
          <a:noFill/>
          <a:ln w="9525" cap="flat" cmpd="sng">
            <a:solidFill>
              <a:srgbClr val="EF5E25"/>
            </a:solidFill>
            <a:prstDash val="solid"/>
            <a:round/>
            <a:headEnd type="none" w="sm" len="sm"/>
            <a:tailEnd type="none" w="sm" len="sm"/>
          </a:ln>
        </p:spPr>
      </p:cxnSp>
      <p:sp>
        <p:nvSpPr>
          <p:cNvPr id="390" name="Google Shape;390;p5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50</a:t>
            </a:fld>
            <a:endParaRPr>
              <a:solidFill>
                <a:schemeClr val="lt1"/>
              </a:solidFill>
              <a:latin typeface="Libre Franklin"/>
              <a:ea typeface="Libre Franklin"/>
              <a:cs typeface="Libre Franklin"/>
              <a:sym typeface="Libre Franklin"/>
            </a:endParaRPr>
          </a:p>
        </p:txBody>
      </p:sp>
      <p:cxnSp>
        <p:nvCxnSpPr>
          <p:cNvPr id="7" name="Google Shape;389;p50">
            <a:extLst>
              <a:ext uri="{FF2B5EF4-FFF2-40B4-BE49-F238E27FC236}">
                <a16:creationId xmlns:a16="http://schemas.microsoft.com/office/drawing/2014/main" id="{5FD5EDFD-FC5B-E344-89C0-F8A2635ED21D}"/>
              </a:ext>
              <a:ext uri="{C183D7F6-B498-43B3-948B-1728B52AA6E4}">
                <adec:decorative xmlns:adec="http://schemas.microsoft.com/office/drawing/2017/decorative" val="1"/>
              </a:ext>
            </a:extLst>
          </p:cNvPr>
          <p:cNvCxnSpPr>
            <a:cxnSpLocks/>
          </p:cNvCxnSpPr>
          <p:nvPr/>
        </p:nvCxnSpPr>
        <p:spPr>
          <a:xfrm>
            <a:off x="2297927" y="3363001"/>
            <a:ext cx="4562795" cy="0"/>
          </a:xfrm>
          <a:prstGeom prst="straightConnector1">
            <a:avLst/>
          </a:prstGeom>
          <a:noFill/>
          <a:ln w="9525" cap="flat" cmpd="sng">
            <a:solidFill>
              <a:srgbClr val="EF5E25"/>
            </a:solidFill>
            <a:prstDash val="solid"/>
            <a:round/>
            <a:headEnd type="none" w="sm" len="sm"/>
            <a:tailEnd type="none" w="sm" len="sm"/>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394"/>
        <p:cNvGrpSpPr/>
        <p:nvPr/>
      </p:nvGrpSpPr>
      <p:grpSpPr>
        <a:xfrm>
          <a:off x="0" y="0"/>
          <a:ext cx="0" cy="0"/>
          <a:chOff x="0" y="0"/>
          <a:chExt cx="0" cy="0"/>
        </a:xfrm>
      </p:grpSpPr>
      <p:sp>
        <p:nvSpPr>
          <p:cNvPr id="395" name="Google Shape;395;p51"/>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5.</a:t>
            </a:r>
            <a:br>
              <a:rPr lang="en-US" sz="4000" dirty="0">
                <a:solidFill>
                  <a:schemeClr val="lt1"/>
                </a:solidFill>
                <a:latin typeface="Public Sans"/>
                <a:ea typeface="Public Sans"/>
                <a:cs typeface="Public Sans"/>
                <a:sym typeface="Public Sans"/>
              </a:rPr>
            </a:br>
            <a:r>
              <a:rPr lang="en-US" sz="4000" dirty="0">
                <a:solidFill>
                  <a:schemeClr val="lt1"/>
                </a:solidFill>
              </a:rPr>
              <a:t>Break down silos and grow your skills alongside </a:t>
            </a:r>
            <a:br>
              <a:rPr lang="en-US" sz="4000" dirty="0">
                <a:solidFill>
                  <a:schemeClr val="lt1"/>
                </a:solidFill>
              </a:rPr>
            </a:br>
            <a:r>
              <a:rPr lang="en-US" sz="4000" dirty="0">
                <a:solidFill>
                  <a:schemeClr val="lt1"/>
                </a:solidFill>
              </a:rPr>
              <a:t>other web professionals </a:t>
            </a:r>
            <a:br>
              <a:rPr lang="en-US" sz="4000" dirty="0">
                <a:solidFill>
                  <a:schemeClr val="lt1"/>
                </a:solidFill>
              </a:rPr>
            </a:br>
            <a:r>
              <a:rPr lang="en-US" sz="4000" dirty="0">
                <a:solidFill>
                  <a:schemeClr val="lt1"/>
                </a:solidFill>
              </a:rPr>
              <a:t>across government.</a:t>
            </a:r>
            <a:endParaRPr sz="4000" dirty="0">
              <a:solidFill>
                <a:schemeClr val="lt1"/>
              </a:solidFill>
              <a:latin typeface="Public Sans"/>
              <a:ea typeface="Public Sans"/>
              <a:cs typeface="Public Sans"/>
              <a:sym typeface="Public Sans"/>
            </a:endParaRPr>
          </a:p>
        </p:txBody>
      </p:sp>
      <p:sp>
        <p:nvSpPr>
          <p:cNvPr id="396" name="Google Shape;396;p5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00"/>
        <p:cNvGrpSpPr/>
        <p:nvPr/>
      </p:nvGrpSpPr>
      <p:grpSpPr>
        <a:xfrm>
          <a:off x="0" y="0"/>
          <a:ext cx="0" cy="0"/>
          <a:chOff x="0" y="0"/>
          <a:chExt cx="0" cy="0"/>
        </a:xfrm>
      </p:grpSpPr>
      <p:sp>
        <p:nvSpPr>
          <p:cNvPr id="401" name="Google Shape;401;p5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Connect with colleagues across the federal government</a:t>
            </a:r>
            <a:endParaRPr sz="4000">
              <a:solidFill>
                <a:srgbClr val="EF5E25"/>
              </a:solidFill>
              <a:latin typeface="Public Sans"/>
              <a:ea typeface="Public Sans"/>
              <a:cs typeface="Public Sans"/>
              <a:sym typeface="Public Sans"/>
            </a:endParaRPr>
          </a:p>
        </p:txBody>
      </p:sp>
      <p:sp>
        <p:nvSpPr>
          <p:cNvPr id="402" name="Google Shape;402;p5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solutions</a:t>
            </a:r>
            <a:endParaRPr sz="4000">
              <a:solidFill>
                <a:srgbClr val="EF5E25"/>
              </a:solidFill>
              <a:latin typeface="Public Sans"/>
              <a:ea typeface="Public Sans"/>
              <a:cs typeface="Public Sans"/>
              <a:sym typeface="Public Sans"/>
            </a:endParaRPr>
          </a:p>
        </p:txBody>
      </p:sp>
      <p:sp>
        <p:nvSpPr>
          <p:cNvPr id="408" name="Google Shape;408;p5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12"/>
        <p:cNvGrpSpPr/>
        <p:nvPr/>
      </p:nvGrpSpPr>
      <p:grpSpPr>
        <a:xfrm>
          <a:off x="0" y="0"/>
          <a:ext cx="0" cy="0"/>
          <a:chOff x="0" y="0"/>
          <a:chExt cx="0" cy="0"/>
        </a:xfrm>
      </p:grpSpPr>
      <p:sp>
        <p:nvSpPr>
          <p:cNvPr id="413" name="Google Shape;413;p54"/>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expertise</a:t>
            </a:r>
            <a:endParaRPr sz="4000">
              <a:solidFill>
                <a:srgbClr val="EF5E25"/>
              </a:solidFill>
              <a:latin typeface="Public Sans"/>
              <a:ea typeface="Public Sans"/>
              <a:cs typeface="Public Sans"/>
              <a:sym typeface="Public Sans"/>
            </a:endParaRPr>
          </a:p>
        </p:txBody>
      </p:sp>
      <p:sp>
        <p:nvSpPr>
          <p:cNvPr id="414" name="Google Shape;414;p54"/>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18"/>
        <p:cNvGrpSpPr/>
        <p:nvPr/>
      </p:nvGrpSpPr>
      <p:grpSpPr>
        <a:xfrm>
          <a:off x="0" y="0"/>
          <a:ext cx="0" cy="0"/>
          <a:chOff x="0" y="0"/>
          <a:chExt cx="0" cy="0"/>
        </a:xfrm>
      </p:grpSpPr>
      <p:sp>
        <p:nvSpPr>
          <p:cNvPr id="419" name="Google Shape;419;p55"/>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Share the pain</a:t>
            </a:r>
            <a:endParaRPr sz="4000">
              <a:solidFill>
                <a:srgbClr val="EF5E25"/>
              </a:solidFill>
              <a:latin typeface="Public Sans"/>
              <a:ea typeface="Public Sans"/>
              <a:cs typeface="Public Sans"/>
              <a:sym typeface="Public Sans"/>
            </a:endParaRPr>
          </a:p>
        </p:txBody>
      </p:sp>
      <p:sp>
        <p:nvSpPr>
          <p:cNvPr id="420" name="Google Shape;420;p5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Learn about updates, bug fixes, and beta programs</a:t>
            </a:r>
            <a:endParaRPr sz="4000">
              <a:solidFill>
                <a:srgbClr val="EF5E25"/>
              </a:solidFill>
              <a:latin typeface="Public Sans"/>
              <a:ea typeface="Public Sans"/>
              <a:cs typeface="Public Sans"/>
              <a:sym typeface="Public Sans"/>
            </a:endParaRPr>
          </a:p>
        </p:txBody>
      </p:sp>
      <p:sp>
        <p:nvSpPr>
          <p:cNvPr id="426" name="Google Shape;426;p56"/>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30"/>
        <p:cNvGrpSpPr/>
        <p:nvPr/>
      </p:nvGrpSpPr>
      <p:grpSpPr>
        <a:xfrm>
          <a:off x="0" y="0"/>
          <a:ext cx="0" cy="0"/>
          <a:chOff x="0" y="0"/>
          <a:chExt cx="0" cy="0"/>
        </a:xfrm>
      </p:grpSpPr>
      <p:sp>
        <p:nvSpPr>
          <p:cNvPr id="431" name="Google Shape;431;p57"/>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Talk directly with the </a:t>
            </a:r>
            <a:br>
              <a:rPr lang="en-US" sz="4000" b="0">
                <a:solidFill>
                  <a:srgbClr val="967EFB"/>
                </a:solidFill>
                <a:latin typeface="Public Sans"/>
                <a:ea typeface="Public Sans"/>
                <a:cs typeface="Public Sans"/>
                <a:sym typeface="Public Sans"/>
              </a:rPr>
            </a:br>
            <a:r>
              <a:rPr lang="en-US" sz="4000" b="0">
                <a:solidFill>
                  <a:srgbClr val="967EFB"/>
                </a:solidFill>
                <a:latin typeface="Public Sans"/>
                <a:ea typeface="Public Sans"/>
                <a:cs typeface="Public Sans"/>
                <a:sym typeface="Public Sans"/>
              </a:rPr>
              <a:t>USWDS team</a:t>
            </a:r>
            <a:endParaRPr sz="4000" b="0">
              <a:solidFill>
                <a:srgbClr val="967EFB"/>
              </a:solidFill>
              <a:latin typeface="Public Sans"/>
              <a:ea typeface="Public Sans"/>
              <a:cs typeface="Public Sans"/>
              <a:sym typeface="Public Sans"/>
            </a:endParaRPr>
          </a:p>
        </p:txBody>
      </p:sp>
      <p:sp>
        <p:nvSpPr>
          <p:cNvPr id="432" name="Google Shape;432;p5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6.</a:t>
            </a:r>
            <a:br>
              <a:rPr lang="en-US" sz="4000" dirty="0">
                <a:solidFill>
                  <a:srgbClr val="EF5E25"/>
                </a:solidFill>
                <a:latin typeface="Public Sans"/>
                <a:ea typeface="Public Sans"/>
                <a:cs typeface="Public Sans"/>
                <a:sym typeface="Public Sans"/>
              </a:rPr>
            </a:br>
            <a:r>
              <a:rPr lang="en-US" sz="4000" dirty="0">
                <a:solidFill>
                  <a:schemeClr val="lt1"/>
                </a:solidFill>
              </a:rPr>
              <a:t>Effective stewardship</a:t>
            </a:r>
            <a:endParaRPr sz="4000" dirty="0">
              <a:solidFill>
                <a:schemeClr val="lt1"/>
              </a:solidFill>
              <a:latin typeface="Public Sans"/>
              <a:ea typeface="Public Sans"/>
              <a:cs typeface="Public Sans"/>
              <a:sym typeface="Public Sans"/>
            </a:endParaRPr>
          </a:p>
        </p:txBody>
      </p:sp>
      <p:cxnSp>
        <p:nvCxnSpPr>
          <p:cNvPr id="438" name="Google Shape;438;p58">
            <a:extLst>
              <a:ext uri="{C183D7F6-B498-43B3-948B-1728B52AA6E4}">
                <adec:decorative xmlns:adec="http://schemas.microsoft.com/office/drawing/2017/decorative" val="1"/>
              </a:ext>
            </a:extLst>
          </p:cNvPr>
          <p:cNvCxnSpPr>
            <a:cxnSpLocks/>
          </p:cNvCxnSpPr>
          <p:nvPr/>
        </p:nvCxnSpPr>
        <p:spPr>
          <a:xfrm>
            <a:off x="1948070" y="3148315"/>
            <a:ext cx="5247860" cy="0"/>
          </a:xfrm>
          <a:prstGeom prst="straightConnector1">
            <a:avLst/>
          </a:prstGeom>
          <a:noFill/>
          <a:ln w="9525" cap="flat" cmpd="sng">
            <a:solidFill>
              <a:srgbClr val="EF5E25"/>
            </a:solidFill>
            <a:prstDash val="solid"/>
            <a:round/>
            <a:headEnd type="none" w="sm" len="sm"/>
            <a:tailEnd type="none" w="sm" len="sm"/>
          </a:ln>
        </p:spPr>
      </p:cxnSp>
      <p:sp>
        <p:nvSpPr>
          <p:cNvPr id="439" name="Google Shape;439;p5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43"/>
        <p:cNvGrpSpPr/>
        <p:nvPr/>
      </p:nvGrpSpPr>
      <p:grpSpPr>
        <a:xfrm>
          <a:off x="0" y="0"/>
          <a:ext cx="0" cy="0"/>
          <a:chOff x="0" y="0"/>
          <a:chExt cx="0" cy="0"/>
        </a:xfrm>
      </p:grpSpPr>
      <p:sp>
        <p:nvSpPr>
          <p:cNvPr id="444" name="Google Shape;444;p59"/>
          <p:cNvSpPr txBox="1">
            <a:spLocks noGrp="1"/>
          </p:cNvSpPr>
          <p:nvPr>
            <p:ph type="title"/>
          </p:nvPr>
        </p:nvSpPr>
        <p:spPr>
          <a:xfrm>
            <a:off x="348343" y="232250"/>
            <a:ext cx="8469086" cy="4500900"/>
          </a:xfrm>
          <a:prstGeom prst="rect">
            <a:avLst/>
          </a:prstGeom>
          <a:noFill/>
          <a:ln>
            <a:noFill/>
          </a:ln>
        </p:spPr>
        <p:txBody>
          <a:bodyPr spcFirstLastPara="1" wrap="square" lIns="91425" tIns="91425" rIns="91425" bIns="91425" anchor="ctr" anchorCtr="0">
            <a:noAutofit/>
          </a:bodyPr>
          <a:lstStyle/>
          <a:p>
            <a:pPr lvl="0" algn="ctr">
              <a:lnSpc>
                <a:spcPct val="95000"/>
              </a:lnSpc>
              <a:buSzPts val="1100"/>
            </a:pPr>
            <a:r>
              <a:rPr lang="en-US" sz="4000" dirty="0">
                <a:solidFill>
                  <a:srgbClr val="EF5E25"/>
                </a:solidFill>
                <a:latin typeface="Public Sans"/>
                <a:ea typeface="Public Sans"/>
                <a:cs typeface="Public Sans"/>
                <a:sym typeface="Public Sans"/>
              </a:rPr>
              <a:t>6.</a:t>
            </a:r>
            <a:br>
              <a:rPr lang="en-US" sz="4000" dirty="0">
                <a:solidFill>
                  <a:schemeClr val="lt1"/>
                </a:solidFill>
                <a:latin typeface="Public Sans"/>
                <a:ea typeface="Public Sans"/>
                <a:cs typeface="Public Sans"/>
                <a:sym typeface="Public Sans"/>
              </a:rPr>
            </a:br>
            <a:r>
              <a:rPr lang="en-US" sz="4000" dirty="0">
                <a:solidFill>
                  <a:schemeClr val="lt1"/>
                </a:solidFill>
              </a:rPr>
              <a:t>Improve performance, </a:t>
            </a:r>
            <a:br>
              <a:rPr lang="en-US" sz="4000" dirty="0">
                <a:solidFill>
                  <a:schemeClr val="lt1"/>
                </a:solidFill>
              </a:rPr>
            </a:br>
            <a:r>
              <a:rPr lang="en-US" sz="4000" dirty="0">
                <a:solidFill>
                  <a:schemeClr val="lt1"/>
                </a:solidFill>
              </a:rPr>
              <a:t>efficiency, governance, and institutional memory.</a:t>
            </a:r>
            <a:endParaRPr sz="4000" dirty="0">
              <a:solidFill>
                <a:schemeClr val="lt1"/>
              </a:solidFill>
              <a:latin typeface="Public Sans"/>
              <a:ea typeface="Public Sans"/>
              <a:cs typeface="Public Sans"/>
              <a:sym typeface="Public Sans"/>
            </a:endParaRPr>
          </a:p>
        </p:txBody>
      </p:sp>
      <p:sp>
        <p:nvSpPr>
          <p:cNvPr id="445" name="Google Shape;445;p5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Department of Homeland Security</a:t>
            </a:r>
            <a:br>
              <a:rPr lang="en-US" sz="2000">
                <a:solidFill>
                  <a:srgbClr val="936F38"/>
                </a:solidFill>
                <a:latin typeface="Public Sans"/>
                <a:ea typeface="Public Sans"/>
                <a:cs typeface="Public Sans"/>
                <a:sym typeface="Public Sans"/>
              </a:rPr>
            </a:br>
            <a:r>
              <a:rPr lang="en-US" sz="2000">
                <a:solidFill>
                  <a:srgbClr val="936F38"/>
                </a:solidFill>
                <a:latin typeface="Public Sans"/>
                <a:ea typeface="Public Sans"/>
                <a:cs typeface="Public Sans"/>
                <a:sym typeface="Public Sans"/>
              </a:rPr>
              <a:t>Office of Inspector General</a:t>
            </a:r>
            <a:endParaRPr sz="2000">
              <a:solidFill>
                <a:srgbClr val="936F38"/>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oig.dhs.gov</a:t>
            </a:r>
            <a:endParaRPr sz="2400" b="1">
              <a:solidFill>
                <a:srgbClr val="936F38"/>
              </a:solidFill>
              <a:latin typeface="Public Sans"/>
              <a:ea typeface="Public Sans"/>
              <a:cs typeface="Public Sans"/>
              <a:sym typeface="Public Sans"/>
            </a:endParaRPr>
          </a:p>
        </p:txBody>
      </p:sp>
      <p:pic>
        <p:nvPicPr>
          <p:cNvPr id="106" name="Google Shape;106;p6" descr="Thie homepage for the DHS OIG shows the gov banner and a simple navigation"/>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title"/>
          </p:nvPr>
        </p:nvSpPr>
        <p:spPr>
          <a:xfrm>
            <a:off x="228600" y="275794"/>
            <a:ext cx="868952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5E25"/>
                </a:solidFill>
                <a:latin typeface="Public Sans"/>
                <a:ea typeface="Public Sans"/>
                <a:cs typeface="Public Sans"/>
                <a:sym typeface="Public Sans"/>
              </a:rPr>
              <a:t>Meet expectations.</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Share solutions.</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Build for the future.</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Enhance the public good.</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Be efficient.</a:t>
            </a:r>
            <a:br>
              <a:rPr lang="en-US" sz="4000" dirty="0">
                <a:solidFill>
                  <a:srgbClr val="EF5E25"/>
                </a:solidFill>
                <a:latin typeface="Public Sans"/>
                <a:ea typeface="Public Sans"/>
                <a:cs typeface="Public Sans"/>
                <a:sym typeface="Public Sans"/>
              </a:rPr>
            </a:br>
            <a:r>
              <a:rPr lang="en-US" sz="4000" dirty="0">
                <a:solidFill>
                  <a:srgbClr val="EF5E25"/>
                </a:solidFill>
                <a:latin typeface="Public Sans"/>
                <a:ea typeface="Public Sans"/>
                <a:cs typeface="Public Sans"/>
                <a:sym typeface="Public Sans"/>
              </a:rPr>
              <a:t>Get things done.</a:t>
            </a:r>
            <a:endParaRPr sz="4000" dirty="0">
              <a:solidFill>
                <a:srgbClr val="EF5E25"/>
              </a:solidFill>
              <a:latin typeface="Public Sans"/>
              <a:ea typeface="Public Sans"/>
              <a:cs typeface="Public Sans"/>
              <a:sym typeface="Public Sans"/>
            </a:endParaRPr>
          </a:p>
        </p:txBody>
      </p:sp>
      <p:sp>
        <p:nvSpPr>
          <p:cNvPr id="451" name="Google Shape;451;p6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This is what’s expected of us.</a:t>
            </a:r>
            <a:endParaRPr sz="4000">
              <a:solidFill>
                <a:srgbClr val="EF5E25"/>
              </a:solidFill>
              <a:latin typeface="Public Sans"/>
              <a:ea typeface="Public Sans"/>
              <a:cs typeface="Public Sans"/>
              <a:sym typeface="Public Sans"/>
            </a:endParaRPr>
          </a:p>
        </p:txBody>
      </p:sp>
      <p:sp>
        <p:nvSpPr>
          <p:cNvPr id="457" name="Google Shape;457;p6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chemeClr val="lt1"/>
                </a:solidFill>
                <a:latin typeface="Public Sans"/>
                <a:ea typeface="Public Sans"/>
                <a:cs typeface="Public Sans"/>
                <a:sym typeface="Public Sans"/>
              </a:rPr>
              <a:t>This is why USWDS is important.</a:t>
            </a:r>
            <a:endParaRPr sz="4000" b="0">
              <a:solidFill>
                <a:schemeClr val="lt1"/>
              </a:solidFill>
              <a:latin typeface="Public Sans"/>
              <a:ea typeface="Public Sans"/>
              <a:cs typeface="Public Sans"/>
              <a:sym typeface="Public Sans"/>
            </a:endParaRPr>
          </a:p>
        </p:txBody>
      </p:sp>
      <p:sp>
        <p:nvSpPr>
          <p:cNvPr id="463" name="Google Shape;463;p62"/>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62</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3"/>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The USWDS vision</a:t>
            </a:r>
            <a:endParaRPr>
              <a:solidFill>
                <a:srgbClr val="B3B3B3"/>
              </a:solidFill>
              <a:latin typeface="Public Sans"/>
              <a:ea typeface="Public Sans"/>
              <a:cs typeface="Public Sans"/>
              <a:sym typeface="Public Sans"/>
            </a:endParaRPr>
          </a:p>
        </p:txBody>
      </p:sp>
      <p:sp>
        <p:nvSpPr>
          <p:cNvPr id="469" name="Google Shape;469;p63"/>
          <p:cNvSpPr txBox="1">
            <a:spLocks noGrp="1"/>
          </p:cNvSpPr>
          <p:nvPr>
            <p:ph type="body" idx="1"/>
          </p:nvPr>
        </p:nvSpPr>
        <p:spPr>
          <a:xfrm>
            <a:off x="492274" y="851124"/>
            <a:ext cx="7345439" cy="365556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a:solidFill>
                  <a:schemeClr val="lt1"/>
                </a:solidFill>
              </a:rPr>
              <a:t>Empowered agency teams share solutions, use effective human-centered design practices, and improve the lives of the public.</a:t>
            </a:r>
            <a:endParaRPr sz="4000">
              <a:solidFill>
                <a:schemeClr val="lt1"/>
              </a:solidFill>
            </a:endParaRPr>
          </a:p>
        </p:txBody>
      </p:sp>
      <p:sp>
        <p:nvSpPr>
          <p:cNvPr id="470" name="Google Shape;470;p63"/>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63</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4"/>
          <p:cNvSpPr txBox="1">
            <a:spLocks noGrp="1"/>
          </p:cNvSpPr>
          <p:nvPr>
            <p:ph type="title"/>
          </p:nvPr>
        </p:nvSpPr>
        <p:spPr>
          <a:xfrm>
            <a:off x="476258" y="39386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solidFill>
                  <a:srgbClr val="FFBE2E"/>
                </a:solidFill>
                <a:latin typeface="Public Sans"/>
                <a:ea typeface="Public Sans"/>
                <a:cs typeface="Public Sans"/>
                <a:sym typeface="Public Sans"/>
              </a:rPr>
              <a:t>Why use USWDS</a:t>
            </a:r>
            <a:endParaRPr>
              <a:solidFill>
                <a:srgbClr val="FFBE2E"/>
              </a:solidFill>
              <a:latin typeface="Public Sans"/>
              <a:ea typeface="Public Sans"/>
              <a:cs typeface="Public Sans"/>
              <a:sym typeface="Public Sans"/>
            </a:endParaRPr>
          </a:p>
        </p:txBody>
      </p:sp>
      <p:sp>
        <p:nvSpPr>
          <p:cNvPr id="476" name="Google Shape;476;p64"/>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government teams need.</a:t>
            </a:r>
            <a:endParaRPr lang="en-US" sz="1800" dirty="0"/>
          </a:p>
          <a:p>
            <a:pPr marL="0" indent="0">
              <a:lnSpc>
                <a:spcPct val="110000"/>
              </a:lnSpc>
              <a:spcBef>
                <a:spcPts val="1600"/>
              </a:spcBef>
              <a:buNone/>
            </a:pPr>
            <a:r>
              <a:rPr lang="en-US" sz="1800" dirty="0">
                <a:solidFill>
                  <a:schemeClr val="lt1"/>
                </a:solidFill>
              </a:rPr>
              <a:t>Using USWDS supports continuity of experience across the federal government.</a:t>
            </a:r>
            <a:endParaRPr lang="en-US" sz="1800" dirty="0"/>
          </a:p>
          <a:p>
            <a:pPr marL="0" lvl="0" indent="0" algn="l" rtl="0">
              <a:lnSpc>
                <a:spcPct val="110000"/>
              </a:lnSpc>
              <a:spcBef>
                <a:spcPts val="1600"/>
              </a:spcBef>
              <a:spcAft>
                <a:spcPts val="0"/>
              </a:spcAft>
              <a:buSzPts val="1400"/>
              <a:buNone/>
            </a:pPr>
            <a:r>
              <a:rPr lang="en-US" sz="1800" dirty="0">
                <a:solidFill>
                  <a:schemeClr val="lt1"/>
                </a:solidFill>
                <a:latin typeface="Public Sans"/>
                <a:ea typeface="Public Sans"/>
                <a:cs typeface="Public Sans"/>
                <a:sym typeface="Public Sans"/>
              </a:rPr>
              <a:t>Using USWDS strengthens your commitment to common principles and human-centered design.</a:t>
            </a:r>
            <a:endParaRPr dirty="0"/>
          </a:p>
          <a:p>
            <a:pPr marL="0" lvl="0" indent="0" algn="l" rtl="0">
              <a:lnSpc>
                <a:spcPct val="110000"/>
              </a:lnSpc>
              <a:spcBef>
                <a:spcPts val="1600"/>
              </a:spcBef>
              <a:spcAft>
                <a:spcPts val="0"/>
              </a:spcAft>
              <a:buSzPts val="1400"/>
              <a:buNone/>
            </a:pPr>
            <a:r>
              <a:rPr lang="en-US" sz="1800" dirty="0">
                <a:solidFill>
                  <a:schemeClr val="lt1"/>
                </a:solidFill>
              </a:rPr>
              <a:t>Using USWDS helps you focus on your mission not your markup.</a:t>
            </a:r>
          </a:p>
          <a:p>
            <a:pPr marL="0" lvl="0" indent="0" algn="l" rtl="0">
              <a:lnSpc>
                <a:spcPct val="110000"/>
              </a:lnSpc>
              <a:spcBef>
                <a:spcPts val="1600"/>
              </a:spcBef>
              <a:spcAft>
                <a:spcPts val="0"/>
              </a:spcAft>
              <a:buSzPts val="1400"/>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dirty="0">
                <a:solidFill>
                  <a:schemeClr val="lt1"/>
                </a:solidFill>
              </a:rPr>
              <a:t>cross-functional design system community.</a:t>
            </a:r>
            <a:endParaRPr dirty="0"/>
          </a:p>
          <a:p>
            <a:pPr marL="0" lvl="0" indent="0" algn="l" rtl="0">
              <a:lnSpc>
                <a:spcPct val="110000"/>
              </a:lnSpc>
              <a:spcBef>
                <a:spcPts val="1600"/>
              </a:spcBef>
              <a:spcAft>
                <a:spcPts val="0"/>
              </a:spcAft>
              <a:buSzPts val="1400"/>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good stewardship of public resources.</a:t>
            </a:r>
            <a:endParaRPr sz="1800" dirty="0">
              <a:solidFill>
                <a:schemeClr val="lt1"/>
              </a:solidFill>
            </a:endParaRPr>
          </a:p>
        </p:txBody>
      </p:sp>
      <p:cxnSp>
        <p:nvCxnSpPr>
          <p:cNvPr id="477" name="Google Shape;477;p64">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78" name="Google Shape;478;p64">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79" name="Google Shape;479;p64">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480" name="Google Shape;480;p64">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81" name="Google Shape;481;p64">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82" name="Google Shape;482;p64">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483" name="Google Shape;483;p6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5"/>
          <p:cNvSpPr txBox="1">
            <a:spLocks noGrp="1"/>
          </p:cNvSpPr>
          <p:nvPr>
            <p:ph type="title"/>
          </p:nvPr>
        </p:nvSpPr>
        <p:spPr>
          <a:xfrm>
            <a:off x="476257" y="404029"/>
            <a:ext cx="670831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967EFB"/>
                </a:solidFill>
                <a:latin typeface="Public Sans"/>
                <a:ea typeface="Public Sans"/>
                <a:cs typeface="Public Sans"/>
                <a:sym typeface="Public Sans"/>
              </a:rPr>
              <a:t>What we value</a:t>
            </a:r>
            <a:endParaRPr dirty="0">
              <a:solidFill>
                <a:srgbClr val="967EFB"/>
              </a:solidFill>
              <a:latin typeface="Public Sans"/>
              <a:ea typeface="Public Sans"/>
              <a:cs typeface="Public Sans"/>
              <a:sym typeface="Public Sans"/>
            </a:endParaRPr>
          </a:p>
        </p:txBody>
      </p:sp>
      <p:sp>
        <p:nvSpPr>
          <p:cNvPr id="489" name="Google Shape;489;p65"/>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a:t>
            </a:r>
            <a:r>
              <a:rPr lang="en-US" sz="1800" b="1" dirty="0">
                <a:solidFill>
                  <a:srgbClr val="967EFB"/>
                </a:solidFill>
              </a:rPr>
              <a:t>government teams need</a:t>
            </a:r>
            <a:r>
              <a:rPr lang="en-US" sz="1800" dirty="0">
                <a:solidFill>
                  <a:schemeClr val="lt1"/>
                </a:solidFill>
              </a:rPr>
              <a:t>.</a:t>
            </a:r>
            <a:endParaRPr lang="en-US" sz="1800" dirty="0"/>
          </a:p>
          <a:p>
            <a:pPr marL="0" indent="0">
              <a:lnSpc>
                <a:spcPct val="110000"/>
              </a:lnSpc>
              <a:spcBef>
                <a:spcPts val="1600"/>
              </a:spcBef>
              <a:buNone/>
            </a:pPr>
            <a:r>
              <a:rPr lang="en-US" sz="1800" dirty="0">
                <a:solidFill>
                  <a:schemeClr val="lt1"/>
                </a:solidFill>
              </a:rPr>
              <a:t>Using USWDS supports </a:t>
            </a:r>
            <a:r>
              <a:rPr lang="en-US" sz="1800" b="1" dirty="0">
                <a:solidFill>
                  <a:srgbClr val="967EFB"/>
                </a:solidFill>
              </a:rPr>
              <a:t>continuity of experience </a:t>
            </a:r>
            <a:r>
              <a:rPr lang="en-US" sz="1800" dirty="0">
                <a:solidFill>
                  <a:schemeClr val="lt1"/>
                </a:solidFill>
              </a:rPr>
              <a:t>across the federal government.</a:t>
            </a:r>
            <a:endParaRPr lang="en-US" sz="1800" dirty="0"/>
          </a:p>
          <a:p>
            <a:pPr marL="0" lvl="0" indent="0">
              <a:lnSpc>
                <a:spcPct val="110000"/>
              </a:lnSpc>
              <a:spcBef>
                <a:spcPts val="1600"/>
              </a:spcBef>
              <a:buNone/>
            </a:pPr>
            <a:r>
              <a:rPr lang="en-US" sz="1800" dirty="0">
                <a:solidFill>
                  <a:schemeClr val="lt1"/>
                </a:solidFill>
              </a:rPr>
              <a:t>Using USWDS strengthens your commitment to </a:t>
            </a:r>
            <a:r>
              <a:rPr lang="en-US" sz="1800" b="1" dirty="0">
                <a:solidFill>
                  <a:srgbClr val="967EFB"/>
                </a:solidFill>
              </a:rPr>
              <a:t>common principles </a:t>
            </a:r>
            <a:r>
              <a:rPr lang="en-US" sz="1800" dirty="0">
                <a:solidFill>
                  <a:schemeClr val="lt1"/>
                </a:solidFill>
              </a:rPr>
              <a:t>and </a:t>
            </a:r>
            <a:r>
              <a:rPr lang="en-US" sz="1800" b="1" dirty="0">
                <a:solidFill>
                  <a:srgbClr val="967EFB"/>
                </a:solidFill>
              </a:rPr>
              <a:t>human-centered design</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helps you focus on </a:t>
            </a:r>
            <a:r>
              <a:rPr lang="en-US" sz="1800" b="1" dirty="0">
                <a:solidFill>
                  <a:srgbClr val="967EFB"/>
                </a:solidFill>
              </a:rPr>
              <a:t>your mission </a:t>
            </a:r>
            <a:r>
              <a:rPr lang="en-US" sz="1800" dirty="0">
                <a:solidFill>
                  <a:schemeClr val="lt1"/>
                </a:solidFill>
              </a:rPr>
              <a:t>not your markup.</a:t>
            </a:r>
          </a:p>
          <a:p>
            <a:pPr marL="0" lvl="0" indent="0">
              <a:lnSpc>
                <a:spcPct val="110000"/>
              </a:lnSpc>
              <a:spcBef>
                <a:spcPts val="1600"/>
              </a:spcBef>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b="1" dirty="0">
                <a:solidFill>
                  <a:srgbClr val="967EFB"/>
                </a:solidFill>
              </a:rPr>
              <a:t>cross-functional design system community</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a:t>
            </a:r>
            <a:r>
              <a:rPr lang="en-US" sz="1800" b="1" dirty="0">
                <a:solidFill>
                  <a:srgbClr val="967EFB"/>
                </a:solidFill>
              </a:rPr>
              <a:t>good stewardship </a:t>
            </a:r>
            <a:r>
              <a:rPr lang="en-US" sz="1800" dirty="0">
                <a:solidFill>
                  <a:schemeClr val="lt1"/>
                </a:solidFill>
              </a:rPr>
              <a:t>of public resources.</a:t>
            </a:r>
          </a:p>
        </p:txBody>
      </p:sp>
      <p:cxnSp>
        <p:nvCxnSpPr>
          <p:cNvPr id="490" name="Google Shape;490;p65">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91" name="Google Shape;491;p65">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92" name="Google Shape;492;p65">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493" name="Google Shape;493;p65">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494" name="Google Shape;494;p65">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495" name="Google Shape;495;p65">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496" name="Google Shape;496;p65"/>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476257" y="404029"/>
            <a:ext cx="6708313"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dirty="0">
                <a:solidFill>
                  <a:srgbClr val="EF5E25"/>
                </a:solidFill>
                <a:latin typeface="Public Sans"/>
                <a:ea typeface="Public Sans"/>
                <a:cs typeface="Public Sans"/>
                <a:sym typeface="Public Sans"/>
              </a:rPr>
              <a:t>What we’re always working to demonstrate</a:t>
            </a:r>
            <a:endParaRPr dirty="0">
              <a:solidFill>
                <a:srgbClr val="EF5E25"/>
              </a:solidFill>
              <a:latin typeface="Public Sans"/>
              <a:ea typeface="Public Sans"/>
              <a:cs typeface="Public Sans"/>
              <a:sym typeface="Public Sans"/>
            </a:endParaRPr>
          </a:p>
        </p:txBody>
      </p:sp>
      <p:sp>
        <p:nvSpPr>
          <p:cNvPr id="502" name="Google Shape;502;p66"/>
          <p:cNvSpPr txBox="1">
            <a:spLocks noGrp="1"/>
          </p:cNvSpPr>
          <p:nvPr>
            <p:ph type="body" idx="1"/>
          </p:nvPr>
        </p:nvSpPr>
        <p:spPr>
          <a:xfrm>
            <a:off x="522513" y="947058"/>
            <a:ext cx="8112571" cy="3559628"/>
          </a:xfrm>
          <a:prstGeom prst="rect">
            <a:avLst/>
          </a:prstGeom>
          <a:noFill/>
          <a:ln>
            <a:noFill/>
          </a:ln>
        </p:spPr>
        <p:txBody>
          <a:bodyPr spcFirstLastPara="1" wrap="square" lIns="91425" tIns="91425" rIns="91425" bIns="91425" numCol="2" spcCol="274320" anchor="t" anchorCtr="0">
            <a:noAutofit/>
          </a:bodyPr>
          <a:lstStyle/>
          <a:p>
            <a:pPr marL="0" indent="0">
              <a:lnSpc>
                <a:spcPct val="110000"/>
              </a:lnSpc>
              <a:spcBef>
                <a:spcPts val="1600"/>
              </a:spcBef>
              <a:buNone/>
            </a:pPr>
            <a:r>
              <a:rPr lang="en-US" sz="1800" dirty="0">
                <a:solidFill>
                  <a:schemeClr val="lt1"/>
                </a:solidFill>
              </a:rPr>
              <a:t>USWDS is a government team that understands what </a:t>
            </a:r>
            <a:r>
              <a:rPr lang="en-US" sz="1800" b="1" dirty="0">
                <a:solidFill>
                  <a:srgbClr val="EF5E25"/>
                </a:solidFill>
              </a:rPr>
              <a:t>government teams need</a:t>
            </a:r>
            <a:r>
              <a:rPr lang="en-US" sz="1800" dirty="0">
                <a:solidFill>
                  <a:schemeClr val="lt1"/>
                </a:solidFill>
              </a:rPr>
              <a:t>.</a:t>
            </a:r>
            <a:endParaRPr lang="en-US" sz="1800" dirty="0"/>
          </a:p>
          <a:p>
            <a:pPr marL="0" indent="0">
              <a:lnSpc>
                <a:spcPct val="110000"/>
              </a:lnSpc>
              <a:spcBef>
                <a:spcPts val="1600"/>
              </a:spcBef>
              <a:buNone/>
            </a:pPr>
            <a:r>
              <a:rPr lang="en-US" sz="1800" dirty="0">
                <a:solidFill>
                  <a:schemeClr val="lt1"/>
                </a:solidFill>
              </a:rPr>
              <a:t>Using USWDS supports </a:t>
            </a:r>
            <a:r>
              <a:rPr lang="en-US" sz="1800" b="1" dirty="0">
                <a:solidFill>
                  <a:srgbClr val="EF5E25"/>
                </a:solidFill>
              </a:rPr>
              <a:t>continuity of experience </a:t>
            </a:r>
            <a:r>
              <a:rPr lang="en-US" sz="1800" dirty="0">
                <a:solidFill>
                  <a:schemeClr val="lt1"/>
                </a:solidFill>
              </a:rPr>
              <a:t>across the federal government.</a:t>
            </a:r>
            <a:endParaRPr lang="en-US" sz="1800" dirty="0"/>
          </a:p>
          <a:p>
            <a:pPr marL="0" lvl="0" indent="0">
              <a:lnSpc>
                <a:spcPct val="110000"/>
              </a:lnSpc>
              <a:spcBef>
                <a:spcPts val="1600"/>
              </a:spcBef>
              <a:buNone/>
            </a:pPr>
            <a:r>
              <a:rPr lang="en-US" sz="1800" dirty="0">
                <a:solidFill>
                  <a:schemeClr val="lt1"/>
                </a:solidFill>
              </a:rPr>
              <a:t>Using USWDS strengthens your commitment to </a:t>
            </a:r>
            <a:r>
              <a:rPr lang="en-US" sz="1800" b="1" dirty="0">
                <a:solidFill>
                  <a:srgbClr val="EF5E25"/>
                </a:solidFill>
              </a:rPr>
              <a:t>common principles </a:t>
            </a:r>
            <a:r>
              <a:rPr lang="en-US" sz="1800" dirty="0">
                <a:solidFill>
                  <a:schemeClr val="lt1"/>
                </a:solidFill>
              </a:rPr>
              <a:t>and </a:t>
            </a:r>
            <a:r>
              <a:rPr lang="en-US" sz="1800" b="1" dirty="0">
                <a:solidFill>
                  <a:srgbClr val="EF5E25"/>
                </a:solidFill>
              </a:rPr>
              <a:t>human-centered design</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helps you focus on </a:t>
            </a:r>
            <a:r>
              <a:rPr lang="en-US" sz="1800" b="1" dirty="0">
                <a:solidFill>
                  <a:srgbClr val="EF5E25"/>
                </a:solidFill>
              </a:rPr>
              <a:t>your mission </a:t>
            </a:r>
            <a:r>
              <a:rPr lang="en-US" sz="1800" dirty="0">
                <a:solidFill>
                  <a:schemeClr val="lt1"/>
                </a:solidFill>
              </a:rPr>
              <a:t>not your markup.</a:t>
            </a:r>
          </a:p>
          <a:p>
            <a:pPr marL="0" lvl="0" indent="0">
              <a:lnSpc>
                <a:spcPct val="110000"/>
              </a:lnSpc>
              <a:spcBef>
                <a:spcPts val="1600"/>
              </a:spcBef>
              <a:buNone/>
            </a:pPr>
            <a:br>
              <a:rPr lang="en-US" sz="1800" dirty="0">
                <a:solidFill>
                  <a:schemeClr val="lt1"/>
                </a:solidFill>
              </a:rPr>
            </a:br>
            <a:r>
              <a:rPr lang="en-US" sz="1800" dirty="0">
                <a:solidFill>
                  <a:schemeClr val="lt1"/>
                </a:solidFill>
              </a:rPr>
              <a:t>You’ll grow alongside a </a:t>
            </a:r>
            <a:br>
              <a:rPr lang="en-US" sz="1800" dirty="0">
                <a:solidFill>
                  <a:schemeClr val="lt1"/>
                </a:solidFill>
              </a:rPr>
            </a:br>
            <a:r>
              <a:rPr lang="en-US" sz="1800" b="1" dirty="0">
                <a:solidFill>
                  <a:srgbClr val="EF5E25"/>
                </a:solidFill>
              </a:rPr>
              <a:t>cross-functional design system community</a:t>
            </a:r>
            <a:r>
              <a:rPr lang="en-US" sz="1800" dirty="0">
                <a:solidFill>
                  <a:schemeClr val="lt1"/>
                </a:solidFill>
              </a:rPr>
              <a:t>.</a:t>
            </a:r>
            <a:endParaRPr lang="en-US" sz="1800" dirty="0"/>
          </a:p>
          <a:p>
            <a:pPr marL="0" lvl="0" indent="0">
              <a:lnSpc>
                <a:spcPct val="110000"/>
              </a:lnSpc>
              <a:spcBef>
                <a:spcPts val="1600"/>
              </a:spcBef>
              <a:buNone/>
            </a:pPr>
            <a:r>
              <a:rPr lang="en-US" sz="1800" dirty="0">
                <a:solidFill>
                  <a:schemeClr val="lt1"/>
                </a:solidFill>
              </a:rPr>
              <a:t>Using USWDS is an effective way </a:t>
            </a:r>
            <a:br>
              <a:rPr lang="en-US" sz="1800" dirty="0">
                <a:solidFill>
                  <a:schemeClr val="lt1"/>
                </a:solidFill>
              </a:rPr>
            </a:br>
            <a:r>
              <a:rPr lang="en-US" sz="1800" dirty="0">
                <a:solidFill>
                  <a:schemeClr val="lt1"/>
                </a:solidFill>
              </a:rPr>
              <a:t>to demonstrate </a:t>
            </a:r>
            <a:r>
              <a:rPr lang="en-US" sz="1800" b="1" dirty="0">
                <a:solidFill>
                  <a:srgbClr val="EF5E25"/>
                </a:solidFill>
              </a:rPr>
              <a:t>good stewardship </a:t>
            </a:r>
            <a:r>
              <a:rPr lang="en-US" sz="1800" dirty="0">
                <a:solidFill>
                  <a:schemeClr val="lt1"/>
                </a:solidFill>
              </a:rPr>
              <a:t>of public resources.</a:t>
            </a:r>
          </a:p>
        </p:txBody>
      </p:sp>
      <p:cxnSp>
        <p:nvCxnSpPr>
          <p:cNvPr id="503" name="Google Shape;503;p66">
            <a:extLst>
              <a:ext uri="{C183D7F6-B498-43B3-948B-1728B52AA6E4}">
                <adec:decorative xmlns:adec="http://schemas.microsoft.com/office/drawing/2017/decorative" val="1"/>
              </a:ext>
            </a:extLst>
          </p:cNvPr>
          <p:cNvCxnSpPr/>
          <p:nvPr/>
        </p:nvCxnSpPr>
        <p:spPr>
          <a:xfrm>
            <a:off x="598714"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504" name="Google Shape;504;p66">
            <a:extLst>
              <a:ext uri="{C183D7F6-B498-43B3-948B-1728B52AA6E4}">
                <adec:decorative xmlns:adec="http://schemas.microsoft.com/office/drawing/2017/decorative" val="1"/>
              </a:ext>
            </a:extLst>
          </p:cNvPr>
          <p:cNvCxnSpPr/>
          <p:nvPr/>
        </p:nvCxnSpPr>
        <p:spPr>
          <a:xfrm>
            <a:off x="598714"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505" name="Google Shape;505;p66">
            <a:extLst>
              <a:ext uri="{C183D7F6-B498-43B3-948B-1728B52AA6E4}">
                <adec:decorative xmlns:adec="http://schemas.microsoft.com/office/drawing/2017/decorative" val="1"/>
              </a:ext>
            </a:extLst>
          </p:cNvPr>
          <p:cNvCxnSpPr/>
          <p:nvPr/>
        </p:nvCxnSpPr>
        <p:spPr>
          <a:xfrm>
            <a:off x="598714" y="3363686"/>
            <a:ext cx="3668486" cy="0"/>
          </a:xfrm>
          <a:prstGeom prst="straightConnector1">
            <a:avLst/>
          </a:prstGeom>
          <a:noFill/>
          <a:ln w="9525" cap="flat" cmpd="sng">
            <a:solidFill>
              <a:srgbClr val="FDA739"/>
            </a:solidFill>
            <a:prstDash val="solid"/>
            <a:round/>
            <a:headEnd type="none" w="sm" len="sm"/>
            <a:tailEnd type="none" w="sm" len="sm"/>
          </a:ln>
        </p:spPr>
      </p:cxnSp>
      <p:cxnSp>
        <p:nvCxnSpPr>
          <p:cNvPr id="506" name="Google Shape;506;p66">
            <a:extLst>
              <a:ext uri="{C183D7F6-B498-43B3-948B-1728B52AA6E4}">
                <adec:decorative xmlns:adec="http://schemas.microsoft.com/office/drawing/2017/decorative" val="1"/>
              </a:ext>
            </a:extLst>
          </p:cNvPr>
          <p:cNvCxnSpPr/>
          <p:nvPr/>
        </p:nvCxnSpPr>
        <p:spPr>
          <a:xfrm>
            <a:off x="4702628" y="1132114"/>
            <a:ext cx="3668486" cy="0"/>
          </a:xfrm>
          <a:prstGeom prst="straightConnector1">
            <a:avLst/>
          </a:prstGeom>
          <a:noFill/>
          <a:ln w="9525" cap="flat" cmpd="sng">
            <a:solidFill>
              <a:srgbClr val="FDA739"/>
            </a:solidFill>
            <a:prstDash val="solid"/>
            <a:round/>
            <a:headEnd type="none" w="sm" len="sm"/>
            <a:tailEnd type="none" w="sm" len="sm"/>
          </a:ln>
        </p:spPr>
      </p:cxnSp>
      <p:cxnSp>
        <p:nvCxnSpPr>
          <p:cNvPr id="507" name="Google Shape;507;p66">
            <a:extLst>
              <a:ext uri="{C183D7F6-B498-43B3-948B-1728B52AA6E4}">
                <adec:decorative xmlns:adec="http://schemas.microsoft.com/office/drawing/2017/decorative" val="1"/>
              </a:ext>
            </a:extLst>
          </p:cNvPr>
          <p:cNvCxnSpPr/>
          <p:nvPr/>
        </p:nvCxnSpPr>
        <p:spPr>
          <a:xfrm>
            <a:off x="4702628" y="2264229"/>
            <a:ext cx="3668486" cy="0"/>
          </a:xfrm>
          <a:prstGeom prst="straightConnector1">
            <a:avLst/>
          </a:prstGeom>
          <a:noFill/>
          <a:ln w="9525" cap="flat" cmpd="sng">
            <a:solidFill>
              <a:srgbClr val="FDA739"/>
            </a:solidFill>
            <a:prstDash val="solid"/>
            <a:round/>
            <a:headEnd type="none" w="sm" len="sm"/>
            <a:tailEnd type="none" w="sm" len="sm"/>
          </a:ln>
        </p:spPr>
      </p:cxnSp>
      <p:cxnSp>
        <p:nvCxnSpPr>
          <p:cNvPr id="508" name="Google Shape;508;p66">
            <a:extLst>
              <a:ext uri="{C183D7F6-B498-43B3-948B-1728B52AA6E4}">
                <adec:decorative xmlns:adec="http://schemas.microsoft.com/office/drawing/2017/decorative" val="1"/>
              </a:ext>
            </a:extLst>
          </p:cNvPr>
          <p:cNvCxnSpPr/>
          <p:nvPr/>
        </p:nvCxnSpPr>
        <p:spPr>
          <a:xfrm>
            <a:off x="4702628" y="3363686"/>
            <a:ext cx="3668486" cy="0"/>
          </a:xfrm>
          <a:prstGeom prst="straightConnector1">
            <a:avLst/>
          </a:prstGeom>
          <a:noFill/>
          <a:ln w="9525" cap="flat" cmpd="sng">
            <a:solidFill>
              <a:srgbClr val="FDA739"/>
            </a:solidFill>
            <a:prstDash val="solid"/>
            <a:round/>
            <a:headEnd type="none" w="sm" len="sm"/>
            <a:tailEnd type="none" w="sm" len="sm"/>
          </a:ln>
        </p:spPr>
      </p:cxnSp>
      <p:sp>
        <p:nvSpPr>
          <p:cNvPr id="509" name="Google Shape;509;p66"/>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7"/>
          <p:cNvSpPr txBox="1">
            <a:spLocks noGrp="1"/>
          </p:cNvSpPr>
          <p:nvPr>
            <p:ph type="title"/>
          </p:nvPr>
        </p:nvSpPr>
        <p:spPr>
          <a:xfrm>
            <a:off x="21772" y="232250"/>
            <a:ext cx="9100456"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3200">
                <a:solidFill>
                  <a:schemeClr val="lt1"/>
                </a:solidFill>
                <a:latin typeface="Public Sans"/>
                <a:ea typeface="Public Sans"/>
                <a:cs typeface="Public Sans"/>
                <a:sym typeface="Public Sans"/>
              </a:rPr>
              <a:t>designsystem.digital.gov</a:t>
            </a:r>
            <a:r>
              <a:rPr lang="en-US" sz="3200">
                <a:solidFill>
                  <a:srgbClr val="967EFB"/>
                </a:solidFill>
                <a:latin typeface="Public Sans"/>
                <a:ea typeface="Public Sans"/>
                <a:cs typeface="Public Sans"/>
                <a:sym typeface="Public Sans"/>
              </a:rPr>
              <a:t>/why-use-uswds</a:t>
            </a:r>
            <a:endParaRPr sz="3200">
              <a:solidFill>
                <a:srgbClr val="967EFB"/>
              </a:solidFill>
              <a:latin typeface="Public Sans"/>
              <a:ea typeface="Public Sans"/>
              <a:cs typeface="Public Sans"/>
              <a:sym typeface="Public Sans"/>
            </a:endParaRPr>
          </a:p>
        </p:txBody>
      </p:sp>
      <p:sp>
        <p:nvSpPr>
          <p:cNvPr id="515" name="Google Shape;515;p67"/>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19"/>
        <p:cNvGrpSpPr/>
        <p:nvPr/>
      </p:nvGrpSpPr>
      <p:grpSpPr>
        <a:xfrm>
          <a:off x="0" y="0"/>
          <a:ext cx="0" cy="0"/>
          <a:chOff x="0" y="0"/>
          <a:chExt cx="0" cy="0"/>
        </a:xfrm>
      </p:grpSpPr>
      <p:sp>
        <p:nvSpPr>
          <p:cNvPr id="520" name="Google Shape;520;p68"/>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Does this resonate with you?</a:t>
            </a:r>
            <a:endParaRPr sz="4000">
              <a:solidFill>
                <a:srgbClr val="EF5E25"/>
              </a:solidFill>
              <a:latin typeface="Public Sans"/>
              <a:ea typeface="Public Sans"/>
              <a:cs typeface="Public Sans"/>
              <a:sym typeface="Public Sans"/>
            </a:endParaRPr>
          </a:p>
        </p:txBody>
      </p:sp>
      <p:sp>
        <p:nvSpPr>
          <p:cNvPr id="521" name="Google Shape;521;p68"/>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25"/>
        <p:cNvGrpSpPr/>
        <p:nvPr/>
      </p:nvGrpSpPr>
      <p:grpSpPr>
        <a:xfrm>
          <a:off x="0" y="0"/>
          <a:ext cx="0" cy="0"/>
          <a:chOff x="0" y="0"/>
          <a:chExt cx="0" cy="0"/>
        </a:xfrm>
      </p:grpSpPr>
      <p:sp>
        <p:nvSpPr>
          <p:cNvPr id="526" name="Google Shape;526;p69"/>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What did we leave out?</a:t>
            </a:r>
            <a:endParaRPr sz="4000">
              <a:solidFill>
                <a:srgbClr val="EF5E25"/>
              </a:solidFill>
              <a:latin typeface="Public Sans"/>
              <a:ea typeface="Public Sans"/>
              <a:cs typeface="Public Sans"/>
              <a:sym typeface="Public Sans"/>
            </a:endParaRPr>
          </a:p>
        </p:txBody>
      </p:sp>
      <p:sp>
        <p:nvSpPr>
          <p:cNvPr id="527" name="Google Shape;527;p69"/>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69</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Treasury Executive Institute</a:t>
            </a:r>
            <a:endParaRPr sz="2000">
              <a:solidFill>
                <a:srgbClr val="936F38"/>
              </a:solidFill>
              <a:latin typeface="Public Sans"/>
              <a:ea typeface="Public Sans"/>
              <a:cs typeface="Public Sans"/>
              <a:sym typeface="Public Sans"/>
            </a:endParaRPr>
          </a:p>
        </p:txBody>
      </p:sp>
      <p:sp>
        <p:nvSpPr>
          <p:cNvPr id="113" name="Google Shape;113;p7"/>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home.tei.treasury.gov</a:t>
            </a:r>
            <a:endParaRPr sz="2400" b="1">
              <a:solidFill>
                <a:srgbClr val="936F38"/>
              </a:solidFill>
              <a:latin typeface="Public Sans"/>
              <a:ea typeface="Public Sans"/>
              <a:cs typeface="Public Sans"/>
              <a:sym typeface="Public Sans"/>
            </a:endParaRPr>
          </a:p>
        </p:txBody>
      </p:sp>
      <p:pic>
        <p:nvPicPr>
          <p:cNvPr id="114" name="Google Shape;114;p7" descr="The homepage for TEI Connect shows the gov banner and the message &quot;Welcome to the Treasury Executive Institute&quot;"/>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15" name="Google Shape;115;p7"/>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31"/>
        <p:cNvGrpSpPr/>
        <p:nvPr/>
      </p:nvGrpSpPr>
      <p:grpSpPr>
        <a:xfrm>
          <a:off x="0" y="0"/>
          <a:ext cx="0" cy="0"/>
          <a:chOff x="0" y="0"/>
          <a:chExt cx="0" cy="0"/>
        </a:xfrm>
      </p:grpSpPr>
      <p:sp>
        <p:nvSpPr>
          <p:cNvPr id="532" name="Google Shape;532;p70"/>
          <p:cNvSpPr txBox="1">
            <a:spLocks noGrp="1"/>
          </p:cNvSpPr>
          <p:nvPr>
            <p:ph type="title"/>
          </p:nvPr>
        </p:nvSpPr>
        <p:spPr>
          <a:xfrm>
            <a:off x="435429" y="232250"/>
            <a:ext cx="8273142"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EF5E25"/>
                </a:solidFill>
                <a:latin typeface="Public Sans"/>
                <a:ea typeface="Public Sans"/>
                <a:cs typeface="Public Sans"/>
                <a:sym typeface="Public Sans"/>
              </a:rPr>
              <a:t>How did we miss the mark?</a:t>
            </a:r>
            <a:endParaRPr sz="4000">
              <a:solidFill>
                <a:srgbClr val="EF5E25"/>
              </a:solidFill>
              <a:latin typeface="Public Sans"/>
              <a:ea typeface="Public Sans"/>
              <a:cs typeface="Public Sans"/>
              <a:sym typeface="Public Sans"/>
            </a:endParaRPr>
          </a:p>
        </p:txBody>
      </p:sp>
      <p:sp>
        <p:nvSpPr>
          <p:cNvPr id="533" name="Google Shape;533;p7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537"/>
        <p:cNvGrpSpPr/>
        <p:nvPr/>
      </p:nvGrpSpPr>
      <p:grpSpPr>
        <a:xfrm>
          <a:off x="0" y="0"/>
          <a:ext cx="0" cy="0"/>
          <a:chOff x="0" y="0"/>
          <a:chExt cx="0" cy="0"/>
        </a:xfrm>
      </p:grpSpPr>
      <p:sp>
        <p:nvSpPr>
          <p:cNvPr id="538" name="Google Shape;538;p71"/>
          <p:cNvSpPr txBox="1">
            <a:spLocks noGrp="1"/>
          </p:cNvSpPr>
          <p:nvPr>
            <p:ph type="title"/>
          </p:nvPr>
        </p:nvSpPr>
        <p:spPr>
          <a:xfrm>
            <a:off x="261256" y="232250"/>
            <a:ext cx="8656865"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b="0">
                <a:solidFill>
                  <a:srgbClr val="967EFB"/>
                </a:solidFill>
                <a:latin typeface="Public Sans"/>
                <a:ea typeface="Public Sans"/>
                <a:cs typeface="Public Sans"/>
                <a:sym typeface="Public Sans"/>
              </a:rPr>
              <a:t>Why was USWDS valuable to you?</a:t>
            </a:r>
            <a:endParaRPr sz="4000" b="0">
              <a:solidFill>
                <a:srgbClr val="967EFB"/>
              </a:solidFill>
              <a:latin typeface="Public Sans"/>
              <a:ea typeface="Public Sans"/>
              <a:cs typeface="Public Sans"/>
              <a:sym typeface="Public Sans"/>
            </a:endParaRPr>
          </a:p>
        </p:txBody>
      </p:sp>
      <p:sp>
        <p:nvSpPr>
          <p:cNvPr id="539" name="Google Shape;539;p71"/>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71</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2"/>
          <p:cNvSpPr txBox="1">
            <a:spLocks noGrp="1"/>
          </p:cNvSpPr>
          <p:nvPr>
            <p:ph type="title" idx="4294967295"/>
          </p:nvPr>
        </p:nvSpPr>
        <p:spPr>
          <a:xfrm>
            <a:off x="499908" y="735035"/>
            <a:ext cx="8144183" cy="2541055"/>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a:solidFill>
                  <a:srgbClr val="FFBE2E"/>
                </a:solidFill>
              </a:rPr>
              <a:t>One more poll</a:t>
            </a:r>
            <a:endParaRPr sz="4000" b="1">
              <a:solidFill>
                <a:srgbClr val="FFBE2E"/>
              </a:solidFill>
            </a:endParaRPr>
          </a:p>
          <a:p>
            <a:pPr marL="0" lvl="0" indent="0" algn="ctr" rtl="0">
              <a:lnSpc>
                <a:spcPct val="95000"/>
              </a:lnSpc>
              <a:spcBef>
                <a:spcPts val="0"/>
              </a:spcBef>
              <a:spcAft>
                <a:spcPts val="0"/>
              </a:spcAft>
              <a:buSzPts val="2800"/>
              <a:buNone/>
            </a:pPr>
            <a:r>
              <a:rPr lang="en-US" sz="4000">
                <a:solidFill>
                  <a:schemeClr val="lt1"/>
                </a:solidFill>
                <a:latin typeface="Public Sans Thin"/>
                <a:ea typeface="Public Sans Thin"/>
                <a:cs typeface="Public Sans Thin"/>
                <a:sym typeface="Public Sans Thin"/>
              </a:rPr>
              <a:t>What would make USWDS a </a:t>
            </a:r>
            <a:br>
              <a:rPr lang="en-US" sz="4000">
                <a:solidFill>
                  <a:schemeClr val="lt1"/>
                </a:solidFill>
                <a:latin typeface="Public Sans Thin"/>
                <a:ea typeface="Public Sans Thin"/>
                <a:cs typeface="Public Sans Thin"/>
                <a:sym typeface="Public Sans Thin"/>
              </a:rPr>
            </a:br>
            <a:r>
              <a:rPr lang="en-US" sz="4000">
                <a:solidFill>
                  <a:schemeClr val="lt1"/>
                </a:solidFill>
                <a:latin typeface="Public Sans Thin"/>
                <a:ea typeface="Public Sans Thin"/>
                <a:cs typeface="Public Sans Thin"/>
                <a:sym typeface="Public Sans Thin"/>
              </a:rPr>
              <a:t>no-brainer for you?</a:t>
            </a:r>
            <a:endParaRPr>
              <a:solidFill>
                <a:schemeClr val="lt1"/>
              </a:solidFill>
              <a:latin typeface="Public Sans Thin"/>
              <a:ea typeface="Public Sans Thin"/>
              <a:cs typeface="Public Sans Thin"/>
              <a:sym typeface="Public Sans Thin"/>
            </a:endParaRPr>
          </a:p>
        </p:txBody>
      </p:sp>
      <p:sp>
        <p:nvSpPr>
          <p:cNvPr id="545" name="Google Shape;545;p72"/>
          <p:cNvSpPr txBox="1"/>
          <p:nvPr/>
        </p:nvSpPr>
        <p:spPr>
          <a:xfrm>
            <a:off x="903627" y="2851577"/>
            <a:ext cx="7606596" cy="1630972"/>
          </a:xfrm>
          <a:prstGeom prst="rect">
            <a:avLst/>
          </a:prstGeom>
          <a:noFill/>
          <a:ln>
            <a:noFill/>
          </a:ln>
        </p:spPr>
        <p:txBody>
          <a:bodyPr spcFirstLastPara="1" wrap="square" lIns="91425" tIns="91425" rIns="91425" bIns="91425" numCol="2" spcCol="457200" anchor="t" anchorCtr="0">
            <a:noAutofit/>
          </a:bodyPr>
          <a:lstStyle/>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More templates and layouts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React or Web components</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Better integration with content management systems</a:t>
            </a:r>
            <a:br>
              <a:rPr lang="en-US" sz="1800" b="0" i="0" u="none" strike="noStrike" cap="none">
                <a:solidFill>
                  <a:srgbClr val="FFFFFF"/>
                </a:solidFill>
                <a:latin typeface="Public Sans"/>
                <a:ea typeface="Public Sans"/>
                <a:cs typeface="Public Sans"/>
                <a:sym typeface="Public Sans"/>
              </a:rPr>
            </a:br>
            <a:br>
              <a:rPr lang="en-US" sz="1800" b="0" i="0" u="none" strike="noStrike" cap="none">
                <a:solidFill>
                  <a:srgbClr val="FFFFFF"/>
                </a:solidFill>
                <a:latin typeface="Public Sans"/>
                <a:ea typeface="Public Sans"/>
                <a:cs typeface="Public Sans"/>
                <a:sym typeface="Public Sans"/>
              </a:rPr>
            </a:br>
            <a:endParaRPr sz="1800" b="0" i="0" u="none" strike="noStrike" cap="none">
              <a:solidFill>
                <a:srgbClr val="FFFFFF"/>
              </a:solidFill>
              <a:latin typeface="Public Sans"/>
              <a:ea typeface="Public Sans"/>
              <a:cs typeface="Public Sans"/>
              <a:sym typeface="Public Sans"/>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A Figma design kit</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Consultations and implementation support</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Better documentation</a:t>
            </a:r>
            <a:endParaRPr/>
          </a:p>
          <a:p>
            <a:pPr marL="342900" marR="0" lvl="0" indent="-342900" algn="l" rtl="0">
              <a:lnSpc>
                <a:spcPct val="100000"/>
              </a:lnSpc>
              <a:spcBef>
                <a:spcPts val="0"/>
              </a:spcBef>
              <a:spcAft>
                <a:spcPts val="0"/>
              </a:spcAft>
              <a:buClr>
                <a:srgbClr val="EF5E25"/>
              </a:buClr>
              <a:buSzPts val="1800"/>
              <a:buFont typeface="Arial"/>
              <a:buAutoNum type="alphaUcPeriod"/>
            </a:pPr>
            <a:r>
              <a:rPr lang="en-US" sz="1800" b="0" i="0" u="none" strike="noStrike" cap="none">
                <a:solidFill>
                  <a:srgbClr val="FFFFFF"/>
                </a:solidFill>
                <a:latin typeface="Public Sans"/>
                <a:ea typeface="Public Sans"/>
                <a:cs typeface="Public Sans"/>
                <a:sym typeface="Public Sans"/>
              </a:rPr>
              <a:t>A Tab component</a:t>
            </a:r>
            <a:br>
              <a:rPr lang="en-US" sz="2800" b="0" i="0" u="none" strike="noStrike" cap="none">
                <a:solidFill>
                  <a:srgbClr val="FFFFFF"/>
                </a:solidFill>
                <a:latin typeface="Public Sans"/>
                <a:ea typeface="Public Sans"/>
                <a:cs typeface="Public Sans"/>
                <a:sym typeface="Public Sans"/>
              </a:rPr>
            </a:br>
            <a:endParaRPr sz="2800" b="0" i="0" u="none" strike="noStrike" cap="none">
              <a:solidFill>
                <a:schemeClr val="lt1"/>
              </a:solidFill>
              <a:latin typeface="Public Sans Thin"/>
              <a:ea typeface="Public Sans Thin"/>
              <a:cs typeface="Public Sans Thin"/>
              <a:sym typeface="Public Sans Thin"/>
            </a:endParaRPr>
          </a:p>
        </p:txBody>
      </p:sp>
      <p:sp>
        <p:nvSpPr>
          <p:cNvPr id="546" name="Google Shape;546;p72"/>
          <p:cNvSpPr txBox="1"/>
          <p:nvPr/>
        </p:nvSpPr>
        <p:spPr>
          <a:xfrm>
            <a:off x="6860092"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72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a:solidFill>
                  <a:srgbClr val="171717"/>
                </a:solidFill>
                <a:latin typeface="Public Sans"/>
                <a:ea typeface="Public Sans"/>
                <a:cs typeface="Public Sans"/>
                <a:sym typeface="Public Sans"/>
              </a:rPr>
              <a:t>Q&amp;A</a:t>
            </a:r>
            <a:endParaRPr sz="400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73</a:t>
            </a:fld>
            <a:endParaRPr>
              <a:solidFill>
                <a:srgbClr val="171717"/>
              </a:solidFill>
              <a:latin typeface="Libre Franklin"/>
              <a:ea typeface="Libre Franklin"/>
              <a:cs typeface="Libre Franklin"/>
              <a:sym typeface="Libre Frankli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5"/>
            <a:ext cx="7985682" cy="8797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How we approach accessibility</a:t>
            </a:r>
            <a:endParaRPr sz="4000" dirty="0">
              <a:solidFill>
                <a:schemeClr val="lt1"/>
              </a:solidFill>
            </a:endParaRP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rPr>
              <a:t>github.com</a:t>
            </a: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descr="Slack logo"/>
          <p:cNvPicPr preferRelativeResize="0"/>
          <p:nvPr/>
        </p:nvPicPr>
        <p:blipFill rotWithShape="1">
          <a:blip r:embed="rId3">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descr="Github logo"/>
          <p:cNvPicPr preferRelativeResize="0"/>
          <p:nvPr/>
        </p:nvPicPr>
        <p:blipFill rotWithShape="1">
          <a:blip r:embed="rId4">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descr="USWDS logo"/>
          <p:cNvPicPr preferRelativeResize="0"/>
          <p:nvPr/>
        </p:nvPicPr>
        <p:blipFill rotWithShape="1">
          <a:blip r:embed="rId5">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idx="4294967295"/>
          </p:nvPr>
        </p:nvSpPr>
        <p:spPr>
          <a:xfrm>
            <a:off x="2777924" y="170421"/>
            <a:ext cx="5936091"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Federal Remediation Technologies Roundtable</a:t>
            </a:r>
            <a:endParaRPr sz="2000">
              <a:solidFill>
                <a:srgbClr val="936F38"/>
              </a:solidFill>
              <a:latin typeface="Public Sans"/>
              <a:ea typeface="Public Sans"/>
              <a:cs typeface="Public Sans"/>
              <a:sym typeface="Public Sans"/>
            </a:endParaRPr>
          </a:p>
        </p:txBody>
      </p:sp>
      <p:sp>
        <p:nvSpPr>
          <p:cNvPr id="121" name="Google Shape;121;p8"/>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frtr.gov</a:t>
            </a:r>
            <a:endParaRPr sz="2400" b="1">
              <a:solidFill>
                <a:srgbClr val="936F38"/>
              </a:solidFill>
              <a:latin typeface="Public Sans"/>
              <a:ea typeface="Public Sans"/>
              <a:cs typeface="Public Sans"/>
              <a:sym typeface="Public Sans"/>
            </a:endParaRPr>
          </a:p>
        </p:txBody>
      </p:sp>
      <p:pic>
        <p:nvPicPr>
          <p:cNvPr id="122" name="Google Shape;122;p8" descr="The homepage for teh Federal Remediation Technologies Roundtable shows the gov banner and simple, clear documentation site."/>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23" name="Google Shape;123;p8"/>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idx="4294967295"/>
          </p:nvPr>
        </p:nvSpPr>
        <p:spPr>
          <a:xfrm>
            <a:off x="4049250" y="170421"/>
            <a:ext cx="4664765" cy="79454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000">
                <a:solidFill>
                  <a:srgbClr val="936F38"/>
                </a:solidFill>
                <a:latin typeface="Public Sans"/>
                <a:ea typeface="Public Sans"/>
                <a:cs typeface="Public Sans"/>
                <a:sym typeface="Public Sans"/>
              </a:rPr>
              <a:t>National Information Exchange Model</a:t>
            </a:r>
            <a:endParaRPr sz="2000">
              <a:solidFill>
                <a:srgbClr val="936F38"/>
              </a:solidFill>
              <a:latin typeface="Public Sans"/>
              <a:ea typeface="Public Sans"/>
              <a:cs typeface="Public Sans"/>
              <a:sym typeface="Public Sans"/>
            </a:endParaRPr>
          </a:p>
        </p:txBody>
      </p:sp>
      <p:sp>
        <p:nvSpPr>
          <p:cNvPr id="129" name="Google Shape;129;p9"/>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gn="l" rtl="0">
              <a:lnSpc>
                <a:spcPct val="95000"/>
              </a:lnSpc>
              <a:spcBef>
                <a:spcPts val="0"/>
              </a:spcBef>
              <a:spcAft>
                <a:spcPts val="0"/>
              </a:spcAft>
              <a:buSzPts val="1800"/>
              <a:buNone/>
            </a:pPr>
            <a:r>
              <a:rPr lang="en-US" sz="2400" b="1">
                <a:solidFill>
                  <a:srgbClr val="936F38"/>
                </a:solidFill>
                <a:latin typeface="Public Sans"/>
                <a:ea typeface="Public Sans"/>
                <a:cs typeface="Public Sans"/>
                <a:sym typeface="Public Sans"/>
              </a:rPr>
              <a:t>niem.gov</a:t>
            </a:r>
            <a:endParaRPr sz="2400" b="1">
              <a:solidFill>
                <a:srgbClr val="936F38"/>
              </a:solidFill>
              <a:latin typeface="Public Sans"/>
              <a:ea typeface="Public Sans"/>
              <a:cs typeface="Public Sans"/>
              <a:sym typeface="Public Sans"/>
            </a:endParaRPr>
          </a:p>
        </p:txBody>
      </p:sp>
      <p:pic>
        <p:nvPicPr>
          <p:cNvPr id="130" name="Google Shape;130;p9" descr="The homepage for NEIM shows the gov banner a simple navigation, and the message &quot;stretegic Initiatives&quot; over a schematic illustration of filesharing."/>
          <p:cNvPicPr preferRelativeResize="0"/>
          <p:nvPr/>
        </p:nvPicPr>
        <p:blipFill rotWithShape="1">
          <a:blip r:embed="rId3">
            <a:alphaModFix/>
          </a:blip>
          <a:srcRect/>
          <a:stretch/>
        </p:blipFill>
        <p:spPr>
          <a:xfrm>
            <a:off x="504836" y="1109712"/>
            <a:ext cx="8134328" cy="4033788"/>
          </a:xfrm>
          <a:prstGeom prst="rect">
            <a:avLst/>
          </a:prstGeom>
          <a:noFill/>
          <a:ln>
            <a:noFill/>
          </a:ln>
        </p:spPr>
      </p:pic>
      <p:sp>
        <p:nvSpPr>
          <p:cNvPr id="131" name="Google Shape;131;p9"/>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9</a:t>
            </a:fld>
            <a:endParaRPr>
              <a:solidFill>
                <a:schemeClr val="lt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1960</Words>
  <Application>Microsoft Macintosh PowerPoint</Application>
  <PresentationFormat>On-screen Show (16:9)</PresentationFormat>
  <Paragraphs>227</Paragraphs>
  <Slides>74</Slides>
  <Notes>74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74</vt:i4>
      </vt:variant>
    </vt:vector>
  </HeadingPairs>
  <TitlesOfParts>
    <vt:vector size="83" baseType="lpstr">
      <vt:lpstr>Libre Franklin</vt:lpstr>
      <vt:lpstr>Franklin Gothic Book</vt:lpstr>
      <vt:lpstr>Calibri</vt:lpstr>
      <vt:lpstr>Arial</vt:lpstr>
      <vt:lpstr>Public Sans</vt:lpstr>
      <vt:lpstr>Public Sans Thin</vt:lpstr>
      <vt:lpstr>Helvetica Neue</vt:lpstr>
      <vt:lpstr>USWDS</vt:lpstr>
      <vt:lpstr>Master Cover Slide</vt:lpstr>
      <vt:lpstr>USWDS Monthly Call April 2021</vt:lpstr>
      <vt:lpstr>Hi! Thanks for being here!</vt:lpstr>
      <vt:lpstr>A quick poll Are you currently using  USWDS code in a project?</vt:lpstr>
      <vt:lpstr>Agenda Site launches Product updates Why use USWDS? Q&amp;A </vt:lpstr>
      <vt:lpstr>Site launches</vt:lpstr>
      <vt:lpstr>Department of Homeland Security Office of Inspector General</vt:lpstr>
      <vt:lpstr>Treasury Executive Institute</vt:lpstr>
      <vt:lpstr>Federal Remediation Technologies Roundtable</vt:lpstr>
      <vt:lpstr>National Information Exchange Model</vt:lpstr>
      <vt:lpstr>Great work!</vt:lpstr>
      <vt:lpstr>Product updates</vt:lpstr>
      <vt:lpstr>Sketch and Adobe XD  Design Kits</vt:lpstr>
      <vt:lpstr>Why use USWDS?</vt:lpstr>
      <vt:lpstr>A few great reasons to use USWDS</vt:lpstr>
      <vt:lpstr>But today we’ll look at some the core values USWDS delivers to government teams.</vt:lpstr>
      <vt:lpstr>This is where we’ll invest  our time and effort.</vt:lpstr>
      <vt:lpstr>These are core product goals.</vt:lpstr>
      <vt:lpstr>Stay humble and honest.</vt:lpstr>
      <vt:lpstr>We know we can always do better.</vt:lpstr>
      <vt:lpstr>Why use USWDS?</vt:lpstr>
      <vt:lpstr>1. Compliance from the start</vt:lpstr>
      <vt:lpstr>1. USWDS is a government team that understands what  government teams need.</vt:lpstr>
      <vt:lpstr>We’re here to serve federal government teams. Exclusively.</vt:lpstr>
      <vt:lpstr>Built-in compliance  out of the box</vt:lpstr>
      <vt:lpstr>Section 508 PRA ATO M-17-06 Connected Government Act 21C IDEA</vt:lpstr>
      <vt:lpstr>This is the language we speak. This is what’s built into our product.</vt:lpstr>
      <vt:lpstr>And we’ll answer your phone calls.</vt:lpstr>
      <vt:lpstr>2. Proven designs users expect</vt:lpstr>
      <vt:lpstr>2. Don’t reinvent the wheel  when it comes to  buttons, forms, and other common elements.</vt:lpstr>
      <vt:lpstr>How many times do we have  to see that image of those dozens of government buttons?</vt:lpstr>
      <vt:lpstr>Who can forget the grid of government buttons?</vt:lpstr>
      <vt:lpstr>Folks don’t want to be wowed,  they want to be done.</vt:lpstr>
      <vt:lpstr>We shouldn’t use public resources to reinvent the wheel.</vt:lpstr>
      <vt:lpstr>3. Team alignment and common goals</vt:lpstr>
      <vt:lpstr>3. Using USWDS strengthens  team agreements to common principles and  human-centered design.</vt:lpstr>
      <vt:lpstr>Anyone using USWDS commits to common design principles.</vt:lpstr>
      <vt:lpstr>Start with real user needs.</vt:lpstr>
      <vt:lpstr>Earn trust.</vt:lpstr>
      <vt:lpstr>Embrace accessibility.</vt:lpstr>
      <vt:lpstr>Promote continuity.</vt:lpstr>
      <vt:lpstr>Listen.</vt:lpstr>
      <vt:lpstr>Using USWDS puts this commitment in writing  from the start.</vt:lpstr>
      <vt:lpstr>3. Mission focus</vt:lpstr>
      <vt:lpstr>3. Using USWDS helps you  focus on your mission,  not your markup.</vt:lpstr>
      <vt:lpstr>Start faster.</vt:lpstr>
      <vt:lpstr>Test faster.</vt:lpstr>
      <vt:lpstr>Ship faster.</vt:lpstr>
      <vt:lpstr>Get off the redesign treadmill.</vt:lpstr>
      <vt:lpstr>Use us. Blame us. And move on.</vt:lpstr>
      <vt:lpstr>5. A cross-functional design system community</vt:lpstr>
      <vt:lpstr>5. Break down silos and grow your skills alongside  other web professionals  across government.</vt:lpstr>
      <vt:lpstr>Connect with colleagues across the federal government</vt:lpstr>
      <vt:lpstr>Share solutions</vt:lpstr>
      <vt:lpstr>Share expertise</vt:lpstr>
      <vt:lpstr>Share the pain</vt:lpstr>
      <vt:lpstr>Learn about updates, bug fixes, and beta programs</vt:lpstr>
      <vt:lpstr>Talk directly with the  USWDS team</vt:lpstr>
      <vt:lpstr>6. Effective stewardship</vt:lpstr>
      <vt:lpstr>6. Improve performance,  efficiency, governance, and institutional memory.</vt:lpstr>
      <vt:lpstr>Meet expectations. Share solutions. Build for the future. Enhance the public good. Be efficient. Get things done.</vt:lpstr>
      <vt:lpstr>This is what’s expected of us.</vt:lpstr>
      <vt:lpstr>This is why USWDS is important.</vt:lpstr>
      <vt:lpstr>The USWDS vision</vt:lpstr>
      <vt:lpstr>Why use USWDS</vt:lpstr>
      <vt:lpstr>What we value</vt:lpstr>
      <vt:lpstr>What we’re always working to demonstrate</vt:lpstr>
      <vt:lpstr>designsystem.digital.gov/why-use-uswds</vt:lpstr>
      <vt:lpstr>Does this resonate with you?</vt:lpstr>
      <vt:lpstr>What did we leave out?</vt:lpstr>
      <vt:lpstr>How did we miss the mark?</vt:lpstr>
      <vt:lpstr>Why was USWDS valuable to you?</vt:lpstr>
      <vt:lpstr>One more poll What would make USWDS a  no-brainer for you?</vt:lpstr>
      <vt:lpstr>Q&amp;A</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April 2021</dc:title>
  <dc:subject/>
  <dc:creator/>
  <cp:keywords/>
  <dc:description/>
  <cp:lastModifiedBy>Microsoft Office User</cp:lastModifiedBy>
  <cp:revision>10</cp:revision>
  <dcterms:modified xsi:type="dcterms:W3CDTF">2021-04-14T17:25:49Z</dcterms:modified>
  <cp:category/>
</cp:coreProperties>
</file>