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44"/>
  </p:notesMasterIdLst>
  <p:sldIdLst>
    <p:sldId id="330" r:id="rId3"/>
    <p:sldId id="257" r:id="rId4"/>
    <p:sldId id="258" r:id="rId5"/>
    <p:sldId id="376" r:id="rId6"/>
    <p:sldId id="260" r:id="rId7"/>
    <p:sldId id="471" r:id="rId8"/>
    <p:sldId id="472" r:id="rId9"/>
    <p:sldId id="261" r:id="rId10"/>
    <p:sldId id="265" r:id="rId11"/>
    <p:sldId id="442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14" r:id="rId24"/>
    <p:sldId id="461" r:id="rId25"/>
    <p:sldId id="473" r:id="rId26"/>
    <p:sldId id="474" r:id="rId27"/>
    <p:sldId id="475" r:id="rId28"/>
    <p:sldId id="480" r:id="rId29"/>
    <p:sldId id="476" r:id="rId30"/>
    <p:sldId id="464" r:id="rId31"/>
    <p:sldId id="477" r:id="rId32"/>
    <p:sldId id="478" r:id="rId33"/>
    <p:sldId id="479" r:id="rId34"/>
    <p:sldId id="481" r:id="rId35"/>
    <p:sldId id="465" r:id="rId36"/>
    <p:sldId id="466" r:id="rId37"/>
    <p:sldId id="468" r:id="rId38"/>
    <p:sldId id="469" r:id="rId39"/>
    <p:sldId id="467" r:id="rId40"/>
    <p:sldId id="463" r:id="rId41"/>
    <p:sldId id="328" r:id="rId42"/>
    <p:sldId id="329" r:id="rId4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45"/>
      <p:bold r:id="rId46"/>
      <p:italic r:id="rId47"/>
      <p:boldItalic r:id="rId48"/>
    </p:embeddedFont>
    <p:embeddedFont>
      <p:font typeface="Public Sans" pitchFamily="2" charset="77"/>
      <p:regular r:id="rId49"/>
      <p:bold r:id="rId50"/>
      <p:italic r:id="rId51"/>
      <p:boldItalic r:id="rId52"/>
    </p:embeddedFont>
    <p:embeddedFont>
      <p:font typeface="Public Sans Thin" pitchFamily="2" charset="77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7" roundtripDataSignature="AMtx7mhyBx7hKT3jCTSxbEAYregr5Isg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2E"/>
    <a:srgbClr val="967EFB"/>
    <a:srgbClr val="D9D5AE"/>
    <a:srgbClr val="DBCAB4"/>
    <a:srgbClr val="936F38"/>
    <a:srgbClr val="4F97D1"/>
    <a:srgbClr val="04CF85"/>
    <a:srgbClr val="EF5E25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81336"/>
  </p:normalViewPr>
  <p:slideViewPr>
    <p:cSldViewPr snapToGrid="0">
      <p:cViewPr varScale="1">
        <p:scale>
          <a:sx n="76" d="100"/>
          <a:sy n="76" d="100"/>
        </p:scale>
        <p:origin x="192" y="1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6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97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455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866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34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88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3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400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77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250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66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61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52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092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863651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31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09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11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196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904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622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59093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sz="14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50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824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172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452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30672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042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993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090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320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62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844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b="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sz="1400" dirty="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2121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6" descr="Unisted States Census Burea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4617" y="2218618"/>
            <a:ext cx="1343024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6"/>
          <p:cNvSpPr txBox="1">
            <a:spLocks noGrp="1"/>
          </p:cNvSpPr>
          <p:nvPr>
            <p:ph type="title"/>
          </p:nvPr>
        </p:nvSpPr>
        <p:spPr>
          <a:xfrm>
            <a:off x="400050" y="301837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6"/>
          <p:cNvSpPr txBox="1">
            <a:spLocks noGrp="1"/>
          </p:cNvSpPr>
          <p:nvPr>
            <p:ph type="body" idx="1"/>
          </p:nvPr>
        </p:nvSpPr>
        <p:spPr>
          <a:xfrm>
            <a:off x="400050" y="1418518"/>
            <a:ext cx="7543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6"/>
          <p:cNvSpPr txBox="1">
            <a:spLocks noGrp="1"/>
          </p:cNvSpPr>
          <p:nvPr>
            <p:ph type="body" idx="2"/>
          </p:nvPr>
        </p:nvSpPr>
        <p:spPr>
          <a:xfrm>
            <a:off x="400050" y="2343150"/>
            <a:ext cx="4283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86" descr="GSA Starma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240" y="2311146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6" descr="Seal of the CIO Counci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2083" y="2228850"/>
            <a:ext cx="8667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6"/>
          <p:cNvSpPr txBox="1">
            <a:spLocks noGrp="1"/>
          </p:cNvSpPr>
          <p:nvPr>
            <p:ph type="body" idx="3"/>
          </p:nvPr>
        </p:nvSpPr>
        <p:spPr>
          <a:xfrm>
            <a:off x="400050" y="4586519"/>
            <a:ext cx="828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197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6"/>
          <p:cNvSpPr txBox="1">
            <a:spLocks noGrp="1"/>
          </p:cNvSpPr>
          <p:nvPr>
            <p:ph type="body" idx="4"/>
          </p:nvPr>
        </p:nvSpPr>
        <p:spPr>
          <a:xfrm>
            <a:off x="400050" y="3643302"/>
            <a:ext cx="82866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7"/>
          <p:cNvSpPr txBox="1">
            <a:spLocks noGrp="1"/>
          </p:cNvSpPr>
          <p:nvPr>
            <p:ph type="title"/>
          </p:nvPr>
        </p:nvSpPr>
        <p:spPr>
          <a:xfrm>
            <a:off x="400050" y="301837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7"/>
          <p:cNvSpPr txBox="1">
            <a:spLocks noGrp="1"/>
          </p:cNvSpPr>
          <p:nvPr>
            <p:ph type="body" idx="1"/>
          </p:nvPr>
        </p:nvSpPr>
        <p:spPr>
          <a:xfrm>
            <a:off x="400050" y="1418518"/>
            <a:ext cx="7543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7"/>
          <p:cNvSpPr txBox="1">
            <a:spLocks noGrp="1"/>
          </p:cNvSpPr>
          <p:nvPr>
            <p:ph type="body" idx="2"/>
          </p:nvPr>
        </p:nvSpPr>
        <p:spPr>
          <a:xfrm>
            <a:off x="400050" y="2343150"/>
            <a:ext cx="4283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7"/>
          <p:cNvSpPr txBox="1">
            <a:spLocks noGrp="1"/>
          </p:cNvSpPr>
          <p:nvPr>
            <p:ph type="body" idx="3"/>
          </p:nvPr>
        </p:nvSpPr>
        <p:spPr>
          <a:xfrm>
            <a:off x="400050" y="4586519"/>
            <a:ext cx="828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197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87"/>
          <p:cNvSpPr txBox="1">
            <a:spLocks noGrp="1"/>
          </p:cNvSpPr>
          <p:nvPr>
            <p:ph type="body" idx="4"/>
          </p:nvPr>
        </p:nvSpPr>
        <p:spPr>
          <a:xfrm>
            <a:off x="400050" y="3643302"/>
            <a:ext cx="82866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7"/>
          <p:cNvSpPr txBox="1">
            <a:spLocks noGrp="1"/>
          </p:cNvSpPr>
          <p:nvPr>
            <p:ph type="title"/>
          </p:nvPr>
        </p:nvSpPr>
        <p:spPr>
          <a:xfrm>
            <a:off x="5572050" y="124100"/>
            <a:ext cx="3449100" cy="44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7"/>
          <p:cNvSpPr txBox="1">
            <a:spLocks noGrp="1"/>
          </p:cNvSpPr>
          <p:nvPr>
            <p:ph type="body" idx="1"/>
          </p:nvPr>
        </p:nvSpPr>
        <p:spPr>
          <a:xfrm>
            <a:off x="5572050" y="570085"/>
            <a:ext cx="3449100" cy="44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" name="Google Shape;1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121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7725" y="1006850"/>
            <a:ext cx="2048550" cy="2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6044" y="4291275"/>
            <a:ext cx="695492" cy="6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8"/>
          <p:cNvSpPr txBox="1">
            <a:spLocks noGrp="1"/>
          </p:cNvSpPr>
          <p:nvPr>
            <p:ph type="title"/>
          </p:nvPr>
        </p:nvSpPr>
        <p:spPr>
          <a:xfrm>
            <a:off x="0" y="308387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b="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8"/>
          <p:cNvSpPr txBox="1">
            <a:spLocks noGrp="1"/>
          </p:cNvSpPr>
          <p:nvPr>
            <p:ph type="subTitle" idx="1"/>
          </p:nvPr>
        </p:nvSpPr>
        <p:spPr>
          <a:xfrm>
            <a:off x="906750" y="3776810"/>
            <a:ext cx="73305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E2E"/>
              </a:buClr>
              <a:buSzPts val="2400"/>
              <a:buFont typeface="Public Sans"/>
              <a:buNone/>
              <a:defRPr sz="2400">
                <a:solidFill>
                  <a:srgbClr val="FFBE2E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8"/>
          <p:cNvSpPr txBox="1">
            <a:spLocks noGrp="1"/>
          </p:cNvSpPr>
          <p:nvPr>
            <p:ph type="body" idx="2"/>
          </p:nvPr>
        </p:nvSpPr>
        <p:spPr>
          <a:xfrm>
            <a:off x="190875" y="4180975"/>
            <a:ext cx="838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●"/>
              <a:defRPr sz="1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○"/>
              <a:defRPr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■"/>
              <a:defRPr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●"/>
              <a:defRPr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○"/>
              <a:defRPr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■"/>
              <a:defRPr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●"/>
              <a:defRPr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○"/>
              <a:defRPr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ublic Sans"/>
              <a:buChar char="■"/>
              <a:defRPr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8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3" name="Google Shape;33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TS Slide Layout (KB)">
  <p:cSld name="TITLE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" name="Google Shape;43;p8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212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7" name="Google Shape;7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ublic Sans"/>
              <a:buChar char="●"/>
              <a:defRPr sz="1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○"/>
              <a:defRPr sz="14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■"/>
              <a:defRPr sz="14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●"/>
              <a:defRPr sz="14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○"/>
              <a:defRPr sz="14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■"/>
              <a:defRPr sz="14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●"/>
              <a:defRPr sz="14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Char char="○"/>
              <a:defRPr sz="14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ublic Sans"/>
              <a:buChar char="■"/>
              <a:defRPr sz="14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5"/>
          <p:cNvSpPr/>
          <p:nvPr/>
        </p:nvSpPr>
        <p:spPr>
          <a:xfrm>
            <a:off x="0" y="3429000"/>
            <a:ext cx="9144000" cy="159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5"/>
          <p:cNvSpPr txBox="1"/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34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85"/>
          <p:cNvSpPr txBox="1"/>
          <p:nvPr/>
        </p:nvSpPr>
        <p:spPr>
          <a:xfrm>
            <a:off x="628650" y="1314450"/>
            <a:ext cx="78867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US" sz="23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23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" name="Google Shape;50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3999" cy="3429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"/>
          <p:cNvSpPr txBox="1">
            <a:spLocks noGrp="1"/>
          </p:cNvSpPr>
          <p:nvPr>
            <p:ph type="title" idx="4294967295"/>
          </p:nvPr>
        </p:nvSpPr>
        <p:spPr>
          <a:xfrm>
            <a:off x="499908" y="3346043"/>
            <a:ext cx="8144183" cy="14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 dirty="0">
                <a:solidFill>
                  <a:schemeClr val="lt1"/>
                </a:solidFill>
              </a:rPr>
              <a:t>USWDS Monthly Call</a:t>
            </a:r>
            <a:endParaRPr sz="40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>
                <a:solidFill>
                  <a:srgbClr val="FFBE2E"/>
                </a:solidFill>
                <a:latin typeface="Public Sans Thin" pitchFamily="2" charset="77"/>
              </a:rPr>
              <a:t>October 2021</a:t>
            </a:r>
            <a:endParaRPr dirty="0">
              <a:latin typeface="Public Sans Thin" pitchFamily="2" charset="77"/>
            </a:endParaRPr>
          </a:p>
        </p:txBody>
      </p:sp>
      <p:pic>
        <p:nvPicPr>
          <p:cNvPr id="7" name="logo 1" descr="USWDS logo in Halloween orange">
            <a:extLst>
              <a:ext uri="{FF2B5EF4-FFF2-40B4-BE49-F238E27FC236}">
                <a16:creationId xmlns:a16="http://schemas.microsoft.com/office/drawing/2014/main" id="{737E848E-D972-4C48-AB12-DD0C2279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0256" y="630958"/>
            <a:ext cx="2648329" cy="2504621"/>
          </a:xfrm>
          <a:prstGeom prst="rect">
            <a:avLst/>
          </a:prstGeom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1B8F1702-792C-4637-A167-51F3B48C69B7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dirty="0">
                <a:solidFill>
                  <a:srgbClr val="FFBE2E"/>
                </a:solidFill>
                <a:latin typeface="Public Sans"/>
                <a:ea typeface="Public Sans"/>
                <a:cs typeface="Public Sans"/>
                <a:sym typeface="Public Sans"/>
              </a:rPr>
              <a:t>Community, connection, </a:t>
            </a:r>
            <a:br>
              <a:rPr lang="en-US" sz="4000" dirty="0">
                <a:solidFill>
                  <a:srgbClr val="FFBE2E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-US" sz="4000" dirty="0">
                <a:solidFill>
                  <a:srgbClr val="FFBE2E"/>
                </a:solidFill>
                <a:latin typeface="Public Sans"/>
                <a:ea typeface="Public Sans"/>
                <a:cs typeface="Public Sans"/>
                <a:sym typeface="Public Sans"/>
              </a:rPr>
              <a:t>and contribution</a:t>
            </a:r>
            <a:endParaRPr sz="4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0BFAA329-DD6A-D547-8470-04E6D9F3542B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10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49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4F97D1"/>
                </a:solidFill>
              </a:rPr>
              <a:t>Scaling things that work</a:t>
            </a:r>
            <a:endParaRPr sz="4000" dirty="0">
              <a:solidFill>
                <a:srgbClr val="4F97D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718C01F5-F13D-374F-93C4-97FCABEAAFD8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11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08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EF5E25"/>
                </a:solidFill>
              </a:rPr>
              <a:t>It’s hard to build websites and digital services</a:t>
            </a:r>
            <a:endParaRPr sz="4000" dirty="0">
              <a:solidFill>
                <a:srgbClr val="EF5E2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6B096BA8-EEAD-764D-B1D9-3B0DBC3FC34B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12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7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04CF85"/>
                </a:solidFill>
              </a:rPr>
              <a:t>Design system projects are collaborative projects</a:t>
            </a:r>
            <a:endParaRPr sz="4000" dirty="0">
              <a:solidFill>
                <a:srgbClr val="04CF8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9DBD3267-7BF2-CB44-B54A-926474226CF3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13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25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967EFB"/>
                </a:solidFill>
              </a:rPr>
              <a:t>The flip side of fragmentation</a:t>
            </a:r>
            <a:endParaRPr sz="4000" dirty="0">
              <a:solidFill>
                <a:srgbClr val="967EF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FAF747E8-165C-AB49-BACE-2CD7B7BD99D1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14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31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4F97D1"/>
                </a:solidFill>
              </a:rPr>
              <a:t>“The future is already here. </a:t>
            </a:r>
            <a:br>
              <a:rPr lang="en-US" sz="4000" dirty="0">
                <a:solidFill>
                  <a:srgbClr val="4F97D1"/>
                </a:solidFill>
              </a:rPr>
            </a:br>
            <a:r>
              <a:rPr lang="en-US" sz="4000" dirty="0">
                <a:solidFill>
                  <a:srgbClr val="4F97D1"/>
                </a:solidFill>
              </a:rPr>
              <a:t>It’s just not </a:t>
            </a:r>
            <a:br>
              <a:rPr lang="en-US" sz="4000" dirty="0">
                <a:solidFill>
                  <a:srgbClr val="4F97D1"/>
                </a:solidFill>
              </a:rPr>
            </a:br>
            <a:r>
              <a:rPr lang="en-US" sz="4000" dirty="0">
                <a:solidFill>
                  <a:srgbClr val="4F97D1"/>
                </a:solidFill>
              </a:rPr>
              <a:t>evenly distributed yet.”</a:t>
            </a:r>
            <a:endParaRPr sz="4000" dirty="0">
              <a:solidFill>
                <a:srgbClr val="4F97D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5458F220-4945-E547-8E4E-BFC919F837C2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15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6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FFBE2E"/>
                </a:solidFill>
              </a:rPr>
              <a:t>This is normal.</a:t>
            </a:r>
            <a:endParaRPr sz="4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87C8339B-9DF6-1948-AA7F-DC8CC95AA563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16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81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EF5E25"/>
                </a:solidFill>
              </a:rPr>
              <a:t>It’s hard to learn a lesson you’ve never heard</a:t>
            </a:r>
            <a:endParaRPr sz="4000" dirty="0">
              <a:solidFill>
                <a:srgbClr val="EF5E2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6EF98DDC-4DBD-9C4E-8E8B-51DF5646EC16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17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83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967EFB"/>
                </a:solidFill>
              </a:rPr>
              <a:t>We can’t do it alone.</a:t>
            </a:r>
            <a:endParaRPr sz="4000" dirty="0">
              <a:solidFill>
                <a:srgbClr val="967EF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AE55E0B8-97D2-7D49-8903-4B1AFAF9F019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18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46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936F38"/>
                </a:solidFill>
              </a:rPr>
              <a:t>Real talk: This is also hard.</a:t>
            </a:r>
            <a:endParaRPr sz="4000" dirty="0">
              <a:solidFill>
                <a:srgbClr val="936F3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559E9964-D674-6848-A2E1-E4810997E466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19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 idx="4294967295"/>
          </p:nvPr>
        </p:nvSpPr>
        <p:spPr>
          <a:xfrm>
            <a:off x="499908" y="1146242"/>
            <a:ext cx="8144183" cy="19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 dirty="0">
                <a:solidFill>
                  <a:srgbClr val="FFBE2E"/>
                </a:solidFill>
              </a:rPr>
              <a:t>Hi!</a:t>
            </a:r>
            <a:endParaRPr sz="4000" b="1" dirty="0">
              <a:solidFill>
                <a:srgbClr val="FFBE2E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dirty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Thanks for being here!</a:t>
            </a:r>
            <a:endParaRPr dirty="0">
              <a:solidFill>
                <a:schemeClr val="lt1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pic>
        <p:nvPicPr>
          <p:cNvPr id="78" name="Google Shape;78;p2" descr="Illustration of Dan Willia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199" y="3464700"/>
            <a:ext cx="1347600" cy="16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2AF43296-F963-5C47-973A-6069696E8CA0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04CF85"/>
                </a:solidFill>
              </a:rPr>
              <a:t>Who’s the expert?</a:t>
            </a:r>
            <a:endParaRPr sz="4000" dirty="0">
              <a:solidFill>
                <a:srgbClr val="04CF8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87C1F599-F08F-7341-99F8-478041F5900E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20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41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4F97D1"/>
                </a:solidFill>
              </a:rPr>
              <a:t>What’s the best place to have these conversations?</a:t>
            </a:r>
            <a:endParaRPr sz="4000" dirty="0">
              <a:solidFill>
                <a:srgbClr val="4F97D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6C5FA87B-4154-1F42-9496-E415192E1187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21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name"/>
          <p:cNvSpPr txBox="1">
            <a:spLocks noGrp="1"/>
          </p:cNvSpPr>
          <p:nvPr>
            <p:ph type="title" idx="4294967295"/>
          </p:nvPr>
        </p:nvSpPr>
        <p:spPr>
          <a:xfrm>
            <a:off x="337551" y="1394514"/>
            <a:ext cx="4664765" cy="54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b="1" dirty="0">
                <a:solidFill>
                  <a:srgbClr val="FFBE2E"/>
                </a:solidFill>
                <a:latin typeface="Public Sans" pitchFamily="2" charset="77"/>
                <a:ea typeface="Public Sans Thin"/>
                <a:cs typeface="Public Sans Thin"/>
                <a:sym typeface="Public Sans Thin"/>
              </a:rPr>
              <a:t>James Mejia</a:t>
            </a:r>
            <a:endParaRPr sz="3200" b="1" dirty="0">
              <a:solidFill>
                <a:srgbClr val="FFBE2E"/>
              </a:solidFill>
              <a:latin typeface="Public Sans" pitchFamily="2" charset="77"/>
            </a:endParaRPr>
          </a:p>
        </p:txBody>
      </p:sp>
      <p:sp>
        <p:nvSpPr>
          <p:cNvPr id="149" name="attrib"/>
          <p:cNvSpPr txBox="1">
            <a:spLocks noGrp="1"/>
          </p:cNvSpPr>
          <p:nvPr>
            <p:ph type="body" idx="4294967295"/>
          </p:nvPr>
        </p:nvSpPr>
        <p:spPr>
          <a:xfrm>
            <a:off x="4125683" y="1052832"/>
            <a:ext cx="4754442" cy="12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95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Public Sans" pitchFamily="2" charset="77"/>
              </a:rPr>
              <a:t>USWDS Core Team</a:t>
            </a:r>
          </a:p>
          <a:p>
            <a:pPr marL="0" lvl="0" indent="0" algn="r">
              <a:lnSpc>
                <a:spcPct val="95000"/>
              </a:lnSpc>
              <a:buNone/>
            </a:pPr>
            <a:r>
              <a:rPr lang="en-US" sz="2800" dirty="0">
                <a:solidFill>
                  <a:srgbClr val="FFBE2E"/>
                </a:solidFill>
                <a:latin typeface="Public Sans" pitchFamily="2" charset="77"/>
              </a:rPr>
              <a:t>Contractor</a:t>
            </a:r>
            <a:endParaRPr sz="2800" dirty="0">
              <a:solidFill>
                <a:srgbClr val="FFBE2E"/>
              </a:solidFill>
              <a:latin typeface="Public Sa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08623-475C-FA47-9A1F-8AEB26A2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97075" y="2862131"/>
            <a:ext cx="5149849" cy="2710447"/>
          </a:xfrm>
          <a:prstGeom prst="rect">
            <a:avLst/>
          </a:prstGeom>
        </p:spPr>
      </p:pic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A06072FB-E113-DA42-BC1E-946D439C2894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22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8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FFBE2E"/>
                </a:solidFill>
              </a:rPr>
              <a:t>GitHub Discussions: </a:t>
            </a:r>
            <a:br>
              <a:rPr lang="en-US" sz="4000" dirty="0">
                <a:solidFill>
                  <a:srgbClr val="FFBE2E"/>
                </a:solidFill>
              </a:rPr>
            </a:br>
            <a:r>
              <a:rPr lang="en-US" sz="4000" dirty="0">
                <a:solidFill>
                  <a:srgbClr val="FFBE2E"/>
                </a:solidFill>
              </a:rPr>
              <a:t>A Discussion</a:t>
            </a:r>
            <a:endParaRPr sz="4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076EA361-FED5-BD4F-89E0-2FF657750189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23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2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1"/>
            <a:ext cx="7794600" cy="63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3000" dirty="0">
                <a:solidFill>
                  <a:srgbClr val="FFBE2E"/>
                </a:solidFill>
              </a:rPr>
              <a:t>Anyone can see discussions</a:t>
            </a:r>
            <a:endParaRPr sz="3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" name="Picture 2" descr="A screenshot of github discussions shows the list of all discussions">
            <a:extLst>
              <a:ext uri="{FF2B5EF4-FFF2-40B4-BE49-F238E27FC236}">
                <a16:creationId xmlns:a16="http://schemas.microsoft.com/office/drawing/2014/main" id="{BB8C79AD-3E73-2A42-A6D7-FA483160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4" y="1086573"/>
            <a:ext cx="8113853" cy="4056927"/>
          </a:xfrm>
          <a:prstGeom prst="rect">
            <a:avLst/>
          </a:prstGeom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BA66A32A-BF29-ED42-9C21-BC4081380E36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24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00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63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3000" dirty="0">
                <a:solidFill>
                  <a:srgbClr val="FFBE2E"/>
                </a:solidFill>
              </a:rPr>
              <a:t>All discussions are welcome</a:t>
            </a:r>
            <a:endParaRPr sz="3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Picture 3" descr="A screenshot of github discussions shows a single discussion: Reasons for using Pattern Lab">
            <a:extLst>
              <a:ext uri="{FF2B5EF4-FFF2-40B4-BE49-F238E27FC236}">
                <a16:creationId xmlns:a16="http://schemas.microsoft.com/office/drawing/2014/main" id="{6E8674D2-464A-C44C-A054-AEEA5B70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494" y="1086573"/>
            <a:ext cx="8113853" cy="4056926"/>
          </a:xfrm>
          <a:prstGeom prst="rect">
            <a:avLst/>
          </a:prstGeom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3819CB8A-6E98-5544-9E85-4AECDAA29771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25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44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63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3000" dirty="0">
                <a:solidFill>
                  <a:srgbClr val="FFBE2E"/>
                </a:solidFill>
              </a:rPr>
              <a:t>Don’t be afraid to contribute</a:t>
            </a:r>
            <a:endParaRPr sz="3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Picture 3" descr="A screenshot of github discussions shows a discussion thread with multiple contributors">
            <a:extLst>
              <a:ext uri="{FF2B5EF4-FFF2-40B4-BE49-F238E27FC236}">
                <a16:creationId xmlns:a16="http://schemas.microsoft.com/office/drawing/2014/main" id="{957CA7CF-7724-9341-BCAB-A5079A3C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494" y="1086573"/>
            <a:ext cx="8113852" cy="4056926"/>
          </a:xfrm>
          <a:prstGeom prst="rect">
            <a:avLst/>
          </a:prstGeom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99D017CB-7A5D-D542-B159-2E80CAA5056D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26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90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967EFB"/>
                </a:solidFill>
              </a:rPr>
              <a:t>Discussing the 3.0 Beta</a:t>
            </a:r>
            <a:endParaRPr sz="4000" dirty="0">
              <a:solidFill>
                <a:srgbClr val="967EF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CF5CB872-66BC-8845-A580-A7990813DAEC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27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15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936F38"/>
                </a:solidFill>
              </a:rPr>
              <a:t>Getting the word out</a:t>
            </a:r>
            <a:br>
              <a:rPr lang="en-US" sz="4000" dirty="0">
                <a:solidFill>
                  <a:srgbClr val="936F38"/>
                </a:solidFill>
              </a:rPr>
            </a:br>
            <a:br>
              <a:rPr lang="en-US" sz="4000" dirty="0">
                <a:solidFill>
                  <a:srgbClr val="936F38"/>
                </a:solidFill>
              </a:rPr>
            </a:br>
            <a:br>
              <a:rPr lang="en-US" sz="4000" dirty="0">
                <a:solidFill>
                  <a:srgbClr val="936F38"/>
                </a:solidFill>
              </a:rPr>
            </a:br>
            <a:r>
              <a:rPr lang="en-US" sz="4000" dirty="0">
                <a:solidFill>
                  <a:srgbClr val="936F38"/>
                </a:solidFill>
              </a:rPr>
              <a:t> </a:t>
            </a:r>
            <a:br>
              <a:rPr lang="en-US" sz="4000" dirty="0">
                <a:solidFill>
                  <a:srgbClr val="FFBE2E"/>
                </a:solidFill>
              </a:rPr>
            </a:br>
            <a:r>
              <a:rPr lang="en-US" sz="4000" dirty="0">
                <a:solidFill>
                  <a:srgbClr val="FFBE2E"/>
                </a:solidFill>
              </a:rPr>
              <a:t>Getting the word back</a:t>
            </a:r>
            <a:endParaRPr sz="4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764E91-D4F6-B041-A655-5B0BF796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1154" y="1689904"/>
            <a:ext cx="3877519" cy="1504709"/>
            <a:chOff x="2581154" y="1689904"/>
            <a:chExt cx="3877519" cy="150470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780EBC4-D38C-1F44-AD6C-E0AF239B4FDE}"/>
                </a:ext>
              </a:extLst>
            </p:cNvPr>
            <p:cNvCxnSpPr/>
            <p:nvPr/>
          </p:nvCxnSpPr>
          <p:spPr>
            <a:xfrm>
              <a:off x="2581154" y="1689904"/>
              <a:ext cx="0" cy="1504709"/>
            </a:xfrm>
            <a:prstGeom prst="straightConnector1">
              <a:avLst/>
            </a:prstGeom>
            <a:ln w="38100">
              <a:solidFill>
                <a:srgbClr val="936F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028257-BEC5-9245-90D6-EA4B402BC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673" y="1689904"/>
              <a:ext cx="0" cy="1504709"/>
            </a:xfrm>
            <a:prstGeom prst="straightConnector1">
              <a:avLst/>
            </a:prstGeom>
            <a:ln w="38100">
              <a:solidFill>
                <a:srgbClr val="FFBE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A0723FE3-3DF3-D140-973C-E43FE57A4FF2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28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181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name"/>
          <p:cNvSpPr txBox="1">
            <a:spLocks noGrp="1"/>
          </p:cNvSpPr>
          <p:nvPr>
            <p:ph type="title" idx="4294967295"/>
          </p:nvPr>
        </p:nvSpPr>
        <p:spPr>
          <a:xfrm>
            <a:off x="337551" y="1394514"/>
            <a:ext cx="4664765" cy="54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b="1" dirty="0">
                <a:solidFill>
                  <a:srgbClr val="FFBE2E"/>
                </a:solidFill>
                <a:latin typeface="Public Sans" pitchFamily="2" charset="77"/>
                <a:ea typeface="Public Sans Thin"/>
                <a:cs typeface="Public Sans Thin"/>
                <a:sym typeface="Public Sans Thin"/>
              </a:rPr>
              <a:t>Kathryn Mullan</a:t>
            </a:r>
            <a:endParaRPr sz="3200" b="1" dirty="0">
              <a:solidFill>
                <a:srgbClr val="FFBE2E"/>
              </a:solidFill>
              <a:latin typeface="Public Sans" pitchFamily="2" charset="77"/>
            </a:endParaRPr>
          </a:p>
        </p:txBody>
      </p:sp>
      <p:sp>
        <p:nvSpPr>
          <p:cNvPr id="149" name="attrib"/>
          <p:cNvSpPr txBox="1">
            <a:spLocks noGrp="1"/>
          </p:cNvSpPr>
          <p:nvPr>
            <p:ph type="body" idx="4294967295"/>
          </p:nvPr>
        </p:nvSpPr>
        <p:spPr>
          <a:xfrm>
            <a:off x="4125683" y="1052832"/>
            <a:ext cx="4754442" cy="12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95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Public Sans" pitchFamily="2" charset="77"/>
              </a:rPr>
              <a:t>USWDS Core Team</a:t>
            </a:r>
          </a:p>
          <a:p>
            <a:pPr marL="0" lvl="0" indent="0" algn="r">
              <a:lnSpc>
                <a:spcPct val="95000"/>
              </a:lnSpc>
              <a:buNone/>
            </a:pPr>
            <a:r>
              <a:rPr lang="en-US" sz="2800" dirty="0">
                <a:solidFill>
                  <a:srgbClr val="FFBE2E"/>
                </a:solidFill>
                <a:latin typeface="Public Sans" pitchFamily="2" charset="77"/>
              </a:rPr>
              <a:t>Contractor</a:t>
            </a:r>
            <a:endParaRPr sz="2800" dirty="0">
              <a:solidFill>
                <a:srgbClr val="FFBE2E"/>
              </a:solidFill>
              <a:latin typeface="Public Sa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08623-475C-FA47-9A1F-8AEB26A2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97075" y="2862131"/>
            <a:ext cx="5149849" cy="2710447"/>
          </a:xfrm>
          <a:prstGeom prst="rect">
            <a:avLst/>
          </a:prstGeom>
        </p:spPr>
      </p:pic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140B07CE-6BCD-B443-BEA7-976DE6B2D164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29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5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 idx="4294967295"/>
          </p:nvPr>
        </p:nvSpPr>
        <p:spPr>
          <a:xfrm>
            <a:off x="499908" y="766705"/>
            <a:ext cx="8144183" cy="208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 dirty="0">
                <a:solidFill>
                  <a:srgbClr val="FFBE2E"/>
                </a:solidFill>
              </a:rPr>
              <a:t>A quick poll</a:t>
            </a:r>
            <a:endParaRPr sz="4000" b="1" dirty="0">
              <a:solidFill>
                <a:srgbClr val="FFBE2E"/>
              </a:solidFill>
            </a:endParaRPr>
          </a:p>
          <a:p>
            <a:pPr lvl="0" algn="ctr">
              <a:lnSpc>
                <a:spcPct val="95000"/>
              </a:lnSpc>
            </a:pPr>
            <a:r>
              <a:rPr lang="en-US" sz="4000" dirty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Which of these services are you able to access at your job?</a:t>
            </a:r>
            <a:endParaRPr dirty="0">
              <a:solidFill>
                <a:schemeClr val="lt1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677877" y="3011855"/>
            <a:ext cx="5809508" cy="136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spcCol="457200" anchor="t" anchorCtr="0">
            <a:noAutofit/>
          </a:bodyPr>
          <a:lstStyle/>
          <a:p>
            <a:pPr marL="342900" lvl="0" indent="-342900">
              <a:buClr>
                <a:srgbClr val="EF5E25"/>
              </a:buClr>
              <a:buSzPct val="100000"/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  <a:latin typeface="Public Sans"/>
                <a:ea typeface="Public Sans"/>
                <a:cs typeface="Public Sans"/>
                <a:sym typeface="Public Sans"/>
              </a:rPr>
              <a:t>Email</a:t>
            </a:r>
          </a:p>
          <a:p>
            <a:pPr marL="342900" lvl="0" indent="-342900">
              <a:buClr>
                <a:srgbClr val="EF5E25"/>
              </a:buClr>
              <a:buSzPct val="100000"/>
              <a:buFont typeface="Arial"/>
              <a:buAutoNum type="arabicPeriod"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Public Sans"/>
                <a:ea typeface="Public Sans"/>
                <a:cs typeface="Public Sans"/>
                <a:sym typeface="Public Sans"/>
              </a:rPr>
              <a:t>GitHub</a:t>
            </a:r>
          </a:p>
          <a:p>
            <a:pPr marL="342900" lvl="0" indent="-342900">
              <a:buClr>
                <a:srgbClr val="EF5E25"/>
              </a:buClr>
              <a:buSzPct val="100000"/>
              <a:buFont typeface="Arial"/>
              <a:buAutoNum type="arabicPeriod"/>
            </a:pPr>
            <a:r>
              <a:rPr lang="en-US" sz="3000" dirty="0">
                <a:solidFill>
                  <a:schemeClr val="bg1"/>
                </a:solidFill>
                <a:latin typeface="Public Sans"/>
                <a:ea typeface="Public Sans"/>
                <a:cs typeface="Public Sans"/>
                <a:sym typeface="Public Sans"/>
              </a:rPr>
              <a:t>Slack</a:t>
            </a:r>
          </a:p>
          <a:p>
            <a:pPr marL="342900" lvl="0" indent="-342900">
              <a:buClr>
                <a:srgbClr val="EF5E25"/>
              </a:buClr>
              <a:buSzPct val="100000"/>
              <a:buFont typeface="Arial"/>
              <a:buAutoNum type="arabicPeriod"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Public Sans"/>
                <a:ea typeface="Public Sans"/>
                <a:cs typeface="Public Sans"/>
                <a:sym typeface="Public Sans"/>
              </a:rPr>
              <a:t>YouTube</a:t>
            </a:r>
            <a:endParaRPr sz="3000" b="0" i="0" u="none" strike="noStrike" cap="none" dirty="0">
              <a:solidFill>
                <a:schemeClr val="bg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7166396D-8B6C-D042-8882-D1782399B297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4F97D1"/>
                </a:solidFill>
              </a:rPr>
              <a:t>We want to be </a:t>
            </a:r>
            <a:br>
              <a:rPr lang="en-US" sz="4000" dirty="0">
                <a:solidFill>
                  <a:srgbClr val="4F97D1"/>
                </a:solidFill>
              </a:rPr>
            </a:br>
            <a:r>
              <a:rPr lang="en-US" sz="4000" dirty="0">
                <a:solidFill>
                  <a:srgbClr val="4F97D1"/>
                </a:solidFill>
              </a:rPr>
              <a:t>strategic and intentional</a:t>
            </a:r>
            <a:endParaRPr sz="4000" dirty="0">
              <a:solidFill>
                <a:srgbClr val="4F97D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9C37FFF6-B29E-824B-913A-0DBD48B73D6F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30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78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657035"/>
            <a:ext cx="7794600" cy="1423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3000" dirty="0">
                <a:solidFill>
                  <a:srgbClr val="4F97D1"/>
                </a:solidFill>
              </a:rPr>
              <a:t>We communicate through </a:t>
            </a:r>
            <a:br>
              <a:rPr lang="en-US" sz="3000" dirty="0">
                <a:solidFill>
                  <a:srgbClr val="4F97D1"/>
                </a:solidFill>
              </a:rPr>
            </a:br>
            <a:r>
              <a:rPr lang="en-US" sz="3000" dirty="0">
                <a:solidFill>
                  <a:srgbClr val="4F97D1"/>
                </a:solidFill>
              </a:rPr>
              <a:t>different channels: </a:t>
            </a:r>
            <a:br>
              <a:rPr lang="en-US" sz="3000" dirty="0">
                <a:solidFill>
                  <a:srgbClr val="4F97D1"/>
                </a:solidFill>
              </a:rPr>
            </a:br>
            <a:r>
              <a:rPr lang="en-US" sz="3000" dirty="0">
                <a:solidFill>
                  <a:srgbClr val="FFBE2E"/>
                </a:solidFill>
              </a:rPr>
              <a:t>sometimes more centralized</a:t>
            </a:r>
            <a:endParaRPr sz="3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" name="Group 7" descr="A one-to-many model of people communicating, showing curved lines connecting a central figure to other figures alongside">
            <a:extLst>
              <a:ext uri="{FF2B5EF4-FFF2-40B4-BE49-F238E27FC236}">
                <a16:creationId xmlns:a16="http://schemas.microsoft.com/office/drawing/2014/main" id="{775B14F6-FEEC-CA43-A7C6-9E91F6A04272}"/>
              </a:ext>
            </a:extLst>
          </p:cNvPr>
          <p:cNvGrpSpPr/>
          <p:nvPr/>
        </p:nvGrpSpPr>
        <p:grpSpPr>
          <a:xfrm>
            <a:off x="0" y="2731177"/>
            <a:ext cx="8588829" cy="3751094"/>
            <a:chOff x="0" y="2731177"/>
            <a:chExt cx="8588829" cy="37510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D702E4-40DE-1649-B812-D3C45C7DE57A}"/>
                </a:ext>
              </a:extLst>
            </p:cNvPr>
            <p:cNvSpPr/>
            <p:nvPr/>
          </p:nvSpPr>
          <p:spPr>
            <a:xfrm>
              <a:off x="4444678" y="3674068"/>
              <a:ext cx="812397" cy="812397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4B76E76-B297-9548-AC67-D7B39BE79D03}"/>
                </a:ext>
              </a:extLst>
            </p:cNvPr>
            <p:cNvSpPr/>
            <p:nvPr/>
          </p:nvSpPr>
          <p:spPr>
            <a:xfrm>
              <a:off x="4423697" y="3352149"/>
              <a:ext cx="1713054" cy="1713054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8B9CFB2-3CD8-BB4E-822B-33654F5A6740}"/>
                </a:ext>
              </a:extLst>
            </p:cNvPr>
            <p:cNvSpPr/>
            <p:nvPr/>
          </p:nvSpPr>
          <p:spPr>
            <a:xfrm>
              <a:off x="4419184" y="2997843"/>
              <a:ext cx="2581155" cy="2581155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99DF01-1B05-5B46-9B4D-B3477FE30B96}"/>
                </a:ext>
              </a:extLst>
            </p:cNvPr>
            <p:cNvSpPr/>
            <p:nvPr/>
          </p:nvSpPr>
          <p:spPr>
            <a:xfrm>
              <a:off x="4375229" y="2731177"/>
              <a:ext cx="3484428" cy="3484428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A624C0-490D-1747-8B66-FEBD8673460E}"/>
                </a:ext>
              </a:extLst>
            </p:cNvPr>
            <p:cNvSpPr/>
            <p:nvPr/>
          </p:nvSpPr>
          <p:spPr>
            <a:xfrm>
              <a:off x="3657600" y="3674068"/>
              <a:ext cx="812397" cy="812397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A26C80-1C38-5249-847E-D39DB3855601}"/>
                </a:ext>
              </a:extLst>
            </p:cNvPr>
            <p:cNvSpPr/>
            <p:nvPr/>
          </p:nvSpPr>
          <p:spPr>
            <a:xfrm>
              <a:off x="2778370" y="3352149"/>
              <a:ext cx="1713054" cy="1713054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8DECBF-E3FF-9840-981D-FA2A3E82B8C2}"/>
                </a:ext>
              </a:extLst>
            </p:cNvPr>
            <p:cNvSpPr/>
            <p:nvPr/>
          </p:nvSpPr>
          <p:spPr>
            <a:xfrm>
              <a:off x="1910269" y="2997843"/>
              <a:ext cx="2581155" cy="2581155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3BDC62-3A4B-3041-A714-A1F69AC97CC1}"/>
                </a:ext>
              </a:extLst>
            </p:cNvPr>
            <p:cNvSpPr/>
            <p:nvPr/>
          </p:nvSpPr>
          <p:spPr>
            <a:xfrm>
              <a:off x="1041722" y="2731177"/>
              <a:ext cx="3484428" cy="3484428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0268FD-AF31-0B4C-822B-52335461F58A}"/>
                </a:ext>
              </a:extLst>
            </p:cNvPr>
            <p:cNvSpPr/>
            <p:nvPr/>
          </p:nvSpPr>
          <p:spPr>
            <a:xfrm>
              <a:off x="0" y="3981691"/>
              <a:ext cx="8588829" cy="250058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2121"/>
                </a:solidFill>
              </a:endParaRPr>
            </a:p>
          </p:txBody>
        </p:sp>
        <p:pic>
          <p:nvPicPr>
            <p:cNvPr id="4" name="Google Shape;552;p73" descr="Nine colorful characteers of all shapes, sizes, and colors">
              <a:extLst>
                <a:ext uri="{FF2B5EF4-FFF2-40B4-BE49-F238E27FC236}">
                  <a16:creationId xmlns:a16="http://schemas.microsoft.com/office/drawing/2014/main" id="{598B1DC7-0AF2-8B4B-B070-2CE4B244C34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778" y="3720369"/>
              <a:ext cx="8120743" cy="14231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C8E51686-73E0-2140-A1FA-8D0AA5C4F009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31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20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657035"/>
            <a:ext cx="7794600" cy="1423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3000" dirty="0">
                <a:solidFill>
                  <a:srgbClr val="4F97D1"/>
                </a:solidFill>
              </a:rPr>
              <a:t>We communicate through </a:t>
            </a:r>
            <a:br>
              <a:rPr lang="en-US" sz="3000" dirty="0">
                <a:solidFill>
                  <a:srgbClr val="4F97D1"/>
                </a:solidFill>
              </a:rPr>
            </a:br>
            <a:r>
              <a:rPr lang="en-US" sz="3000" dirty="0">
                <a:solidFill>
                  <a:srgbClr val="4F97D1"/>
                </a:solidFill>
              </a:rPr>
              <a:t>different channels: </a:t>
            </a:r>
            <a:br>
              <a:rPr lang="en-US" sz="3000" dirty="0">
                <a:solidFill>
                  <a:srgbClr val="4F97D1"/>
                </a:solidFill>
              </a:rPr>
            </a:br>
            <a:r>
              <a:rPr lang="en-US" sz="3000" dirty="0">
                <a:solidFill>
                  <a:srgbClr val="FFBE2E"/>
                </a:solidFill>
              </a:rPr>
              <a:t>sometimes less centralized</a:t>
            </a:r>
            <a:endParaRPr sz="3000" dirty="0">
              <a:solidFill>
                <a:srgbClr val="4F97D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" name="Group 1" descr="A many-to-many model of people communicating, showing curved lines connecting each character to other characters">
            <a:extLst>
              <a:ext uri="{FF2B5EF4-FFF2-40B4-BE49-F238E27FC236}">
                <a16:creationId xmlns:a16="http://schemas.microsoft.com/office/drawing/2014/main" id="{7808A5BD-F37D-2D41-ACA2-D5995758AFF9}"/>
              </a:ext>
            </a:extLst>
          </p:cNvPr>
          <p:cNvGrpSpPr/>
          <p:nvPr/>
        </p:nvGrpSpPr>
        <p:grpSpPr>
          <a:xfrm>
            <a:off x="0" y="2731177"/>
            <a:ext cx="8588829" cy="3751094"/>
            <a:chOff x="0" y="2731177"/>
            <a:chExt cx="8588829" cy="37510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B8D759-CFDB-AA40-88CB-5A641E91C3EB}"/>
                </a:ext>
              </a:extLst>
            </p:cNvPr>
            <p:cNvSpPr/>
            <p:nvPr/>
          </p:nvSpPr>
          <p:spPr>
            <a:xfrm>
              <a:off x="6208608" y="3352149"/>
              <a:ext cx="1857361" cy="1713054"/>
            </a:xfrm>
            <a:prstGeom prst="ellipse">
              <a:avLst/>
            </a:prstGeom>
            <a:noFill/>
            <a:ln>
              <a:solidFill>
                <a:srgbClr val="D9D5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BDB901A-68BA-084C-8B30-6ED20E32CD38}"/>
                </a:ext>
              </a:extLst>
            </p:cNvPr>
            <p:cNvSpPr/>
            <p:nvPr/>
          </p:nvSpPr>
          <p:spPr>
            <a:xfrm>
              <a:off x="4386804" y="2731177"/>
              <a:ext cx="3715473" cy="3484428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8D0906-56B4-6044-9CAE-B3D5FF4A7D2D}"/>
                </a:ext>
              </a:extLst>
            </p:cNvPr>
            <p:cNvSpPr/>
            <p:nvPr/>
          </p:nvSpPr>
          <p:spPr>
            <a:xfrm>
              <a:off x="4435272" y="2997843"/>
              <a:ext cx="2825497" cy="2581155"/>
            </a:xfrm>
            <a:prstGeom prst="ellipse">
              <a:avLst/>
            </a:prstGeom>
            <a:noFill/>
            <a:ln>
              <a:solidFill>
                <a:srgbClr val="EF5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A026FE-6818-F34A-9271-6311291F5830}"/>
                </a:ext>
              </a:extLst>
            </p:cNvPr>
            <p:cNvSpPr/>
            <p:nvPr/>
          </p:nvSpPr>
          <p:spPr>
            <a:xfrm>
              <a:off x="1844953" y="3352149"/>
              <a:ext cx="1774928" cy="1713054"/>
            </a:xfrm>
            <a:prstGeom prst="ellipse">
              <a:avLst/>
            </a:prstGeom>
            <a:noFill/>
            <a:ln>
              <a:solidFill>
                <a:srgbClr val="DBCA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8630E4-0A8B-D549-802E-F7977C14DB7A}"/>
                </a:ext>
              </a:extLst>
            </p:cNvPr>
            <p:cNvSpPr/>
            <p:nvPr/>
          </p:nvSpPr>
          <p:spPr>
            <a:xfrm>
              <a:off x="3507129" y="2731177"/>
              <a:ext cx="3791918" cy="3484428"/>
            </a:xfrm>
            <a:prstGeom prst="ellipse">
              <a:avLst/>
            </a:prstGeom>
            <a:noFill/>
            <a:ln>
              <a:solidFill>
                <a:srgbClr val="04CF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D702E4-40DE-1649-B812-D3C45C7DE57A}"/>
                </a:ext>
              </a:extLst>
            </p:cNvPr>
            <p:cNvSpPr/>
            <p:nvPr/>
          </p:nvSpPr>
          <p:spPr>
            <a:xfrm>
              <a:off x="4444678" y="3674068"/>
              <a:ext cx="845401" cy="812397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4B76E76-B297-9548-AC67-D7B39BE79D03}"/>
                </a:ext>
              </a:extLst>
            </p:cNvPr>
            <p:cNvSpPr/>
            <p:nvPr/>
          </p:nvSpPr>
          <p:spPr>
            <a:xfrm>
              <a:off x="4423697" y="3352149"/>
              <a:ext cx="1856666" cy="1713054"/>
            </a:xfrm>
            <a:prstGeom prst="ellipse">
              <a:avLst/>
            </a:prstGeom>
            <a:noFill/>
            <a:ln>
              <a:solidFill>
                <a:srgbClr val="04CF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99DF01-1B05-5B46-9B4D-B3477FE30B96}"/>
                </a:ext>
              </a:extLst>
            </p:cNvPr>
            <p:cNvSpPr/>
            <p:nvPr/>
          </p:nvSpPr>
          <p:spPr>
            <a:xfrm>
              <a:off x="1805651" y="2731177"/>
              <a:ext cx="3545296" cy="3484428"/>
            </a:xfrm>
            <a:prstGeom prst="ellipse">
              <a:avLst/>
            </a:prstGeom>
            <a:noFill/>
            <a:ln>
              <a:solidFill>
                <a:srgbClr val="4F97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A624C0-490D-1747-8B66-FEBD8673460E}"/>
                </a:ext>
              </a:extLst>
            </p:cNvPr>
            <p:cNvSpPr/>
            <p:nvPr/>
          </p:nvSpPr>
          <p:spPr>
            <a:xfrm>
              <a:off x="6227627" y="3674068"/>
              <a:ext cx="1001970" cy="812397"/>
            </a:xfrm>
            <a:prstGeom prst="ellipse">
              <a:avLst/>
            </a:prstGeom>
            <a:noFill/>
            <a:ln>
              <a:solidFill>
                <a:srgbClr val="EF5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A26C80-1C38-5249-847E-D39DB3855601}"/>
                </a:ext>
              </a:extLst>
            </p:cNvPr>
            <p:cNvSpPr/>
            <p:nvPr/>
          </p:nvSpPr>
          <p:spPr>
            <a:xfrm>
              <a:off x="2732759" y="3352149"/>
              <a:ext cx="1758665" cy="1713054"/>
            </a:xfrm>
            <a:prstGeom prst="ellipse">
              <a:avLst/>
            </a:prstGeom>
            <a:noFill/>
            <a:ln>
              <a:solidFill>
                <a:srgbClr val="FFB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8DECBF-E3FF-9840-981D-FA2A3E82B8C2}"/>
                </a:ext>
              </a:extLst>
            </p:cNvPr>
            <p:cNvSpPr/>
            <p:nvPr/>
          </p:nvSpPr>
          <p:spPr>
            <a:xfrm>
              <a:off x="2735067" y="2997843"/>
              <a:ext cx="2581155" cy="2581155"/>
            </a:xfrm>
            <a:prstGeom prst="ellipse">
              <a:avLst/>
            </a:prstGeom>
            <a:noFill/>
            <a:ln>
              <a:solidFill>
                <a:srgbClr val="936F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3BDC62-3A4B-3041-A714-A1F69AC97CC1}"/>
                </a:ext>
              </a:extLst>
            </p:cNvPr>
            <p:cNvSpPr/>
            <p:nvPr/>
          </p:nvSpPr>
          <p:spPr>
            <a:xfrm>
              <a:off x="1041722" y="2731177"/>
              <a:ext cx="3484428" cy="3484428"/>
            </a:xfrm>
            <a:prstGeom prst="ellipse">
              <a:avLst/>
            </a:prstGeom>
            <a:noFill/>
            <a:ln>
              <a:solidFill>
                <a:srgbClr val="967E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0268FD-AF31-0B4C-822B-52335461F58A}"/>
                </a:ext>
              </a:extLst>
            </p:cNvPr>
            <p:cNvSpPr/>
            <p:nvPr/>
          </p:nvSpPr>
          <p:spPr>
            <a:xfrm>
              <a:off x="0" y="3981691"/>
              <a:ext cx="8588829" cy="250058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2121"/>
                </a:solidFill>
              </a:endParaRPr>
            </a:p>
          </p:txBody>
        </p:sp>
        <p:pic>
          <p:nvPicPr>
            <p:cNvPr id="4" name="Google Shape;552;p73" descr="Nine colorful characteers of all shapes, sizes, and colors">
              <a:extLst>
                <a:ext uri="{FF2B5EF4-FFF2-40B4-BE49-F238E27FC236}">
                  <a16:creationId xmlns:a16="http://schemas.microsoft.com/office/drawing/2014/main" id="{598B1DC7-0AF2-8B4B-B070-2CE4B244C34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778" y="3720369"/>
              <a:ext cx="8120743" cy="14231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lide Number Placeholder 10">
            <a:extLst>
              <a:ext uri="{FF2B5EF4-FFF2-40B4-BE49-F238E27FC236}">
                <a16:creationId xmlns:a16="http://schemas.microsoft.com/office/drawing/2014/main" id="{05077DC4-742D-744C-9EE1-40DF72E65875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32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949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657035"/>
            <a:ext cx="7794600" cy="1423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3000" dirty="0">
                <a:solidFill>
                  <a:srgbClr val="4F97D1"/>
                </a:solidFill>
              </a:rPr>
              <a:t>The important thing is that we’re able </a:t>
            </a:r>
            <a:br>
              <a:rPr lang="en-US" sz="3000" dirty="0">
                <a:solidFill>
                  <a:srgbClr val="4F97D1"/>
                </a:solidFill>
              </a:rPr>
            </a:br>
            <a:r>
              <a:rPr lang="en-US" sz="3000" dirty="0">
                <a:solidFill>
                  <a:srgbClr val="4F97D1"/>
                </a:solidFill>
              </a:rPr>
              <a:t>to meet folks where they are.</a:t>
            </a:r>
            <a:endParaRPr sz="3000" dirty="0">
              <a:solidFill>
                <a:srgbClr val="4F97D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Google Shape;552;p73" descr="Nine colorful characteers of all shapes, sizes, and colors">
            <a:extLst>
              <a:ext uri="{FF2B5EF4-FFF2-40B4-BE49-F238E27FC236}">
                <a16:creationId xmlns:a16="http://schemas.microsoft.com/office/drawing/2014/main" id="{598B1DC7-0AF2-8B4B-B070-2CE4B244C3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778" y="3720369"/>
            <a:ext cx="8120743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10">
            <a:extLst>
              <a:ext uri="{FF2B5EF4-FFF2-40B4-BE49-F238E27FC236}">
                <a16:creationId xmlns:a16="http://schemas.microsoft.com/office/drawing/2014/main" id="{0074C65F-D46C-1C46-AFCD-A7C059995818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33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703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477078"/>
            <a:ext cx="7794600" cy="42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8000" dirty="0">
                <a:solidFill>
                  <a:srgbClr val="FFBE2E"/>
                </a:solidFill>
              </a:rPr>
              <a:t>👋</a:t>
            </a:r>
            <a:endParaRPr sz="8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A92A2FA7-9BA9-4F4F-8881-BF045BA00DD1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34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54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5AE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4351707" y="187042"/>
            <a:ext cx="4988305" cy="72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5000"/>
              </a:lnSpc>
              <a:buSzPts val="1100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👋 A monthly newsletter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" name="Group 4" descr="Screenshot of the USWDS newsletter, showing a heading that reads Wave: A Newsletter from USWDS and a colorful graphic">
            <a:extLst>
              <a:ext uri="{FF2B5EF4-FFF2-40B4-BE49-F238E27FC236}">
                <a16:creationId xmlns:a16="http://schemas.microsoft.com/office/drawing/2014/main" id="{63063CD8-69AD-A84E-A456-F1FDCBF9C76B}"/>
              </a:ext>
            </a:extLst>
          </p:cNvPr>
          <p:cNvGrpSpPr/>
          <p:nvPr/>
        </p:nvGrpSpPr>
        <p:grpSpPr>
          <a:xfrm>
            <a:off x="226920" y="159026"/>
            <a:ext cx="3779241" cy="5247861"/>
            <a:chOff x="226920" y="159026"/>
            <a:chExt cx="3779241" cy="524786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E0CFAC-02F7-9347-91EE-A780A544B7D2}"/>
                </a:ext>
              </a:extLst>
            </p:cNvPr>
            <p:cNvSpPr/>
            <p:nvPr/>
          </p:nvSpPr>
          <p:spPr>
            <a:xfrm>
              <a:off x="226920" y="159026"/>
              <a:ext cx="3779241" cy="5247861"/>
            </a:xfrm>
            <a:prstGeom prst="roundRect">
              <a:avLst>
                <a:gd name="adj" fmla="val 139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6BFFCB-3544-954A-92FE-4880917E4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1327"/>
            <a:stretch/>
          </p:blipFill>
          <p:spPr>
            <a:xfrm>
              <a:off x="258642" y="232669"/>
              <a:ext cx="3721015" cy="4884327"/>
            </a:xfrm>
            <a:prstGeom prst="rect">
              <a:avLst/>
            </a:prstGeom>
          </p:spPr>
        </p:pic>
      </p:grpSp>
      <p:sp>
        <p:nvSpPr>
          <p:cNvPr id="8" name="Google Shape;98;p5">
            <a:extLst>
              <a:ext uri="{FF2B5EF4-FFF2-40B4-BE49-F238E27FC236}">
                <a16:creationId xmlns:a16="http://schemas.microsoft.com/office/drawing/2014/main" id="{FA2A8AE5-33F7-4F42-A6C3-E7E20B86C79C}"/>
              </a:ext>
            </a:extLst>
          </p:cNvPr>
          <p:cNvSpPr txBox="1">
            <a:spLocks/>
          </p:cNvSpPr>
          <p:nvPr/>
        </p:nvSpPr>
        <p:spPr>
          <a:xfrm>
            <a:off x="4467619" y="1068946"/>
            <a:ext cx="4449462" cy="33742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None/>
              <a:defRPr sz="1400" b="1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15151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Monthly news from USWDS</a:t>
            </a:r>
          </a:p>
          <a:p>
            <a:pPr marL="342900" indent="-342900">
              <a:lnSpc>
                <a:spcPct val="110000"/>
              </a:lnSpc>
              <a:buClr>
                <a:srgbClr val="15151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Typically sent in the first week of the month</a:t>
            </a:r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593BAB2-E3A3-FE41-A68A-95165E1E12CA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779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5AE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4467619" y="187042"/>
            <a:ext cx="4417740" cy="1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5000"/>
              </a:lnSpc>
              <a:buSzPts val="1100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/>
                <a:ea typeface="Public Sans"/>
                <a:cs typeface="Public Sans"/>
                <a:sym typeface="Public Sans"/>
              </a:rPr>
              <a:t>Things you might not know about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" name="Group 4" descr="Screenshot of the USWDS newsletter, showing a three headings: USWDS Fundamentals and quickstart guide, UX Findings: Link, and Soliciting digital services">
            <a:extLst>
              <a:ext uri="{FF2B5EF4-FFF2-40B4-BE49-F238E27FC236}">
                <a16:creationId xmlns:a16="http://schemas.microsoft.com/office/drawing/2014/main" id="{63063CD8-69AD-A84E-A456-F1FDCBF9C76B}"/>
              </a:ext>
            </a:extLst>
          </p:cNvPr>
          <p:cNvGrpSpPr/>
          <p:nvPr/>
        </p:nvGrpSpPr>
        <p:grpSpPr>
          <a:xfrm>
            <a:off x="226920" y="-249382"/>
            <a:ext cx="3779241" cy="5656269"/>
            <a:chOff x="226920" y="-249382"/>
            <a:chExt cx="3779241" cy="5656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E0CFAC-02F7-9347-91EE-A780A544B7D2}"/>
                </a:ext>
              </a:extLst>
            </p:cNvPr>
            <p:cNvSpPr/>
            <p:nvPr/>
          </p:nvSpPr>
          <p:spPr>
            <a:xfrm>
              <a:off x="226920" y="-249382"/>
              <a:ext cx="3779241" cy="5656269"/>
            </a:xfrm>
            <a:prstGeom prst="roundRect">
              <a:avLst>
                <a:gd name="adj" fmla="val 139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6BFFCB-3544-954A-92FE-4880917E4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275" b="66162"/>
            <a:stretch/>
          </p:blipFill>
          <p:spPr>
            <a:xfrm>
              <a:off x="258642" y="1"/>
              <a:ext cx="3721015" cy="5116996"/>
            </a:xfrm>
            <a:prstGeom prst="rect">
              <a:avLst/>
            </a:prstGeom>
          </p:spPr>
        </p:pic>
      </p:grpSp>
      <p:sp>
        <p:nvSpPr>
          <p:cNvPr id="8" name="Google Shape;98;p5">
            <a:extLst>
              <a:ext uri="{FF2B5EF4-FFF2-40B4-BE49-F238E27FC236}">
                <a16:creationId xmlns:a16="http://schemas.microsoft.com/office/drawing/2014/main" id="{69903747-DA2D-B842-9758-251867F93181}"/>
              </a:ext>
            </a:extLst>
          </p:cNvPr>
          <p:cNvSpPr txBox="1">
            <a:spLocks/>
          </p:cNvSpPr>
          <p:nvPr/>
        </p:nvSpPr>
        <p:spPr>
          <a:xfrm>
            <a:off x="4467619" y="1068946"/>
            <a:ext cx="4449462" cy="33742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None/>
              <a:defRPr sz="1400" b="1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15151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Content updates</a:t>
            </a:r>
          </a:p>
          <a:p>
            <a:pPr marL="342900" indent="-342900">
              <a:lnSpc>
                <a:spcPct val="110000"/>
              </a:lnSpc>
              <a:buClr>
                <a:srgbClr val="15151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Guidance improvements</a:t>
            </a:r>
          </a:p>
          <a:p>
            <a:pPr marL="342900" indent="-342900">
              <a:lnSpc>
                <a:spcPct val="110000"/>
              </a:lnSpc>
              <a:buClr>
                <a:srgbClr val="15151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New features</a:t>
            </a:r>
          </a:p>
          <a:p>
            <a:pPr>
              <a:lnSpc>
                <a:spcPct val="110000"/>
              </a:lnSpc>
              <a:buSzPts val="1100"/>
            </a:pPr>
            <a:endParaRPr 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Public Sans" pitchFamily="2" charset="77"/>
            </a:endParaRPr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419393D1-3348-9E41-A161-51A2C1D05F32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36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56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5AE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4467619" y="187042"/>
            <a:ext cx="4417740" cy="159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5000"/>
              </a:lnSpc>
              <a:buSzPts val="1100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/>
                <a:ea typeface="Public Sans"/>
                <a:cs typeface="Public Sans"/>
                <a:sym typeface="Public Sans"/>
              </a:rPr>
              <a:t>Product updates and recaps fro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 the monthly call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" name="Google Shape;98;p5">
            <a:extLst>
              <a:ext uri="{FF2B5EF4-FFF2-40B4-BE49-F238E27FC236}">
                <a16:creationId xmlns:a16="http://schemas.microsoft.com/office/drawing/2014/main" id="{F58A3FC4-70AD-4D4B-B0B9-12A3865A337C}"/>
              </a:ext>
            </a:extLst>
          </p:cNvPr>
          <p:cNvSpPr txBox="1">
            <a:spLocks/>
          </p:cNvSpPr>
          <p:nvPr/>
        </p:nvSpPr>
        <p:spPr>
          <a:xfrm>
            <a:off x="4467619" y="1068946"/>
            <a:ext cx="4449462" cy="33742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ublic Sans"/>
              <a:buNone/>
              <a:defRPr sz="1400" b="1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ublic Sans"/>
              <a:buNone/>
              <a:defRPr sz="2800" b="0" i="0" u="none" strike="noStrike" cap="non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15151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Site launches</a:t>
            </a:r>
          </a:p>
          <a:p>
            <a:pPr marL="342900" indent="-342900">
              <a:lnSpc>
                <a:spcPct val="110000"/>
              </a:lnSpc>
              <a:buClr>
                <a:srgbClr val="15151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Recent releases</a:t>
            </a:r>
          </a:p>
          <a:p>
            <a:pPr marL="342900" indent="-342900">
              <a:lnSpc>
                <a:spcPct val="110000"/>
              </a:lnSpc>
              <a:buClr>
                <a:srgbClr val="15151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Monthly call recaps</a:t>
            </a:r>
          </a:p>
        </p:txBody>
      </p:sp>
      <p:grpSp>
        <p:nvGrpSpPr>
          <p:cNvPr id="5" name="Group 4" descr="Screenshot of the USWDS newsletter, showing a three headings: Site launches, Recent leases, and September monthly call recap: Where do we go from 2.0">
            <a:extLst>
              <a:ext uri="{FF2B5EF4-FFF2-40B4-BE49-F238E27FC236}">
                <a16:creationId xmlns:a16="http://schemas.microsoft.com/office/drawing/2014/main" id="{63063CD8-69AD-A84E-A456-F1FDCBF9C76B}"/>
              </a:ext>
            </a:extLst>
          </p:cNvPr>
          <p:cNvGrpSpPr/>
          <p:nvPr/>
        </p:nvGrpSpPr>
        <p:grpSpPr>
          <a:xfrm>
            <a:off x="226920" y="-249382"/>
            <a:ext cx="3779241" cy="5656269"/>
            <a:chOff x="226920" y="-249382"/>
            <a:chExt cx="3779241" cy="5656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E0CFAC-02F7-9347-91EE-A780A544B7D2}"/>
                </a:ext>
              </a:extLst>
            </p:cNvPr>
            <p:cNvSpPr/>
            <p:nvPr/>
          </p:nvSpPr>
          <p:spPr>
            <a:xfrm>
              <a:off x="226920" y="-249382"/>
              <a:ext cx="3779241" cy="5656269"/>
            </a:xfrm>
            <a:prstGeom prst="roundRect">
              <a:avLst>
                <a:gd name="adj" fmla="val 139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6BFFCB-3544-954A-92FE-4880917E4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633" b="44804"/>
            <a:stretch/>
          </p:blipFill>
          <p:spPr>
            <a:xfrm>
              <a:off x="258642" y="1"/>
              <a:ext cx="3721015" cy="5116996"/>
            </a:xfrm>
            <a:prstGeom prst="rect">
              <a:avLst/>
            </a:prstGeom>
          </p:spPr>
        </p:pic>
      </p:grp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0BBCA3D1-2F27-1B4C-8F0B-E668BF749AEC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37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52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0000"/>
              </a:lnSpc>
              <a:buSzPts val="1100"/>
            </a:pPr>
            <a:r>
              <a:rPr lang="en-US" sz="4000" dirty="0">
                <a:solidFill>
                  <a:srgbClr val="FFBE2E"/>
                </a:solidFill>
              </a:rPr>
              <a:t>Check your inbox </a:t>
            </a:r>
            <a:br>
              <a:rPr lang="en-US" sz="4000" dirty="0">
                <a:solidFill>
                  <a:srgbClr val="FFBE2E"/>
                </a:solidFill>
              </a:rPr>
            </a:br>
            <a:r>
              <a:rPr lang="en-US" sz="4000" dirty="0">
                <a:solidFill>
                  <a:srgbClr val="FFBE2E"/>
                </a:solidFill>
              </a:rPr>
              <a:t>📫</a:t>
            </a:r>
            <a:endParaRPr sz="4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B49669FC-4CEC-CA41-A034-6713F5A2E740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38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954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  <a:buSzPts val="1100"/>
            </a:pPr>
            <a:r>
              <a:rPr lang="en-US" sz="4000" dirty="0">
                <a:solidFill>
                  <a:srgbClr val="FFBE2E"/>
                </a:solidFill>
              </a:rPr>
              <a:t>Not alone</a:t>
            </a:r>
            <a:endParaRPr sz="4000" dirty="0">
              <a:solidFill>
                <a:srgbClr val="FFBE2E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Google Shape;552;p73" descr="Nine colorful characteers of all shapes, sizes, and colors">
            <a:extLst>
              <a:ext uri="{FF2B5EF4-FFF2-40B4-BE49-F238E27FC236}">
                <a16:creationId xmlns:a16="http://schemas.microsoft.com/office/drawing/2014/main" id="{787D7A12-D177-0D4E-A110-5B022A3DF8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2" y="3720369"/>
            <a:ext cx="8120743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3FF27795-D17B-D540-82CC-8A4A05620C0A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39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61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"/>
          <p:cNvSpPr txBox="1">
            <a:spLocks noGrp="1"/>
          </p:cNvSpPr>
          <p:nvPr>
            <p:ph type="title" idx="4294967295"/>
          </p:nvPr>
        </p:nvSpPr>
        <p:spPr>
          <a:xfrm>
            <a:off x="499908" y="995700"/>
            <a:ext cx="8144183" cy="283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</a:rPr>
              <a:t>Agenda</a:t>
            </a:r>
            <a:br>
              <a:rPr lang="en-US" sz="3600" b="1" dirty="0">
                <a:solidFill>
                  <a:srgbClr val="FFBE2E"/>
                </a:solidFill>
                <a:latin typeface="Public Sans" pitchFamily="2" charset="77"/>
              </a:rPr>
            </a:br>
            <a:r>
              <a:rPr lang="en-US" sz="3600" b="1" dirty="0">
                <a:solidFill>
                  <a:srgbClr val="FFBE2E"/>
                </a:solidFill>
                <a:latin typeface="Public Sans" pitchFamily="2" charset="77"/>
              </a:rPr>
              <a:t>Site launches</a:t>
            </a:r>
            <a:br>
              <a:rPr lang="en-US" sz="3600" b="1" dirty="0">
                <a:solidFill>
                  <a:srgbClr val="FFBE2E"/>
                </a:solidFill>
                <a:latin typeface="Public Sans" pitchFamily="2" charset="77"/>
              </a:rPr>
            </a:br>
            <a:r>
              <a:rPr lang="en-US" sz="3600" b="1" dirty="0">
                <a:solidFill>
                  <a:srgbClr val="FFBE2E"/>
                </a:solidFill>
                <a:latin typeface="Public Sans" pitchFamily="2" charset="77"/>
              </a:rPr>
              <a:t>Community, connection, </a:t>
            </a:r>
            <a:br>
              <a:rPr lang="en-US" sz="3600" b="1" dirty="0">
                <a:solidFill>
                  <a:srgbClr val="FFBE2E"/>
                </a:solidFill>
                <a:latin typeface="Public Sans" pitchFamily="2" charset="77"/>
              </a:rPr>
            </a:br>
            <a:r>
              <a:rPr lang="en-US" sz="3600" b="1" dirty="0">
                <a:solidFill>
                  <a:srgbClr val="FFBE2E"/>
                </a:solidFill>
                <a:latin typeface="Public Sans" pitchFamily="2" charset="77"/>
              </a:rPr>
              <a:t>and contribution</a:t>
            </a:r>
            <a:br>
              <a:rPr lang="en-US" sz="3600" b="1" dirty="0">
                <a:solidFill>
                  <a:srgbClr val="FFBE2E"/>
                </a:solidFill>
                <a:latin typeface="Public Sans" pitchFamily="2" charset="77"/>
              </a:rPr>
            </a:br>
            <a:r>
              <a:rPr lang="en-US" sz="3600" b="1" dirty="0">
                <a:solidFill>
                  <a:srgbClr val="FFBE2E"/>
                </a:solidFill>
                <a:latin typeface="Public Sans" pitchFamily="2" charset="77"/>
              </a:rPr>
              <a:t>Q&amp;A</a:t>
            </a:r>
          </a:p>
        </p:txBody>
      </p:sp>
      <p:pic>
        <p:nvPicPr>
          <p:cNvPr id="10" name="avatar" descr="Illustrated image of Dan Williams">
            <a:extLst>
              <a:ext uri="{FF2B5EF4-FFF2-40B4-BE49-F238E27FC236}">
                <a16:creationId xmlns:a16="http://schemas.microsoft.com/office/drawing/2014/main" id="{63AF4826-919B-C448-9A1A-318F678C5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099" y="4304100"/>
            <a:ext cx="673800" cy="8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7799A818-56DE-5543-B60F-6543B4C2BF29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4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818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2E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3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dirty="0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Q&amp;A</a:t>
            </a:r>
            <a:endParaRPr sz="4000" dirty="0">
              <a:solidFill>
                <a:srgbClr val="171717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552" name="Google Shape;552;p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2" y="3720369"/>
            <a:ext cx="8120743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065CD726-36B8-5D4D-9926-2D7AB67DBD53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40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4"/>
          <p:cNvSpPr txBox="1">
            <a:spLocks noGrp="1"/>
          </p:cNvSpPr>
          <p:nvPr>
            <p:ph type="title"/>
          </p:nvPr>
        </p:nvSpPr>
        <p:spPr>
          <a:xfrm>
            <a:off x="476258" y="404029"/>
            <a:ext cx="34491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Next month</a:t>
            </a:r>
            <a:endParaRPr dirty="0">
              <a:solidFill>
                <a:srgbClr val="B3B3B3"/>
              </a:solidFill>
            </a:endParaRPr>
          </a:p>
        </p:txBody>
      </p:sp>
      <p:sp>
        <p:nvSpPr>
          <p:cNvPr id="559" name="Google Shape;559;p74"/>
          <p:cNvSpPr txBox="1">
            <a:spLocks noGrp="1"/>
          </p:cNvSpPr>
          <p:nvPr>
            <p:ph type="body" idx="1"/>
          </p:nvPr>
        </p:nvSpPr>
        <p:spPr>
          <a:xfrm>
            <a:off x="492274" y="985328"/>
            <a:ext cx="7985682" cy="132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75000"/>
              </a:lnSpc>
              <a:buNone/>
            </a:pPr>
            <a:r>
              <a:rPr lang="en-US" sz="4000" b="1" dirty="0">
                <a:solidFill>
                  <a:schemeClr val="lt1"/>
                </a:solidFill>
              </a:rPr>
              <a:t>What we’re thankful for</a:t>
            </a:r>
          </a:p>
        </p:txBody>
      </p:sp>
      <p:sp>
        <p:nvSpPr>
          <p:cNvPr id="560" name="Google Shape;560;p74"/>
          <p:cNvSpPr txBox="1">
            <a:spLocks noGrp="1"/>
          </p:cNvSpPr>
          <p:nvPr>
            <p:ph type="body" idx="1"/>
          </p:nvPr>
        </p:nvSpPr>
        <p:spPr>
          <a:xfrm>
            <a:off x="1428086" y="2522156"/>
            <a:ext cx="6910372" cy="250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#</a:t>
            </a:r>
            <a:r>
              <a:rPr lang="en-US" sz="2800" dirty="0" err="1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uswds</a:t>
            </a:r>
            <a:r>
              <a:rPr lang="en-US" sz="2800" dirty="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-public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sz="2800" dirty="0" err="1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github.com</a:t>
            </a:r>
            <a:r>
              <a:rPr lang="en-US" sz="2800" dirty="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/</a:t>
            </a:r>
            <a:r>
              <a:rPr lang="en-US" sz="2800" dirty="0" err="1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uswds</a:t>
            </a:r>
            <a:r>
              <a:rPr lang="en-US" sz="2800" dirty="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/</a:t>
            </a:r>
            <a:r>
              <a:rPr lang="en-US" sz="2800" dirty="0" err="1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uswds</a:t>
            </a:r>
            <a:r>
              <a:rPr lang="en-US" sz="2800" dirty="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/discussions</a:t>
            </a:r>
            <a:endParaRPr sz="2800" dirty="0">
              <a:solidFill>
                <a:srgbClr val="FFBE2E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US" sz="2800" dirty="0" err="1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designsystem.digital.gov</a:t>
            </a:r>
            <a:endParaRPr lang="en-US" sz="2800" dirty="0">
              <a:solidFill>
                <a:srgbClr val="FFBE2E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cxnSp>
        <p:nvCxnSpPr>
          <p:cNvPr id="561" name="Google Shape;561;p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3089" y="2514604"/>
            <a:ext cx="7655368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2" name="Google Shape;562;p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876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3089" y="3167746"/>
            <a:ext cx="7655368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4" name="Google Shape;564;p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959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3089" y="3799118"/>
            <a:ext cx="7655368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6" name="Google Shape;566;p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034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7" name="Google Shape;567;p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3089" y="4408718"/>
            <a:ext cx="7655368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638C2F2F-E03A-0A4E-B24C-0C7B25471F0C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41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rgbClr val="936F38"/>
                </a:solidFill>
                <a:latin typeface="Public Sans"/>
                <a:ea typeface="Public Sans"/>
                <a:cs typeface="Public Sans"/>
                <a:sym typeface="Public Sans"/>
              </a:rPr>
              <a:t>Site launches</a:t>
            </a:r>
            <a:endParaRPr sz="4000">
              <a:solidFill>
                <a:srgbClr val="936F3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96CCDD82-128B-A447-B52A-9C758D2F7445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5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 idx="4294967295"/>
          </p:nvPr>
        </p:nvSpPr>
        <p:spPr>
          <a:xfrm>
            <a:off x="395416" y="170421"/>
            <a:ext cx="8318599" cy="79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err="1">
                <a:solidFill>
                  <a:srgbClr val="936F38"/>
                </a:solidFill>
              </a:rPr>
              <a:t>MadeInAmerica.gov</a:t>
            </a:r>
            <a:endParaRPr sz="2400" b="1" dirty="0">
              <a:solidFill>
                <a:srgbClr val="936F3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6" name="Google Shape;106;p6" descr="The Made In America.gov homepage shows workers at the Mack Truck factory posing with the president">
            <a:extLst>
              <a:ext uri="{FF2B5EF4-FFF2-40B4-BE49-F238E27FC236}">
                <a16:creationId xmlns:a16="http://schemas.microsoft.com/office/drawing/2014/main" id="{B424B69B-1B4F-F94A-BA75-6ABFF4C605CE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11973" y="1116892"/>
            <a:ext cx="8120054" cy="40194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D1336341-4661-DE42-9145-1C996A09EC81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6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 idx="4294967295"/>
          </p:nvPr>
        </p:nvSpPr>
        <p:spPr>
          <a:xfrm>
            <a:off x="395416" y="170421"/>
            <a:ext cx="8318599" cy="79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err="1">
                <a:solidFill>
                  <a:srgbClr val="936F38"/>
                </a:solidFill>
              </a:rPr>
              <a:t>Evaluation.gov</a:t>
            </a:r>
            <a:endParaRPr sz="2400" b="1" dirty="0">
              <a:solidFill>
                <a:srgbClr val="936F3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6" name="Google Shape;114;p7" descr="The Evaluation.gov homepage shows some welcome text in front of a gray line graph">
            <a:extLst>
              <a:ext uri="{FF2B5EF4-FFF2-40B4-BE49-F238E27FC236}">
                <a16:creationId xmlns:a16="http://schemas.microsoft.com/office/drawing/2014/main" id="{80BA7B3B-3AC8-994C-88DB-023942F2082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11973" y="1116892"/>
            <a:ext cx="8120054" cy="40194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B53E5C36-1375-6046-BEF7-23A6D98001F0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7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 idx="4294967295"/>
          </p:nvPr>
        </p:nvSpPr>
        <p:spPr>
          <a:xfrm>
            <a:off x="3375498" y="170421"/>
            <a:ext cx="5338517" cy="79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>
                <a:solidFill>
                  <a:srgbClr val="936F38"/>
                </a:solidFill>
              </a:rPr>
              <a:t>Dietary Supplement Label Database</a:t>
            </a:r>
            <a:endParaRPr sz="2000" dirty="0">
              <a:solidFill>
                <a:srgbClr val="936F3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4294967295"/>
          </p:nvPr>
        </p:nvSpPr>
        <p:spPr>
          <a:xfrm>
            <a:off x="427859" y="353384"/>
            <a:ext cx="3719598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95000"/>
              </a:lnSpc>
              <a:buNone/>
            </a:pPr>
            <a:r>
              <a:rPr lang="en-US" sz="2400" b="1" dirty="0" err="1">
                <a:solidFill>
                  <a:srgbClr val="936F38"/>
                </a:solidFill>
              </a:rPr>
              <a:t>dsld.od.nih.gov</a:t>
            </a:r>
            <a:endParaRPr sz="2400" b="1" dirty="0">
              <a:solidFill>
                <a:srgbClr val="936F3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06" name="Google Shape;106;p6" descr="The Dietary Supplement Label Database is oriented around a prominent search bar"/>
          <p:cNvPicPr preferRelativeResize="0"/>
          <p:nvPr/>
        </p:nvPicPr>
        <p:blipFill>
          <a:blip r:embed="rId3"/>
          <a:srcRect/>
          <a:stretch/>
        </p:blipFill>
        <p:spPr>
          <a:xfrm>
            <a:off x="511973" y="1116892"/>
            <a:ext cx="8120054" cy="40194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CF96BE9D-7026-2949-972E-D9F45B5A20E9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8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657121" y="232250"/>
            <a:ext cx="7794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rgbClr val="936F38"/>
                </a:solidFill>
                <a:latin typeface="Public Sans"/>
                <a:ea typeface="Public Sans"/>
                <a:cs typeface="Public Sans"/>
                <a:sym typeface="Public Sans"/>
              </a:rPr>
              <a:t>Great work!</a:t>
            </a:r>
            <a:endParaRPr sz="4000">
              <a:solidFill>
                <a:srgbClr val="936F3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3562D7ED-6C5C-764A-BBBD-DF2C2D028820}"/>
              </a:ext>
            </a:extLst>
          </p:cNvPr>
          <p:cNvSpPr txBox="1">
            <a:spLocks/>
          </p:cNvSpPr>
          <p:nvPr/>
        </p:nvSpPr>
        <p:spPr>
          <a:xfrm>
            <a:off x="6922180" y="47802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defRPr/>
            </a:pPr>
            <a:fld id="{25AFEA32-29CA-4500-92AF-A0C955316540}" type="slidenum">
              <a:rPr lang="en-US" kern="120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pPr defTabSz="685800">
                <a:buClrTx/>
                <a:defRPr/>
              </a:pPr>
              <a:t>9</a:t>
            </a:fld>
            <a:endParaRPr lang="en-US" kern="12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15893</TotalTime>
  <Words>368</Words>
  <Application>Microsoft Macintosh PowerPoint</Application>
  <PresentationFormat>On-screen Show (16:9)</PresentationFormat>
  <Paragraphs>106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Public Sans Thin</vt:lpstr>
      <vt:lpstr>Calibri</vt:lpstr>
      <vt:lpstr>Franklin Gothic Book</vt:lpstr>
      <vt:lpstr>Public Sans</vt:lpstr>
      <vt:lpstr>Helvetica Neue</vt:lpstr>
      <vt:lpstr>Arial</vt:lpstr>
      <vt:lpstr>USWDS</vt:lpstr>
      <vt:lpstr>Master Cover Slide</vt:lpstr>
      <vt:lpstr>USWDS Monthly Call October 2021</vt:lpstr>
      <vt:lpstr>Hi! Thanks for being here!</vt:lpstr>
      <vt:lpstr>A quick poll  Which of these services are you able to access at your job?</vt:lpstr>
      <vt:lpstr>Agenda Site launches Community, connection,  and contribution Q&amp;A</vt:lpstr>
      <vt:lpstr>Site launches</vt:lpstr>
      <vt:lpstr>MadeInAmerica.gov</vt:lpstr>
      <vt:lpstr>Evaluation.gov</vt:lpstr>
      <vt:lpstr>Dietary Supplement Label Database</vt:lpstr>
      <vt:lpstr>Great work!</vt:lpstr>
      <vt:lpstr>Community, connection,  and contribution</vt:lpstr>
      <vt:lpstr>Scaling things that work</vt:lpstr>
      <vt:lpstr>It’s hard to build websites and digital services</vt:lpstr>
      <vt:lpstr>Design system projects are collaborative projects</vt:lpstr>
      <vt:lpstr>The flip side of fragmentation</vt:lpstr>
      <vt:lpstr>“The future is already here.  It’s just not  evenly distributed yet.”</vt:lpstr>
      <vt:lpstr>This is normal.</vt:lpstr>
      <vt:lpstr>It’s hard to learn a lesson you’ve never heard</vt:lpstr>
      <vt:lpstr>We can’t do it alone.</vt:lpstr>
      <vt:lpstr>Real talk: This is also hard.</vt:lpstr>
      <vt:lpstr>Who’s the expert?</vt:lpstr>
      <vt:lpstr>What’s the best place to have these conversations?</vt:lpstr>
      <vt:lpstr>James Mejia</vt:lpstr>
      <vt:lpstr>GitHub Discussions:  A Discussion</vt:lpstr>
      <vt:lpstr>Anyone can see discussions</vt:lpstr>
      <vt:lpstr>All discussions are welcome</vt:lpstr>
      <vt:lpstr>Don’t be afraid to contribute</vt:lpstr>
      <vt:lpstr>Discussing the 3.0 Beta</vt:lpstr>
      <vt:lpstr>Getting the word out     Getting the word back</vt:lpstr>
      <vt:lpstr>Kathryn Mullan</vt:lpstr>
      <vt:lpstr>We want to be  strategic and intentional</vt:lpstr>
      <vt:lpstr>We communicate through  different channels:  sometimes more centralized</vt:lpstr>
      <vt:lpstr>We communicate through  different channels:  sometimes less centralized</vt:lpstr>
      <vt:lpstr>The important thing is that we’re able  to meet folks where they are.</vt:lpstr>
      <vt:lpstr>👋</vt:lpstr>
      <vt:lpstr>👋 A monthly newsletter</vt:lpstr>
      <vt:lpstr>Things you might not know about</vt:lpstr>
      <vt:lpstr>Product updates and recaps from the monthly call</vt:lpstr>
      <vt:lpstr>Check your inbox  📫</vt:lpstr>
      <vt:lpstr>Not alone</vt:lpstr>
      <vt:lpstr>Q&amp;A</vt:lpstr>
      <vt:lpstr>Next month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USWDS Monthly Call October 2021</dc:title>
  <dc:subject/>
  <dc:creator/>
  <cp:keywords/>
  <dc:description/>
  <cp:lastModifiedBy>Microsoft Office User</cp:lastModifiedBy>
  <cp:revision>162</cp:revision>
  <dcterms:modified xsi:type="dcterms:W3CDTF">2021-10-20T05:35:19Z</dcterms:modified>
  <cp:category/>
</cp:coreProperties>
</file>