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70" r:id="rId6"/>
    <p:sldId id="338" r:id="rId7"/>
    <p:sldId id="340" r:id="rId8"/>
    <p:sldId id="341" r:id="rId9"/>
    <p:sldId id="339" r:id="rId10"/>
    <p:sldId id="326" r:id="rId11"/>
    <p:sldId id="327" r:id="rId12"/>
    <p:sldId id="332" r:id="rId13"/>
    <p:sldId id="342" r:id="rId14"/>
    <p:sldId id="34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075" autoAdjust="0"/>
  </p:normalViewPr>
  <p:slideViewPr>
    <p:cSldViewPr snapToGrid="0">
      <p:cViewPr>
        <p:scale>
          <a:sx n="53" d="100"/>
          <a:sy n="53" d="100"/>
        </p:scale>
        <p:origin x="11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3B40A-A763-4399-BAE6-BB7B9D2069E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CF7B3D2E-95FB-4466-8049-7BAB27B24371}">
      <dgm:prSet phldrT="[Text]" custT="1"/>
      <dgm:spPr/>
      <dgm:t>
        <a:bodyPr/>
        <a:lstStyle/>
        <a:p>
          <a:r>
            <a:rPr lang="en-US" sz="1900" dirty="0"/>
            <a:t>Check all departments </a:t>
          </a:r>
        </a:p>
      </dgm:t>
    </dgm:pt>
    <dgm:pt modelId="{853C9524-0E33-4F9F-926E-A3997093F64A}" type="parTrans" cxnId="{9599C8D7-795D-438D-9030-C19ACD9572F7}">
      <dgm:prSet/>
      <dgm:spPr/>
      <dgm:t>
        <a:bodyPr/>
        <a:lstStyle/>
        <a:p>
          <a:endParaRPr lang="en-US"/>
        </a:p>
      </dgm:t>
    </dgm:pt>
    <dgm:pt modelId="{4F2BF74F-F775-4FF3-BC55-3E83E36CC2C1}" type="sibTrans" cxnId="{9599C8D7-795D-438D-9030-C19ACD9572F7}">
      <dgm:prSet/>
      <dgm:spPr/>
      <dgm:t>
        <a:bodyPr/>
        <a:lstStyle/>
        <a:p>
          <a:endParaRPr lang="en-US"/>
        </a:p>
      </dgm:t>
    </dgm:pt>
    <dgm:pt modelId="{349B49FE-1704-4EEF-9B01-C5E6CB30376D}">
      <dgm:prSet phldrT="[Text]"/>
      <dgm:spPr/>
      <dgm:t>
        <a:bodyPr/>
        <a:lstStyle/>
        <a:p>
          <a:r>
            <a:rPr lang="en-US" dirty="0"/>
            <a:t>Identify low stock items</a:t>
          </a:r>
        </a:p>
      </dgm:t>
    </dgm:pt>
    <dgm:pt modelId="{AB5FD0D2-CCB3-4B94-8E09-EE64A62EBEC7}" type="parTrans" cxnId="{BCCB38BD-C21B-436B-BDF0-81DCF712EBAE}">
      <dgm:prSet/>
      <dgm:spPr/>
      <dgm:t>
        <a:bodyPr/>
        <a:lstStyle/>
        <a:p>
          <a:endParaRPr lang="en-US"/>
        </a:p>
      </dgm:t>
    </dgm:pt>
    <dgm:pt modelId="{48CB41D0-4D40-4EB9-85BF-AA48D87DDF9A}" type="sibTrans" cxnId="{BCCB38BD-C21B-436B-BDF0-81DCF712EBAE}">
      <dgm:prSet/>
      <dgm:spPr/>
      <dgm:t>
        <a:bodyPr/>
        <a:lstStyle/>
        <a:p>
          <a:endParaRPr lang="en-US"/>
        </a:p>
      </dgm:t>
    </dgm:pt>
    <dgm:pt modelId="{45A8709A-557A-4AD0-AF65-D318F0C062FF}">
      <dgm:prSet phldrT="[Text]"/>
      <dgm:spPr/>
      <dgm:t>
        <a:bodyPr/>
        <a:lstStyle/>
        <a:p>
          <a:r>
            <a:rPr lang="en-US" dirty="0"/>
            <a:t>Review sales data</a:t>
          </a:r>
        </a:p>
      </dgm:t>
    </dgm:pt>
    <dgm:pt modelId="{66C3A249-EA48-4686-8C67-64CA6A1ECB59}" type="parTrans" cxnId="{6047249B-E3E0-4304-85BD-03A83647EC66}">
      <dgm:prSet/>
      <dgm:spPr/>
      <dgm:t>
        <a:bodyPr/>
        <a:lstStyle/>
        <a:p>
          <a:endParaRPr lang="en-US"/>
        </a:p>
      </dgm:t>
    </dgm:pt>
    <dgm:pt modelId="{CE02B5F6-B0B6-4F56-8D47-099B2F573691}" type="sibTrans" cxnId="{6047249B-E3E0-4304-85BD-03A83647EC66}">
      <dgm:prSet/>
      <dgm:spPr/>
      <dgm:t>
        <a:bodyPr/>
        <a:lstStyle/>
        <a:p>
          <a:endParaRPr lang="en-US"/>
        </a:p>
      </dgm:t>
    </dgm:pt>
    <dgm:pt modelId="{25001F96-7759-4345-8628-CA4F473CFF0D}">
      <dgm:prSet phldrT="[Text]" custT="1"/>
      <dgm:spPr/>
      <dgm:t>
        <a:bodyPr/>
        <a:lstStyle/>
        <a:p>
          <a:r>
            <a:rPr lang="en-US" sz="1900" dirty="0"/>
            <a:t>Restock orders </a:t>
          </a:r>
        </a:p>
      </dgm:t>
    </dgm:pt>
    <dgm:pt modelId="{2458AEFA-F569-49BD-802D-9E5AE902904A}" type="parTrans" cxnId="{07A95267-2291-40A5-A137-8B01EAA0801A}">
      <dgm:prSet/>
      <dgm:spPr/>
      <dgm:t>
        <a:bodyPr/>
        <a:lstStyle/>
        <a:p>
          <a:endParaRPr lang="en-US"/>
        </a:p>
      </dgm:t>
    </dgm:pt>
    <dgm:pt modelId="{D220EDF5-3CF1-48C8-BFCA-6CCE2440F98D}" type="sibTrans" cxnId="{07A95267-2291-40A5-A137-8B01EAA0801A}">
      <dgm:prSet/>
      <dgm:spPr/>
      <dgm:t>
        <a:bodyPr/>
        <a:lstStyle/>
        <a:p>
          <a:endParaRPr lang="en-US"/>
        </a:p>
      </dgm:t>
    </dgm:pt>
    <dgm:pt modelId="{9F7EAD65-6B88-4EE6-9B87-99741AE9A23B}">
      <dgm:prSet phldrT="[Text]" custT="1"/>
      <dgm:spPr/>
      <dgm:t>
        <a:bodyPr/>
        <a:lstStyle/>
        <a:p>
          <a:r>
            <a:rPr lang="en-US" sz="1900" dirty="0"/>
            <a:t>Return processing </a:t>
          </a:r>
        </a:p>
      </dgm:t>
    </dgm:pt>
    <dgm:pt modelId="{821448BB-072F-4DF4-8CA5-15D569EE90F3}" type="parTrans" cxnId="{3CDF04D9-C55D-4186-803D-5C1C85CB10B2}">
      <dgm:prSet/>
      <dgm:spPr/>
      <dgm:t>
        <a:bodyPr/>
        <a:lstStyle/>
        <a:p>
          <a:endParaRPr lang="en-US"/>
        </a:p>
      </dgm:t>
    </dgm:pt>
    <dgm:pt modelId="{C79B8C15-1921-4AB6-BDEA-12E1B78B304C}" type="sibTrans" cxnId="{3CDF04D9-C55D-4186-803D-5C1C85CB10B2}">
      <dgm:prSet/>
      <dgm:spPr/>
      <dgm:t>
        <a:bodyPr/>
        <a:lstStyle/>
        <a:p>
          <a:endParaRPr lang="en-US"/>
        </a:p>
      </dgm:t>
    </dgm:pt>
    <dgm:pt modelId="{D14ED02F-1212-46B6-83B6-7D0EEF1D06DD}" type="pres">
      <dgm:prSet presAssocID="{9AF3B40A-A763-4399-BAE6-BB7B9D2069E9}" presName="cycle" presStyleCnt="0">
        <dgm:presLayoutVars>
          <dgm:dir/>
          <dgm:resizeHandles val="exact"/>
        </dgm:presLayoutVars>
      </dgm:prSet>
      <dgm:spPr/>
    </dgm:pt>
    <dgm:pt modelId="{D36D5239-4904-4CCC-9B5D-D82C3EFD3D04}" type="pres">
      <dgm:prSet presAssocID="{CF7B3D2E-95FB-4466-8049-7BAB27B24371}" presName="node" presStyleLbl="node1" presStyleIdx="0" presStyleCnt="5" custScaleX="118395" custScaleY="118334">
        <dgm:presLayoutVars>
          <dgm:bulletEnabled val="1"/>
        </dgm:presLayoutVars>
      </dgm:prSet>
      <dgm:spPr/>
    </dgm:pt>
    <dgm:pt modelId="{E5EBB0DF-9AA6-4284-B0F7-38AAF1A1C27C}" type="pres">
      <dgm:prSet presAssocID="{CF7B3D2E-95FB-4466-8049-7BAB27B24371}" presName="spNode" presStyleCnt="0"/>
      <dgm:spPr/>
    </dgm:pt>
    <dgm:pt modelId="{4A72D753-0C6B-4E32-90CB-E52B5EB52E01}" type="pres">
      <dgm:prSet presAssocID="{4F2BF74F-F775-4FF3-BC55-3E83E36CC2C1}" presName="sibTrans" presStyleLbl="sibTrans1D1" presStyleIdx="0" presStyleCnt="5"/>
      <dgm:spPr/>
    </dgm:pt>
    <dgm:pt modelId="{FD324253-4275-4E35-AFBB-3D336AFF6F22}" type="pres">
      <dgm:prSet presAssocID="{349B49FE-1704-4EEF-9B01-C5E6CB30376D}" presName="node" presStyleLbl="node1" presStyleIdx="1" presStyleCnt="5">
        <dgm:presLayoutVars>
          <dgm:bulletEnabled val="1"/>
        </dgm:presLayoutVars>
      </dgm:prSet>
      <dgm:spPr/>
    </dgm:pt>
    <dgm:pt modelId="{7B68A90B-9E14-439A-8E9F-127C6DA7DDE8}" type="pres">
      <dgm:prSet presAssocID="{349B49FE-1704-4EEF-9B01-C5E6CB30376D}" presName="spNode" presStyleCnt="0"/>
      <dgm:spPr/>
    </dgm:pt>
    <dgm:pt modelId="{CEDF67F5-7344-4307-A6E1-25FEBC3E64C9}" type="pres">
      <dgm:prSet presAssocID="{48CB41D0-4D40-4EB9-85BF-AA48D87DDF9A}" presName="sibTrans" presStyleLbl="sibTrans1D1" presStyleIdx="1" presStyleCnt="5"/>
      <dgm:spPr/>
    </dgm:pt>
    <dgm:pt modelId="{8670EB63-3D16-47A4-BD21-54F68DB3A1C3}" type="pres">
      <dgm:prSet presAssocID="{45A8709A-557A-4AD0-AF65-D318F0C062FF}" presName="node" presStyleLbl="node1" presStyleIdx="2" presStyleCnt="5">
        <dgm:presLayoutVars>
          <dgm:bulletEnabled val="1"/>
        </dgm:presLayoutVars>
      </dgm:prSet>
      <dgm:spPr/>
    </dgm:pt>
    <dgm:pt modelId="{7AB3D18D-D5F7-4D6E-85EA-93734EC4AD09}" type="pres">
      <dgm:prSet presAssocID="{45A8709A-557A-4AD0-AF65-D318F0C062FF}" presName="spNode" presStyleCnt="0"/>
      <dgm:spPr/>
    </dgm:pt>
    <dgm:pt modelId="{705A9817-F453-4212-B0A3-3B01D921ABE9}" type="pres">
      <dgm:prSet presAssocID="{CE02B5F6-B0B6-4F56-8D47-099B2F573691}" presName="sibTrans" presStyleLbl="sibTrans1D1" presStyleIdx="2" presStyleCnt="5"/>
      <dgm:spPr/>
    </dgm:pt>
    <dgm:pt modelId="{9FDB0BDE-4D30-45ED-AE30-02101BB9733A}" type="pres">
      <dgm:prSet presAssocID="{25001F96-7759-4345-8628-CA4F473CFF0D}" presName="node" presStyleLbl="node1" presStyleIdx="3" presStyleCnt="5">
        <dgm:presLayoutVars>
          <dgm:bulletEnabled val="1"/>
        </dgm:presLayoutVars>
      </dgm:prSet>
      <dgm:spPr/>
    </dgm:pt>
    <dgm:pt modelId="{EC610B8F-A85F-45FC-B98F-DFD234C51BB2}" type="pres">
      <dgm:prSet presAssocID="{25001F96-7759-4345-8628-CA4F473CFF0D}" presName="spNode" presStyleCnt="0"/>
      <dgm:spPr/>
    </dgm:pt>
    <dgm:pt modelId="{057EB70A-4B91-4197-B6AF-55102D0FFA04}" type="pres">
      <dgm:prSet presAssocID="{D220EDF5-3CF1-48C8-BFCA-6CCE2440F98D}" presName="sibTrans" presStyleLbl="sibTrans1D1" presStyleIdx="3" presStyleCnt="5"/>
      <dgm:spPr/>
    </dgm:pt>
    <dgm:pt modelId="{6656E8EB-AF8F-4BE1-9628-91576365EC6D}" type="pres">
      <dgm:prSet presAssocID="{9F7EAD65-6B88-4EE6-9B87-99741AE9A23B}" presName="node" presStyleLbl="node1" presStyleIdx="4" presStyleCnt="5">
        <dgm:presLayoutVars>
          <dgm:bulletEnabled val="1"/>
        </dgm:presLayoutVars>
      </dgm:prSet>
      <dgm:spPr/>
    </dgm:pt>
    <dgm:pt modelId="{70F50E6E-54B4-444E-BA99-6652BAD5E137}" type="pres">
      <dgm:prSet presAssocID="{9F7EAD65-6B88-4EE6-9B87-99741AE9A23B}" presName="spNode" presStyleCnt="0"/>
      <dgm:spPr/>
    </dgm:pt>
    <dgm:pt modelId="{07B74FED-482F-4D62-8DC0-1B7E79CD53C4}" type="pres">
      <dgm:prSet presAssocID="{C79B8C15-1921-4AB6-BDEA-12E1B78B304C}" presName="sibTrans" presStyleLbl="sibTrans1D1" presStyleIdx="4" presStyleCnt="5"/>
      <dgm:spPr/>
    </dgm:pt>
  </dgm:ptLst>
  <dgm:cxnLst>
    <dgm:cxn modelId="{0B7F5101-1406-4600-BF45-AADBBC404AFF}" type="presOf" srcId="{C79B8C15-1921-4AB6-BDEA-12E1B78B304C}" destId="{07B74FED-482F-4D62-8DC0-1B7E79CD53C4}" srcOrd="0" destOrd="0" presId="urn:microsoft.com/office/officeart/2005/8/layout/cycle6"/>
    <dgm:cxn modelId="{AC725305-34EC-4E8E-9DB0-1DB9C2014D37}" type="presOf" srcId="{4F2BF74F-F775-4FF3-BC55-3E83E36CC2C1}" destId="{4A72D753-0C6B-4E32-90CB-E52B5EB52E01}" srcOrd="0" destOrd="0" presId="urn:microsoft.com/office/officeart/2005/8/layout/cycle6"/>
    <dgm:cxn modelId="{2E33CD14-E364-45DE-B8FE-4D05149A27CA}" type="presOf" srcId="{349B49FE-1704-4EEF-9B01-C5E6CB30376D}" destId="{FD324253-4275-4E35-AFBB-3D336AFF6F22}" srcOrd="0" destOrd="0" presId="urn:microsoft.com/office/officeart/2005/8/layout/cycle6"/>
    <dgm:cxn modelId="{8B1A6024-8568-4340-B2BC-85F6084A0755}" type="presOf" srcId="{9AF3B40A-A763-4399-BAE6-BB7B9D2069E9}" destId="{D14ED02F-1212-46B6-83B6-7D0EEF1D06DD}" srcOrd="0" destOrd="0" presId="urn:microsoft.com/office/officeart/2005/8/layout/cycle6"/>
    <dgm:cxn modelId="{0CEFFB5E-4FAE-471C-BF22-F0F2B98D66D6}" type="presOf" srcId="{9F7EAD65-6B88-4EE6-9B87-99741AE9A23B}" destId="{6656E8EB-AF8F-4BE1-9628-91576365EC6D}" srcOrd="0" destOrd="0" presId="urn:microsoft.com/office/officeart/2005/8/layout/cycle6"/>
    <dgm:cxn modelId="{13221862-3131-4B8B-B082-43571F10BFD0}" type="presOf" srcId="{48CB41D0-4D40-4EB9-85BF-AA48D87DDF9A}" destId="{CEDF67F5-7344-4307-A6E1-25FEBC3E64C9}" srcOrd="0" destOrd="0" presId="urn:microsoft.com/office/officeart/2005/8/layout/cycle6"/>
    <dgm:cxn modelId="{07A95267-2291-40A5-A137-8B01EAA0801A}" srcId="{9AF3B40A-A763-4399-BAE6-BB7B9D2069E9}" destId="{25001F96-7759-4345-8628-CA4F473CFF0D}" srcOrd="3" destOrd="0" parTransId="{2458AEFA-F569-49BD-802D-9E5AE902904A}" sibTransId="{D220EDF5-3CF1-48C8-BFCA-6CCE2440F98D}"/>
    <dgm:cxn modelId="{75788B6C-8B70-4FE8-BCA3-B416F7ADB223}" type="presOf" srcId="{45A8709A-557A-4AD0-AF65-D318F0C062FF}" destId="{8670EB63-3D16-47A4-BD21-54F68DB3A1C3}" srcOrd="0" destOrd="0" presId="urn:microsoft.com/office/officeart/2005/8/layout/cycle6"/>
    <dgm:cxn modelId="{87D1E77C-B2B6-4465-ABFE-A2D14538DF36}" type="presOf" srcId="{CE02B5F6-B0B6-4F56-8D47-099B2F573691}" destId="{705A9817-F453-4212-B0A3-3B01D921ABE9}" srcOrd="0" destOrd="0" presId="urn:microsoft.com/office/officeart/2005/8/layout/cycle6"/>
    <dgm:cxn modelId="{6047249B-E3E0-4304-85BD-03A83647EC66}" srcId="{9AF3B40A-A763-4399-BAE6-BB7B9D2069E9}" destId="{45A8709A-557A-4AD0-AF65-D318F0C062FF}" srcOrd="2" destOrd="0" parTransId="{66C3A249-EA48-4686-8C67-64CA6A1ECB59}" sibTransId="{CE02B5F6-B0B6-4F56-8D47-099B2F573691}"/>
    <dgm:cxn modelId="{9D4147A7-9783-4511-BA35-5D2339A43322}" type="presOf" srcId="{D220EDF5-3CF1-48C8-BFCA-6CCE2440F98D}" destId="{057EB70A-4B91-4197-B6AF-55102D0FFA04}" srcOrd="0" destOrd="0" presId="urn:microsoft.com/office/officeart/2005/8/layout/cycle6"/>
    <dgm:cxn modelId="{BCCB38BD-C21B-436B-BDF0-81DCF712EBAE}" srcId="{9AF3B40A-A763-4399-BAE6-BB7B9D2069E9}" destId="{349B49FE-1704-4EEF-9B01-C5E6CB30376D}" srcOrd="1" destOrd="0" parTransId="{AB5FD0D2-CCB3-4B94-8E09-EE64A62EBEC7}" sibTransId="{48CB41D0-4D40-4EB9-85BF-AA48D87DDF9A}"/>
    <dgm:cxn modelId="{9599C8D7-795D-438D-9030-C19ACD9572F7}" srcId="{9AF3B40A-A763-4399-BAE6-BB7B9D2069E9}" destId="{CF7B3D2E-95FB-4466-8049-7BAB27B24371}" srcOrd="0" destOrd="0" parTransId="{853C9524-0E33-4F9F-926E-A3997093F64A}" sibTransId="{4F2BF74F-F775-4FF3-BC55-3E83E36CC2C1}"/>
    <dgm:cxn modelId="{3CDF04D9-C55D-4186-803D-5C1C85CB10B2}" srcId="{9AF3B40A-A763-4399-BAE6-BB7B9D2069E9}" destId="{9F7EAD65-6B88-4EE6-9B87-99741AE9A23B}" srcOrd="4" destOrd="0" parTransId="{821448BB-072F-4DF4-8CA5-15D569EE90F3}" sibTransId="{C79B8C15-1921-4AB6-BDEA-12E1B78B304C}"/>
    <dgm:cxn modelId="{12E65CF5-D99C-43C6-83D7-D6C25017E794}" type="presOf" srcId="{25001F96-7759-4345-8628-CA4F473CFF0D}" destId="{9FDB0BDE-4D30-45ED-AE30-02101BB9733A}" srcOrd="0" destOrd="0" presId="urn:microsoft.com/office/officeart/2005/8/layout/cycle6"/>
    <dgm:cxn modelId="{C4E9EFFA-E0A0-4613-87B3-5B2654A1D810}" type="presOf" srcId="{CF7B3D2E-95FB-4466-8049-7BAB27B24371}" destId="{D36D5239-4904-4CCC-9B5D-D82C3EFD3D04}" srcOrd="0" destOrd="0" presId="urn:microsoft.com/office/officeart/2005/8/layout/cycle6"/>
    <dgm:cxn modelId="{5E9E7287-E70E-4942-B8F7-F510FD90253B}" type="presParOf" srcId="{D14ED02F-1212-46B6-83B6-7D0EEF1D06DD}" destId="{D36D5239-4904-4CCC-9B5D-D82C3EFD3D04}" srcOrd="0" destOrd="0" presId="urn:microsoft.com/office/officeart/2005/8/layout/cycle6"/>
    <dgm:cxn modelId="{B3EA1DD0-BB5A-4B70-8A87-1A2342C41648}" type="presParOf" srcId="{D14ED02F-1212-46B6-83B6-7D0EEF1D06DD}" destId="{E5EBB0DF-9AA6-4284-B0F7-38AAF1A1C27C}" srcOrd="1" destOrd="0" presId="urn:microsoft.com/office/officeart/2005/8/layout/cycle6"/>
    <dgm:cxn modelId="{EABBDDBB-39C1-404C-9AE7-B84A8D79458E}" type="presParOf" srcId="{D14ED02F-1212-46B6-83B6-7D0EEF1D06DD}" destId="{4A72D753-0C6B-4E32-90CB-E52B5EB52E01}" srcOrd="2" destOrd="0" presId="urn:microsoft.com/office/officeart/2005/8/layout/cycle6"/>
    <dgm:cxn modelId="{0E3DC43F-8C81-4054-93A2-CBE648294915}" type="presParOf" srcId="{D14ED02F-1212-46B6-83B6-7D0EEF1D06DD}" destId="{FD324253-4275-4E35-AFBB-3D336AFF6F22}" srcOrd="3" destOrd="0" presId="urn:microsoft.com/office/officeart/2005/8/layout/cycle6"/>
    <dgm:cxn modelId="{FED91376-543B-4CE3-BC1F-99E34F5AC08C}" type="presParOf" srcId="{D14ED02F-1212-46B6-83B6-7D0EEF1D06DD}" destId="{7B68A90B-9E14-439A-8E9F-127C6DA7DDE8}" srcOrd="4" destOrd="0" presId="urn:microsoft.com/office/officeart/2005/8/layout/cycle6"/>
    <dgm:cxn modelId="{D22A4CE4-8546-496E-867E-AFDC71DBCE7D}" type="presParOf" srcId="{D14ED02F-1212-46B6-83B6-7D0EEF1D06DD}" destId="{CEDF67F5-7344-4307-A6E1-25FEBC3E64C9}" srcOrd="5" destOrd="0" presId="urn:microsoft.com/office/officeart/2005/8/layout/cycle6"/>
    <dgm:cxn modelId="{D0B094F0-D9AA-4681-8540-35F5119CBE3C}" type="presParOf" srcId="{D14ED02F-1212-46B6-83B6-7D0EEF1D06DD}" destId="{8670EB63-3D16-47A4-BD21-54F68DB3A1C3}" srcOrd="6" destOrd="0" presId="urn:microsoft.com/office/officeart/2005/8/layout/cycle6"/>
    <dgm:cxn modelId="{70CEAB3F-7CBC-44AA-9BCC-F7D8325606B1}" type="presParOf" srcId="{D14ED02F-1212-46B6-83B6-7D0EEF1D06DD}" destId="{7AB3D18D-D5F7-4D6E-85EA-93734EC4AD09}" srcOrd="7" destOrd="0" presId="urn:microsoft.com/office/officeart/2005/8/layout/cycle6"/>
    <dgm:cxn modelId="{9C9CDC3E-3691-4236-BEA3-A6AF6BAA7BA6}" type="presParOf" srcId="{D14ED02F-1212-46B6-83B6-7D0EEF1D06DD}" destId="{705A9817-F453-4212-B0A3-3B01D921ABE9}" srcOrd="8" destOrd="0" presId="urn:microsoft.com/office/officeart/2005/8/layout/cycle6"/>
    <dgm:cxn modelId="{F40B1A2B-56CE-43E7-B08C-800F90128F2A}" type="presParOf" srcId="{D14ED02F-1212-46B6-83B6-7D0EEF1D06DD}" destId="{9FDB0BDE-4D30-45ED-AE30-02101BB9733A}" srcOrd="9" destOrd="0" presId="urn:microsoft.com/office/officeart/2005/8/layout/cycle6"/>
    <dgm:cxn modelId="{D04822E8-99B1-45A7-9913-3D208A4D3224}" type="presParOf" srcId="{D14ED02F-1212-46B6-83B6-7D0EEF1D06DD}" destId="{EC610B8F-A85F-45FC-B98F-DFD234C51BB2}" srcOrd="10" destOrd="0" presId="urn:microsoft.com/office/officeart/2005/8/layout/cycle6"/>
    <dgm:cxn modelId="{9F655A4E-4792-48CA-B4D8-0362CC6054B5}" type="presParOf" srcId="{D14ED02F-1212-46B6-83B6-7D0EEF1D06DD}" destId="{057EB70A-4B91-4197-B6AF-55102D0FFA04}" srcOrd="11" destOrd="0" presId="urn:microsoft.com/office/officeart/2005/8/layout/cycle6"/>
    <dgm:cxn modelId="{BD9392C2-EA76-44DD-8B15-7D8E3D2FB7B0}" type="presParOf" srcId="{D14ED02F-1212-46B6-83B6-7D0EEF1D06DD}" destId="{6656E8EB-AF8F-4BE1-9628-91576365EC6D}" srcOrd="12" destOrd="0" presId="urn:microsoft.com/office/officeart/2005/8/layout/cycle6"/>
    <dgm:cxn modelId="{49DFBEA6-C73E-47E6-AA7B-DDD56E1840CE}" type="presParOf" srcId="{D14ED02F-1212-46B6-83B6-7D0EEF1D06DD}" destId="{70F50E6E-54B4-444E-BA99-6652BAD5E137}" srcOrd="13" destOrd="0" presId="urn:microsoft.com/office/officeart/2005/8/layout/cycle6"/>
    <dgm:cxn modelId="{93526AA2-5A9E-46F2-ABC1-7AA3EA0C34C3}" type="presParOf" srcId="{D14ED02F-1212-46B6-83B6-7D0EEF1D06DD}" destId="{07B74FED-482F-4D62-8DC0-1B7E79CD53C4}"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D5239-4904-4CCC-9B5D-D82C3EFD3D04}">
      <dsp:nvSpPr>
        <dsp:cNvPr id="0" name=""/>
        <dsp:cNvSpPr/>
      </dsp:nvSpPr>
      <dsp:spPr>
        <a:xfrm>
          <a:off x="1744575" y="-40518"/>
          <a:ext cx="1692449" cy="10995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Check all departments </a:t>
          </a:r>
        </a:p>
      </dsp:txBody>
      <dsp:txXfrm>
        <a:off x="1798249" y="13156"/>
        <a:ext cx="1585101" cy="992177"/>
      </dsp:txXfrm>
    </dsp:sp>
    <dsp:sp modelId="{4A72D753-0C6B-4E32-90CB-E52B5EB52E01}">
      <dsp:nvSpPr>
        <dsp:cNvPr id="0" name=""/>
        <dsp:cNvSpPr/>
      </dsp:nvSpPr>
      <dsp:spPr>
        <a:xfrm>
          <a:off x="735264" y="509244"/>
          <a:ext cx="3711071" cy="3711071"/>
        </a:xfrm>
        <a:custGeom>
          <a:avLst/>
          <a:gdLst/>
          <a:ahLst/>
          <a:cxnLst/>
          <a:rect l="0" t="0" r="0" b="0"/>
          <a:pathLst>
            <a:path>
              <a:moveTo>
                <a:pt x="2709978" y="208435"/>
              </a:moveTo>
              <a:arcTo wR="1855535" hR="1855535" stAng="17845097" swAng="169693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D324253-4275-4E35-AFBB-3D336AFF6F22}">
      <dsp:nvSpPr>
        <dsp:cNvPr id="0" name=""/>
        <dsp:cNvSpPr/>
      </dsp:nvSpPr>
      <dsp:spPr>
        <a:xfrm>
          <a:off x="3640772" y="1326802"/>
          <a:ext cx="1429494" cy="9291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Identify low stock items</a:t>
          </a:r>
        </a:p>
      </dsp:txBody>
      <dsp:txXfrm>
        <a:off x="3686130" y="1372160"/>
        <a:ext cx="1338778" cy="838455"/>
      </dsp:txXfrm>
    </dsp:sp>
    <dsp:sp modelId="{CEDF67F5-7344-4307-A6E1-25FEBC3E64C9}">
      <dsp:nvSpPr>
        <dsp:cNvPr id="0" name=""/>
        <dsp:cNvSpPr/>
      </dsp:nvSpPr>
      <dsp:spPr>
        <a:xfrm>
          <a:off x="735264" y="509244"/>
          <a:ext cx="3711071" cy="3711071"/>
        </a:xfrm>
        <a:custGeom>
          <a:avLst/>
          <a:gdLst/>
          <a:ahLst/>
          <a:cxnLst/>
          <a:rect l="0" t="0" r="0" b="0"/>
          <a:pathLst>
            <a:path>
              <a:moveTo>
                <a:pt x="3708536" y="1758585"/>
              </a:moveTo>
              <a:arcTo wR="1855535" hR="1855535" stAng="21420299" swAng="21954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70EB63-3D16-47A4-BD21-54F68DB3A1C3}">
      <dsp:nvSpPr>
        <dsp:cNvPr id="0" name=""/>
        <dsp:cNvSpPr/>
      </dsp:nvSpPr>
      <dsp:spPr>
        <a:xfrm>
          <a:off x="2966709" y="3401354"/>
          <a:ext cx="1429494" cy="9291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Review sales data</a:t>
          </a:r>
        </a:p>
      </dsp:txBody>
      <dsp:txXfrm>
        <a:off x="3012067" y="3446712"/>
        <a:ext cx="1338778" cy="838455"/>
      </dsp:txXfrm>
    </dsp:sp>
    <dsp:sp modelId="{705A9817-F453-4212-B0A3-3B01D921ABE9}">
      <dsp:nvSpPr>
        <dsp:cNvPr id="0" name=""/>
        <dsp:cNvSpPr/>
      </dsp:nvSpPr>
      <dsp:spPr>
        <a:xfrm>
          <a:off x="735264" y="509244"/>
          <a:ext cx="3711071" cy="3711071"/>
        </a:xfrm>
        <a:custGeom>
          <a:avLst/>
          <a:gdLst/>
          <a:ahLst/>
          <a:cxnLst/>
          <a:rect l="0" t="0" r="0" b="0"/>
          <a:pathLst>
            <a:path>
              <a:moveTo>
                <a:pt x="2224079" y="3674103"/>
              </a:moveTo>
              <a:arcTo wR="1855535" hR="1855535" stAng="4712628" swAng="137474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FDB0BDE-4D30-45ED-AE30-02101BB9733A}">
      <dsp:nvSpPr>
        <dsp:cNvPr id="0" name=""/>
        <dsp:cNvSpPr/>
      </dsp:nvSpPr>
      <dsp:spPr>
        <a:xfrm>
          <a:off x="785396" y="3401354"/>
          <a:ext cx="1429494" cy="9291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Restock orders </a:t>
          </a:r>
        </a:p>
      </dsp:txBody>
      <dsp:txXfrm>
        <a:off x="830754" y="3446712"/>
        <a:ext cx="1338778" cy="838455"/>
      </dsp:txXfrm>
    </dsp:sp>
    <dsp:sp modelId="{057EB70A-4B91-4197-B6AF-55102D0FFA04}">
      <dsp:nvSpPr>
        <dsp:cNvPr id="0" name=""/>
        <dsp:cNvSpPr/>
      </dsp:nvSpPr>
      <dsp:spPr>
        <a:xfrm>
          <a:off x="735264" y="509244"/>
          <a:ext cx="3711071" cy="3711071"/>
        </a:xfrm>
        <a:custGeom>
          <a:avLst/>
          <a:gdLst/>
          <a:ahLst/>
          <a:cxnLst/>
          <a:rect l="0" t="0" r="0" b="0"/>
          <a:pathLst>
            <a:path>
              <a:moveTo>
                <a:pt x="309931" y="2882239"/>
              </a:moveTo>
              <a:arcTo wR="1855535" hR="1855535" stAng="8784297" swAng="21954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56E8EB-AF8F-4BE1-9628-91576365EC6D}">
      <dsp:nvSpPr>
        <dsp:cNvPr id="0" name=""/>
        <dsp:cNvSpPr/>
      </dsp:nvSpPr>
      <dsp:spPr>
        <a:xfrm>
          <a:off x="111333" y="1326802"/>
          <a:ext cx="1429494" cy="9291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Return processing </a:t>
          </a:r>
        </a:p>
      </dsp:txBody>
      <dsp:txXfrm>
        <a:off x="156691" y="1372160"/>
        <a:ext cx="1338778" cy="838455"/>
      </dsp:txXfrm>
    </dsp:sp>
    <dsp:sp modelId="{07B74FED-482F-4D62-8DC0-1B7E79CD53C4}">
      <dsp:nvSpPr>
        <dsp:cNvPr id="0" name=""/>
        <dsp:cNvSpPr/>
      </dsp:nvSpPr>
      <dsp:spPr>
        <a:xfrm>
          <a:off x="735264" y="509244"/>
          <a:ext cx="3711071" cy="3711071"/>
        </a:xfrm>
        <a:custGeom>
          <a:avLst/>
          <a:gdLst/>
          <a:ahLst/>
          <a:cxnLst/>
          <a:rect l="0" t="0" r="0" b="0"/>
          <a:pathLst>
            <a:path>
              <a:moveTo>
                <a:pt x="322671" y="809907"/>
              </a:moveTo>
              <a:arcTo wR="1855535" hR="1855535" stAng="12857968" swAng="169693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1918D-C0DE-4CE2-BCD9-90B344600656}"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B329A-AF7F-4570-824B-BB5193479661}" type="slidenum">
              <a:rPr lang="en-US" smtClean="0"/>
              <a:t>‹#›</a:t>
            </a:fld>
            <a:endParaRPr lang="en-US"/>
          </a:p>
        </p:txBody>
      </p:sp>
    </p:spTree>
    <p:extLst>
      <p:ext uri="{BB962C8B-B14F-4D97-AF65-F5344CB8AC3E}">
        <p14:creationId xmlns:p14="http://schemas.microsoft.com/office/powerpoint/2010/main" val="1706198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a:t>Culture! The most important asset a company can have. This was they key thing which I learnt during my 3 months here at CGAP. </a:t>
            </a:r>
          </a:p>
          <a:p>
            <a:pPr marL="457200" lvl="1" indent="0">
              <a:buFont typeface="Arial" panose="020B0604020202020204" pitchFamily="34" charset="0"/>
              <a:buNone/>
            </a:pPr>
            <a:r>
              <a:rPr lang="en-US" dirty="0"/>
              <a:t>The 9 constitution points which are hanging on the wall outside this room are not just mere bullet points you can feel those values while walking through the office and interacting with team.</a:t>
            </a:r>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This is Imran Haider from CGAP batch 22 and today I am at the climax of my CGAP journey. </a:t>
            </a:r>
          </a:p>
          <a:p>
            <a:pPr marL="457200" lvl="1" indent="0">
              <a:buFont typeface="Arial" panose="020B0604020202020204" pitchFamily="34" charset="0"/>
              <a:buNone/>
            </a:pPr>
            <a:r>
              <a:rPr lang="en-US" dirty="0"/>
              <a:t>And we are dealing with a problem here </a:t>
            </a:r>
          </a:p>
          <a:p>
            <a:pPr marL="457200" lvl="1" indent="0">
              <a:buFont typeface="Arial" panose="020B0604020202020204" pitchFamily="34" charset="0"/>
              <a:buNone/>
            </a:pPr>
            <a:endParaRPr lang="en-US" dirty="0"/>
          </a:p>
          <a:p>
            <a:pPr>
              <a:buFont typeface="Arial" panose="020B0604020202020204" pitchFamily="34" charset="0"/>
              <a:buChar char="•"/>
            </a:pPr>
            <a:r>
              <a:rPr lang="en-US" b="1" dirty="0"/>
              <a:t>Annual Profit Increase</a:t>
            </a:r>
            <a:r>
              <a:rPr lang="en-US" dirty="0"/>
              <a:t>: $5 million</a:t>
            </a:r>
          </a:p>
          <a:p>
            <a:pPr>
              <a:buFont typeface="Arial" panose="020B0604020202020204" pitchFamily="34" charset="0"/>
              <a:buChar char="•"/>
            </a:pPr>
            <a:r>
              <a:rPr lang="en-US" b="1" dirty="0"/>
              <a:t>Typical Contract Duration</a:t>
            </a:r>
            <a:r>
              <a:rPr lang="en-US" dirty="0"/>
              <a:t>: 3–5 years (a standard period to calculate value)</a:t>
            </a:r>
          </a:p>
          <a:p>
            <a:r>
              <a:rPr lang="en-US" dirty="0"/>
              <a:t>You could ask for </a:t>
            </a:r>
            <a:r>
              <a:rPr lang="en-US" b="1" dirty="0"/>
              <a:t>10-20%</a:t>
            </a:r>
            <a:r>
              <a:rPr lang="en-US" dirty="0"/>
              <a:t> of the total value it delivers over a defined period. Let’s break this down:</a:t>
            </a:r>
          </a:p>
          <a:p>
            <a:pPr>
              <a:buFont typeface="Arial" panose="020B0604020202020204" pitchFamily="34" charset="0"/>
              <a:buChar char="•"/>
            </a:pPr>
            <a:r>
              <a:rPr lang="en-US" b="1" dirty="0"/>
              <a:t>3-year period</a:t>
            </a:r>
            <a:r>
              <a:rPr lang="en-US" dirty="0"/>
              <a:t>: $5 million x 3 = $15 million in total profit increase.</a:t>
            </a:r>
          </a:p>
          <a:p>
            <a:pPr marL="742950" lvl="1" indent="-285750">
              <a:buFont typeface="Arial" panose="020B0604020202020204" pitchFamily="34" charset="0"/>
              <a:buChar char="•"/>
            </a:pPr>
            <a:r>
              <a:rPr lang="en-US" b="1" dirty="0"/>
              <a:t>10% of $15 million</a:t>
            </a:r>
            <a:r>
              <a:rPr lang="en-US" dirty="0"/>
              <a:t> = $1.5 million (price for the model)</a:t>
            </a:r>
          </a:p>
          <a:p>
            <a:pPr marL="742950" lvl="1" indent="-285750">
              <a:buFont typeface="Arial" panose="020B0604020202020204" pitchFamily="34" charset="0"/>
              <a:buChar char="•"/>
            </a:pPr>
            <a:r>
              <a:rPr lang="en-US" b="1" dirty="0"/>
              <a:t>20% of $15 million</a:t>
            </a:r>
            <a:r>
              <a:rPr lang="en-US" dirty="0"/>
              <a:t> = $3 million (price for the model)</a:t>
            </a:r>
          </a:p>
          <a:p>
            <a:pPr>
              <a:buFont typeface="Arial" panose="020B0604020202020204" pitchFamily="34" charset="0"/>
              <a:buChar char="•"/>
            </a:pPr>
            <a:r>
              <a:rPr lang="en-US" b="1" dirty="0"/>
              <a:t>5-year period</a:t>
            </a:r>
            <a:r>
              <a:rPr lang="en-US" dirty="0"/>
              <a:t>: $5 million x 5 = $25 million in total profit increase.</a:t>
            </a:r>
          </a:p>
          <a:p>
            <a:pPr marL="742950" lvl="1" indent="-285750">
              <a:buFont typeface="Arial" panose="020B0604020202020204" pitchFamily="34" charset="0"/>
              <a:buChar char="•"/>
            </a:pPr>
            <a:r>
              <a:rPr lang="en-US" b="1" dirty="0"/>
              <a:t>10% of $25 million</a:t>
            </a:r>
            <a:r>
              <a:rPr lang="en-US" dirty="0"/>
              <a:t> = $2.5 million (price for the model)</a:t>
            </a:r>
          </a:p>
          <a:p>
            <a:pPr marL="742950" lvl="1" indent="-285750">
              <a:buFont typeface="Arial" panose="020B0604020202020204" pitchFamily="34" charset="0"/>
              <a:buChar char="•"/>
            </a:pPr>
            <a:r>
              <a:rPr lang="en-US" b="1" dirty="0"/>
              <a:t>20% of $25 million</a:t>
            </a:r>
            <a:r>
              <a:rPr lang="en-US" dirty="0"/>
              <a:t> = $5 million (price for the model)</a:t>
            </a:r>
          </a:p>
          <a:p>
            <a:pPr marL="457200" lvl="1"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946B329A-AF7F-4570-824B-BB5193479661}" type="slidenum">
              <a:rPr lang="en-US" smtClean="0"/>
              <a:t>1</a:t>
            </a:fld>
            <a:endParaRPr lang="en-US"/>
          </a:p>
        </p:txBody>
      </p:sp>
    </p:spTree>
    <p:extLst>
      <p:ext uri="{BB962C8B-B14F-4D97-AF65-F5344CB8AC3E}">
        <p14:creationId xmlns:p14="http://schemas.microsoft.com/office/powerpoint/2010/main" val="280891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simple words there are people coming to their stores but they have nothing to sell them due to stock run out </a:t>
            </a:r>
          </a:p>
          <a:p>
            <a:pPr marL="171450" indent="-171450">
              <a:buFont typeface="Arial" panose="020B0604020202020204" pitchFamily="34" charset="0"/>
              <a:buChar char="•"/>
            </a:pPr>
            <a:r>
              <a:rPr lang="en-US" dirty="0"/>
              <a:t>Explain and quantify the severity of the problem</a:t>
            </a:r>
          </a:p>
          <a:p>
            <a:pPr marL="171450" indent="-171450">
              <a:buFont typeface="Arial" panose="020B0604020202020204" pitchFamily="34" charset="0"/>
              <a:buChar char="•"/>
            </a:pPr>
            <a:r>
              <a:rPr lang="en-US" dirty="0"/>
              <a:t>This is costing 0.5 million US dollars </a:t>
            </a:r>
          </a:p>
          <a:p>
            <a:endParaRPr lang="en-US" dirty="0"/>
          </a:p>
        </p:txBody>
      </p:sp>
      <p:sp>
        <p:nvSpPr>
          <p:cNvPr id="4" name="Slide Number Placeholder 3"/>
          <p:cNvSpPr>
            <a:spLocks noGrp="1"/>
          </p:cNvSpPr>
          <p:nvPr>
            <p:ph type="sldNum" sz="quarter" idx="5"/>
          </p:nvPr>
        </p:nvSpPr>
        <p:spPr/>
        <p:txBody>
          <a:bodyPr/>
          <a:lstStyle/>
          <a:p>
            <a:fld id="{946B329A-AF7F-4570-824B-BB5193479661}" type="slidenum">
              <a:rPr lang="en-US" smtClean="0"/>
              <a:t>2</a:t>
            </a:fld>
            <a:endParaRPr lang="en-US"/>
          </a:p>
        </p:txBody>
      </p:sp>
    </p:spTree>
    <p:extLst>
      <p:ext uri="{BB962C8B-B14F-4D97-AF65-F5344CB8AC3E}">
        <p14:creationId xmlns:p14="http://schemas.microsoft.com/office/powerpoint/2010/main" val="25360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frequent sessions with the team, we went through and through the supply chain process. </a:t>
            </a:r>
          </a:p>
          <a:p>
            <a:r>
              <a:rPr lang="en-US" dirty="0"/>
              <a:t>Interestingly everything was going fine except the methodology on which the stock was estimated for the next</a:t>
            </a:r>
          </a:p>
          <a:p>
            <a:endParaRPr lang="en-US" dirty="0"/>
          </a:p>
          <a:p>
            <a:pPr marL="171450" indent="-171450">
              <a:buFont typeface="Arial" panose="020B0604020202020204" pitchFamily="34" charset="0"/>
              <a:buChar char="•"/>
            </a:pPr>
            <a:r>
              <a:rPr lang="en-US" dirty="0"/>
              <a:t>Every store is independently estimating based on intuition and stats the next week’s expected stock which should not be problem right because</a:t>
            </a:r>
          </a:p>
          <a:p>
            <a:pPr marL="628650" lvl="1" indent="-171450">
              <a:buFont typeface="Arial" panose="020B0604020202020204" pitchFamily="34" charset="0"/>
              <a:buChar char="•"/>
            </a:pPr>
            <a:r>
              <a:rPr lang="en-US" dirty="0"/>
              <a:t>These guys are well trained and have years of experience but after a long discussion with this I found out they are missing some key insights which is affecting their estimation </a:t>
            </a:r>
          </a:p>
          <a:p>
            <a:pPr marL="628650" lvl="1" indent="-171450">
              <a:buFont typeface="Arial" panose="020B0604020202020204" pitchFamily="34" charset="0"/>
              <a:buChar char="•"/>
            </a:pPr>
            <a:endParaRPr lang="en-US" dirty="0"/>
          </a:p>
          <a:p>
            <a:pPr marL="457200" lvl="1" indent="0">
              <a:buFont typeface="Arial" panose="020B0604020202020204" pitchFamily="34" charset="0"/>
              <a:buNone/>
            </a:pPr>
            <a:r>
              <a:rPr lang="en-US" b="1" dirty="0"/>
              <a:t>“”Here I have to prove that this team is missing some key details””</a:t>
            </a:r>
          </a:p>
          <a:p>
            <a:pPr marL="457200" lvl="1" indent="0">
              <a:buFont typeface="Arial" panose="020B0604020202020204" pitchFamily="34" charset="0"/>
              <a:buNone/>
            </a:pPr>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r>
              <a:rPr lang="en-US" dirty="0"/>
              <a:t>They know that on holidays </a:t>
            </a:r>
          </a:p>
          <a:p>
            <a:pPr marL="628650" lvl="1" indent="-171450">
              <a:buFont typeface="Arial" panose="020B0604020202020204" pitchFamily="34" charset="0"/>
              <a:buChar char="•"/>
            </a:pPr>
            <a:r>
              <a:rPr lang="en-US" dirty="0"/>
              <a:t>Most of the time holidays</a:t>
            </a:r>
          </a:p>
          <a:p>
            <a:pPr marL="457200" lvl="1" indent="0">
              <a:buFont typeface="Arial" panose="020B0604020202020204" pitchFamily="34" charset="0"/>
              <a:buNone/>
            </a:pPr>
            <a:endParaRPr lang="en-US" dirty="0"/>
          </a:p>
          <a:p>
            <a:pPr marL="628650" lvl="1" indent="-171450">
              <a:buFont typeface="Arial" panose="020B0604020202020204" pitchFamily="34" charset="0"/>
              <a:buChar char="•"/>
            </a:pPr>
            <a:r>
              <a:rPr lang="en-US" dirty="0"/>
              <a:t>After a detailed analysis of the 45 key Walmart stores across US </a:t>
            </a:r>
          </a:p>
          <a:p>
            <a:pPr marL="628650" lvl="1" indent="-171450">
              <a:buFont typeface="Arial" panose="020B0604020202020204" pitchFamily="34" charset="0"/>
              <a:buChar char="•"/>
            </a:pPr>
            <a:r>
              <a:rPr lang="en-US" dirty="0"/>
              <a:t>The mechanics of this team need to be changed </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46B329A-AF7F-4570-824B-BB5193479661}" type="slidenum">
              <a:rPr lang="en-US" smtClean="0"/>
              <a:t>3</a:t>
            </a:fld>
            <a:endParaRPr lang="en-US"/>
          </a:p>
        </p:txBody>
      </p:sp>
    </p:spTree>
    <p:extLst>
      <p:ext uri="{BB962C8B-B14F-4D97-AF65-F5344CB8AC3E}">
        <p14:creationId xmlns:p14="http://schemas.microsoft.com/office/powerpoint/2010/main" val="5662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Large stores are more affected by holidays that is why their sales vary a lot especially on the holidays and we are talking 1000’s of dollars for every store</a:t>
            </a:r>
          </a:p>
          <a:p>
            <a:pPr marL="171450" indent="-171450">
              <a:buFont typeface="Arial" panose="020B0604020202020204" pitchFamily="34" charset="0"/>
              <a:buChar char="•"/>
            </a:pPr>
            <a:r>
              <a:rPr lang="en-US" dirty="0"/>
              <a:t>There are 11 US holidays </a:t>
            </a:r>
          </a:p>
          <a:p>
            <a:pPr marL="171450" indent="-171450">
              <a:buFont typeface="Arial" panose="020B0604020202020204" pitchFamily="34" charset="0"/>
              <a:buChar char="•"/>
            </a:pPr>
            <a:r>
              <a:rPr lang="en-US" dirty="0"/>
              <a:t>Question you increase in the stock on every holiday </a:t>
            </a:r>
          </a:p>
        </p:txBody>
      </p:sp>
      <p:sp>
        <p:nvSpPr>
          <p:cNvPr id="4" name="Slide Number Placeholder 3"/>
          <p:cNvSpPr>
            <a:spLocks noGrp="1"/>
          </p:cNvSpPr>
          <p:nvPr>
            <p:ph type="sldNum" sz="quarter" idx="5"/>
          </p:nvPr>
        </p:nvSpPr>
        <p:spPr/>
        <p:txBody>
          <a:bodyPr/>
          <a:lstStyle/>
          <a:p>
            <a:fld id="{946B329A-AF7F-4570-824B-BB5193479661}" type="slidenum">
              <a:rPr lang="en-US" smtClean="0"/>
              <a:t>4</a:t>
            </a:fld>
            <a:endParaRPr lang="en-US"/>
          </a:p>
        </p:txBody>
      </p:sp>
    </p:spTree>
    <p:extLst>
      <p:ext uri="{BB962C8B-B14F-4D97-AF65-F5344CB8AC3E}">
        <p14:creationId xmlns:p14="http://schemas.microsoft.com/office/powerpoint/2010/main" val="358630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are certain spikes on specific weeks of the year which are affecting the sales </a:t>
            </a:r>
          </a:p>
          <a:p>
            <a:pPr marL="171450" indent="-171450">
              <a:buFont typeface="Arial" panose="020B0604020202020204" pitchFamily="34" charset="0"/>
              <a:buChar char="•"/>
            </a:pPr>
            <a:r>
              <a:rPr lang="en-US" dirty="0"/>
              <a:t>This pattern remains the same each year </a:t>
            </a:r>
          </a:p>
        </p:txBody>
      </p:sp>
      <p:sp>
        <p:nvSpPr>
          <p:cNvPr id="4" name="Slide Number Placeholder 3"/>
          <p:cNvSpPr>
            <a:spLocks noGrp="1"/>
          </p:cNvSpPr>
          <p:nvPr>
            <p:ph type="sldNum" sz="quarter" idx="5"/>
          </p:nvPr>
        </p:nvSpPr>
        <p:spPr/>
        <p:txBody>
          <a:bodyPr/>
          <a:lstStyle/>
          <a:p>
            <a:fld id="{946B329A-AF7F-4570-824B-BB5193479661}" type="slidenum">
              <a:rPr lang="en-US" smtClean="0"/>
              <a:t>5</a:t>
            </a:fld>
            <a:endParaRPr lang="en-US"/>
          </a:p>
        </p:txBody>
      </p:sp>
    </p:spTree>
    <p:extLst>
      <p:ext uri="{BB962C8B-B14F-4D97-AF65-F5344CB8AC3E}">
        <p14:creationId xmlns:p14="http://schemas.microsoft.com/office/powerpoint/2010/main" val="419354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that restock team doesn’t take holiday into account </a:t>
            </a:r>
          </a:p>
          <a:p>
            <a:r>
              <a:rPr lang="en-US" dirty="0"/>
              <a:t>There are other factors coming into play as well which elevate the spikes in sales to millions 10 Million US dollars every year </a:t>
            </a:r>
          </a:p>
          <a:p>
            <a:endParaRPr lang="en-US" dirty="0"/>
          </a:p>
          <a:p>
            <a:r>
              <a:rPr lang="en-US" dirty="0"/>
              <a:t>Prediction is what we need here </a:t>
            </a:r>
          </a:p>
          <a:p>
            <a:r>
              <a:rPr lang="en-US" dirty="0"/>
              <a:t>When went wrong </a:t>
            </a:r>
          </a:p>
          <a:p>
            <a:r>
              <a:rPr lang="en-US" dirty="0"/>
              <a:t>Costs you millions </a:t>
            </a:r>
          </a:p>
          <a:p>
            <a:r>
              <a:rPr lang="en-US" dirty="0" err="1"/>
              <a:t>Devestates</a:t>
            </a:r>
            <a:r>
              <a:rPr lang="en-US" dirty="0"/>
              <a:t> customer satisfaction and the brand identity</a:t>
            </a:r>
          </a:p>
        </p:txBody>
      </p:sp>
      <p:sp>
        <p:nvSpPr>
          <p:cNvPr id="4" name="Slide Number Placeholder 3"/>
          <p:cNvSpPr>
            <a:spLocks noGrp="1"/>
          </p:cNvSpPr>
          <p:nvPr>
            <p:ph type="sldNum" sz="quarter" idx="5"/>
          </p:nvPr>
        </p:nvSpPr>
        <p:spPr/>
        <p:txBody>
          <a:bodyPr/>
          <a:lstStyle/>
          <a:p>
            <a:fld id="{946B329A-AF7F-4570-824B-BB5193479661}" type="slidenum">
              <a:rPr lang="en-US" smtClean="0"/>
              <a:t>6</a:t>
            </a:fld>
            <a:endParaRPr lang="en-US"/>
          </a:p>
        </p:txBody>
      </p:sp>
    </p:spTree>
    <p:extLst>
      <p:ext uri="{BB962C8B-B14F-4D97-AF65-F5344CB8AC3E}">
        <p14:creationId xmlns:p14="http://schemas.microsoft.com/office/powerpoint/2010/main" val="205713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an accurate prediction on a departmental level wherein each department has a specific </a:t>
            </a:r>
          </a:p>
          <a:p>
            <a:r>
              <a:rPr lang="en-US" dirty="0"/>
              <a:t>This is not humanly possible to take all these variables into account and get a correct estimation </a:t>
            </a:r>
          </a:p>
        </p:txBody>
      </p:sp>
      <p:sp>
        <p:nvSpPr>
          <p:cNvPr id="4" name="Slide Number Placeholder 3"/>
          <p:cNvSpPr>
            <a:spLocks noGrp="1"/>
          </p:cNvSpPr>
          <p:nvPr>
            <p:ph type="sldNum" sz="quarter" idx="5"/>
          </p:nvPr>
        </p:nvSpPr>
        <p:spPr/>
        <p:txBody>
          <a:bodyPr/>
          <a:lstStyle/>
          <a:p>
            <a:fld id="{946B329A-AF7F-4570-824B-BB5193479661}" type="slidenum">
              <a:rPr lang="en-US" smtClean="0"/>
              <a:t>7</a:t>
            </a:fld>
            <a:endParaRPr lang="en-US"/>
          </a:p>
        </p:txBody>
      </p:sp>
    </p:spTree>
    <p:extLst>
      <p:ext uri="{BB962C8B-B14F-4D97-AF65-F5344CB8AC3E}">
        <p14:creationId xmlns:p14="http://schemas.microsoft.com/office/powerpoint/2010/main" val="897551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some machine learning magic here </a:t>
            </a:r>
          </a:p>
        </p:txBody>
      </p:sp>
      <p:sp>
        <p:nvSpPr>
          <p:cNvPr id="4" name="Slide Number Placeholder 3"/>
          <p:cNvSpPr>
            <a:spLocks noGrp="1"/>
          </p:cNvSpPr>
          <p:nvPr>
            <p:ph type="sldNum" sz="quarter" idx="5"/>
          </p:nvPr>
        </p:nvSpPr>
        <p:spPr/>
        <p:txBody>
          <a:bodyPr/>
          <a:lstStyle/>
          <a:p>
            <a:fld id="{946B329A-AF7F-4570-824B-BB5193479661}" type="slidenum">
              <a:rPr lang="en-US" smtClean="0"/>
              <a:t>8</a:t>
            </a:fld>
            <a:endParaRPr lang="en-US"/>
          </a:p>
        </p:txBody>
      </p:sp>
    </p:spTree>
    <p:extLst>
      <p:ext uri="{BB962C8B-B14F-4D97-AF65-F5344CB8AC3E}">
        <p14:creationId xmlns:p14="http://schemas.microsoft.com/office/powerpoint/2010/main" val="142769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Retaining those millions you were losing by counting in the predictions of your model</a:t>
            </a:r>
          </a:p>
          <a:p>
            <a:pPr marL="171450" indent="-171450">
              <a:buFont typeface="Arial" panose="020B0604020202020204" pitchFamily="34" charset="0"/>
              <a:buChar char="•"/>
            </a:pPr>
            <a:r>
              <a:rPr lang="en-US" dirty="0"/>
              <a:t>Gives you a department wise break down for expected </a:t>
            </a:r>
            <a:r>
              <a:rPr lang="en-US" dirty="0" err="1"/>
              <a:t>saels</a:t>
            </a:r>
            <a:r>
              <a:rPr lang="en-US" dirty="0"/>
              <a:t> focus more on the high stock department and add specific discount offers and marketing strategies </a:t>
            </a:r>
          </a:p>
          <a:p>
            <a:endParaRPr lang="en-US" dirty="0"/>
          </a:p>
          <a:p>
            <a:pPr marL="171450" indent="-171450">
              <a:buFont typeface="Arial" panose="020B0604020202020204" pitchFamily="34" charset="0"/>
              <a:buChar char="•"/>
            </a:pPr>
            <a:r>
              <a:rPr lang="en-US" dirty="0"/>
              <a:t>We can improve this solution over the period as well</a:t>
            </a:r>
          </a:p>
          <a:p>
            <a:pPr marL="171450" indent="-171450">
              <a:buFont typeface="Arial" panose="020B0604020202020204" pitchFamily="34" charset="0"/>
              <a:buChar char="•"/>
            </a:pPr>
            <a:r>
              <a:rPr lang="en-US" dirty="0"/>
              <a:t>Markdown events information increase the accuracy of the prediction </a:t>
            </a:r>
          </a:p>
        </p:txBody>
      </p:sp>
      <p:sp>
        <p:nvSpPr>
          <p:cNvPr id="4" name="Slide Number Placeholder 3"/>
          <p:cNvSpPr>
            <a:spLocks noGrp="1"/>
          </p:cNvSpPr>
          <p:nvPr>
            <p:ph type="sldNum" sz="quarter" idx="5"/>
          </p:nvPr>
        </p:nvSpPr>
        <p:spPr/>
        <p:txBody>
          <a:bodyPr/>
          <a:lstStyle/>
          <a:p>
            <a:fld id="{946B329A-AF7F-4570-824B-BB5193479661}" type="slidenum">
              <a:rPr lang="en-US" smtClean="0"/>
              <a:t>9</a:t>
            </a:fld>
            <a:endParaRPr lang="en-US"/>
          </a:p>
        </p:txBody>
      </p:sp>
    </p:spTree>
    <p:extLst>
      <p:ext uri="{BB962C8B-B14F-4D97-AF65-F5344CB8AC3E}">
        <p14:creationId xmlns:p14="http://schemas.microsoft.com/office/powerpoint/2010/main" val="12933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1C37E-680E-4637-B51E-2048FEF67202}"/>
              </a:ext>
            </a:extLst>
          </p:cNvPr>
          <p:cNvSpPr>
            <a:spLocks noGrp="1"/>
          </p:cNvSpPr>
          <p:nvPr>
            <p:ph type="pic" sz="quarter" idx="10"/>
          </p:nvPr>
        </p:nvSpPr>
        <p:spPr>
          <a:xfrm>
            <a:off x="0" y="0"/>
            <a:ext cx="12192000" cy="6858000"/>
          </a:xfrm>
        </p:spPr>
        <p:txBody>
          <a:bodyPr/>
          <a:lstStyle/>
          <a:p>
            <a:r>
              <a:rPr lang="en-US"/>
              <a:t>Click icon to add picture</a:t>
            </a:r>
          </a:p>
        </p:txBody>
      </p:sp>
      <p:sp>
        <p:nvSpPr>
          <p:cNvPr id="2" name="Title 1">
            <a:extLst>
              <a:ext uri="{FF2B5EF4-FFF2-40B4-BE49-F238E27FC236}">
                <a16:creationId xmlns:a16="http://schemas.microsoft.com/office/drawing/2014/main" id="{C2560916-B21F-4765-BCFD-01BD5911D6FF}"/>
              </a:ext>
            </a:extLst>
          </p:cNvPr>
          <p:cNvSpPr>
            <a:spLocks noGrp="1"/>
          </p:cNvSpPr>
          <p:nvPr>
            <p:ph type="ctrTitle"/>
          </p:nvPr>
        </p:nvSpPr>
        <p:spPr>
          <a:xfrm>
            <a:off x="0" y="1305098"/>
            <a:ext cx="6096000" cy="778236"/>
          </a:xfrm>
        </p:spPr>
        <p:txBody>
          <a:bodyPr anchor="b">
            <a:no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DA113E32-5D64-43A5-B22E-2A2B7EBD3971}"/>
              </a:ext>
            </a:extLst>
          </p:cNvPr>
          <p:cNvSpPr>
            <a:spLocks noGrp="1"/>
          </p:cNvSpPr>
          <p:nvPr>
            <p:ph type="subTitle" idx="1"/>
          </p:nvPr>
        </p:nvSpPr>
        <p:spPr>
          <a:xfrm>
            <a:off x="0" y="2099960"/>
            <a:ext cx="6096000" cy="402171"/>
          </a:xfrm>
        </p:spPr>
        <p:txBody>
          <a:bodyPr/>
          <a:lstStyle>
            <a:lvl1pPr marL="0" indent="0" algn="l">
              <a:buNone/>
              <a:defRPr sz="24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546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Q4</a:t>
            </a:r>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Tree>
    <p:extLst>
      <p:ext uri="{BB962C8B-B14F-4D97-AF65-F5344CB8AC3E}">
        <p14:creationId xmlns:p14="http://schemas.microsoft.com/office/powerpoint/2010/main" val="285826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15" name="Title 1">
            <a:extLst>
              <a:ext uri="{FF2B5EF4-FFF2-40B4-BE49-F238E27FC236}">
                <a16:creationId xmlns:a16="http://schemas.microsoft.com/office/drawing/2014/main" id="{44A5D4D3-2032-4F1A-8C9A-BFFE982F7960}"/>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6" name="Text Placeholder 12">
            <a:extLst>
              <a:ext uri="{FF2B5EF4-FFF2-40B4-BE49-F238E27FC236}">
                <a16:creationId xmlns:a16="http://schemas.microsoft.com/office/drawing/2014/main" id="{53F88144-1889-4F7E-998B-05F7A98443F7}"/>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spTree>
    <p:extLst>
      <p:ext uri="{BB962C8B-B14F-4D97-AF65-F5344CB8AC3E}">
        <p14:creationId xmlns:p14="http://schemas.microsoft.com/office/powerpoint/2010/main" val="347211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sp>
        <p:nvSpPr>
          <p:cNvPr id="23" name="Title 1">
            <a:extLst>
              <a:ext uri="{FF2B5EF4-FFF2-40B4-BE49-F238E27FC236}">
                <a16:creationId xmlns:a16="http://schemas.microsoft.com/office/drawing/2014/main" id="{B73A74AE-4D84-42DA-A890-D26E45733EF4}"/>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4" name="Text Placeholder 12">
            <a:extLst>
              <a:ext uri="{FF2B5EF4-FFF2-40B4-BE49-F238E27FC236}">
                <a16:creationId xmlns:a16="http://schemas.microsoft.com/office/drawing/2014/main" id="{9EA9185F-CC61-4B24-A9B3-E4ABEBEEDDA6}"/>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dirty="0"/>
              <a:t>Subtitle Placeholder</a:t>
            </a:r>
          </a:p>
        </p:txBody>
      </p:sp>
    </p:spTree>
    <p:extLst>
      <p:ext uri="{BB962C8B-B14F-4D97-AF65-F5344CB8AC3E}">
        <p14:creationId xmlns:p14="http://schemas.microsoft.com/office/powerpoint/2010/main" val="88139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14C1B-7E1A-46B2-8D4E-9D3E763BF64B}"/>
              </a:ext>
            </a:extLst>
          </p:cNvPr>
          <p:cNvSpPr/>
          <p:nvPr userDrawn="1"/>
        </p:nvSpPr>
        <p:spPr>
          <a:xfrm>
            <a:off x="0" y="1634"/>
            <a:ext cx="12188800" cy="6856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44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bg1"/>
                </a:solidFill>
                <a:latin typeface="+mj-lt"/>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bg2"/>
                </a:solidFill>
                <a:latin typeface="+mj-lt"/>
                <a:cs typeface="Arial" panose="020B0604020202020204" pitchFamily="34" charset="0"/>
              </a:rPr>
              <a:t>©2019 Convergent Business Technologies</a:t>
            </a:r>
            <a:endParaRPr lang="en-US" sz="1000" b="0" dirty="0">
              <a:solidFill>
                <a:schemeClr val="bg2"/>
              </a:solidFill>
              <a:effectLst/>
              <a:latin typeface="+mj-lt"/>
              <a:cs typeface="Arial"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D771241C-FF10-4183-B8E6-B9654BA9AB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3392" y="4777884"/>
            <a:ext cx="862013" cy="862013"/>
          </a:xfrm>
          <a:prstGeom prst="rect">
            <a:avLst/>
          </a:prstGeom>
        </p:spPr>
      </p:pic>
    </p:spTree>
    <p:extLst>
      <p:ext uri="{BB962C8B-B14F-4D97-AF65-F5344CB8AC3E}">
        <p14:creationId xmlns:p14="http://schemas.microsoft.com/office/powerpoint/2010/main" val="263500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E8CB-9AB0-4072-AAB3-67528B1B7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C13BA-FB35-42B6-BD42-5E92ED7A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922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47C3-C6E5-41C5-8059-0CB92037D1B1}"/>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309C8A4-7B3C-4493-9944-5CB12C60B3AC}"/>
              </a:ext>
            </a:extLst>
          </p:cNvPr>
          <p:cNvSpPr>
            <a:spLocks noGrp="1"/>
          </p:cNvSpPr>
          <p:nvPr>
            <p:ph type="pic" idx="1"/>
          </p:nvPr>
        </p:nvSpPr>
        <p:spPr>
          <a:xfrm>
            <a:off x="4772025" y="0"/>
            <a:ext cx="7419975"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E9F01AD-86D3-413A-AFE7-CE969A520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98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A54E-51AB-4D18-8E97-13A2A92FD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36A12-33ED-42DE-8FBE-3752BDBB2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819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A78D-7884-4A6D-9009-9C3966CC1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232D1-50F7-4762-968A-9680B76D18D1}"/>
              </a:ext>
            </a:extLst>
          </p:cNvPr>
          <p:cNvSpPr>
            <a:spLocks noGrp="1"/>
          </p:cNvSpPr>
          <p:nvPr>
            <p:ph sz="half" idx="1"/>
          </p:nvPr>
        </p:nvSpPr>
        <p:spPr>
          <a:xfrm>
            <a:off x="838200" y="1832882"/>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A6201-373C-4395-8719-6BBC2E900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74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2C93-3E01-499B-A30E-19E191142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CD3C2-F06E-4ED6-B65D-B9629C9DA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354CA-7F08-4315-8834-38EC68BBA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DD154-22B7-4388-BF51-82E052FCE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9D66A-D887-4510-B14D-25106F08F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E3C1-1B08-45AF-8793-947F3D997B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809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2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30A-15C3-4BCE-84F9-9962C5482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82C2D-4F4D-41E6-AC9A-6EFFF0F9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75EC-C970-40DF-A411-74C0C5DB9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1061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7124-7F97-47B4-A5F6-D2833F1C6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30B253-0839-4047-8D7D-A61AB92EF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B19F03CE-AB58-4321-B152-CF70ADA930AE}"/>
              </a:ext>
            </a:extLst>
          </p:cNvPr>
          <p:cNvSpPr txBox="1"/>
          <p:nvPr userDrawn="1"/>
        </p:nvSpPr>
        <p:spPr>
          <a:xfrm>
            <a:off x="0" y="6589136"/>
            <a:ext cx="3142720" cy="276999"/>
          </a:xfrm>
          <a:prstGeom prst="rect">
            <a:avLst/>
          </a:prstGeom>
          <a:noFill/>
        </p:spPr>
        <p:txBody>
          <a:bodyPr wrap="none" rtlCol="0">
            <a:spAutoFit/>
          </a:bodyPr>
          <a:lstStyle/>
          <a:p>
            <a:r>
              <a:rPr lang="en-US" sz="1200" dirty="0">
                <a:solidFill>
                  <a:schemeClr val="bg1">
                    <a:lumMod val="50000"/>
                  </a:schemeClr>
                </a:solidFill>
                <a:latin typeface="+mj-lt"/>
              </a:rPr>
              <a:t>Convergent Business Technologies. Confidential.</a:t>
            </a:r>
          </a:p>
        </p:txBody>
      </p:sp>
      <p:pic>
        <p:nvPicPr>
          <p:cNvPr id="5" name="Graphic 4">
            <a:extLst>
              <a:ext uri="{FF2B5EF4-FFF2-40B4-BE49-F238E27FC236}">
                <a16:creationId xmlns:a16="http://schemas.microsoft.com/office/drawing/2014/main" id="{259A358C-D7D1-44C0-971E-02764D2C843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1709400" y="6380450"/>
            <a:ext cx="381000" cy="381000"/>
          </a:xfrm>
          <a:prstGeom prst="rect">
            <a:avLst/>
          </a:prstGeom>
        </p:spPr>
      </p:pic>
    </p:spTree>
    <p:extLst>
      <p:ext uri="{BB962C8B-B14F-4D97-AF65-F5344CB8AC3E}">
        <p14:creationId xmlns:p14="http://schemas.microsoft.com/office/powerpoint/2010/main" val="83541944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2" r:id="rId5"/>
    <p:sldLayoutId id="2147483653" r:id="rId6"/>
    <p:sldLayoutId id="2147483654" r:id="rId7"/>
    <p:sldLayoutId id="2147483655" r:id="rId8"/>
    <p:sldLayoutId id="2147483656"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94BE-B010-4D6E-B819-040FE4407813}"/>
              </a:ext>
            </a:extLst>
          </p:cNvPr>
          <p:cNvSpPr>
            <a:spLocks noGrp="1"/>
          </p:cNvSpPr>
          <p:nvPr>
            <p:ph type="title"/>
          </p:nvPr>
        </p:nvSpPr>
        <p:spPr/>
        <p:txBody>
          <a:bodyPr/>
          <a:lstStyle/>
          <a:p>
            <a:r>
              <a:rPr lang="en-US" dirty="0"/>
              <a:t>Walmart Demand Forecasting </a:t>
            </a:r>
            <a:br>
              <a:rPr lang="en-US" dirty="0"/>
            </a:br>
            <a:r>
              <a:rPr lang="en-US" dirty="0"/>
              <a:t>Business Presentation</a:t>
            </a:r>
          </a:p>
        </p:txBody>
      </p:sp>
      <p:sp>
        <p:nvSpPr>
          <p:cNvPr id="3" name="Text Placeholder 2">
            <a:extLst>
              <a:ext uri="{FF2B5EF4-FFF2-40B4-BE49-F238E27FC236}">
                <a16:creationId xmlns:a16="http://schemas.microsoft.com/office/drawing/2014/main" id="{B622B823-36F0-41F2-A846-304442420A04}"/>
              </a:ext>
            </a:extLst>
          </p:cNvPr>
          <p:cNvSpPr>
            <a:spLocks noGrp="1"/>
          </p:cNvSpPr>
          <p:nvPr>
            <p:ph type="body" idx="1"/>
          </p:nvPr>
        </p:nvSpPr>
        <p:spPr/>
        <p:txBody>
          <a:bodyPr>
            <a:normAutofit/>
          </a:bodyPr>
          <a:lstStyle/>
          <a:p>
            <a:r>
              <a:rPr lang="en-US" dirty="0"/>
              <a:t>Presented by:</a:t>
            </a:r>
          </a:p>
          <a:p>
            <a:r>
              <a:rPr lang="en-US" dirty="0"/>
              <a:t>Imran Haider</a:t>
            </a:r>
          </a:p>
          <a:p>
            <a:endParaRPr lang="en-US" dirty="0"/>
          </a:p>
        </p:txBody>
      </p:sp>
    </p:spTree>
    <p:extLst>
      <p:ext uri="{BB962C8B-B14F-4D97-AF65-F5344CB8AC3E}">
        <p14:creationId xmlns:p14="http://schemas.microsoft.com/office/powerpoint/2010/main" val="320876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9B0D-6D11-3282-3D4A-B9BA3B4C5A82}"/>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A439E5EA-616C-2E77-F7EF-86A1BEB0F68C}"/>
              </a:ext>
            </a:extLst>
          </p:cNvPr>
          <p:cNvSpPr>
            <a:spLocks noGrp="1"/>
          </p:cNvSpPr>
          <p:nvPr>
            <p:ph idx="1"/>
          </p:nvPr>
        </p:nvSpPr>
        <p:spPr/>
        <p:txBody>
          <a:bodyPr/>
          <a:lstStyle/>
          <a:p>
            <a:r>
              <a:rPr lang="en-US" dirty="0"/>
              <a:t>The model will be retrained each year </a:t>
            </a:r>
          </a:p>
          <a:p>
            <a:r>
              <a:rPr lang="en-US" dirty="0"/>
              <a:t>The stock team will be trained on how to get the prediction</a:t>
            </a:r>
          </a:p>
          <a:p>
            <a:endParaRPr lang="en-US" dirty="0"/>
          </a:p>
        </p:txBody>
      </p:sp>
      <p:graphicFrame>
        <p:nvGraphicFramePr>
          <p:cNvPr id="6" name="Table 5">
            <a:extLst>
              <a:ext uri="{FF2B5EF4-FFF2-40B4-BE49-F238E27FC236}">
                <a16:creationId xmlns:a16="http://schemas.microsoft.com/office/drawing/2014/main" id="{E4B0A68F-421E-5869-52E6-C0C77528DD4A}"/>
              </a:ext>
            </a:extLst>
          </p:cNvPr>
          <p:cNvGraphicFramePr>
            <a:graphicFrameLocks noGrp="1"/>
          </p:cNvGraphicFramePr>
          <p:nvPr>
            <p:extLst>
              <p:ext uri="{D42A27DB-BD31-4B8C-83A1-F6EECF244321}">
                <p14:modId xmlns:p14="http://schemas.microsoft.com/office/powerpoint/2010/main" val="3233363009"/>
              </p:ext>
            </p:extLst>
          </p:nvPr>
        </p:nvGraphicFramePr>
        <p:xfrm>
          <a:off x="2053224" y="3294345"/>
          <a:ext cx="7754655" cy="400833"/>
        </p:xfrm>
        <a:graphic>
          <a:graphicData uri="http://schemas.openxmlformats.org/drawingml/2006/table">
            <a:tbl>
              <a:tblPr firstRow="1" bandRow="1">
                <a:tableStyleId>{5C22544A-7EE6-4342-B048-85BDC9FD1C3A}</a:tableStyleId>
              </a:tblPr>
              <a:tblGrid>
                <a:gridCol w="1550931">
                  <a:extLst>
                    <a:ext uri="{9D8B030D-6E8A-4147-A177-3AD203B41FA5}">
                      <a16:colId xmlns:a16="http://schemas.microsoft.com/office/drawing/2014/main" val="2424165337"/>
                    </a:ext>
                  </a:extLst>
                </a:gridCol>
                <a:gridCol w="1550931">
                  <a:extLst>
                    <a:ext uri="{9D8B030D-6E8A-4147-A177-3AD203B41FA5}">
                      <a16:colId xmlns:a16="http://schemas.microsoft.com/office/drawing/2014/main" val="1598194151"/>
                    </a:ext>
                  </a:extLst>
                </a:gridCol>
                <a:gridCol w="1550931">
                  <a:extLst>
                    <a:ext uri="{9D8B030D-6E8A-4147-A177-3AD203B41FA5}">
                      <a16:colId xmlns:a16="http://schemas.microsoft.com/office/drawing/2014/main" val="2979823983"/>
                    </a:ext>
                  </a:extLst>
                </a:gridCol>
                <a:gridCol w="1550931">
                  <a:extLst>
                    <a:ext uri="{9D8B030D-6E8A-4147-A177-3AD203B41FA5}">
                      <a16:colId xmlns:a16="http://schemas.microsoft.com/office/drawing/2014/main" val="3674936425"/>
                    </a:ext>
                  </a:extLst>
                </a:gridCol>
                <a:gridCol w="1550931">
                  <a:extLst>
                    <a:ext uri="{9D8B030D-6E8A-4147-A177-3AD203B41FA5}">
                      <a16:colId xmlns:a16="http://schemas.microsoft.com/office/drawing/2014/main" val="3804529692"/>
                    </a:ext>
                  </a:extLst>
                </a:gridCol>
              </a:tblGrid>
              <a:tr h="400833">
                <a:tc>
                  <a:txBody>
                    <a:bodyPr/>
                    <a:lstStyle/>
                    <a:p>
                      <a:pPr algn="ctr"/>
                      <a:r>
                        <a:rPr lang="en-US" sz="2000" b="0" dirty="0">
                          <a:latin typeface="+mn-lt"/>
                        </a:rPr>
                        <a:t>Week of year</a:t>
                      </a:r>
                    </a:p>
                  </a:txBody>
                  <a:tcPr/>
                </a:tc>
                <a:tc>
                  <a:txBody>
                    <a:bodyPr/>
                    <a:lstStyle/>
                    <a:p>
                      <a:pPr algn="ctr"/>
                      <a:r>
                        <a:rPr lang="en-US" sz="2000" b="0" dirty="0"/>
                        <a:t>Store</a:t>
                      </a:r>
                    </a:p>
                  </a:txBody>
                  <a:tcPr/>
                </a:tc>
                <a:tc>
                  <a:txBody>
                    <a:bodyPr/>
                    <a:lstStyle/>
                    <a:p>
                      <a:pPr algn="ctr"/>
                      <a:r>
                        <a:rPr lang="en-US" sz="2000" b="0" dirty="0"/>
                        <a:t>Dept</a:t>
                      </a:r>
                    </a:p>
                  </a:txBody>
                  <a:tcPr/>
                </a:tc>
                <a:tc>
                  <a:txBody>
                    <a:bodyPr/>
                    <a:lstStyle/>
                    <a:p>
                      <a:pPr algn="ctr"/>
                      <a:r>
                        <a:rPr lang="en-US" sz="2000" b="0" dirty="0"/>
                        <a:t>Temperature </a:t>
                      </a:r>
                    </a:p>
                  </a:txBody>
                  <a:tcPr/>
                </a:tc>
                <a:tc>
                  <a:txBody>
                    <a:bodyPr/>
                    <a:lstStyle/>
                    <a:p>
                      <a:pPr algn="ctr"/>
                      <a:r>
                        <a:rPr lang="en-US" sz="2000" b="0" dirty="0"/>
                        <a:t>Fuel Price</a:t>
                      </a:r>
                    </a:p>
                  </a:txBody>
                  <a:tcPr/>
                </a:tc>
                <a:extLst>
                  <a:ext uri="{0D108BD9-81ED-4DB2-BD59-A6C34878D82A}">
                    <a16:rowId xmlns:a16="http://schemas.microsoft.com/office/drawing/2014/main" val="3064647941"/>
                  </a:ext>
                </a:extLst>
              </a:tr>
            </a:tbl>
          </a:graphicData>
        </a:graphic>
      </p:graphicFrame>
      <p:sp>
        <p:nvSpPr>
          <p:cNvPr id="7" name="Content Placeholder 2">
            <a:extLst>
              <a:ext uri="{FF2B5EF4-FFF2-40B4-BE49-F238E27FC236}">
                <a16:creationId xmlns:a16="http://schemas.microsoft.com/office/drawing/2014/main" id="{2F9DC6F9-1379-9330-AA28-C40B8DAFA631}"/>
              </a:ext>
            </a:extLst>
          </p:cNvPr>
          <p:cNvSpPr txBox="1">
            <a:spLocks/>
          </p:cNvSpPr>
          <p:nvPr/>
        </p:nvSpPr>
        <p:spPr>
          <a:xfrm>
            <a:off x="2873678" y="4179738"/>
            <a:ext cx="6113745" cy="5955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Department wise sales for the coming week</a:t>
            </a:r>
          </a:p>
        </p:txBody>
      </p:sp>
    </p:spTree>
    <p:extLst>
      <p:ext uri="{BB962C8B-B14F-4D97-AF65-F5344CB8AC3E}">
        <p14:creationId xmlns:p14="http://schemas.microsoft.com/office/powerpoint/2010/main" val="37046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EB31D-AA89-D224-C473-D495D298CF6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B41E9A-5DF0-A9FA-D653-86FD6D6F668A}"/>
              </a:ext>
            </a:extLst>
          </p:cNvPr>
          <p:cNvSpPr>
            <a:spLocks noGrp="1"/>
          </p:cNvSpPr>
          <p:nvPr>
            <p:ph idx="1"/>
          </p:nvPr>
        </p:nvSpPr>
        <p:spPr/>
        <p:txBody>
          <a:bodyPr/>
          <a:lstStyle/>
          <a:p>
            <a:r>
              <a:rPr lang="en-US" dirty="0"/>
              <a:t>Saving Walmart’s 5 million USD’s each year </a:t>
            </a:r>
          </a:p>
          <a:p>
            <a:r>
              <a:rPr lang="en-US" dirty="0"/>
              <a:t>Opening new windows for improved sales </a:t>
            </a:r>
          </a:p>
        </p:txBody>
      </p:sp>
    </p:spTree>
    <p:extLst>
      <p:ext uri="{BB962C8B-B14F-4D97-AF65-F5344CB8AC3E}">
        <p14:creationId xmlns:p14="http://schemas.microsoft.com/office/powerpoint/2010/main" val="3844882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5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A53D49-9572-06A3-21F6-A031155E66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latin typeface="+mj-lt"/>
                <a:ea typeface="+mj-ea"/>
                <a:cs typeface="+mj-cs"/>
              </a:rPr>
              <a:t>Context</a:t>
            </a:r>
          </a:p>
        </p:txBody>
      </p:sp>
      <p:sp>
        <p:nvSpPr>
          <p:cNvPr id="14" name="Content Placeholder 2">
            <a:extLst>
              <a:ext uri="{FF2B5EF4-FFF2-40B4-BE49-F238E27FC236}">
                <a16:creationId xmlns:a16="http://schemas.microsoft.com/office/drawing/2014/main" id="{7396593D-91F9-CD44-4E55-BE4C51F2D5A3}"/>
              </a:ext>
            </a:extLst>
          </p:cNvPr>
          <p:cNvSpPr txBox="1">
            <a:spLocks/>
          </p:cNvSpPr>
          <p:nvPr/>
        </p:nvSpPr>
        <p:spPr>
          <a:xfrm>
            <a:off x="838200" y="1832882"/>
            <a:ext cx="70034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Leading retail store in US</a:t>
            </a:r>
          </a:p>
          <a:p>
            <a:r>
              <a:rPr lang="en-US" dirty="0"/>
              <a:t>Branches located across US</a:t>
            </a:r>
          </a:p>
          <a:p>
            <a:r>
              <a:rPr lang="en-US" b="0" i="0" dirty="0">
                <a:effectLst/>
              </a:rPr>
              <a:t>Problems in matching consumer demand</a:t>
            </a:r>
            <a:endParaRPr lang="en-US" dirty="0"/>
          </a:p>
        </p:txBody>
      </p:sp>
      <p:pic>
        <p:nvPicPr>
          <p:cNvPr id="8" name="Content Placeholder 7" descr="A blue and black logo&#10;&#10;Description automatically generated">
            <a:extLst>
              <a:ext uri="{FF2B5EF4-FFF2-40B4-BE49-F238E27FC236}">
                <a16:creationId xmlns:a16="http://schemas.microsoft.com/office/drawing/2014/main" id="{BBE92AE9-EC4E-AA99-8EF1-05531989C00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182589" y="1832882"/>
            <a:ext cx="3549901" cy="1233591"/>
          </a:xfrm>
          <a:noFill/>
        </p:spPr>
      </p:pic>
    </p:spTree>
    <p:extLst>
      <p:ext uri="{BB962C8B-B14F-4D97-AF65-F5344CB8AC3E}">
        <p14:creationId xmlns:p14="http://schemas.microsoft.com/office/powerpoint/2010/main" val="15717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D7BC-18D2-2F34-7BD1-5F9DFB76271B}"/>
              </a:ext>
            </a:extLst>
          </p:cNvPr>
          <p:cNvSpPr>
            <a:spLocks noGrp="1"/>
          </p:cNvSpPr>
          <p:nvPr>
            <p:ph type="title"/>
          </p:nvPr>
        </p:nvSpPr>
        <p:spPr/>
        <p:txBody>
          <a:bodyPr/>
          <a:lstStyle/>
          <a:p>
            <a:r>
              <a:rPr lang="en-US" dirty="0"/>
              <a:t>Pain Points</a:t>
            </a:r>
          </a:p>
        </p:txBody>
      </p:sp>
      <p:graphicFrame>
        <p:nvGraphicFramePr>
          <p:cNvPr id="4" name="Content Placeholder 3">
            <a:extLst>
              <a:ext uri="{FF2B5EF4-FFF2-40B4-BE49-F238E27FC236}">
                <a16:creationId xmlns:a16="http://schemas.microsoft.com/office/drawing/2014/main" id="{FE3A2A65-E36C-A923-D60D-460C44936383}"/>
              </a:ext>
            </a:extLst>
          </p:cNvPr>
          <p:cNvGraphicFramePr>
            <a:graphicFrameLocks noGrp="1"/>
          </p:cNvGraphicFramePr>
          <p:nvPr>
            <p:ph sz="half" idx="1"/>
            <p:extLst>
              <p:ext uri="{D42A27DB-BD31-4B8C-83A1-F6EECF244321}">
                <p14:modId xmlns:p14="http://schemas.microsoft.com/office/powerpoint/2010/main" val="1291529700"/>
              </p:ext>
            </p:extLst>
          </p:nvPr>
        </p:nvGraphicFramePr>
        <p:xfrm>
          <a:off x="3505200" y="1690688"/>
          <a:ext cx="51816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A065C8A-579E-D427-855A-76C20358B8A0}"/>
              </a:ext>
            </a:extLst>
          </p:cNvPr>
          <p:cNvSpPr/>
          <p:nvPr/>
        </p:nvSpPr>
        <p:spPr>
          <a:xfrm>
            <a:off x="3056615" y="6189306"/>
            <a:ext cx="6078769" cy="472384"/>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4473D"/>
                </a:solidFill>
              </a:rPr>
              <a:t>Figure 1: Walmart stock estimation and restock workflow</a:t>
            </a:r>
          </a:p>
        </p:txBody>
      </p:sp>
    </p:spTree>
    <p:extLst>
      <p:ext uri="{BB962C8B-B14F-4D97-AF65-F5344CB8AC3E}">
        <p14:creationId xmlns:p14="http://schemas.microsoft.com/office/powerpoint/2010/main" val="253792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3812-C147-12FB-765E-DA78356286DB}"/>
              </a:ext>
            </a:extLst>
          </p:cNvPr>
          <p:cNvSpPr>
            <a:spLocks noGrp="1"/>
          </p:cNvSpPr>
          <p:nvPr>
            <p:ph type="title"/>
          </p:nvPr>
        </p:nvSpPr>
        <p:spPr/>
        <p:txBody>
          <a:bodyPr/>
          <a:lstStyle/>
          <a:p>
            <a:r>
              <a:rPr lang="en-US" dirty="0"/>
              <a:t>Pain Points </a:t>
            </a:r>
          </a:p>
        </p:txBody>
      </p:sp>
      <p:pic>
        <p:nvPicPr>
          <p:cNvPr id="6" name="Picture 5">
            <a:extLst>
              <a:ext uri="{FF2B5EF4-FFF2-40B4-BE49-F238E27FC236}">
                <a16:creationId xmlns:a16="http://schemas.microsoft.com/office/drawing/2014/main" id="{D194ADB1-ABB4-2E1C-6322-46C238915ED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594749" y="1472666"/>
            <a:ext cx="2562077" cy="4610501"/>
          </a:xfrm>
          <a:prstGeom prst="rect">
            <a:avLst/>
          </a:prstGeom>
        </p:spPr>
      </p:pic>
      <p:sp>
        <p:nvSpPr>
          <p:cNvPr id="7" name="Rectangle 6">
            <a:extLst>
              <a:ext uri="{FF2B5EF4-FFF2-40B4-BE49-F238E27FC236}">
                <a16:creationId xmlns:a16="http://schemas.microsoft.com/office/drawing/2014/main" id="{B805C7CC-900C-F462-C343-E86469902C97}"/>
              </a:ext>
            </a:extLst>
          </p:cNvPr>
          <p:cNvSpPr/>
          <p:nvPr/>
        </p:nvSpPr>
        <p:spPr>
          <a:xfrm>
            <a:off x="3056615" y="6083167"/>
            <a:ext cx="6078769" cy="472384"/>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4473D"/>
                </a:solidFill>
              </a:rPr>
              <a:t>Figure 2: Sales variability for different store sizes </a:t>
            </a:r>
          </a:p>
        </p:txBody>
      </p:sp>
    </p:spTree>
    <p:extLst>
      <p:ext uri="{BB962C8B-B14F-4D97-AF65-F5344CB8AC3E}">
        <p14:creationId xmlns:p14="http://schemas.microsoft.com/office/powerpoint/2010/main" val="317462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18A0-C7DB-B3D9-4F5F-18BA4B86533A}"/>
              </a:ext>
            </a:extLst>
          </p:cNvPr>
          <p:cNvSpPr>
            <a:spLocks noGrp="1"/>
          </p:cNvSpPr>
          <p:nvPr>
            <p:ph type="title"/>
          </p:nvPr>
        </p:nvSpPr>
        <p:spPr/>
        <p:txBody>
          <a:bodyPr/>
          <a:lstStyle/>
          <a:p>
            <a:r>
              <a:rPr lang="en-US" dirty="0"/>
              <a:t>Pain Points</a:t>
            </a:r>
          </a:p>
        </p:txBody>
      </p:sp>
      <p:pic>
        <p:nvPicPr>
          <p:cNvPr id="6" name="Picture 5">
            <a:extLst>
              <a:ext uri="{FF2B5EF4-FFF2-40B4-BE49-F238E27FC236}">
                <a16:creationId xmlns:a16="http://schemas.microsoft.com/office/drawing/2014/main" id="{08FBAC16-B9BF-A004-4DC8-CF29A5B3E461}"/>
              </a:ext>
            </a:extLst>
          </p:cNvPr>
          <p:cNvPicPr>
            <a:picLocks noChangeAspect="1"/>
          </p:cNvPicPr>
          <p:nvPr/>
        </p:nvPicPr>
        <p:blipFill>
          <a:blip r:embed="rId3">
            <a:clrChange>
              <a:clrFrom>
                <a:srgbClr val="FFFFFF"/>
              </a:clrFrom>
              <a:clrTo>
                <a:srgbClr val="FFFFFF">
                  <a:alpha val="0"/>
                </a:srgbClr>
              </a:clrTo>
            </a:clrChange>
          </a:blip>
          <a:srcRect t="3598"/>
          <a:stretch/>
        </p:blipFill>
        <p:spPr>
          <a:xfrm>
            <a:off x="2654157" y="1690688"/>
            <a:ext cx="6883686" cy="4295532"/>
          </a:xfrm>
          <a:prstGeom prst="rect">
            <a:avLst/>
          </a:prstGeom>
        </p:spPr>
      </p:pic>
      <p:sp>
        <p:nvSpPr>
          <p:cNvPr id="7" name="Rectangle 6">
            <a:extLst>
              <a:ext uri="{FF2B5EF4-FFF2-40B4-BE49-F238E27FC236}">
                <a16:creationId xmlns:a16="http://schemas.microsoft.com/office/drawing/2014/main" id="{6B81733A-AA35-A6FA-6A07-EBECB0766955}"/>
              </a:ext>
            </a:extLst>
          </p:cNvPr>
          <p:cNvSpPr/>
          <p:nvPr/>
        </p:nvSpPr>
        <p:spPr>
          <a:xfrm>
            <a:off x="3290830" y="6240994"/>
            <a:ext cx="5610340" cy="238853"/>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4473D"/>
                </a:solidFill>
              </a:rPr>
              <a:t>Figure 3: Weekly sales for the whole year </a:t>
            </a:r>
          </a:p>
        </p:txBody>
      </p:sp>
    </p:spTree>
    <p:extLst>
      <p:ext uri="{BB962C8B-B14F-4D97-AF65-F5344CB8AC3E}">
        <p14:creationId xmlns:p14="http://schemas.microsoft.com/office/powerpoint/2010/main" val="316559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A97E-E388-9D48-9EAA-5E561D32C463}"/>
              </a:ext>
            </a:extLst>
          </p:cNvPr>
          <p:cNvSpPr>
            <a:spLocks noGrp="1"/>
          </p:cNvSpPr>
          <p:nvPr>
            <p:ph type="title"/>
          </p:nvPr>
        </p:nvSpPr>
        <p:spPr/>
        <p:txBody>
          <a:bodyPr/>
          <a:lstStyle/>
          <a:p>
            <a:r>
              <a:rPr lang="en-US" dirty="0"/>
              <a:t>Pain Points </a:t>
            </a:r>
          </a:p>
        </p:txBody>
      </p:sp>
      <p:pic>
        <p:nvPicPr>
          <p:cNvPr id="6" name="Picture 5">
            <a:extLst>
              <a:ext uri="{FF2B5EF4-FFF2-40B4-BE49-F238E27FC236}">
                <a16:creationId xmlns:a16="http://schemas.microsoft.com/office/drawing/2014/main" id="{F7AD2FE6-8CC7-7FE3-3921-1F775E0BC74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60059" y="1690688"/>
            <a:ext cx="5819463" cy="4274722"/>
          </a:xfrm>
          <a:prstGeom prst="rect">
            <a:avLst/>
          </a:prstGeom>
        </p:spPr>
      </p:pic>
      <p:pic>
        <p:nvPicPr>
          <p:cNvPr id="7" name="Picture 6">
            <a:extLst>
              <a:ext uri="{FF2B5EF4-FFF2-40B4-BE49-F238E27FC236}">
                <a16:creationId xmlns:a16="http://schemas.microsoft.com/office/drawing/2014/main" id="{A17DDFA4-C4A5-CB6C-B513-12DEE0B1AA61}"/>
              </a:ext>
            </a:extLst>
          </p:cNvPr>
          <p:cNvPicPr>
            <a:picLocks noChangeAspect="1"/>
          </p:cNvPicPr>
          <p:nvPr/>
        </p:nvPicPr>
        <p:blipFill>
          <a:blip r:embed="rId4">
            <a:clrChange>
              <a:clrFrom>
                <a:srgbClr val="FFFFFF"/>
              </a:clrFrom>
              <a:clrTo>
                <a:srgbClr val="FFFFFF">
                  <a:alpha val="0"/>
                </a:srgbClr>
              </a:clrTo>
            </a:clrChange>
          </a:blip>
          <a:srcRect t="34745" r="69778" b="4909"/>
          <a:stretch/>
        </p:blipFill>
        <p:spPr>
          <a:xfrm>
            <a:off x="10483673" y="2015823"/>
            <a:ext cx="148636" cy="462993"/>
          </a:xfrm>
          <a:prstGeom prst="rect">
            <a:avLst/>
          </a:prstGeom>
        </p:spPr>
      </p:pic>
      <p:sp>
        <p:nvSpPr>
          <p:cNvPr id="8" name="TextBox 7">
            <a:extLst>
              <a:ext uri="{FF2B5EF4-FFF2-40B4-BE49-F238E27FC236}">
                <a16:creationId xmlns:a16="http://schemas.microsoft.com/office/drawing/2014/main" id="{5B445969-71C2-DC7F-D22A-D0AE95C49C6C}"/>
              </a:ext>
            </a:extLst>
          </p:cNvPr>
          <p:cNvSpPr txBox="1"/>
          <p:nvPr/>
        </p:nvSpPr>
        <p:spPr>
          <a:xfrm>
            <a:off x="10617860" y="1966566"/>
            <a:ext cx="735940" cy="600164"/>
          </a:xfrm>
          <a:prstGeom prst="rect">
            <a:avLst/>
          </a:prstGeom>
          <a:noFill/>
        </p:spPr>
        <p:txBody>
          <a:bodyPr wrap="square" rtlCol="0">
            <a:spAutoFit/>
          </a:bodyPr>
          <a:lstStyle/>
          <a:p>
            <a:r>
              <a:rPr lang="en-US" sz="1100" dirty="0"/>
              <a:t>Small</a:t>
            </a:r>
          </a:p>
          <a:p>
            <a:r>
              <a:rPr lang="en-US" sz="1100" dirty="0"/>
              <a:t>Medium</a:t>
            </a:r>
          </a:p>
          <a:p>
            <a:r>
              <a:rPr lang="en-US" sz="1100" dirty="0"/>
              <a:t>Large</a:t>
            </a:r>
          </a:p>
        </p:txBody>
      </p:sp>
      <p:sp>
        <p:nvSpPr>
          <p:cNvPr id="9" name="Rectangle 8">
            <a:extLst>
              <a:ext uri="{FF2B5EF4-FFF2-40B4-BE49-F238E27FC236}">
                <a16:creationId xmlns:a16="http://schemas.microsoft.com/office/drawing/2014/main" id="{F034FF90-0B4E-36D1-83E9-DD5F65D52796}"/>
              </a:ext>
            </a:extLst>
          </p:cNvPr>
          <p:cNvSpPr/>
          <p:nvPr/>
        </p:nvSpPr>
        <p:spPr>
          <a:xfrm>
            <a:off x="5464620" y="6121861"/>
            <a:ext cx="5610340" cy="238853"/>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4473D"/>
                </a:solidFill>
              </a:rPr>
              <a:t>Figure 4: Store wise sales for different store sizes</a:t>
            </a:r>
          </a:p>
        </p:txBody>
      </p:sp>
      <p:sp>
        <p:nvSpPr>
          <p:cNvPr id="10" name="Content Placeholder 2">
            <a:extLst>
              <a:ext uri="{FF2B5EF4-FFF2-40B4-BE49-F238E27FC236}">
                <a16:creationId xmlns:a16="http://schemas.microsoft.com/office/drawing/2014/main" id="{8718FCEE-4CD9-0FFE-EB0A-EB5485296EFF}"/>
              </a:ext>
            </a:extLst>
          </p:cNvPr>
          <p:cNvSpPr txBox="1">
            <a:spLocks/>
          </p:cNvSpPr>
          <p:nvPr/>
        </p:nvSpPr>
        <p:spPr>
          <a:xfrm>
            <a:off x="838200" y="1832882"/>
            <a:ext cx="70034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Temperature</a:t>
            </a:r>
          </a:p>
          <a:p>
            <a:r>
              <a:rPr lang="en-US" dirty="0"/>
              <a:t>Fuel Price</a:t>
            </a:r>
          </a:p>
          <a:p>
            <a:r>
              <a:rPr lang="en-US" b="0" i="0" dirty="0">
                <a:effectLst/>
              </a:rPr>
              <a:t>Inflation</a:t>
            </a:r>
          </a:p>
          <a:p>
            <a:r>
              <a:rPr lang="en-US" dirty="0"/>
              <a:t>Size</a:t>
            </a:r>
          </a:p>
        </p:txBody>
      </p:sp>
    </p:spTree>
    <p:extLst>
      <p:ext uri="{BB962C8B-B14F-4D97-AF65-F5344CB8AC3E}">
        <p14:creationId xmlns:p14="http://schemas.microsoft.com/office/powerpoint/2010/main" val="191117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C412-E02D-E12C-97F5-1F59594908F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78195DA-63DB-2DF5-8E8D-F2F41115C62C}"/>
              </a:ext>
            </a:extLst>
          </p:cNvPr>
          <p:cNvSpPr>
            <a:spLocks noGrp="1"/>
          </p:cNvSpPr>
          <p:nvPr>
            <p:ph idx="1"/>
          </p:nvPr>
        </p:nvSpPr>
        <p:spPr>
          <a:xfrm>
            <a:off x="838200" y="1825625"/>
            <a:ext cx="8619836" cy="4351338"/>
          </a:xfrm>
        </p:spPr>
        <p:txBody>
          <a:bodyPr/>
          <a:lstStyle/>
          <a:p>
            <a:r>
              <a:rPr lang="en-US" dirty="0"/>
              <a:t>Reducing the stock runout frequency of Walmart by 30% on a yearly basis by accurately predicting sales for different Walmart departments</a:t>
            </a:r>
          </a:p>
          <a:p>
            <a:endParaRPr lang="en-US" dirty="0"/>
          </a:p>
        </p:txBody>
      </p:sp>
    </p:spTree>
    <p:extLst>
      <p:ext uri="{BB962C8B-B14F-4D97-AF65-F5344CB8AC3E}">
        <p14:creationId xmlns:p14="http://schemas.microsoft.com/office/powerpoint/2010/main" val="406884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6A62-995A-E0AC-4913-4A484AA537C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9F424E94-858B-512C-B529-1A4252486EA4}"/>
              </a:ext>
            </a:extLst>
          </p:cNvPr>
          <p:cNvSpPr>
            <a:spLocks noGrp="1"/>
          </p:cNvSpPr>
          <p:nvPr>
            <p:ph idx="1"/>
          </p:nvPr>
        </p:nvSpPr>
        <p:spPr/>
        <p:txBody>
          <a:bodyPr/>
          <a:lstStyle/>
          <a:p>
            <a:r>
              <a:rPr lang="en-US" dirty="0"/>
              <a:t>Gathered data of 45 Walmart stores</a:t>
            </a:r>
          </a:p>
          <a:p>
            <a:r>
              <a:rPr lang="en-US" dirty="0"/>
              <a:t>ML model to accurately predict future weekly sales</a:t>
            </a:r>
          </a:p>
          <a:p>
            <a:r>
              <a:rPr lang="en-US" dirty="0"/>
              <a:t>70% accuracy, especially holidays</a:t>
            </a:r>
          </a:p>
          <a:p>
            <a:r>
              <a:rPr lang="en-US" dirty="0"/>
              <a:t>30% decrease in stock runouts</a:t>
            </a:r>
          </a:p>
        </p:txBody>
      </p:sp>
    </p:spTree>
    <p:extLst>
      <p:ext uri="{BB962C8B-B14F-4D97-AF65-F5344CB8AC3E}">
        <p14:creationId xmlns:p14="http://schemas.microsoft.com/office/powerpoint/2010/main" val="51612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18F8-A38D-284B-DA4A-71A764E006B1}"/>
              </a:ext>
            </a:extLst>
          </p:cNvPr>
          <p:cNvSpPr>
            <a:spLocks noGrp="1"/>
          </p:cNvSpPr>
          <p:nvPr>
            <p:ph type="title"/>
          </p:nvPr>
        </p:nvSpPr>
        <p:spPr/>
        <p:txBody>
          <a:bodyPr/>
          <a:lstStyle/>
          <a:p>
            <a:r>
              <a:rPr lang="en-US" dirty="0"/>
              <a:t>Caveats</a:t>
            </a:r>
          </a:p>
        </p:txBody>
      </p:sp>
      <p:sp>
        <p:nvSpPr>
          <p:cNvPr id="6" name="Rectangle 5">
            <a:extLst>
              <a:ext uri="{FF2B5EF4-FFF2-40B4-BE49-F238E27FC236}">
                <a16:creationId xmlns:a16="http://schemas.microsoft.com/office/drawing/2014/main" id="{53497DFA-E08D-98B3-0BF0-D6D93E87F4EE}"/>
              </a:ext>
            </a:extLst>
          </p:cNvPr>
          <p:cNvSpPr/>
          <p:nvPr/>
        </p:nvSpPr>
        <p:spPr>
          <a:xfrm>
            <a:off x="3271453" y="6020491"/>
            <a:ext cx="6078769" cy="472384"/>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34473D"/>
                </a:solidFill>
              </a:rPr>
              <a:t>Figure 4: Variation in department sales for different store sizes</a:t>
            </a:r>
          </a:p>
        </p:txBody>
      </p:sp>
      <p:pic>
        <p:nvPicPr>
          <p:cNvPr id="4" name="Picture 3">
            <a:extLst>
              <a:ext uri="{FF2B5EF4-FFF2-40B4-BE49-F238E27FC236}">
                <a16:creationId xmlns:a16="http://schemas.microsoft.com/office/drawing/2014/main" id="{53D17478-10AC-CF3F-56A4-0A59B177B39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11967" y="1626985"/>
            <a:ext cx="6168066" cy="2301010"/>
          </a:xfrm>
          <a:prstGeom prst="rect">
            <a:avLst/>
          </a:prstGeom>
        </p:spPr>
      </p:pic>
      <p:pic>
        <p:nvPicPr>
          <p:cNvPr id="8" name="Picture 7">
            <a:extLst>
              <a:ext uri="{FF2B5EF4-FFF2-40B4-BE49-F238E27FC236}">
                <a16:creationId xmlns:a16="http://schemas.microsoft.com/office/drawing/2014/main" id="{99574C62-5D81-06D5-DBEE-CEC3C8569DE0}"/>
              </a:ext>
            </a:extLst>
          </p:cNvPr>
          <p:cNvPicPr>
            <a:picLocks noChangeAspect="1"/>
          </p:cNvPicPr>
          <p:nvPr/>
        </p:nvPicPr>
        <p:blipFill>
          <a:blip r:embed="rId4">
            <a:clrChange>
              <a:clrFrom>
                <a:srgbClr val="FFFFFF"/>
              </a:clrFrom>
              <a:clrTo>
                <a:srgbClr val="FFFFFF">
                  <a:alpha val="0"/>
                </a:srgbClr>
              </a:clrTo>
            </a:clrChange>
          </a:blip>
          <a:srcRect t="14515" b="6066"/>
          <a:stretch/>
        </p:blipFill>
        <p:spPr>
          <a:xfrm>
            <a:off x="2887817" y="3858302"/>
            <a:ext cx="6846042" cy="1979828"/>
          </a:xfrm>
          <a:prstGeom prst="rect">
            <a:avLst/>
          </a:prstGeom>
        </p:spPr>
      </p:pic>
      <p:sp>
        <p:nvSpPr>
          <p:cNvPr id="3" name="TextBox 2">
            <a:extLst>
              <a:ext uri="{FF2B5EF4-FFF2-40B4-BE49-F238E27FC236}">
                <a16:creationId xmlns:a16="http://schemas.microsoft.com/office/drawing/2014/main" id="{EEB2FAA7-0B03-773E-15CF-16B7EA06C25E}"/>
              </a:ext>
            </a:extLst>
          </p:cNvPr>
          <p:cNvSpPr txBox="1"/>
          <p:nvPr/>
        </p:nvSpPr>
        <p:spPr>
          <a:xfrm>
            <a:off x="3011967" y="1626985"/>
            <a:ext cx="1121294" cy="261610"/>
          </a:xfrm>
          <a:prstGeom prst="rect">
            <a:avLst/>
          </a:prstGeom>
          <a:noFill/>
        </p:spPr>
        <p:txBody>
          <a:bodyPr wrap="square" rtlCol="0">
            <a:spAutoFit/>
          </a:bodyPr>
          <a:lstStyle/>
          <a:p>
            <a:r>
              <a:rPr lang="en-US" sz="1100" b="1" dirty="0"/>
              <a:t>Store Size</a:t>
            </a:r>
          </a:p>
        </p:txBody>
      </p:sp>
      <p:sp>
        <p:nvSpPr>
          <p:cNvPr id="7" name="Rectangle 6">
            <a:extLst>
              <a:ext uri="{FF2B5EF4-FFF2-40B4-BE49-F238E27FC236}">
                <a16:creationId xmlns:a16="http://schemas.microsoft.com/office/drawing/2014/main" id="{FB540FCB-D75A-D9F9-C39F-27D84D58CE5D}"/>
              </a:ext>
            </a:extLst>
          </p:cNvPr>
          <p:cNvSpPr/>
          <p:nvPr/>
        </p:nvSpPr>
        <p:spPr>
          <a:xfrm>
            <a:off x="3011967" y="1873049"/>
            <a:ext cx="332124" cy="1067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F1E31A-5526-B464-A527-376954D3FFF9}"/>
              </a:ext>
            </a:extLst>
          </p:cNvPr>
          <p:cNvSpPr/>
          <p:nvPr/>
        </p:nvSpPr>
        <p:spPr>
          <a:xfrm>
            <a:off x="3011967" y="2999698"/>
            <a:ext cx="332124" cy="1067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95BAF3-502D-2DB7-D159-B6E52618CBAB}"/>
              </a:ext>
            </a:extLst>
          </p:cNvPr>
          <p:cNvSpPr/>
          <p:nvPr/>
        </p:nvSpPr>
        <p:spPr>
          <a:xfrm>
            <a:off x="2721755" y="4972464"/>
            <a:ext cx="332124" cy="1067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B85D4C-3922-7172-B5AF-BA939581107D}"/>
              </a:ext>
            </a:extLst>
          </p:cNvPr>
          <p:cNvSpPr txBox="1"/>
          <p:nvPr/>
        </p:nvSpPr>
        <p:spPr>
          <a:xfrm>
            <a:off x="2389245" y="2742643"/>
            <a:ext cx="1121294" cy="261610"/>
          </a:xfrm>
          <a:prstGeom prst="rect">
            <a:avLst/>
          </a:prstGeom>
          <a:noFill/>
        </p:spPr>
        <p:txBody>
          <a:bodyPr wrap="square" rtlCol="0">
            <a:spAutoFit/>
          </a:bodyPr>
          <a:lstStyle/>
          <a:p>
            <a:r>
              <a:rPr lang="en-US" sz="1100" b="1" dirty="0"/>
              <a:t>Small</a:t>
            </a:r>
          </a:p>
        </p:txBody>
      </p:sp>
      <p:sp>
        <p:nvSpPr>
          <p:cNvPr id="13" name="TextBox 12">
            <a:extLst>
              <a:ext uri="{FF2B5EF4-FFF2-40B4-BE49-F238E27FC236}">
                <a16:creationId xmlns:a16="http://schemas.microsoft.com/office/drawing/2014/main" id="{29FCA1A6-37C0-2FA8-F1C4-E10A85F4840F}"/>
              </a:ext>
            </a:extLst>
          </p:cNvPr>
          <p:cNvSpPr txBox="1"/>
          <p:nvPr/>
        </p:nvSpPr>
        <p:spPr>
          <a:xfrm>
            <a:off x="2161108" y="4650490"/>
            <a:ext cx="1121294" cy="261610"/>
          </a:xfrm>
          <a:prstGeom prst="rect">
            <a:avLst/>
          </a:prstGeom>
          <a:noFill/>
        </p:spPr>
        <p:txBody>
          <a:bodyPr wrap="square" rtlCol="0">
            <a:spAutoFit/>
          </a:bodyPr>
          <a:lstStyle/>
          <a:p>
            <a:r>
              <a:rPr lang="en-US" sz="1100" b="1" dirty="0"/>
              <a:t>Medium/ Large</a:t>
            </a:r>
          </a:p>
        </p:txBody>
      </p:sp>
    </p:spTree>
    <p:extLst>
      <p:ext uri="{BB962C8B-B14F-4D97-AF65-F5344CB8AC3E}">
        <p14:creationId xmlns:p14="http://schemas.microsoft.com/office/powerpoint/2010/main" val="1532643190"/>
      </p:ext>
    </p:extLst>
  </p:cSld>
  <p:clrMapOvr>
    <a:masterClrMapping/>
  </p:clrMapOvr>
</p:sld>
</file>

<file path=ppt/theme/theme1.xml><?xml version="1.0" encoding="utf-8"?>
<a:theme xmlns:a="http://schemas.openxmlformats.org/drawingml/2006/main" name="Office Theme">
  <a:themeElements>
    <a:clrScheme name="CBT">
      <a:dk1>
        <a:srgbClr val="484848"/>
      </a:dk1>
      <a:lt1>
        <a:srgbClr val="F2F2F2"/>
      </a:lt1>
      <a:dk2>
        <a:srgbClr val="375C1E"/>
      </a:dk2>
      <a:lt2>
        <a:srgbClr val="DFF0D3"/>
      </a:lt2>
      <a:accent1>
        <a:srgbClr val="455F51"/>
      </a:accent1>
      <a:accent2>
        <a:srgbClr val="4A7B29"/>
      </a:accent2>
      <a:accent3>
        <a:srgbClr val="63A537"/>
      </a:accent3>
      <a:accent4>
        <a:srgbClr val="63A537"/>
      </a:accent4>
      <a:accent5>
        <a:srgbClr val="37A76F"/>
      </a:accent5>
      <a:accent6>
        <a:srgbClr val="44C1A3"/>
      </a:accent6>
      <a:hlink>
        <a:srgbClr val="FFFFF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E33910D-BE11-4F09-AC8B-670125C462F9}" vid="{8DD649E9-C71E-47C5-9A2A-8D77BDB16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8503f7b-7af8-46b3-8c66-f338818e2883">
      <Terms xmlns="http://schemas.microsoft.com/office/infopath/2007/PartnerControls"/>
    </lcf76f155ced4ddcb4097134ff3c332f>
    <TaxCatchAll xmlns="e91758c7-56fe-470f-af14-e09fb7bafe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16DB35958ED944B23160E219717C6E" ma:contentTypeVersion="11" ma:contentTypeDescription="Create a new document." ma:contentTypeScope="" ma:versionID="8f6c0a640c2578133a257228ecda70dc">
  <xsd:schema xmlns:xsd="http://www.w3.org/2001/XMLSchema" xmlns:xs="http://www.w3.org/2001/XMLSchema" xmlns:p="http://schemas.microsoft.com/office/2006/metadata/properties" xmlns:ns2="38503f7b-7af8-46b3-8c66-f338818e2883" xmlns:ns3="e91758c7-56fe-470f-af14-e09fb7bafea2" targetNamespace="http://schemas.microsoft.com/office/2006/metadata/properties" ma:root="true" ma:fieldsID="d7994ade51add7289f90ef7b3fe0a742" ns2:_="" ns3:_="">
    <xsd:import namespace="38503f7b-7af8-46b3-8c66-f338818e2883"/>
    <xsd:import namespace="e91758c7-56fe-470f-af14-e09fb7bafea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503f7b-7af8-46b3-8c66-f338818e2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fe199c6-d641-4888-a583-e7579320f42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758c7-56fe-470f-af14-e09fb7bafea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bf1c193-5f5f-45ce-8080-400b26ca8e4b}" ma:internalName="TaxCatchAll" ma:showField="CatchAllData" ma:web="e91758c7-56fe-470f-af14-e09fb7bafe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B3F3BA-7B93-48CB-BC4E-5117D4546B0E}">
  <ds:schemaRefs>
    <ds:schemaRef ds:uri="http://schemas.microsoft.com/sharepoint/v3/contenttype/forms"/>
  </ds:schemaRefs>
</ds:datastoreItem>
</file>

<file path=customXml/itemProps2.xml><?xml version="1.0" encoding="utf-8"?>
<ds:datastoreItem xmlns:ds="http://schemas.openxmlformats.org/officeDocument/2006/customXml" ds:itemID="{7E1C13AD-8664-4EC1-965C-BB757C2E73BD}">
  <ds:schemaRefs>
    <ds:schemaRef ds:uri="http://schemas.microsoft.com/office/2006/metadata/properties"/>
    <ds:schemaRef ds:uri="http://schemas.microsoft.com/office/2006/documentManagement/types"/>
    <ds:schemaRef ds:uri="http://purl.org/dc/dcmitype/"/>
    <ds:schemaRef ds:uri="http://purl.org/dc/terms/"/>
    <ds:schemaRef ds:uri="a0f8827e-4280-47e6-9bed-e09adb3dbccc"/>
    <ds:schemaRef ds:uri="http://purl.org/dc/elements/1.1/"/>
    <ds:schemaRef ds:uri="http://www.w3.org/XML/1998/namespace"/>
    <ds:schemaRef ds:uri="http://schemas.microsoft.com/office/infopath/2007/PartnerControls"/>
    <ds:schemaRef ds:uri="http://schemas.openxmlformats.org/package/2006/metadata/core-properties"/>
    <ds:schemaRef ds:uri="8f3a25f6-f11d-4011-8f56-23ac6dc45504"/>
    <ds:schemaRef ds:uri="38503f7b-7af8-46b3-8c66-f338818e2883"/>
    <ds:schemaRef ds:uri="e91758c7-56fe-470f-af14-e09fb7bafea2"/>
  </ds:schemaRefs>
</ds:datastoreItem>
</file>

<file path=customXml/itemProps3.xml><?xml version="1.0" encoding="utf-8"?>
<ds:datastoreItem xmlns:ds="http://schemas.openxmlformats.org/officeDocument/2006/customXml" ds:itemID="{1A183F95-7D52-42C4-A695-7747AD5716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503f7b-7af8-46b3-8c66-f338818e2883"/>
    <ds:schemaRef ds:uri="e91758c7-56fe-470f-af14-e09fb7bafe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Presentation1[38]</Template>
  <TotalTime>4718</TotalTime>
  <Words>837</Words>
  <Application>Microsoft Office PowerPoint</Application>
  <PresentationFormat>Widescreen</PresentationFormat>
  <Paragraphs>113</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System Font Regular</vt:lpstr>
      <vt:lpstr>Office Theme</vt:lpstr>
      <vt:lpstr>Walmart Demand Forecasting  Business Presentation</vt:lpstr>
      <vt:lpstr>Context</vt:lpstr>
      <vt:lpstr>Pain Points</vt:lpstr>
      <vt:lpstr>Pain Points </vt:lpstr>
      <vt:lpstr>Pain Points</vt:lpstr>
      <vt:lpstr>Pain Points </vt:lpstr>
      <vt:lpstr>Business Problem</vt:lpstr>
      <vt:lpstr>Solution</vt:lpstr>
      <vt:lpstr>Caveats</vt:lpstr>
      <vt:lpstr>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 Masroor</dc:creator>
  <cp:lastModifiedBy>Imran Haider</cp:lastModifiedBy>
  <cp:revision>73</cp:revision>
  <dcterms:created xsi:type="dcterms:W3CDTF">2019-10-30T05:14:41Z</dcterms:created>
  <dcterms:modified xsi:type="dcterms:W3CDTF">2024-10-08T12:02:50Z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0x010100DA16DB35958ED944B23160E219717C6E</vt:lpwstr>
  </property>
</Properties>
</file>