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6"/>
  </p:notesMasterIdLst>
  <p:handoutMasterIdLst>
    <p:handoutMasterId r:id="rId17"/>
  </p:handoutMasterIdLst>
  <p:sldIdLst>
    <p:sldId id="270" r:id="rId3"/>
    <p:sldId id="271" r:id="rId4"/>
    <p:sldId id="272" r:id="rId5"/>
    <p:sldId id="284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/>
              <a:t>Enio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Goulart</a:t>
            </a:r>
            <a:r>
              <a:rPr lang="en-US" sz="1800" b="1" dirty="0" smtClean="0"/>
              <a:t>, Igor Martinelli, Marcelo </a:t>
            </a:r>
            <a:r>
              <a:rPr lang="en-US" sz="1800" b="1" dirty="0" err="1" smtClean="0"/>
              <a:t>Dolabella</a:t>
            </a: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Tecnologia</a:t>
            </a:r>
            <a:r>
              <a:rPr lang="en-US" sz="4800" dirty="0" smtClean="0"/>
              <a:t> de </a:t>
            </a:r>
            <a:r>
              <a:rPr lang="en-US" sz="4800" dirty="0" err="1" smtClean="0"/>
              <a:t>Armazenamento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Revenue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Forecast vs. actual</a:t>
            </a:r>
          </a:p>
          <a:p>
            <a:r>
              <a:rPr lang="en-US" smtClean="0"/>
              <a:t>Gross margin</a:t>
            </a:r>
          </a:p>
          <a:p>
            <a:r>
              <a:rPr lang="en-US" smtClean="0"/>
              <a:t>Important trends</a:t>
            </a:r>
          </a:p>
          <a:p>
            <a:r>
              <a:rPr lang="en-US" smtClean="0"/>
              <a:t>Compare company to rest of market.</a:t>
            </a:r>
          </a:p>
          <a:p>
            <a:r>
              <a:rPr lang="en-US" smtClean="0"/>
              <a:t>Use multiple slides to break out meaningful detail.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Goals</a:t>
            </a:r>
          </a:p>
          <a:p>
            <a:r>
              <a:rPr lang="en-US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Next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Strategic undertakings</a:t>
            </a:r>
          </a:p>
          <a:p>
            <a:r>
              <a:rPr lang="en-US" smtClean="0"/>
              <a:t>Financial goals</a:t>
            </a:r>
          </a:p>
          <a:p>
            <a:r>
              <a:rPr lang="en-US" smtClean="0"/>
              <a:t>Other key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3631843"/>
          </a:xfrm>
        </p:spPr>
        <p:txBody>
          <a:bodyPr/>
          <a:lstStyle/>
          <a:p>
            <a:r>
              <a:rPr lang="pt-BR" sz="5400" dirty="0" smtClean="0"/>
              <a:t>Dúvidas ?</a:t>
            </a:r>
            <a:endParaRPr lang="pt-B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endParaRPr lang="en-US" dirty="0" smtClean="0"/>
          </a:p>
          <a:p>
            <a:r>
              <a:rPr lang="en-US" dirty="0" smtClean="0"/>
              <a:t>Interfaces de </a:t>
            </a:r>
            <a:r>
              <a:rPr lang="en-US" dirty="0" err="1" smtClean="0"/>
              <a:t>Conexão</a:t>
            </a:r>
            <a:endParaRPr lang="en-US" dirty="0" smtClean="0"/>
          </a:p>
          <a:p>
            <a:r>
              <a:rPr lang="en-US" dirty="0" smtClean="0"/>
              <a:t>RAID</a:t>
            </a:r>
          </a:p>
          <a:p>
            <a:r>
              <a:rPr lang="en-US" dirty="0" smtClean="0"/>
              <a:t>JBOD</a:t>
            </a:r>
          </a:p>
          <a:p>
            <a:r>
              <a:rPr lang="en-US" dirty="0" smtClean="0"/>
              <a:t>DAS</a:t>
            </a:r>
          </a:p>
          <a:p>
            <a:r>
              <a:rPr lang="en-US" dirty="0" smtClean="0"/>
              <a:t>SAN</a:t>
            </a:r>
          </a:p>
          <a:p>
            <a:r>
              <a:rPr lang="en-US" dirty="0" smtClean="0"/>
              <a:t>NAS</a:t>
            </a:r>
          </a:p>
          <a:p>
            <a:r>
              <a:rPr lang="en-US" dirty="0" err="1" smtClean="0"/>
              <a:t>Armazenamento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Banco da Dados</a:t>
            </a:r>
          </a:p>
          <a:p>
            <a:r>
              <a:rPr lang="en-US" dirty="0" smtClean="0"/>
              <a:t>Cloud Computing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pt-BR" dirty="0"/>
              <a:t>permanentes ou semipermanentes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pt-BR" dirty="0"/>
              <a:t>M</a:t>
            </a:r>
            <a:r>
              <a:rPr lang="pt-BR" dirty="0" smtClean="0"/>
              <a:t>ídia </a:t>
            </a:r>
            <a:r>
              <a:rPr lang="pt-BR" dirty="0"/>
              <a:t>de armazenamento </a:t>
            </a:r>
            <a:endParaRPr lang="pt-BR" dirty="0" smtClean="0"/>
          </a:p>
          <a:p>
            <a:r>
              <a:rPr lang="pt-BR" dirty="0" smtClean="0"/>
              <a:t>Equipamento </a:t>
            </a:r>
            <a:r>
              <a:rPr lang="pt-BR" dirty="0"/>
              <a:t>de armazenamento de dados </a:t>
            </a:r>
            <a:endParaRPr lang="pt-BR" dirty="0" smtClean="0"/>
          </a:p>
          <a:p>
            <a:r>
              <a:rPr lang="pt-BR" dirty="0"/>
              <a:t>Memória RAM não é um dispositivo de </a:t>
            </a:r>
            <a:r>
              <a:rPr lang="pt-BR" dirty="0" smtClean="0"/>
              <a:t>armazenamento</a:t>
            </a:r>
          </a:p>
          <a:p>
            <a:r>
              <a:rPr lang="pt-BR" dirty="0" smtClean="0"/>
              <a:t>3 tipos :</a:t>
            </a:r>
          </a:p>
          <a:p>
            <a:pPr lvl="1"/>
            <a:r>
              <a:rPr lang="pt-BR" dirty="0"/>
              <a:t>meios </a:t>
            </a:r>
            <a:r>
              <a:rPr lang="pt-BR" dirty="0" smtClean="0"/>
              <a:t>ópticos</a:t>
            </a:r>
          </a:p>
          <a:p>
            <a:pPr lvl="1"/>
            <a:r>
              <a:rPr lang="pt-BR" dirty="0"/>
              <a:t>meios </a:t>
            </a:r>
            <a:r>
              <a:rPr lang="pt-BR" dirty="0" smtClean="0"/>
              <a:t>magnéticos</a:t>
            </a:r>
          </a:p>
          <a:p>
            <a:pPr lvl="1"/>
            <a:r>
              <a:rPr lang="pt-BR" dirty="0" smtClean="0"/>
              <a:t>meios </a:t>
            </a:r>
            <a:r>
              <a:rPr lang="pt-BR" dirty="0"/>
              <a:t>eletrônicos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91" y="3960668"/>
            <a:ext cx="3113333" cy="21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A evolução dos dispositivos de armazenamento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“Menos é mais“ – equipamentos de pequeno tamanho e grande volume de armazenamento de dados</a:t>
            </a:r>
          </a:p>
          <a:p>
            <a:r>
              <a:rPr lang="pt-BR" dirty="0" smtClean="0"/>
              <a:t>Do disquete até os cartões de memória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13505"/>
            <a:ext cx="10972800" cy="27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de Conexão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ATA - </a:t>
            </a:r>
            <a:r>
              <a:rPr lang="pt-BR" b="1" dirty="0" err="1"/>
              <a:t>Advanced</a:t>
            </a:r>
            <a:r>
              <a:rPr lang="pt-BR" b="1" dirty="0"/>
              <a:t> Technology </a:t>
            </a:r>
            <a:r>
              <a:rPr lang="pt-BR" b="1" dirty="0" err="1" smtClean="0"/>
              <a:t>Attachment</a:t>
            </a:r>
            <a:endParaRPr lang="pt-BR" b="1" dirty="0" smtClean="0"/>
          </a:p>
          <a:p>
            <a:r>
              <a:rPr lang="pt-BR" b="1" dirty="0" smtClean="0"/>
              <a:t>SATA </a:t>
            </a:r>
            <a:r>
              <a:rPr lang="pt-BR" b="1" dirty="0"/>
              <a:t>- Serial </a:t>
            </a:r>
            <a:r>
              <a:rPr lang="pt-BR" b="1" dirty="0" err="1"/>
              <a:t>Advanced</a:t>
            </a:r>
            <a:r>
              <a:rPr lang="pt-BR" b="1" dirty="0"/>
              <a:t> Technology </a:t>
            </a:r>
            <a:r>
              <a:rPr lang="pt-BR" b="1" dirty="0" err="1" smtClean="0"/>
              <a:t>Attachment</a:t>
            </a:r>
            <a:endParaRPr lang="pt-BR" b="1" dirty="0" smtClean="0"/>
          </a:p>
          <a:p>
            <a:r>
              <a:rPr lang="pt-BR" b="1" dirty="0" smtClean="0"/>
              <a:t>SCSI - </a:t>
            </a:r>
            <a:r>
              <a:rPr lang="pt-BR" b="1" dirty="0" err="1" smtClean="0"/>
              <a:t>Small</a:t>
            </a:r>
            <a:r>
              <a:rPr lang="pt-BR" b="1" dirty="0" smtClean="0"/>
              <a:t> </a:t>
            </a:r>
            <a:r>
              <a:rPr lang="pt-BR" b="1" dirty="0"/>
              <a:t>Computer Systems </a:t>
            </a:r>
            <a:r>
              <a:rPr lang="pt-BR" b="1" dirty="0" smtClean="0"/>
              <a:t>Interface</a:t>
            </a:r>
          </a:p>
          <a:p>
            <a:r>
              <a:rPr lang="pt-BR" b="1" dirty="0" smtClean="0"/>
              <a:t>FC - </a:t>
            </a:r>
            <a:r>
              <a:rPr lang="pt-BR" b="1" dirty="0" err="1" smtClean="0"/>
              <a:t>Fibre</a:t>
            </a:r>
            <a:r>
              <a:rPr lang="pt-BR" b="1" dirty="0" smtClean="0"/>
              <a:t> </a:t>
            </a:r>
            <a:r>
              <a:rPr lang="pt-BR" b="1" dirty="0" err="1" smtClean="0"/>
              <a:t>Channel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831"/>
            <a:ext cx="12192000" cy="1600202"/>
          </a:xfrm>
        </p:spPr>
        <p:txBody>
          <a:bodyPr/>
          <a:lstStyle/>
          <a:p>
            <a:r>
              <a:rPr lang="en-US" sz="4000" dirty="0" smtClean="0"/>
              <a:t>RAID - </a:t>
            </a:r>
            <a:r>
              <a:rPr lang="en-US" sz="4000" dirty="0"/>
              <a:t>Redundant Array of Inexpensive </a:t>
            </a:r>
            <a:r>
              <a:rPr lang="en-US" sz="4000" dirty="0" smtClean="0"/>
              <a:t>Disks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pt-BR" dirty="0"/>
              <a:t>“</a:t>
            </a:r>
            <a:r>
              <a:rPr lang="pt-BR" dirty="0" err="1"/>
              <a:t>Redundant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Inexpensive</a:t>
            </a:r>
            <a:r>
              <a:rPr lang="pt-BR" dirty="0"/>
              <a:t> Disks” ou Matriz Redundante de Discos Baratos. </a:t>
            </a:r>
          </a:p>
          <a:p>
            <a:r>
              <a:rPr lang="en-US" dirty="0" smtClean="0"/>
              <a:t>RAID 0</a:t>
            </a:r>
            <a:endParaRPr lang="en-US" dirty="0" smtClean="0"/>
          </a:p>
          <a:p>
            <a:r>
              <a:rPr lang="en-US" dirty="0" smtClean="0"/>
              <a:t>RAID 1</a:t>
            </a:r>
          </a:p>
          <a:p>
            <a:r>
              <a:rPr lang="en-US" dirty="0" smtClean="0"/>
              <a:t>RAID 0+1</a:t>
            </a:r>
          </a:p>
          <a:p>
            <a:r>
              <a:rPr lang="en-US" dirty="0" smtClean="0"/>
              <a:t>RAID 5</a:t>
            </a:r>
          </a:p>
          <a:p>
            <a:r>
              <a:rPr lang="en-US" dirty="0" smtClean="0"/>
              <a:t>RAID 6</a:t>
            </a:r>
          </a:p>
          <a:p>
            <a:r>
              <a:rPr lang="en-US" dirty="0" smtClean="0"/>
              <a:t>RAID 2,3,4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66" y="2665570"/>
            <a:ext cx="8443415" cy="34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JBOD – “Just a Bunch of Disks”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monte</a:t>
            </a:r>
            <a:r>
              <a:rPr lang="en-US" dirty="0" smtClean="0"/>
              <a:t> de discos “</a:t>
            </a:r>
          </a:p>
          <a:p>
            <a:r>
              <a:rPr lang="en-US" dirty="0" err="1" smtClean="0"/>
              <a:t>Concatenação</a:t>
            </a:r>
            <a:r>
              <a:rPr lang="en-US" dirty="0" smtClean="0"/>
              <a:t> de Discos </a:t>
            </a:r>
            <a:r>
              <a:rPr lang="en-US" dirty="0" err="1" smtClean="0"/>
              <a:t>Rígidos</a:t>
            </a:r>
            <a:endParaRPr lang="en-US" dirty="0"/>
          </a:p>
          <a:p>
            <a:r>
              <a:rPr lang="en-US" dirty="0" err="1" smtClean="0"/>
              <a:t>Parecido</a:t>
            </a:r>
            <a:r>
              <a:rPr lang="en-US" dirty="0" smtClean="0"/>
              <a:t> com RAID</a:t>
            </a:r>
          </a:p>
          <a:p>
            <a:r>
              <a:rPr lang="en-US" dirty="0" err="1" smtClean="0"/>
              <a:t>Facilidade</a:t>
            </a:r>
            <a:r>
              <a:rPr lang="en-US" dirty="0" smtClean="0"/>
              <a:t> para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endParaRPr lang="en-US" dirty="0" smtClean="0"/>
          </a:p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falhe</a:t>
            </a:r>
            <a:r>
              <a:rPr lang="en-US" dirty="0" smtClean="0"/>
              <a:t>,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perca</a:t>
            </a:r>
            <a:r>
              <a:rPr lang="en-US" dirty="0" smtClean="0"/>
              <a:t> no disco que </a:t>
            </a:r>
            <a:r>
              <a:rPr lang="en-US" dirty="0" err="1" smtClean="0"/>
              <a:t>falhou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2743179"/>
            <a:ext cx="4262028" cy="33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– “</a:t>
            </a:r>
            <a:r>
              <a:rPr lang="en-US" i="1" dirty="0"/>
              <a:t>Direct Attached Storage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Também </a:t>
            </a:r>
            <a:r>
              <a:rPr lang="pt-BR" dirty="0"/>
              <a:t>é conhecido como 'Server </a:t>
            </a:r>
            <a:r>
              <a:rPr lang="pt-BR" dirty="0" err="1"/>
              <a:t>Attached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- SAS</a:t>
            </a:r>
            <a:r>
              <a:rPr lang="pt-BR" dirty="0" smtClean="0"/>
              <a:t>'.</a:t>
            </a:r>
            <a:endParaRPr lang="en-US" dirty="0" smtClean="0"/>
          </a:p>
          <a:p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interligados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endParaRPr lang="en-US" dirty="0" smtClean="0"/>
          </a:p>
          <a:p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/>
              <a:t> Discos </a:t>
            </a:r>
            <a:r>
              <a:rPr lang="en-US" dirty="0" err="1" smtClean="0"/>
              <a:t>Rígidos</a:t>
            </a:r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endParaRPr lang="en-US" dirty="0" smtClean="0"/>
          </a:p>
          <a:p>
            <a:r>
              <a:rPr lang="en-US" dirty="0" err="1" smtClean="0"/>
              <a:t>Apelidado</a:t>
            </a:r>
            <a:r>
              <a:rPr lang="en-US" dirty="0" smtClean="0"/>
              <a:t> de “</a:t>
            </a:r>
            <a:r>
              <a:rPr lang="en-US" dirty="0" err="1" smtClean="0"/>
              <a:t>Ilhas</a:t>
            </a:r>
            <a:r>
              <a:rPr lang="en-US" dirty="0" smtClean="0"/>
              <a:t> da </a:t>
            </a:r>
            <a:r>
              <a:rPr lang="en-US" dirty="0" err="1" smtClean="0"/>
              <a:t>Informação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37" y="2704562"/>
            <a:ext cx="4811709" cy="34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– “Storage Area Network”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Conectar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/>
              <a:t> </a:t>
            </a:r>
            <a:r>
              <a:rPr lang="en-US" dirty="0" err="1" smtClean="0"/>
              <a:t>rede</a:t>
            </a:r>
            <a:endParaRPr lang="en-US" dirty="0" smtClean="0"/>
          </a:p>
          <a:p>
            <a:r>
              <a:rPr lang="pt-BR" dirty="0" smtClean="0"/>
              <a:t>Usa </a:t>
            </a:r>
            <a:r>
              <a:rPr lang="pt-BR" dirty="0"/>
              <a:t>preferencialmente a fibra </a:t>
            </a:r>
            <a:r>
              <a:rPr lang="pt-BR" dirty="0" smtClean="0"/>
              <a:t>ótica</a:t>
            </a:r>
            <a:endParaRPr lang="en-US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conectar </a:t>
            </a:r>
            <a:r>
              <a:rPr lang="pt-BR" dirty="0">
                <a:solidFill>
                  <a:srgbClr val="FF0000"/>
                </a:solidFill>
              </a:rPr>
              <a:t>dispositivos de armazenamento de dados remotos a servidores, de maneira que aparentam que os dispositivos estão ligados fisicamente ao </a:t>
            </a:r>
            <a:r>
              <a:rPr lang="pt-BR" dirty="0" smtClean="0">
                <a:solidFill>
                  <a:srgbClr val="FF0000"/>
                </a:solidFill>
              </a:rPr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312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Palatino Linotype</vt:lpstr>
      <vt:lpstr>Company background presentation</vt:lpstr>
      <vt:lpstr>Tecnologia de Armazenamento</vt:lpstr>
      <vt:lpstr>Agenda</vt:lpstr>
      <vt:lpstr>Dispositivos de Armazenamento</vt:lpstr>
      <vt:lpstr>A evolução dos dispositivos de armazenamento</vt:lpstr>
      <vt:lpstr>Interfaces de Conexão</vt:lpstr>
      <vt:lpstr>RAID - Redundant Array of Inexpensive Disks</vt:lpstr>
      <vt:lpstr>JBOD – “Just a Bunch of Disks”</vt:lpstr>
      <vt:lpstr>DAS – “Direct Attached Storage”</vt:lpstr>
      <vt:lpstr>SAN – “Storage Area Network”</vt:lpstr>
      <vt:lpstr>Revenue and Profit</vt:lpstr>
      <vt:lpstr>Headcount</vt:lpstr>
      <vt:lpstr>Goals for Next Period</vt:lpstr>
      <vt:lpstr>Dúvidas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2015-05-17T04:56:55Z</dcterms:created>
  <dcterms:modified xsi:type="dcterms:W3CDTF">2015-05-19T14:12:13Z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