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1" r:id="rId4"/>
    <p:sldId id="272" r:id="rId5"/>
    <p:sldId id="284" r:id="rId6"/>
    <p:sldId id="274" r:id="rId7"/>
    <p:sldId id="275" r:id="rId8"/>
    <p:sldId id="276" r:id="rId9"/>
    <p:sldId id="277" r:id="rId10"/>
    <p:sldId id="278" r:id="rId11"/>
    <p:sldId id="280" r:id="rId12"/>
    <p:sldId id="28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/>
              <a:t>Enio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Goulart</a:t>
            </a:r>
            <a:r>
              <a:rPr lang="en-US" sz="1800" b="1" dirty="0" smtClean="0"/>
              <a:t>, Igor Martinelli, Marcelo </a:t>
            </a:r>
            <a:r>
              <a:rPr lang="en-US" sz="1800" b="1" dirty="0" err="1" smtClean="0"/>
              <a:t>Dolabella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Tecnologia</a:t>
            </a:r>
            <a:r>
              <a:rPr lang="en-US" sz="4800" dirty="0" smtClean="0"/>
              <a:t> de </a:t>
            </a:r>
            <a:r>
              <a:rPr lang="en-US" sz="4800" dirty="0" err="1" smtClean="0"/>
              <a:t>Armazenamento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50" dirty="0" err="1" smtClean="0"/>
              <a:t>Armazenamento</a:t>
            </a:r>
            <a:r>
              <a:rPr lang="en-US" sz="4550" dirty="0" smtClean="0"/>
              <a:t> </a:t>
            </a:r>
            <a:r>
              <a:rPr lang="en-US" sz="4550" dirty="0" err="1" smtClean="0"/>
              <a:t>em</a:t>
            </a:r>
            <a:r>
              <a:rPr lang="en-US" sz="4550" dirty="0" smtClean="0"/>
              <a:t> Banco de Dados</a:t>
            </a:r>
            <a:endParaRPr lang="en-US" sz="45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056" y="1600200"/>
            <a:ext cx="10972800" cy="4525963"/>
          </a:xfrm>
        </p:spPr>
        <p:txBody>
          <a:bodyPr numCol="1"/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Tipos</a:t>
            </a:r>
            <a:r>
              <a:rPr lang="en-US" dirty="0" smtClean="0"/>
              <a:t> de dados – “Datatypes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Dados </a:t>
            </a:r>
            <a:r>
              <a:rPr lang="en-US" sz="1800" dirty="0" err="1" smtClean="0"/>
              <a:t>númericos</a:t>
            </a:r>
            <a:r>
              <a:rPr lang="en-US" sz="1800" dirty="0" smtClean="0"/>
              <a:t> – INT, FLOAT, REAL, DECIMAL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Dados </a:t>
            </a:r>
            <a:r>
              <a:rPr lang="en-US" sz="1800" dirty="0" err="1" smtClean="0"/>
              <a:t>monetários</a:t>
            </a:r>
            <a:r>
              <a:rPr lang="en-US" sz="1800" dirty="0" smtClean="0"/>
              <a:t> - MONEY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Dados de </a:t>
            </a:r>
            <a:r>
              <a:rPr lang="en-US" sz="1800" dirty="0" err="1" smtClean="0"/>
              <a:t>texto</a:t>
            </a:r>
            <a:r>
              <a:rPr lang="en-US" sz="1800" dirty="0" smtClean="0"/>
              <a:t> – CHAR, VARCHAR, TEXT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Dados data e hora – DATETIME, DATE, TIME, TIMESTAMP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Dados </a:t>
            </a:r>
            <a:r>
              <a:rPr lang="en-US" sz="1800" dirty="0" err="1" smtClean="0"/>
              <a:t>binários</a:t>
            </a:r>
            <a:r>
              <a:rPr lang="en-US" sz="1800" dirty="0"/>
              <a:t> </a:t>
            </a:r>
            <a:r>
              <a:rPr lang="en-US" sz="1800" dirty="0" smtClean="0"/>
              <a:t>– BIT, BINARY, VARBINARY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Clou </a:t>
            </a:r>
            <a:r>
              <a:rPr lang="pt-BR" dirty="0" err="1" smtClean="0"/>
              <a:t>Computing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2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631843"/>
          </a:xfrm>
        </p:spPr>
        <p:txBody>
          <a:bodyPr/>
          <a:lstStyle/>
          <a:p>
            <a:r>
              <a:rPr lang="pt-BR" sz="5400" dirty="0" smtClean="0"/>
              <a:t>Dúvidas ?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armazenamento</a:t>
            </a:r>
            <a:endParaRPr lang="en-US" dirty="0" smtClean="0"/>
          </a:p>
          <a:p>
            <a:r>
              <a:rPr lang="en-US" dirty="0" smtClean="0"/>
              <a:t>RAID</a:t>
            </a:r>
            <a:endParaRPr lang="en-US" dirty="0" smtClean="0"/>
          </a:p>
          <a:p>
            <a:r>
              <a:rPr lang="en-US" dirty="0" smtClean="0"/>
              <a:t>JBOD</a:t>
            </a:r>
          </a:p>
          <a:p>
            <a:r>
              <a:rPr lang="en-US" dirty="0" smtClean="0"/>
              <a:t>DAS</a:t>
            </a:r>
          </a:p>
          <a:p>
            <a:r>
              <a:rPr lang="en-US" dirty="0" smtClean="0"/>
              <a:t>SAN</a:t>
            </a:r>
          </a:p>
          <a:p>
            <a:r>
              <a:rPr lang="en-US" dirty="0" smtClean="0"/>
              <a:t>NAS</a:t>
            </a:r>
          </a:p>
          <a:p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Banco da Dados</a:t>
            </a:r>
          </a:p>
          <a:p>
            <a:r>
              <a:rPr lang="en-US" dirty="0" smtClean="0"/>
              <a:t>Cloud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pt-BR" dirty="0"/>
              <a:t>permanentes ou semipermanentes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/>
              <a:t>M</a:t>
            </a:r>
            <a:r>
              <a:rPr lang="pt-BR" dirty="0" smtClean="0"/>
              <a:t>ídia </a:t>
            </a:r>
            <a:r>
              <a:rPr lang="pt-BR" dirty="0"/>
              <a:t>de armazenamento </a:t>
            </a:r>
            <a:endParaRPr lang="pt-BR" dirty="0" smtClean="0"/>
          </a:p>
          <a:p>
            <a:r>
              <a:rPr lang="pt-BR" dirty="0" smtClean="0"/>
              <a:t>Equipamento </a:t>
            </a:r>
            <a:r>
              <a:rPr lang="pt-BR" dirty="0"/>
              <a:t>de armazenamento de dados </a:t>
            </a:r>
            <a:endParaRPr lang="pt-BR" dirty="0" smtClean="0"/>
          </a:p>
          <a:p>
            <a:r>
              <a:rPr lang="pt-BR" dirty="0"/>
              <a:t>Memória RAM não é um dispositivo de </a:t>
            </a:r>
            <a:r>
              <a:rPr lang="pt-BR" dirty="0" smtClean="0"/>
              <a:t>armazenamento</a:t>
            </a:r>
          </a:p>
          <a:p>
            <a:r>
              <a:rPr lang="pt-BR" dirty="0" smtClean="0"/>
              <a:t>3 tipos :</a:t>
            </a:r>
          </a:p>
          <a:p>
            <a:pPr lvl="1"/>
            <a:r>
              <a:rPr lang="pt-BR" dirty="0"/>
              <a:t>meios </a:t>
            </a:r>
            <a:r>
              <a:rPr lang="pt-BR" dirty="0" smtClean="0"/>
              <a:t>ópticos</a:t>
            </a:r>
          </a:p>
          <a:p>
            <a:pPr lvl="1"/>
            <a:r>
              <a:rPr lang="pt-BR" dirty="0"/>
              <a:t>meios </a:t>
            </a:r>
            <a:r>
              <a:rPr lang="pt-BR" dirty="0" smtClean="0"/>
              <a:t>magnéticos</a:t>
            </a:r>
          </a:p>
          <a:p>
            <a:pPr lvl="1"/>
            <a:r>
              <a:rPr lang="pt-BR" dirty="0" smtClean="0"/>
              <a:t>meios </a:t>
            </a:r>
            <a:r>
              <a:rPr lang="pt-BR" dirty="0"/>
              <a:t>eletrônicos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91" y="3960668"/>
            <a:ext cx="3113333" cy="21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A evolução dos dispositivos de 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“Menos é mais“ – equipamentos de pequeno tamanho e grande volume de armazenamento de dados</a:t>
            </a:r>
          </a:p>
          <a:p>
            <a:r>
              <a:rPr lang="pt-BR" dirty="0" smtClean="0"/>
              <a:t>Do disquete até os cartões de memória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13505"/>
            <a:ext cx="10972800" cy="2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831"/>
            <a:ext cx="12192000" cy="1600202"/>
          </a:xfrm>
        </p:spPr>
        <p:txBody>
          <a:bodyPr/>
          <a:lstStyle/>
          <a:p>
            <a:r>
              <a:rPr lang="en-US" sz="4000" dirty="0" smtClean="0"/>
              <a:t>RAID - </a:t>
            </a:r>
            <a:r>
              <a:rPr lang="en-US" sz="4000" dirty="0"/>
              <a:t>Redundant Array of Inexpensive </a:t>
            </a:r>
            <a:r>
              <a:rPr lang="en-US" sz="4000" dirty="0" smtClean="0"/>
              <a:t>Disks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t-BR" dirty="0"/>
              <a:t>“</a:t>
            </a:r>
            <a:r>
              <a:rPr lang="pt-BR" dirty="0" err="1"/>
              <a:t>Redundant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Inexpensive</a:t>
            </a:r>
            <a:r>
              <a:rPr lang="pt-BR" dirty="0"/>
              <a:t> Disks” ou Matriz Redundante de Discos Baratos. </a:t>
            </a:r>
          </a:p>
          <a:p>
            <a:r>
              <a:rPr lang="en-US" dirty="0" smtClean="0"/>
              <a:t>RAID 0</a:t>
            </a:r>
          </a:p>
          <a:p>
            <a:r>
              <a:rPr lang="en-US" dirty="0" smtClean="0"/>
              <a:t>RAID 1</a:t>
            </a:r>
          </a:p>
          <a:p>
            <a:r>
              <a:rPr lang="en-US" dirty="0" smtClean="0"/>
              <a:t>RAID 0+1</a:t>
            </a:r>
          </a:p>
          <a:p>
            <a:r>
              <a:rPr lang="en-US" dirty="0" smtClean="0"/>
              <a:t>RAID 5</a:t>
            </a:r>
          </a:p>
          <a:p>
            <a:r>
              <a:rPr lang="en-US" dirty="0" smtClean="0"/>
              <a:t>RAID 6</a:t>
            </a:r>
          </a:p>
          <a:p>
            <a:r>
              <a:rPr lang="en-US" dirty="0" smtClean="0"/>
              <a:t>RAID 2,3,4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66" y="2665570"/>
            <a:ext cx="8443415" cy="34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JBOD – “Just a Bunch of Disks”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monte</a:t>
            </a:r>
            <a:r>
              <a:rPr lang="en-US" dirty="0" smtClean="0"/>
              <a:t> de discos “</a:t>
            </a:r>
          </a:p>
          <a:p>
            <a:r>
              <a:rPr lang="en-US" dirty="0" err="1" smtClean="0"/>
              <a:t>Concatenação</a:t>
            </a:r>
            <a:r>
              <a:rPr lang="en-US" dirty="0" smtClean="0"/>
              <a:t> de Discos </a:t>
            </a:r>
            <a:r>
              <a:rPr lang="en-US" dirty="0" err="1" smtClean="0"/>
              <a:t>Rígidos</a:t>
            </a:r>
            <a:endParaRPr lang="en-US" dirty="0"/>
          </a:p>
          <a:p>
            <a:r>
              <a:rPr lang="en-US" dirty="0" err="1" smtClean="0"/>
              <a:t>Parecido</a:t>
            </a:r>
            <a:r>
              <a:rPr lang="en-US" dirty="0" smtClean="0"/>
              <a:t> com RAID</a:t>
            </a:r>
          </a:p>
          <a:p>
            <a:r>
              <a:rPr lang="en-US" dirty="0" err="1" smtClean="0"/>
              <a:t>Facilidade</a:t>
            </a:r>
            <a:r>
              <a:rPr lang="en-US" dirty="0" smtClean="0"/>
              <a:t>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endParaRPr lang="en-US" dirty="0" smtClean="0"/>
          </a:p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falhe</a:t>
            </a:r>
            <a:r>
              <a:rPr lang="en-US" dirty="0" smtClean="0"/>
              <a:t>,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perca</a:t>
            </a:r>
            <a:r>
              <a:rPr lang="en-US" dirty="0" smtClean="0"/>
              <a:t> no disco que </a:t>
            </a:r>
            <a:r>
              <a:rPr lang="en-US" dirty="0" err="1" smtClean="0"/>
              <a:t>falhou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743179"/>
            <a:ext cx="4262028" cy="3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– “</a:t>
            </a:r>
            <a:r>
              <a:rPr lang="en-US" i="1" dirty="0"/>
              <a:t>Direct Attached Storage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é conhecido como 'Server </a:t>
            </a:r>
            <a:r>
              <a:rPr lang="pt-BR" dirty="0" err="1"/>
              <a:t>Attached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- SAS</a:t>
            </a:r>
            <a:r>
              <a:rPr lang="pt-BR" dirty="0" smtClean="0"/>
              <a:t>'.</a:t>
            </a:r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interligados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 smtClean="0"/>
          </a:p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/>
              <a:t> Discos </a:t>
            </a:r>
            <a:r>
              <a:rPr lang="en-US" dirty="0" err="1" smtClean="0"/>
              <a:t>Rígidos</a:t>
            </a: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Apelidado</a:t>
            </a:r>
            <a:r>
              <a:rPr lang="en-US" dirty="0" smtClean="0"/>
              <a:t> de “</a:t>
            </a:r>
            <a:r>
              <a:rPr lang="en-US" dirty="0" err="1" smtClean="0"/>
              <a:t>Ilhas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37" y="2704562"/>
            <a:ext cx="4811709" cy="34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– “Storage Area Network”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t-BR" dirty="0" smtClean="0"/>
              <a:t>Conectar </a:t>
            </a:r>
            <a:r>
              <a:rPr lang="pt-BR" dirty="0"/>
              <a:t>dispositivos de armazenamento de dados remotos a </a:t>
            </a:r>
            <a:r>
              <a:rPr lang="pt-BR" dirty="0" smtClean="0"/>
              <a:t>servidores</a:t>
            </a:r>
          </a:p>
          <a:p>
            <a:r>
              <a:rPr lang="pt-BR" dirty="0" smtClean="0"/>
              <a:t>Confiabilidade e performance em aplicações críticas</a:t>
            </a:r>
          </a:p>
          <a:p>
            <a:r>
              <a:rPr lang="pt-BR" dirty="0"/>
              <a:t>A </a:t>
            </a:r>
            <a:r>
              <a:rPr lang="pt-BR" dirty="0" smtClean="0"/>
              <a:t>facilidade de expansão</a:t>
            </a:r>
          </a:p>
          <a:p>
            <a:r>
              <a:rPr lang="pt-BR" dirty="0" smtClean="0"/>
              <a:t>Recuperação de dados e alta disponibilidade</a:t>
            </a:r>
          </a:p>
          <a:p>
            <a:r>
              <a:rPr lang="pt-BR" dirty="0" smtClean="0"/>
              <a:t>Preço elevado de implantação e gestão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39" y="2924573"/>
            <a:ext cx="4347961" cy="36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– “Network </a:t>
            </a:r>
            <a:r>
              <a:rPr lang="en-US" dirty="0" err="1" smtClean="0"/>
              <a:t>Attache</a:t>
            </a:r>
            <a:r>
              <a:rPr lang="pt-BR" dirty="0" smtClean="0"/>
              <a:t>d </a:t>
            </a:r>
            <a:r>
              <a:rPr lang="pt-BR" dirty="0" err="1" smtClean="0"/>
              <a:t>Storage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pt-BR" dirty="0" smtClean="0"/>
              <a:t>disponibilidade </a:t>
            </a:r>
            <a:r>
              <a:rPr lang="pt-BR" dirty="0"/>
              <a:t>dos dados </a:t>
            </a:r>
            <a:r>
              <a:rPr lang="pt-BR" dirty="0" smtClean="0"/>
              <a:t>aos </a:t>
            </a:r>
            <a:r>
              <a:rPr lang="pt-BR" dirty="0"/>
              <a:t>seus </a:t>
            </a:r>
            <a:r>
              <a:rPr lang="pt-BR" dirty="0" smtClean="0"/>
              <a:t>Colaboradores</a:t>
            </a:r>
          </a:p>
          <a:p>
            <a:r>
              <a:rPr lang="en-US" dirty="0" smtClean="0"/>
              <a:t>Sistema complete </a:t>
            </a:r>
            <a:r>
              <a:rPr lang="pt-BR" dirty="0" smtClean="0"/>
              <a:t>por </a:t>
            </a:r>
            <a:r>
              <a:rPr lang="pt-BR" dirty="0"/>
              <a:t>apresentar um servidor de arquivos </a:t>
            </a:r>
          </a:p>
          <a:p>
            <a:r>
              <a:rPr lang="pt-BR" dirty="0" smtClean="0"/>
              <a:t>Baixo </a:t>
            </a:r>
            <a:r>
              <a:rPr lang="pt-BR" dirty="0"/>
              <a:t>custo de implementação e de gestão do sistema. </a:t>
            </a:r>
            <a:endParaRPr lang="pt-BR" dirty="0" smtClean="0"/>
          </a:p>
          <a:p>
            <a:r>
              <a:rPr lang="pt-BR" dirty="0" smtClean="0"/>
              <a:t>Limitada </a:t>
            </a:r>
            <a:r>
              <a:rPr lang="pt-BR" dirty="0"/>
              <a:t>pelo </a:t>
            </a:r>
            <a:r>
              <a:rPr lang="pt-BR" dirty="0" smtClean="0"/>
              <a:t>hardware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98" y="3396671"/>
            <a:ext cx="3517434" cy="30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338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Company background presentation</vt:lpstr>
      <vt:lpstr>Tecnologia de Armazenamento</vt:lpstr>
      <vt:lpstr>Agenda</vt:lpstr>
      <vt:lpstr>Dispositivos de Armazenamento</vt:lpstr>
      <vt:lpstr>A evolução dos dispositivos de armazenamento</vt:lpstr>
      <vt:lpstr>RAID - Redundant Array of Inexpensive Disks</vt:lpstr>
      <vt:lpstr>JBOD – “Just a Bunch of Disks”</vt:lpstr>
      <vt:lpstr>DAS – “Direct Attached Storage”</vt:lpstr>
      <vt:lpstr>SAN – “Storage Area Network”</vt:lpstr>
      <vt:lpstr>NAS – “Network Attached Storage”</vt:lpstr>
      <vt:lpstr>Armazenamento em Banco de Dados</vt:lpstr>
      <vt:lpstr>Clou Computing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2015-05-17T04:56:55Z</dcterms:created>
  <dcterms:modified xsi:type="dcterms:W3CDTF">2015-05-26T14:09:32Z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