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8615B1-08AD-417C-AE71-F5C792EEBB31}" v="18" dt="2025-01-20T11:17:47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F6FDE-264C-11B9-4739-0CF05D7A9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8866C-FE90-3C5C-B410-0E92451BE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9C279-4C61-ACED-FEF3-312DD96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91336-821D-B670-1993-5D9A01B7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A12A-F012-F802-4E85-0F34C7B83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28192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C3A8F-7034-397B-7682-F2619DC6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DF0E7-EA1D-A03D-4C0F-A51836CFC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2F6D-1262-2891-92FB-9D99E0F0C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5363B-1291-1384-D5EF-550E8C03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17275-7604-590B-E587-4B84C8DCA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240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8938B-0E90-FE23-0E65-91FB4C0B2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E276E-0E48-AD63-4F38-CFCF6779F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437E-8EA5-BBA3-5580-0DB51F5C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24EDE-811A-22A9-16A7-A0235AB8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27825-B271-1DB6-16D8-32CE915D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532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3DAB-54C3-A1DB-3C6A-31375519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580C-15D2-79A1-4685-0CE22F0C8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50768-4C31-F639-7ABE-542890C86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A6AB5-34FE-B599-41ED-3405F5E0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331-09A0-B30F-72A9-B3603E33D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7756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9864-CDA1-90A1-B731-2604AE1DB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3051D-21CE-D6FC-1AB0-C6E251243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23B55-2821-7FF6-3CCD-C8BF37575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EFCB-1A3B-80AF-C3DB-B69751CE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62CBF-0730-811B-725B-35DD2A9A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3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C7A9-296C-594D-3785-806765BCB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77AE2-533C-0BE3-ED2C-709A7FC92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9B7B0-3A94-9795-6F47-98B93EAE6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B66F9-9AFB-3775-AF36-81055062A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AD1D2-3808-05C9-21EC-745F79AF7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41345-96A3-8BE0-DE88-5EC1B5F5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85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F3AA3-799C-316F-422D-5E57B415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3CF18-03C8-24CF-CA6F-DC552842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EDA2F-80E8-D3EE-718E-FC144AEDD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DAD07-F07A-E70C-F57F-DCA54B041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FF02D-D700-DC41-F87E-9DB794212C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42118-3D39-CFA8-A476-5471E8463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EF65-2CFC-2BBC-FAA5-11717E72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CE6468-02D2-C92A-0499-81588358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98678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F54F-45BC-A76A-8F20-272937BD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2FB1A-D2C4-13C9-C1B2-86E4E2C4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1051C-2A77-E30D-91D1-0B502C336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FF89A-D0AD-2583-7A91-3AA5C3BD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7893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480EC1-E61C-3F95-650E-5F481DAD4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0C196-7BDE-3C1E-50CC-4954AF0B2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A7DB-4F94-1DBF-3322-A2BED008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15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7202-09D8-6B47-2A9C-25671BF4D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3C4A6-5ABD-E4F3-5F7D-0BF69887C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A2EF3-9B83-454A-FCC9-7C632DD916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8E54B-A91B-4E8D-157D-92CE08A7D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4878-DE0A-9DD3-69ED-3A7D24082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73AFA-79F7-375F-B993-64B59FEF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56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CC6B-5B47-62FD-8CA4-1ED40532D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6388F-B06E-EE35-C757-FAFB1F6647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89B23-FF38-90DA-1F00-D8559966B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35346-FF08-7849-2D49-6A8FCDD5A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11C15-8A19-7ACB-F637-73736636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02571-B6C2-4F06-0BE5-B1A867E14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55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04753-770B-AA2D-9537-B893E9827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F9D94-E458-9CB0-6A27-2591453F9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545EB-EFB5-B568-F6CE-3B37AB682E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88EA2-FFD3-4057-97E8-0E65B71CF5F8}" type="datetimeFigureOut">
              <a:rPr lang="en-SG" smtClean="0"/>
              <a:t>16/5/25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0C4CD-25B8-34FA-6466-0EF773969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C8B2-C92B-A826-FB14-2BC51F5C7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D7B72-5D70-47BD-9F65-FAA2D8A9F5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824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4D63-3197-8AFB-9107-17255709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95" y="132659"/>
            <a:ext cx="10515600" cy="833856"/>
          </a:xfrm>
        </p:spPr>
        <p:txBody>
          <a:bodyPr>
            <a:normAutofit/>
          </a:bodyPr>
          <a:lstStyle/>
          <a:p>
            <a:r>
              <a:rPr lang="en-SG" sz="3200" dirty="0"/>
              <a:t>Measurement setup and strategy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9BDA7-66D7-DC24-D977-D1277847A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27" y="1156916"/>
            <a:ext cx="4237885" cy="2430504"/>
          </a:xfrm>
          <a:prstGeom prst="rect">
            <a:avLst/>
          </a:prstGeom>
        </p:spPr>
      </p:pic>
      <p:pic>
        <p:nvPicPr>
          <p:cNvPr id="7" name="Picture 6" descr="A machine with wires and a circular object&#10;&#10;Description automatically generated">
            <a:extLst>
              <a:ext uri="{FF2B5EF4-FFF2-40B4-BE49-F238E27FC236}">
                <a16:creationId xmlns:a16="http://schemas.microsoft.com/office/drawing/2014/main" id="{9428828D-51AC-36FC-8BD0-BCAA718EA6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5" r="10986" b="21387"/>
          <a:stretch/>
        </p:blipFill>
        <p:spPr>
          <a:xfrm>
            <a:off x="4851531" y="1179936"/>
            <a:ext cx="2961140" cy="21604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3F98558-05B3-8B10-62F3-F64B9BB7D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990" y="1217620"/>
            <a:ext cx="2651772" cy="21604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54009C-8BC0-F6E3-FDAF-251F0A3153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485" y="3850963"/>
            <a:ext cx="4174387" cy="262090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616CB1-8652-251C-2BDD-C8019666B405}"/>
              </a:ext>
            </a:extLst>
          </p:cNvPr>
          <p:cNvSpPr txBox="1"/>
          <p:nvPr/>
        </p:nvSpPr>
        <p:spPr>
          <a:xfrm>
            <a:off x="867021" y="6471868"/>
            <a:ext cx="2193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LDV signal, raw data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196766-49E3-DF8E-6B9C-8A894CCD95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26715" y="3753071"/>
            <a:ext cx="2272321" cy="248873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90D6DD1-B010-C803-0A17-4EEBF95627A6}"/>
              </a:ext>
            </a:extLst>
          </p:cNvPr>
          <p:cNvSpPr/>
          <p:nvPr/>
        </p:nvSpPr>
        <p:spPr>
          <a:xfrm>
            <a:off x="6115248" y="4723651"/>
            <a:ext cx="86883" cy="86883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500F33-1449-D19F-04B6-6F46742EF916}"/>
              </a:ext>
            </a:extLst>
          </p:cNvPr>
          <p:cNvSpPr txBox="1"/>
          <p:nvPr/>
        </p:nvSpPr>
        <p:spPr>
          <a:xfrm>
            <a:off x="7812671" y="787584"/>
            <a:ext cx="406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Real shape of rotor, thickness=0.32mm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1344F0-2B90-2E8B-5020-3D6EC02A0C30}"/>
              </a:ext>
            </a:extLst>
          </p:cNvPr>
          <p:cNvSpPr txBox="1"/>
          <p:nvPr/>
        </p:nvSpPr>
        <p:spPr>
          <a:xfrm>
            <a:off x="7943272" y="4441202"/>
            <a:ext cx="40242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Trigger mode control strategy:</a:t>
            </a:r>
            <a:br>
              <a:rPr lang="en-SG" dirty="0"/>
            </a:br>
            <a:r>
              <a:rPr lang="en-SG" dirty="0"/>
              <a:t>When the LDV signal is higher than 0.2,</a:t>
            </a:r>
          </a:p>
          <a:p>
            <a:r>
              <a:rPr lang="en-SG" dirty="0"/>
              <a:t>Electrode 3 are on.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6F13C3-C144-D1DD-59EA-791E030F8BD8}"/>
              </a:ext>
            </a:extLst>
          </p:cNvPr>
          <p:cNvSpPr txBox="1"/>
          <p:nvPr/>
        </p:nvSpPr>
        <p:spPr>
          <a:xfrm>
            <a:off x="5794326" y="41479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661F52-A3BA-093A-9844-300857CFEE08}"/>
              </a:ext>
            </a:extLst>
          </p:cNvPr>
          <p:cNvSpPr txBox="1"/>
          <p:nvPr/>
        </p:nvSpPr>
        <p:spPr>
          <a:xfrm>
            <a:off x="5775078" y="59171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F4C710-DC8B-5236-C1F8-4B11565DDBB1}"/>
              </a:ext>
            </a:extLst>
          </p:cNvPr>
          <p:cNvSpPr txBox="1"/>
          <p:nvPr/>
        </p:nvSpPr>
        <p:spPr>
          <a:xfrm>
            <a:off x="6738984" y="44412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A22D3E-02B6-60FB-4CAE-58FEDB552A5F}"/>
              </a:ext>
            </a:extLst>
          </p:cNvPr>
          <p:cNvSpPr txBox="1"/>
          <p:nvPr/>
        </p:nvSpPr>
        <p:spPr>
          <a:xfrm>
            <a:off x="5138343" y="549339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10DD37-1A0D-76E6-1D19-0C1C8B542838}"/>
              </a:ext>
            </a:extLst>
          </p:cNvPr>
          <p:cNvSpPr txBox="1"/>
          <p:nvPr/>
        </p:nvSpPr>
        <p:spPr>
          <a:xfrm>
            <a:off x="7943272" y="5811942"/>
            <a:ext cx="288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LDV signal delay: 400us</a:t>
            </a:r>
          </a:p>
        </p:txBody>
      </p:sp>
    </p:spTree>
    <p:extLst>
      <p:ext uri="{BB962C8B-B14F-4D97-AF65-F5344CB8AC3E}">
        <p14:creationId xmlns:p14="http://schemas.microsoft.com/office/powerpoint/2010/main" val="335723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496A60-0EC1-CA21-BD07-327A2CA85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30" y="1250520"/>
            <a:ext cx="3202781" cy="252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DA4404-0DB1-47CE-9CED-031809E4A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2679" y="1293160"/>
            <a:ext cx="3276456" cy="25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8D03D0-42A1-7F60-F9EC-14FFB8C3E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8048" y="1250520"/>
            <a:ext cx="3259320" cy="25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E5E7D3-F62F-B99B-E8BD-6F9CF7089942}"/>
              </a:ext>
            </a:extLst>
          </p:cNvPr>
          <p:cNvSpPr txBox="1"/>
          <p:nvPr/>
        </p:nvSpPr>
        <p:spPr>
          <a:xfrm>
            <a:off x="1033670" y="441739"/>
            <a:ext cx="9749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We drive the rotor into spinning at around 250rpm for 10s, then start the trigger mode control strategy (as descripted in the previous slide) for 50s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762C24D-7E3A-641B-041E-811AA4A71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30" y="4353159"/>
            <a:ext cx="2905198" cy="218379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C250118-35F3-2EE5-D31E-250D8010FA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5751" y="4401143"/>
            <a:ext cx="2650348" cy="205891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8A82644-8327-7F0D-4B86-213CC20D0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4322" y="4353159"/>
            <a:ext cx="2597619" cy="197930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17B34C-7199-6945-0FCE-1741E3CA74A3}"/>
              </a:ext>
            </a:extLst>
          </p:cNvPr>
          <p:cNvSpPr txBox="1"/>
          <p:nvPr/>
        </p:nvSpPr>
        <p:spPr>
          <a:xfrm>
            <a:off x="1221409" y="3738409"/>
            <a:ext cx="9749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3 data set of ringdown measurement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480E66-AF6B-7A3B-C89F-CF222EE9EE7D}"/>
              </a:ext>
            </a:extLst>
          </p:cNvPr>
          <p:cNvSpPr txBox="1"/>
          <p:nvPr/>
        </p:nvSpPr>
        <p:spPr>
          <a:xfrm>
            <a:off x="9733461" y="4830437"/>
            <a:ext cx="161629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/>
              <a:t>The spikes are due to signal processing of the raw data</a:t>
            </a:r>
          </a:p>
        </p:txBody>
      </p:sp>
    </p:spTree>
    <p:extLst>
      <p:ext uri="{BB962C8B-B14F-4D97-AF65-F5344CB8AC3E}">
        <p14:creationId xmlns:p14="http://schemas.microsoft.com/office/powerpoint/2010/main" val="152995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6F30-4F17-187E-E544-B0ABE7F9D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Known physical parameters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59899F-2238-CC19-3B82-E0B483987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477064"/>
              </p:ext>
            </p:extLst>
          </p:nvPr>
        </p:nvGraphicFramePr>
        <p:xfrm>
          <a:off x="2516609" y="2210769"/>
          <a:ext cx="7084819" cy="16942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9137">
                  <a:extLst>
                    <a:ext uri="{9D8B030D-6E8A-4147-A177-3AD203B41FA5}">
                      <a16:colId xmlns:a16="http://schemas.microsoft.com/office/drawing/2014/main" val="1427097743"/>
                    </a:ext>
                  </a:extLst>
                </a:gridCol>
                <a:gridCol w="623888">
                  <a:extLst>
                    <a:ext uri="{9D8B030D-6E8A-4147-A177-3AD203B41FA5}">
                      <a16:colId xmlns:a16="http://schemas.microsoft.com/office/drawing/2014/main" val="42902167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04267831"/>
                    </a:ext>
                  </a:extLst>
                </a:gridCol>
                <a:gridCol w="671512">
                  <a:extLst>
                    <a:ext uri="{9D8B030D-6E8A-4147-A177-3AD203B41FA5}">
                      <a16:colId xmlns:a16="http://schemas.microsoft.com/office/drawing/2014/main" val="213525852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167794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16019882"/>
                    </a:ext>
                  </a:extLst>
                </a:gridCol>
                <a:gridCol w="747713">
                  <a:extLst>
                    <a:ext uri="{9D8B030D-6E8A-4147-A177-3AD203B41FA5}">
                      <a16:colId xmlns:a16="http://schemas.microsoft.com/office/drawing/2014/main" val="2078810053"/>
                    </a:ext>
                  </a:extLst>
                </a:gridCol>
                <a:gridCol w="790575">
                  <a:extLst>
                    <a:ext uri="{9D8B030D-6E8A-4147-A177-3AD203B41FA5}">
                      <a16:colId xmlns:a16="http://schemas.microsoft.com/office/drawing/2014/main" val="2727052136"/>
                    </a:ext>
                  </a:extLst>
                </a:gridCol>
                <a:gridCol w="495896">
                  <a:extLst>
                    <a:ext uri="{9D8B030D-6E8A-4147-A177-3AD203B41FA5}">
                      <a16:colId xmlns:a16="http://schemas.microsoft.com/office/drawing/2014/main" val="1469482888"/>
                    </a:ext>
                  </a:extLst>
                </a:gridCol>
                <a:gridCol w="826298">
                  <a:extLst>
                    <a:ext uri="{9D8B030D-6E8A-4147-A177-3AD203B41FA5}">
                      <a16:colId xmlns:a16="http://schemas.microsoft.com/office/drawing/2014/main" val="988229431"/>
                    </a:ext>
                  </a:extLst>
                </a:gridCol>
              </a:tblGrid>
              <a:tr h="1298036"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Thickness t(mm)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Density rho(kg/m</a:t>
                      </a:r>
                      <a:r>
                        <a:rPr lang="en-SG" sz="900" baseline="300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Effective arm R(mm)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Moment of inertia </a:t>
                      </a:r>
                    </a:p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I(kg m</a:t>
                      </a:r>
                      <a:r>
                        <a:rPr lang="en-SG" sz="900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Levitation gap d0(mm)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/>
                        <a:t>Effective overlapping area A(m</a:t>
                      </a:r>
                      <a:r>
                        <a:rPr lang="en-SG" sz="900" baseline="30000" dirty="0"/>
                        <a:t>2</a:t>
                      </a:r>
                      <a:r>
                        <a:rPr lang="en-SG" sz="9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900" dirty="0">
                          <a:solidFill>
                            <a:srgbClr val="FF0000"/>
                          </a:solidFill>
                        </a:rPr>
                        <a:t>Amplitude of voltage V0 (V)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000" dirty="0"/>
                        <a:t>Calculated Damping coefficient c (Kg m</a:t>
                      </a:r>
                      <a:r>
                        <a:rPr lang="en-SG" sz="1000" baseline="30000" dirty="0"/>
                        <a:t>2</a:t>
                      </a:r>
                      <a:r>
                        <a:rPr lang="en-SG" sz="1000" dirty="0"/>
                        <a:t>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>
                          <a:solidFill>
                            <a:srgbClr val="FF0000"/>
                          </a:solidFill>
                        </a:rPr>
                        <a:t>Mass (mg)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>
                          <a:solidFill>
                            <a:srgbClr val="FF0000"/>
                          </a:solidFill>
                        </a:rPr>
                        <a:t>Measured gamma</a:t>
                      </a:r>
                    </a:p>
                    <a:p>
                      <a:pPr algn="ctr"/>
                      <a:r>
                        <a:rPr lang="en-SG" sz="1000" dirty="0">
                          <a:solidFill>
                            <a:srgbClr val="FF0000"/>
                          </a:solidFill>
                        </a:rPr>
                        <a:t>c/I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0231485"/>
                  </a:ext>
                </a:extLst>
              </a:tr>
              <a:tr h="386649"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2200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9.996e-12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1e-6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>
                          <a:solidFill>
                            <a:srgbClr val="FF0000"/>
                          </a:solidFill>
                        </a:rPr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000" dirty="0"/>
                        <a:t>5.423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SG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958756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9BBE9AD-796E-7802-4150-EFEF278E0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4977" y="4252848"/>
            <a:ext cx="2651772" cy="21604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ABE62-BEF2-A7F4-0AE3-D6A2793ABF37}"/>
              </a:ext>
            </a:extLst>
          </p:cNvPr>
          <p:cNvSpPr txBox="1"/>
          <p:nvPr/>
        </p:nvSpPr>
        <p:spPr>
          <a:xfrm>
            <a:off x="5663096" y="5043686"/>
            <a:ext cx="45114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Magnets:</a:t>
            </a:r>
            <a:br>
              <a:rPr lang="en-SG" dirty="0"/>
            </a:br>
            <a:r>
              <a:rPr lang="en-SG" dirty="0"/>
              <a:t>For ring: </a:t>
            </a:r>
            <a:r>
              <a:rPr lang="en-SG" dirty="0" err="1"/>
              <a:t>D_out</a:t>
            </a:r>
            <a:r>
              <a:rPr lang="en-SG" dirty="0"/>
              <a:t>=12mm, </a:t>
            </a:r>
            <a:r>
              <a:rPr lang="en-SG" dirty="0" err="1"/>
              <a:t>D_in</a:t>
            </a:r>
            <a:r>
              <a:rPr lang="en-SG" dirty="0"/>
              <a:t>=3mm, H=6mm</a:t>
            </a:r>
          </a:p>
          <a:p>
            <a:r>
              <a:rPr lang="en-SG" dirty="0"/>
              <a:t>For cylinder: D=3mm, H=6mm</a:t>
            </a:r>
          </a:p>
        </p:txBody>
      </p:sp>
    </p:spTree>
    <p:extLst>
      <p:ext uri="{BB962C8B-B14F-4D97-AF65-F5344CB8AC3E}">
        <p14:creationId xmlns:p14="http://schemas.microsoft.com/office/powerpoint/2010/main" val="233708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199</Words>
  <Application>Microsoft Macintosh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Measurement setup and strategy</vt:lpstr>
      <vt:lpstr>PowerPoint Presentation</vt:lpstr>
      <vt:lpstr>Known physical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Measurement setup and strategy</dc:title>
  <dc:creator>Xianfeng Chen</dc:creator>
  <cp:lastModifiedBy>#PRISCILLA TAY TZE YEE#</cp:lastModifiedBy>
  <cp:revision>2</cp:revision>
  <dcterms:created xsi:type="dcterms:W3CDTF">2025-01-20T07:56:58Z</dcterms:created>
  <dcterms:modified xsi:type="dcterms:W3CDTF">2025-05-16T05:00:52Z</dcterms:modified>
</cp:coreProperties>
</file>