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90" r:id="rId5"/>
    <p:sldId id="291" r:id="rId6"/>
    <p:sldId id="258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264" r:id="rId16"/>
    <p:sldId id="300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219147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Summer </a:t>
                      </a:r>
                      <a:r>
                        <a:rPr lang="en-US" smtClean="0"/>
                        <a:t>20_21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Nazia</a:t>
                      </a:r>
                      <a:r>
                        <a:rPr lang="en-US" i="1" dirty="0" smtClean="0"/>
                        <a:t> Hossain;  nazia@aiub.edu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cs typeface="Times New Roman" panose="02020603050405020304" pitchFamily="18" charset="0"/>
              </a:rPr>
              <a:t>Let  E = {a, b}.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4. </a:t>
            </a:r>
            <a:r>
              <a:rPr lang="en-US" b="1" dirty="0">
                <a:cs typeface="Times New Roman" panose="02020603050405020304" pitchFamily="18" charset="0"/>
              </a:rPr>
              <a:t>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)* </a:t>
            </a:r>
            <a:r>
              <a:rPr lang="en-US" dirty="0">
                <a:cs typeface="Times New Roman" panose="02020603050405020304" pitchFamily="18" charset="0"/>
              </a:rPr>
              <a:t>denotes the set of all strings consisting of zero or more instances of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or </a:t>
            </a:r>
            <a:r>
              <a:rPr lang="en-US" i="1" dirty="0">
                <a:cs typeface="Times New Roman" panose="02020603050405020304" pitchFamily="18" charset="0"/>
              </a:rPr>
              <a:t>b, </a:t>
            </a:r>
            <a:r>
              <a:rPr lang="en-US" dirty="0">
                <a:cs typeface="Times New Roman" panose="02020603050405020304" pitchFamily="18" charset="0"/>
              </a:rPr>
              <a:t>that is, all strings of a's and b's: {E ,</a:t>
            </a:r>
            <a:r>
              <a:rPr lang="en-US" i="1" dirty="0">
                <a:cs typeface="Times New Roman" panose="02020603050405020304" pitchFamily="18" charset="0"/>
              </a:rPr>
              <a:t>a, </a:t>
            </a:r>
            <a:r>
              <a:rPr lang="en-US" i="1" dirty="0" err="1">
                <a:cs typeface="Times New Roman" panose="02020603050405020304" pitchFamily="18" charset="0"/>
              </a:rPr>
              <a:t>b,aa</a:t>
            </a:r>
            <a:r>
              <a:rPr lang="en-US" i="1" dirty="0">
                <a:cs typeface="Times New Roman" panose="02020603050405020304" pitchFamily="18" charset="0"/>
              </a:rPr>
              <a:t>, ab, </a:t>
            </a:r>
            <a:r>
              <a:rPr lang="en-US" i="1" dirty="0" err="1">
                <a:cs typeface="Times New Roman" panose="02020603050405020304" pitchFamily="18" charset="0"/>
              </a:rPr>
              <a:t>ba</a:t>
            </a:r>
            <a:r>
              <a:rPr lang="en-US" i="1" dirty="0">
                <a:cs typeface="Times New Roman" panose="02020603050405020304" pitchFamily="18" charset="0"/>
              </a:rPr>
              <a:t>, </a:t>
            </a:r>
            <a:r>
              <a:rPr lang="en-US" i="1" dirty="0" err="1">
                <a:cs typeface="Times New Roman" panose="02020603050405020304" pitchFamily="18" charset="0"/>
              </a:rPr>
              <a:t>bb,aaa</a:t>
            </a:r>
            <a:r>
              <a:rPr lang="en-US" i="1" dirty="0">
                <a:cs typeface="Times New Roman" panose="02020603050405020304" pitchFamily="18" charset="0"/>
              </a:rPr>
              <a:t>,...}.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Another regular expression for the same language is </a:t>
            </a:r>
            <a:r>
              <a:rPr lang="en-US" b="1" dirty="0">
                <a:cs typeface="Times New Roman" panose="02020603050405020304" pitchFamily="18" charset="0"/>
              </a:rPr>
              <a:t>(a*b*)*.</a:t>
            </a:r>
          </a:p>
          <a:p>
            <a:pPr lvl="1"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 err="1">
                <a:cs typeface="Times New Roman" panose="02020603050405020304" pitchFamily="18" charset="0"/>
              </a:rPr>
              <a:t>a|a</a:t>
            </a:r>
            <a:r>
              <a:rPr lang="en-US" b="1" dirty="0">
                <a:cs typeface="Times New Roman" panose="02020603050405020304" pitchFamily="18" charset="0"/>
              </a:rPr>
              <a:t>*b </a:t>
            </a:r>
            <a:r>
              <a:rPr lang="en-US" dirty="0">
                <a:cs typeface="Times New Roman" panose="02020603050405020304" pitchFamily="18" charset="0"/>
              </a:rPr>
              <a:t>denotes the language </a:t>
            </a:r>
            <a:r>
              <a:rPr lang="en-US" i="1" dirty="0">
                <a:cs typeface="Times New Roman" panose="02020603050405020304" pitchFamily="18" charset="0"/>
              </a:rPr>
              <a:t>{a, b, ab, </a:t>
            </a:r>
            <a:r>
              <a:rPr lang="en-US" i="1" dirty="0" err="1">
                <a:cs typeface="Times New Roman" panose="02020603050405020304" pitchFamily="18" charset="0"/>
              </a:rPr>
              <a:t>aab</a:t>
            </a:r>
            <a:r>
              <a:rPr lang="en-US" i="1" dirty="0">
                <a:cs typeface="Times New Roman" panose="02020603050405020304" pitchFamily="18" charset="0"/>
              </a:rPr>
              <a:t>, </a:t>
            </a:r>
            <a:r>
              <a:rPr lang="en-US" i="1" dirty="0" err="1">
                <a:cs typeface="Times New Roman" panose="02020603050405020304" pitchFamily="18" charset="0"/>
              </a:rPr>
              <a:t>aaab</a:t>
            </a:r>
            <a:r>
              <a:rPr lang="en-US" i="1" dirty="0">
                <a:cs typeface="Times New Roman" panose="02020603050405020304" pitchFamily="18" charset="0"/>
              </a:rPr>
              <a:t>,...</a:t>
            </a:r>
            <a:r>
              <a:rPr lang="en-US" dirty="0">
                <a:cs typeface="Times New Roman" panose="02020603050405020304" pitchFamily="18" charset="0"/>
              </a:rPr>
              <a:t>}, that is, the string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and all strings consisting of zero or more a's and ending in </a:t>
            </a:r>
            <a:r>
              <a:rPr lang="en-US" i="1" dirty="0">
                <a:cs typeface="Times New Roman" panose="02020603050405020304" pitchFamily="18" charset="0"/>
              </a:rPr>
              <a:t>b.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1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Operations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The various operations on languages are: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Union of two languages L and M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	 L U M = {s | s is in L or s is in M}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Concatenation of two languages L and M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 	LM = {</a:t>
            </a:r>
            <a:r>
              <a:rPr lang="en-US" dirty="0" err="1">
                <a:cs typeface="Times New Roman" panose="02020603050405020304" pitchFamily="18" charset="0"/>
              </a:rPr>
              <a:t>st</a:t>
            </a:r>
            <a:r>
              <a:rPr lang="en-US" dirty="0">
                <a:cs typeface="Times New Roman" panose="02020603050405020304" pitchFamily="18" charset="0"/>
              </a:rPr>
              <a:t> | s is in L and t is in M}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Kleene Closure of a language L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  	L* = Zero or more occurrence of language L.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Outline the NFA generated by the construction of Thompson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((a | b)*c)*</a:t>
            </a:r>
          </a:p>
          <a:p>
            <a:pPr algn="just"/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x-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F33D503-BCE4-4359-9308-6552CCA1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3555536"/>
            <a:ext cx="68103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3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By means of the construction of Thompson, outline the NFA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a (b | c)*d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BF72622-74DC-45E6-A56A-17CADBAB0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3493919"/>
            <a:ext cx="67627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By means of the construction of Thompson, outline the NFA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a (b | c)*d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677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Class Exercises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783772" y="2435896"/>
            <a:ext cx="586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(</a:t>
            </a:r>
            <a:r>
              <a:rPr lang="en-US" b="1" dirty="0" err="1"/>
              <a:t>aUb</a:t>
            </a:r>
            <a:r>
              <a:rPr lang="en-US" b="1" dirty="0"/>
              <a:t>)*</a:t>
            </a:r>
            <a:r>
              <a:rPr lang="en-US" b="1" dirty="0" err="1"/>
              <a:t>abc</a:t>
            </a:r>
            <a:endParaRPr lang="en-US" b="1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(</a:t>
            </a:r>
            <a:r>
              <a:rPr lang="en-US" dirty="0" err="1"/>
              <a:t>abUbc</a:t>
            </a:r>
            <a:r>
              <a:rPr lang="en-US" dirty="0"/>
              <a:t>(</a:t>
            </a:r>
            <a:r>
              <a:rPr lang="en-US" dirty="0" err="1"/>
              <a:t>abUc</a:t>
            </a:r>
            <a:r>
              <a:rPr lang="en-US" dirty="0"/>
              <a:t>)*)*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7151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</a:t>
            </a:r>
            <a:r>
              <a:rPr lang="en-US" dirty="0" err="1"/>
              <a:t>Aho</a:t>
            </a:r>
            <a:r>
              <a:rPr lang="en-US" dirty="0"/>
              <a:t>, R. </a:t>
            </a:r>
            <a:r>
              <a:rPr lang="en-US" dirty="0" err="1"/>
              <a:t>Sethi</a:t>
            </a:r>
            <a:r>
              <a:rPr lang="en-US" dirty="0"/>
              <a:t> and J. Ullman, </a:t>
            </a:r>
            <a:r>
              <a:rPr lang="en-US" b="1" i="1" dirty="0"/>
              <a:t>Compilers: Principles, Techniques and Tools</a:t>
            </a:r>
          </a:p>
          <a:p>
            <a:r>
              <a:rPr lang="en-US" i="1" dirty="0"/>
              <a:t>(</a:t>
            </a:r>
            <a:r>
              <a:rPr lang="en-US" dirty="0"/>
              <a:t>The Dragon Book</a:t>
            </a:r>
            <a:r>
              <a:rPr lang="en-US" i="1" dirty="0"/>
              <a:t>)</a:t>
            </a:r>
            <a:r>
              <a:rPr lang="en-US" dirty="0"/>
              <a:t>,   [ Second Edition]</a:t>
            </a:r>
            <a:endParaRPr lang="x-none" dirty="0"/>
          </a:p>
          <a:p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34482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x-non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7E16F0D-9199-4F56-AFEB-CB1EB455210D}"/>
              </a:ext>
            </a:extLst>
          </p:cNvPr>
          <p:cNvSpPr/>
          <p:nvPr/>
        </p:nvSpPr>
        <p:spPr>
          <a:xfrm>
            <a:off x="783771" y="2235816"/>
            <a:ext cx="6925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A. </a:t>
            </a:r>
            <a:r>
              <a:rPr lang="en-US" dirty="0" err="1"/>
              <a:t>Aho</a:t>
            </a:r>
            <a:r>
              <a:rPr lang="en-US" dirty="0"/>
              <a:t>, R. </a:t>
            </a:r>
            <a:r>
              <a:rPr lang="en-US" dirty="0" err="1"/>
              <a:t>Sethi</a:t>
            </a:r>
            <a:r>
              <a:rPr lang="en-US" dirty="0"/>
              <a:t> and J. Ullman, </a:t>
            </a:r>
            <a:r>
              <a:rPr lang="en-US" b="1" i="1" dirty="0"/>
              <a:t>Compilers: Principles, Techniques and Tools</a:t>
            </a:r>
            <a:r>
              <a:rPr lang="en-US" i="1" dirty="0"/>
              <a:t>(</a:t>
            </a:r>
            <a:r>
              <a:rPr lang="en-US" dirty="0"/>
              <a:t>The Dragon Book</a:t>
            </a:r>
            <a:r>
              <a:rPr lang="en-US" i="1" dirty="0"/>
              <a:t>)</a:t>
            </a:r>
            <a:r>
              <a:rPr lang="en-US" dirty="0"/>
              <a:t>,   [ Second Edition]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Principles of Compiler Design </a:t>
            </a:r>
            <a:r>
              <a:rPr lang="en-US" dirty="0"/>
              <a:t>(2nd Revised Edition 2009) A. A. Puntambekar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Basics of Compiler Design Torben </a:t>
            </a:r>
            <a:r>
              <a:rPr lang="en-US" dirty="0" err="1">
                <a:solidFill>
                  <a:prstClr val="black"/>
                </a:solidFill>
              </a:rPr>
              <a:t>Mogensen</a:t>
            </a:r>
            <a:endParaRPr lang="en-US" dirty="0">
              <a:solidFill>
                <a:prstClr val="black"/>
              </a:solidFill>
            </a:endParaRP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Definition of a Regular Expression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Rules of a Regular Expression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Objectives: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Understand the basic concept of Regular expression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Understand the regular expression algorithm</a:t>
            </a:r>
          </a:p>
          <a:p>
            <a:pPr lvl="1" algn="just"/>
            <a:endParaRPr lang="en-US" dirty="0"/>
          </a:p>
          <a:p>
            <a:pPr algn="just"/>
            <a:r>
              <a:rPr lang="en-US" sz="2000" b="1" dirty="0"/>
              <a:t>Outcome: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Students should be able to design the nondeterministic finite automate from regular expression.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Students should be able to know the applications of a regular expression. 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</a:t>
            </a:r>
            <a:endParaRPr lang="x-none" b="1" dirty="0"/>
          </a:p>
        </p:txBody>
      </p:sp>
    </p:spTree>
    <p:extLst>
      <p:ext uri="{BB962C8B-B14F-4D97-AF65-F5344CB8AC3E}">
        <p14:creationId xmlns:p14="http://schemas.microsoft.com/office/powerpoint/2010/main" val="25967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cs typeface="Times New Roman" panose="02020603050405020304" pitchFamily="18" charset="0"/>
              </a:rPr>
              <a:t>Definition: </a:t>
            </a:r>
            <a:r>
              <a:rPr lang="en-US" dirty="0">
                <a:cs typeface="Times New Roman" panose="02020603050405020304" pitchFamily="18" charset="0"/>
              </a:rPr>
              <a:t>A sequence of  symbols and characters expressing a string or pattern to be searched for within a longer piece of text.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Another words to say a  regular expression is a method used in programming for pattern matching. Regular expressions provide a flexible and concise means to match strings of text.</a:t>
            </a:r>
            <a:endParaRPr lang="x-none" dirty="0">
              <a:cs typeface="Times New Roman" panose="02020603050405020304" pitchFamily="18" charset="0"/>
            </a:endParaRP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The regular expressions are built recursively out of smaller regular expressions, using some rules.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Each regular expression r denotes a language L(r), which is also defined recursively from the languages denoted by r ' s subexpressions.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</a:t>
            </a:r>
            <a:endParaRPr lang="x-none" b="1" dirty="0"/>
          </a:p>
        </p:txBody>
      </p:sp>
    </p:spTree>
    <p:extLst>
      <p:ext uri="{BB962C8B-B14F-4D97-AF65-F5344CB8AC3E}">
        <p14:creationId xmlns:p14="http://schemas.microsoft.com/office/powerpoint/2010/main" val="17022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cs typeface="Times New Roman" panose="02020603050405020304" pitchFamily="18" charset="0"/>
              </a:rPr>
              <a:t>The regular expressions are built recursively out of smaller regular expressions, using some rules.</a:t>
            </a:r>
          </a:p>
          <a:p>
            <a:pPr algn="just"/>
            <a:endParaRPr lang="en-US" sz="2000" dirty="0"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cs typeface="Times New Roman" panose="02020603050405020304" pitchFamily="18" charset="0"/>
              </a:rPr>
              <a:t>Each regular expression r denotes a language L(r), which is also defined recursively from the languages denoted by r ' s subexpressions.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9995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Here are the rules that define the regular expressions over some alphabet £ and the languages that those expressions denote.</a:t>
            </a:r>
          </a:p>
          <a:p>
            <a:pPr algn="just"/>
            <a:endParaRPr lang="en-US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Basis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Induction</a:t>
            </a:r>
            <a:endParaRPr lang="en-US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Precedence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30265" y="4312118"/>
            <a:ext cx="33530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Input: 1234</a:t>
            </a:r>
          </a:p>
          <a:p>
            <a:r>
              <a:rPr lang="en-US" dirty="0" err="1" smtClean="0"/>
              <a:t>RegEx</a:t>
            </a:r>
            <a:r>
              <a:rPr lang="en-US" dirty="0" smtClean="0"/>
              <a:t>: [0-9]+     </a:t>
            </a: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err="1" smtClean="0"/>
              <a:t>interger</a:t>
            </a:r>
            <a:r>
              <a:rPr lang="en-US" dirty="0" smtClean="0"/>
              <a:t>”);</a:t>
            </a:r>
          </a:p>
          <a:p>
            <a:r>
              <a:rPr lang="en-US" dirty="0" smtClean="0"/>
              <a:t>Output:</a:t>
            </a:r>
          </a:p>
          <a:p>
            <a:r>
              <a:rPr lang="en-US" strike="sngStrike" dirty="0" smtClean="0"/>
              <a:t>1 – integer</a:t>
            </a:r>
          </a:p>
          <a:p>
            <a:r>
              <a:rPr lang="en-US" strike="sngStrike" dirty="0" smtClean="0"/>
              <a:t>2 – </a:t>
            </a:r>
            <a:r>
              <a:rPr lang="en-US" strike="sngStrike" dirty="0" err="1" smtClean="0"/>
              <a:t>intger</a:t>
            </a:r>
            <a:endParaRPr lang="en-US" strike="sngStrike" dirty="0" smtClean="0"/>
          </a:p>
          <a:p>
            <a:r>
              <a:rPr lang="en-US" strike="sngStrike" dirty="0" smtClean="0"/>
              <a:t>3 - integer</a:t>
            </a:r>
          </a:p>
          <a:p>
            <a:r>
              <a:rPr lang="en-US" strike="sngStrike" dirty="0" smtClean="0"/>
              <a:t>4 - integer </a:t>
            </a:r>
          </a:p>
          <a:p>
            <a:r>
              <a:rPr lang="en-US" dirty="0" smtClean="0"/>
              <a:t>1234 </a:t>
            </a:r>
            <a:r>
              <a:rPr lang="en-US" smtClean="0"/>
              <a:t>- 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r>
              <a:rPr lang="en-US" b="1" dirty="0">
                <a:cs typeface="Times New Roman" panose="02020603050405020304" pitchFamily="18" charset="0"/>
              </a:rPr>
              <a:t>BASIS: </a:t>
            </a:r>
            <a:r>
              <a:rPr lang="en-US" dirty="0">
                <a:cs typeface="Times New Roman" panose="02020603050405020304" pitchFamily="18" charset="0"/>
              </a:rPr>
              <a:t>There are two rules that form the basis: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E is a regular expression, and </a:t>
            </a:r>
            <a:r>
              <a:rPr lang="en-US" i="1" dirty="0">
                <a:cs typeface="Times New Roman" panose="02020603050405020304" pitchFamily="18" charset="0"/>
              </a:rPr>
              <a:t>L(E) </a:t>
            </a:r>
            <a:r>
              <a:rPr lang="en-US" dirty="0">
                <a:cs typeface="Times New Roman" panose="02020603050405020304" pitchFamily="18" charset="0"/>
              </a:rPr>
              <a:t>is {E}, that is, the language whose sole member is the empty string.</a:t>
            </a: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 If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is a symbol in E, then </a:t>
            </a:r>
            <a:r>
              <a:rPr lang="en-US" b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is a regular expression, and L</a:t>
            </a:r>
            <a:r>
              <a:rPr lang="en-US" b="1" dirty="0">
                <a:cs typeface="Times New Roman" panose="02020603050405020304" pitchFamily="18" charset="0"/>
              </a:rPr>
              <a:t>(a) = </a:t>
            </a:r>
            <a:r>
              <a:rPr lang="en-US" i="1" dirty="0">
                <a:cs typeface="Times New Roman" panose="02020603050405020304" pitchFamily="18" charset="0"/>
              </a:rPr>
              <a:t>{a}, </a:t>
            </a:r>
            <a:r>
              <a:rPr lang="en-US" dirty="0">
                <a:cs typeface="Times New Roman" panose="02020603050405020304" pitchFamily="18" charset="0"/>
              </a:rPr>
              <a:t>that is, the language with one string, of length one, with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in its one position. Here italics is used for symbols, and boldface for their corresponding regular expression.</a:t>
            </a:r>
            <a:endParaRPr lang="x-none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1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b="1" dirty="0">
                <a:cs typeface="Times New Roman" panose="02020603050405020304" pitchFamily="18" charset="0"/>
              </a:rPr>
              <a:t>INDUCTION: </a:t>
            </a:r>
            <a:r>
              <a:rPr lang="en-US" dirty="0">
                <a:cs typeface="Times New Roman" panose="02020603050405020304" pitchFamily="18" charset="0"/>
              </a:rPr>
              <a:t>There are four parts to the induction. Suppose r and </a:t>
            </a:r>
            <a:r>
              <a:rPr lang="en-US" i="1" dirty="0">
                <a:cs typeface="Times New Roman" panose="02020603050405020304" pitchFamily="18" charset="0"/>
              </a:rPr>
              <a:t>s </a:t>
            </a:r>
            <a:r>
              <a:rPr lang="en-US" dirty="0">
                <a:cs typeface="Times New Roman" panose="02020603050405020304" pitchFamily="18" charset="0"/>
              </a:rPr>
              <a:t>are regular expressions denoting languages </a:t>
            </a:r>
            <a:r>
              <a:rPr lang="en-US" i="1" dirty="0">
                <a:cs typeface="Times New Roman" panose="02020603050405020304" pitchFamily="18" charset="0"/>
              </a:rPr>
              <a:t>L(r) </a:t>
            </a:r>
            <a:r>
              <a:rPr lang="en-US" dirty="0">
                <a:cs typeface="Times New Roman" panose="02020603050405020304" pitchFamily="18" charset="0"/>
              </a:rPr>
              <a:t>and </a:t>
            </a:r>
            <a:r>
              <a:rPr lang="en-US" i="1" dirty="0">
                <a:cs typeface="Times New Roman" panose="02020603050405020304" pitchFamily="18" charset="0"/>
              </a:rPr>
              <a:t>L(s), </a:t>
            </a:r>
            <a:r>
              <a:rPr lang="en-US" dirty="0">
                <a:cs typeface="Times New Roman" panose="02020603050405020304" pitchFamily="18" charset="0"/>
              </a:rPr>
              <a:t>respectively.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(r)|(s) is a regular expression denoting the language </a:t>
            </a:r>
            <a:r>
              <a:rPr lang="en-US" i="1" dirty="0">
                <a:cs typeface="Times New Roman" panose="02020603050405020304" pitchFamily="18" charset="0"/>
              </a:rPr>
              <a:t>L(r) </a:t>
            </a:r>
            <a:r>
              <a:rPr lang="en-US" dirty="0">
                <a:cs typeface="Times New Roman" panose="02020603050405020304" pitchFamily="18" charset="0"/>
              </a:rPr>
              <a:t>U </a:t>
            </a:r>
            <a:r>
              <a:rPr lang="en-US" i="1" dirty="0">
                <a:cs typeface="Times New Roman" panose="02020603050405020304" pitchFamily="18" charset="0"/>
              </a:rPr>
              <a:t>L(s).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(r)(s) is a regular expression denoting the language </a:t>
            </a:r>
            <a:r>
              <a:rPr lang="en-US" i="1" dirty="0">
                <a:cs typeface="Times New Roman" panose="02020603050405020304" pitchFamily="18" charset="0"/>
              </a:rPr>
              <a:t>L(r)L(s).</a:t>
            </a:r>
          </a:p>
          <a:p>
            <a:pPr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dirty="0">
                <a:cs typeface="Times New Roman" panose="02020603050405020304" pitchFamily="18" charset="0"/>
              </a:rPr>
              <a:t>(r)* is a regular expression denoting (L(r))*.</a:t>
            </a:r>
          </a:p>
          <a:p>
            <a:pPr algn="just"/>
            <a:endParaRPr lang="pt-BR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(r) is a regular expression denoting </a:t>
            </a:r>
            <a:r>
              <a:rPr lang="en-US" i="1" dirty="0">
                <a:cs typeface="Times New Roman" panose="02020603050405020304" pitchFamily="18" charset="0"/>
              </a:rPr>
              <a:t>L(r).</a:t>
            </a:r>
            <a:r>
              <a:rPr lang="en-US" dirty="0">
                <a:cs typeface="Times New Roman" panose="02020603050405020304" pitchFamily="18" charset="0"/>
              </a:rPr>
              <a:t>The last rule says that we can add additional pairs of parentheses around expressions without changing the language they denote.</a:t>
            </a:r>
            <a:endParaRPr lang="x-none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cs typeface="Times New Roman" panose="02020603050405020304" pitchFamily="18" charset="0"/>
              </a:rPr>
              <a:t>Let  E = {a, b}.</a:t>
            </a:r>
          </a:p>
          <a:p>
            <a:pPr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1. The regular expression 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denotes the language </a:t>
            </a:r>
            <a:r>
              <a:rPr lang="en-US" i="1" dirty="0">
                <a:cs typeface="Times New Roman" panose="02020603050405020304" pitchFamily="18" charset="0"/>
              </a:rPr>
              <a:t>{a, b}.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2. </a:t>
            </a:r>
            <a:r>
              <a:rPr lang="en-US" b="1" dirty="0">
                <a:cs typeface="Times New Roman" panose="02020603050405020304" pitchFamily="18" charset="0"/>
              </a:rPr>
              <a:t>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 </a:t>
            </a:r>
            <a:r>
              <a:rPr lang="en-US" dirty="0">
                <a:cs typeface="Times New Roman" panose="02020603050405020304" pitchFamily="18" charset="0"/>
              </a:rPr>
              <a:t>denotes </a:t>
            </a:r>
            <a:r>
              <a:rPr lang="en-US" i="1" dirty="0">
                <a:cs typeface="Times New Roman" panose="02020603050405020304" pitchFamily="18" charset="0"/>
              </a:rPr>
              <a:t>{aa, ab, </a:t>
            </a:r>
            <a:r>
              <a:rPr lang="en-US" i="1" dirty="0" err="1">
                <a:cs typeface="Times New Roman" panose="02020603050405020304" pitchFamily="18" charset="0"/>
              </a:rPr>
              <a:t>ba</a:t>
            </a:r>
            <a:r>
              <a:rPr lang="en-US" i="1" dirty="0">
                <a:cs typeface="Times New Roman" panose="02020603050405020304" pitchFamily="18" charset="0"/>
              </a:rPr>
              <a:t>, bb}, </a:t>
            </a:r>
            <a:r>
              <a:rPr lang="en-US" dirty="0">
                <a:cs typeface="Times New Roman" panose="02020603050405020304" pitchFamily="18" charset="0"/>
              </a:rPr>
              <a:t>the language of all strings of length two over the alphabet E.</a:t>
            </a: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 Another regular expression for the same language is </a:t>
            </a:r>
            <a:r>
              <a:rPr lang="en-US" b="1" dirty="0" err="1">
                <a:cs typeface="Times New Roman" panose="02020603050405020304" pitchFamily="18" charset="0"/>
              </a:rPr>
              <a:t>aa|ab|ba|bb</a:t>
            </a:r>
            <a:r>
              <a:rPr lang="en-US" b="1" dirty="0"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3. </a:t>
            </a:r>
            <a:r>
              <a:rPr lang="en-US" b="1" dirty="0">
                <a:cs typeface="Times New Roman" panose="02020603050405020304" pitchFamily="18" charset="0"/>
              </a:rPr>
              <a:t>a* </a:t>
            </a:r>
            <a:r>
              <a:rPr lang="en-US" dirty="0">
                <a:cs typeface="Times New Roman" panose="02020603050405020304" pitchFamily="18" charset="0"/>
              </a:rPr>
              <a:t>denotes the language consisting of all strings of zero or more a's, that </a:t>
            </a:r>
            <a:r>
              <a:rPr lang="pt-BR" dirty="0">
                <a:cs typeface="Times New Roman" panose="02020603050405020304" pitchFamily="18" charset="0"/>
              </a:rPr>
              <a:t>is, { E, </a:t>
            </a:r>
            <a:r>
              <a:rPr lang="pt-BR" i="1" dirty="0">
                <a:cs typeface="Times New Roman" panose="02020603050405020304" pitchFamily="18" charset="0"/>
              </a:rPr>
              <a:t>a , a a , a a a , . . . }.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0118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CF50D458084F40A0D1641F0BFE9633" ma:contentTypeVersion="2" ma:contentTypeDescription="Create a new document." ma:contentTypeScope="" ma:versionID="c503a3699d1309ea9791694c20c53fed">
  <xsd:schema xmlns:xsd="http://www.w3.org/2001/XMLSchema" xmlns:xs="http://www.w3.org/2001/XMLSchema" xmlns:p="http://schemas.microsoft.com/office/2006/metadata/properties" xmlns:ns2="3f2ce422-7e51-4509-8fa4-95c5b039ee4d" targetNamespace="http://schemas.microsoft.com/office/2006/metadata/properties" ma:root="true" ma:fieldsID="7974109a811d59dfffecea554d7b07fe" ns2:_="">
    <xsd:import namespace="3f2ce422-7e51-4509-8fa4-95c5b039ee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2ce422-7e51-4509-8fa4-95c5b039e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C2B1FE-5B07-4D5D-A400-5D717B1C238E}"/>
</file>

<file path=customXml/itemProps2.xml><?xml version="1.0" encoding="utf-8"?>
<ds:datastoreItem xmlns:ds="http://schemas.openxmlformats.org/officeDocument/2006/customXml" ds:itemID="{A5CE947B-EAC3-45F5-991E-C24B02C80F6B}"/>
</file>

<file path=customXml/itemProps3.xml><?xml version="1.0" encoding="utf-8"?>
<ds:datastoreItem xmlns:ds="http://schemas.openxmlformats.org/officeDocument/2006/customXml" ds:itemID="{CA118B40-A84C-4BFD-9926-D4695A966604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830</TotalTime>
  <Words>912</Words>
  <Application>Microsoft Office PowerPoint</Application>
  <PresentationFormat>On-screen Show (4:3)</PresentationFormat>
  <Paragraphs>156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Times New Roman</vt:lpstr>
      <vt:lpstr>Wingdings</vt:lpstr>
      <vt:lpstr>Spectrum</vt:lpstr>
      <vt:lpstr>Regular Expression</vt:lpstr>
      <vt:lpstr>Lecture Outline</vt:lpstr>
      <vt:lpstr>Objectives and Outcomes</vt:lpstr>
      <vt:lpstr>Regular Expression</vt:lpstr>
      <vt:lpstr>Regular 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 Expression To NFA</vt:lpstr>
      <vt:lpstr>Regular Expression To NFA</vt:lpstr>
      <vt:lpstr>Regular Expression To NFA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</cp:lastModifiedBy>
  <cp:revision>41</cp:revision>
  <dcterms:created xsi:type="dcterms:W3CDTF">2018-12-10T17:20:29Z</dcterms:created>
  <dcterms:modified xsi:type="dcterms:W3CDTF">2021-07-04T05:15:55Z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0x010100CCCF50D458084F40A0D1641F0BFE9633</vt:lpwstr>
  </property>
</Properties>
</file>