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83" r:id="rId4"/>
    <p:sldId id="290" r:id="rId5"/>
    <p:sldId id="29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E9A-A2F7-47B0-96A7-AFAE1EF4F1D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4540-3735-4F08-A0C8-4F9156B5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3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E9A-A2F7-47B0-96A7-AFAE1EF4F1D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4540-3735-4F08-A0C8-4F9156B5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E9A-A2F7-47B0-96A7-AFAE1EF4F1D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4540-3735-4F08-A0C8-4F9156B5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0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E9A-A2F7-47B0-96A7-AFAE1EF4F1D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4540-3735-4F08-A0C8-4F9156B5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0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E9A-A2F7-47B0-96A7-AFAE1EF4F1D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4540-3735-4F08-A0C8-4F9156B5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9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E9A-A2F7-47B0-96A7-AFAE1EF4F1D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4540-3735-4F08-A0C8-4F9156B5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4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E9A-A2F7-47B0-96A7-AFAE1EF4F1D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4540-3735-4F08-A0C8-4F9156B5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0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E9A-A2F7-47B0-96A7-AFAE1EF4F1D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4540-3735-4F08-A0C8-4F9156B5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E9A-A2F7-47B0-96A7-AFAE1EF4F1D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4540-3735-4F08-A0C8-4F9156B5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1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E9A-A2F7-47B0-96A7-AFAE1EF4F1D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4540-3735-4F08-A0C8-4F9156B5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3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E9A-A2F7-47B0-96A7-AFAE1EF4F1D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4540-3735-4F08-A0C8-4F9156B5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9CE9A-A2F7-47B0-96A7-AFAE1EF4F1D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D4540-3735-4F08-A0C8-4F9156B5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6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NFA to DFA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1663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ɛ-NFA to DFA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6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567" t="16489" r="33659" b="60241"/>
          <a:stretch/>
        </p:blipFill>
        <p:spPr>
          <a:xfrm>
            <a:off x="1464000" y="231969"/>
            <a:ext cx="9102653" cy="239374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74146"/>
              </p:ext>
            </p:extLst>
          </p:nvPr>
        </p:nvGraphicFramePr>
        <p:xfrm>
          <a:off x="1883951" y="31837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ɛ-closure{1}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 2, 6}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{1}</a:t>
                      </a:r>
                      <a:r>
                        <a:rPr lang="en-US" baseline="0" dirty="0" smtClean="0"/>
                        <a:t> is the start state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961544"/>
              </p:ext>
            </p:extLst>
          </p:nvPr>
        </p:nvGraphicFramePr>
        <p:xfrm>
          <a:off x="2800952" y="3876753"/>
          <a:ext cx="722857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524"/>
                <a:gridCol w="1950079"/>
                <a:gridCol w="2868968"/>
              </a:tblGrid>
              <a:tr h="36030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get the DFA of corresponding NFA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3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states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603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{1, 2, 6}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ɛ-closure{3}=</a:t>
                      </a:r>
                      <a:r>
                        <a:rPr lang="en-US" b="1" dirty="0" smtClean="0"/>
                        <a:t>{3,4}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ɛ-closure{</a:t>
                      </a:r>
                      <a:r>
                        <a:rPr lang="en-US" dirty="0" smtClean="0"/>
                        <a:t>ø}=ø</a:t>
                      </a:r>
                      <a:endParaRPr lang="en-US" dirty="0"/>
                    </a:p>
                  </a:txBody>
                  <a:tcPr/>
                </a:tc>
              </a:tr>
              <a:tr h="339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 </a:t>
                      </a:r>
                      <a:r>
                        <a:rPr lang="en-US" b="0" dirty="0" smtClean="0"/>
                        <a:t>{3,4}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ɛ-closure{</a:t>
                      </a:r>
                      <a:r>
                        <a:rPr lang="en-US" dirty="0" smtClean="0"/>
                        <a:t>ø}=ø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ɛ-closure</a:t>
                      </a:r>
                      <a:r>
                        <a:rPr lang="en-US" b="1" dirty="0" smtClean="0"/>
                        <a:t>{5}={5,6,2}={2,5,6}</a:t>
                      </a:r>
                      <a:endParaRPr lang="en-US" b="1" dirty="0" smtClean="0"/>
                    </a:p>
                  </a:txBody>
                  <a:tcPr/>
                </a:tc>
              </a:tr>
              <a:tr h="360306">
                <a:tc>
                  <a:txBody>
                    <a:bodyPr/>
                    <a:lstStyle/>
                    <a:p>
                      <a:r>
                        <a:rPr lang="en-US" dirty="0" smtClean="0"/>
                        <a:t>{2,5,6}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ɛ-closure</a:t>
                      </a:r>
                      <a:r>
                        <a:rPr lang="en-US" dirty="0" smtClean="0"/>
                        <a:t>{3}={3,4}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ɛ-closure{</a:t>
                      </a:r>
                      <a:r>
                        <a:rPr lang="en-US" dirty="0" smtClean="0"/>
                        <a:t>ø}=ø</a:t>
                      </a:r>
                    </a:p>
                  </a:txBody>
                  <a:tcPr/>
                </a:tc>
              </a:tr>
              <a:tr h="3603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Ø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Ø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Ø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011680" y="4783756"/>
            <a:ext cx="866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5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32461"/>
              </p:ext>
            </p:extLst>
          </p:nvPr>
        </p:nvGraphicFramePr>
        <p:xfrm>
          <a:off x="395705" y="527157"/>
          <a:ext cx="582221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738"/>
                <a:gridCol w="1940738"/>
                <a:gridCol w="1940738"/>
              </a:tblGrid>
              <a:tr h="36452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get the DFA of corresponding NFA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452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states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645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{1,2,6}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ɛ-closure{3} ≡ {3,4}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ɛ-closure{ø} ≡ ø</a:t>
                      </a:r>
                    </a:p>
                  </a:txBody>
                  <a:tcPr/>
                </a:tc>
              </a:tr>
              <a:tr h="3645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{3,4}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ɛ-closure{ø} ≡ 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ɛ-closure{5} ≡ {2,5,6}</a:t>
                      </a:r>
                    </a:p>
                  </a:txBody>
                  <a:tcPr/>
                </a:tc>
              </a:tr>
              <a:tr h="3645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{2,5,6}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ɛ-closure{3} ≡ {3,4}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ɛ-closure{ø} ≡ ø</a:t>
                      </a:r>
                    </a:p>
                  </a:txBody>
                  <a:tcPr/>
                </a:tc>
              </a:tr>
              <a:tr h="3645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ø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42182"/>
              </p:ext>
            </p:extLst>
          </p:nvPr>
        </p:nvGraphicFramePr>
        <p:xfrm>
          <a:off x="7990038" y="864041"/>
          <a:ext cx="35987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695"/>
                <a:gridCol w="899695"/>
                <a:gridCol w="899695"/>
                <a:gridCol w="899695"/>
              </a:tblGrid>
              <a:tr h="3303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is our auxiliary 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03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states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30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{1,2,6}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{3,4}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/>
                </a:tc>
              </a:tr>
              <a:tr h="330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{3,4}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{2,5,6}</a:t>
                      </a:r>
                      <a:endParaRPr lang="en-US" dirty="0"/>
                    </a:p>
                  </a:txBody>
                  <a:tcPr/>
                </a:tc>
              </a:tr>
              <a:tr h="330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{2,5,6}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{3,4}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6400799" y="1443786"/>
            <a:ext cx="1328287" cy="51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10621"/>
              </p:ext>
            </p:extLst>
          </p:nvPr>
        </p:nvGraphicFramePr>
        <p:xfrm>
          <a:off x="413351" y="3740391"/>
          <a:ext cx="582221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738"/>
                <a:gridCol w="1940738"/>
                <a:gridCol w="1940738"/>
              </a:tblGrid>
              <a:tr h="36452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Transition table to</a:t>
                      </a:r>
                      <a:r>
                        <a:rPr lang="en-US" baseline="0" dirty="0" smtClean="0"/>
                        <a:t> convert NFA into DFA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452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states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645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Ø</a:t>
                      </a:r>
                    </a:p>
                  </a:txBody>
                  <a:tcPr/>
                </a:tc>
              </a:tr>
              <a:tr h="3645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645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Ø</a:t>
                      </a:r>
                    </a:p>
                  </a:txBody>
                  <a:tcPr/>
                </a:tc>
              </a:tr>
              <a:tr h="3645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ø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7545805" y="3484345"/>
            <a:ext cx="741547" cy="654518"/>
          </a:xfrm>
          <a:prstGeom prst="ellipse">
            <a:avLst/>
          </a:prstGeom>
          <a:ln w="920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729086" y="5361272"/>
            <a:ext cx="750770" cy="808522"/>
          </a:xfrm>
          <a:prstGeom prst="ellipse">
            <a:avLst/>
          </a:prstGeom>
          <a:ln w="1016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758413" y="3484345"/>
            <a:ext cx="654518" cy="654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833811" y="5361272"/>
            <a:ext cx="654518" cy="654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Ø</a:t>
            </a:r>
          </a:p>
        </p:txBody>
      </p:sp>
      <p:cxnSp>
        <p:nvCxnSpPr>
          <p:cNvPr id="11" name="Straight Arrow Connector 10"/>
          <p:cNvCxnSpPr>
            <a:stCxn id="2" idx="6"/>
            <a:endCxn id="8" idx="2"/>
          </p:cNvCxnSpPr>
          <p:nvPr/>
        </p:nvCxnSpPr>
        <p:spPr>
          <a:xfrm>
            <a:off x="8287352" y="3811604"/>
            <a:ext cx="1471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86248" y="3484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" idx="5"/>
            <a:endCxn id="9" idx="1"/>
          </p:cNvCxnSpPr>
          <p:nvPr/>
        </p:nvCxnSpPr>
        <p:spPr>
          <a:xfrm>
            <a:off x="8178755" y="4043011"/>
            <a:ext cx="1750908" cy="141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37091" y="4620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4"/>
            <a:endCxn id="9" idx="0"/>
          </p:cNvCxnSpPr>
          <p:nvPr/>
        </p:nvCxnSpPr>
        <p:spPr>
          <a:xfrm>
            <a:off x="10085672" y="4138863"/>
            <a:ext cx="75398" cy="1222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300142" y="4620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0" name="Straight Arrow Connector 19"/>
          <p:cNvCxnSpPr>
            <a:stCxn id="8" idx="3"/>
            <a:endCxn id="3" idx="0"/>
          </p:cNvCxnSpPr>
          <p:nvPr/>
        </p:nvCxnSpPr>
        <p:spPr>
          <a:xfrm flipH="1">
            <a:off x="8104471" y="4043011"/>
            <a:ext cx="1749794" cy="131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26424" y="4989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5" name="Curved Connector 24"/>
          <p:cNvCxnSpPr/>
          <p:nvPr/>
        </p:nvCxnSpPr>
        <p:spPr>
          <a:xfrm rot="5400000" flipH="1" flipV="1">
            <a:off x="8341275" y="4319518"/>
            <a:ext cx="1738602" cy="1461439"/>
          </a:xfrm>
          <a:prstGeom prst="curvedConnector3">
            <a:avLst>
              <a:gd name="adj1" fmla="val -9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53434" y="6246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" idx="6"/>
            <a:endCxn id="9" idx="2"/>
          </p:cNvCxnSpPr>
          <p:nvPr/>
        </p:nvCxnSpPr>
        <p:spPr>
          <a:xfrm flipV="1">
            <a:off x="8479856" y="5688531"/>
            <a:ext cx="1353955" cy="7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79368" y="5397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939414" y="3811604"/>
            <a:ext cx="577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 flipV="1">
            <a:off x="7603959" y="1778441"/>
            <a:ext cx="386079" cy="18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rved Up Arrow 9"/>
          <p:cNvSpPr/>
          <p:nvPr/>
        </p:nvSpPr>
        <p:spPr>
          <a:xfrm>
            <a:off x="10134909" y="6013306"/>
            <a:ext cx="301591" cy="602822"/>
          </a:xfrm>
          <a:prstGeom prst="curvedUpArrow">
            <a:avLst>
              <a:gd name="adj1" fmla="val 25000"/>
              <a:gd name="adj2" fmla="val 5000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11500" y="609279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3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5713" t="23863" r="15036" b="40512"/>
          <a:stretch/>
        </p:blipFill>
        <p:spPr>
          <a:xfrm>
            <a:off x="1378705" y="569266"/>
            <a:ext cx="9006745" cy="366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6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CF50D458084F40A0D1641F0BFE9633" ma:contentTypeVersion="2" ma:contentTypeDescription="Create a new document." ma:contentTypeScope="" ma:versionID="c503a3699d1309ea9791694c20c53fed">
  <xsd:schema xmlns:xsd="http://www.w3.org/2001/XMLSchema" xmlns:xs="http://www.w3.org/2001/XMLSchema" xmlns:p="http://schemas.microsoft.com/office/2006/metadata/properties" xmlns:ns2="3f2ce422-7e51-4509-8fa4-95c5b039ee4d" targetNamespace="http://schemas.microsoft.com/office/2006/metadata/properties" ma:root="true" ma:fieldsID="7974109a811d59dfffecea554d7b07fe" ns2:_="">
    <xsd:import namespace="3f2ce422-7e51-4509-8fa4-95c5b039ee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2ce422-7e51-4509-8fa4-95c5b039e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F2759A-D726-4673-A02E-5429373EF970}"/>
</file>

<file path=customXml/itemProps2.xml><?xml version="1.0" encoding="utf-8"?>
<ds:datastoreItem xmlns:ds="http://schemas.openxmlformats.org/officeDocument/2006/customXml" ds:itemID="{68F1A4D7-25DF-4BE7-8B95-8A5B3845089B}"/>
</file>

<file path=customXml/itemProps3.xml><?xml version="1.0" encoding="utf-8"?>
<ds:datastoreItem xmlns:ds="http://schemas.openxmlformats.org/officeDocument/2006/customXml" ds:itemID="{A39E4454-06EB-439B-A4B4-9AAF268B117B}"/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190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NFA to DFA</vt:lpstr>
      <vt:lpstr>ɛ-NFA to DFA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NFA to DFA</dc:title>
  <dc:creator>user</dc:creator>
  <cp:lastModifiedBy>user</cp:lastModifiedBy>
  <cp:revision>145</cp:revision>
  <dcterms:created xsi:type="dcterms:W3CDTF">2020-11-21T14:24:00Z</dcterms:created>
  <dcterms:modified xsi:type="dcterms:W3CDTF">2021-03-24T09:32:07Z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0x010100CCCF50D458084F40A0D1641F0BFE9633</vt:lpwstr>
  </property>
</Properties>
</file>