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1" r:id="rId5"/>
    <p:sldId id="262" r:id="rId6"/>
    <p:sldId id="263" r:id="rId7"/>
    <p:sldId id="265" r:id="rId8"/>
    <p:sldId id="266" r:id="rId9"/>
    <p:sldId id="267" r:id="rId10"/>
    <p:sldId id="273"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82B4D-19B1-40C6-9DF9-4F3E6D8DA528}"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285854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82B4D-19B1-40C6-9DF9-4F3E6D8DA528}"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406918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82B4D-19B1-40C6-9DF9-4F3E6D8DA528}"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144534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82B4D-19B1-40C6-9DF9-4F3E6D8DA528}"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158278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82B4D-19B1-40C6-9DF9-4F3E6D8DA528}"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117424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82B4D-19B1-40C6-9DF9-4F3E6D8DA528}"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371891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82B4D-19B1-40C6-9DF9-4F3E6D8DA528}"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153648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82B4D-19B1-40C6-9DF9-4F3E6D8DA528}"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98284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82B4D-19B1-40C6-9DF9-4F3E6D8DA528}"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136350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82B4D-19B1-40C6-9DF9-4F3E6D8DA528}"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49700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82B4D-19B1-40C6-9DF9-4F3E6D8DA528}"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8C06F-13AC-49CD-8A80-EC6F413AA8A0}" type="slidenum">
              <a:rPr lang="en-US" smtClean="0"/>
              <a:t>‹#›</a:t>
            </a:fld>
            <a:endParaRPr lang="en-US"/>
          </a:p>
        </p:txBody>
      </p:sp>
    </p:spTree>
    <p:extLst>
      <p:ext uri="{BB962C8B-B14F-4D97-AF65-F5344CB8AC3E}">
        <p14:creationId xmlns:p14="http://schemas.microsoft.com/office/powerpoint/2010/main" val="294953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82B4D-19B1-40C6-9DF9-4F3E6D8DA528}" type="datetimeFigureOut">
              <a:rPr lang="en-US" smtClean="0"/>
              <a:t>4/11/2021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8C06F-13AC-49CD-8A80-EC6F413AA8A0}" type="slidenum">
              <a:rPr lang="en-US" smtClean="0"/>
              <a:t>‹#›</a:t>
            </a:fld>
            <a:endParaRPr lang="en-US"/>
          </a:p>
        </p:txBody>
      </p:sp>
    </p:spTree>
    <p:extLst>
      <p:ext uri="{BB962C8B-B14F-4D97-AF65-F5344CB8AC3E}">
        <p14:creationId xmlns:p14="http://schemas.microsoft.com/office/powerpoint/2010/main" val="6598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Syntax Analyzer or Parsers</a:t>
            </a:r>
            <a:endParaRPr lang="en-US" dirty="0"/>
          </a:p>
        </p:txBody>
      </p:sp>
    </p:spTree>
    <p:extLst>
      <p:ext uri="{BB962C8B-B14F-4D97-AF65-F5344CB8AC3E}">
        <p14:creationId xmlns:p14="http://schemas.microsoft.com/office/powerpoint/2010/main" val="132888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8029" t="25554" r="29243" b="55860"/>
          <a:stretch/>
        </p:blipFill>
        <p:spPr>
          <a:xfrm>
            <a:off x="831273" y="3773979"/>
            <a:ext cx="10877619" cy="2661545"/>
          </a:xfrm>
          <a:prstGeom prst="rect">
            <a:avLst/>
          </a:prstGeom>
        </p:spPr>
      </p:pic>
      <p:sp>
        <p:nvSpPr>
          <p:cNvPr id="3" name="TextBox 2"/>
          <p:cNvSpPr txBox="1"/>
          <p:nvPr/>
        </p:nvSpPr>
        <p:spPr>
          <a:xfrm>
            <a:off x="964276" y="997527"/>
            <a:ext cx="2913243" cy="2677656"/>
          </a:xfrm>
          <a:prstGeom prst="rect">
            <a:avLst/>
          </a:prstGeom>
          <a:noFill/>
        </p:spPr>
        <p:txBody>
          <a:bodyPr wrap="square" rtlCol="0">
            <a:spAutoFit/>
          </a:bodyPr>
          <a:lstStyle/>
          <a:p>
            <a:r>
              <a:rPr lang="en-US" sz="2400" dirty="0"/>
              <a:t>Production rules:</a:t>
            </a:r>
          </a:p>
          <a:p>
            <a:pPr marL="971550" lvl="1" indent="-514350">
              <a:buFont typeface="+mj-lt"/>
              <a:buAutoNum type="romanUcPeriod"/>
            </a:pPr>
            <a:r>
              <a:rPr lang="en-US" sz="2400" dirty="0"/>
              <a:t>S → E</a:t>
            </a:r>
          </a:p>
          <a:p>
            <a:pPr marL="971550" lvl="1" indent="-514350">
              <a:buFont typeface="+mj-lt"/>
              <a:buAutoNum type="romanUcPeriod"/>
            </a:pPr>
            <a:r>
              <a:rPr lang="en-US" sz="2400" dirty="0"/>
              <a:t>E → E + T</a:t>
            </a:r>
          </a:p>
          <a:p>
            <a:pPr marL="971550" lvl="1" indent="-514350">
              <a:buFont typeface="+mj-lt"/>
              <a:buAutoNum type="romanUcPeriod"/>
            </a:pPr>
            <a:r>
              <a:rPr lang="en-US" sz="2400" dirty="0"/>
              <a:t>E → E * T</a:t>
            </a:r>
          </a:p>
          <a:p>
            <a:pPr marL="971550" lvl="1" indent="-514350">
              <a:buFont typeface="+mj-lt"/>
              <a:buAutoNum type="romanUcPeriod"/>
            </a:pPr>
            <a:r>
              <a:rPr lang="en-US" sz="2400" dirty="0"/>
              <a:t>E → T</a:t>
            </a:r>
          </a:p>
          <a:p>
            <a:pPr marL="971550" lvl="1" indent="-514350">
              <a:buFont typeface="+mj-lt"/>
              <a:buAutoNum type="romanUcPeriod"/>
            </a:pPr>
            <a:r>
              <a:rPr lang="en-US" sz="2400" dirty="0"/>
              <a:t>T → id</a:t>
            </a:r>
          </a:p>
          <a:p>
            <a:endParaRPr lang="en-US" sz="2400" dirty="0"/>
          </a:p>
        </p:txBody>
      </p:sp>
    </p:spTree>
    <p:extLst>
      <p:ext uri="{BB962C8B-B14F-4D97-AF65-F5344CB8AC3E}">
        <p14:creationId xmlns:p14="http://schemas.microsoft.com/office/powerpoint/2010/main" val="346401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Parser</a:t>
            </a:r>
          </a:p>
        </p:txBody>
      </p:sp>
      <p:pic>
        <p:nvPicPr>
          <p:cNvPr id="4" name="Picture 3" descr="Bottom-Up Parsing"/>
          <p:cNvPicPr/>
          <p:nvPr/>
        </p:nvPicPr>
        <p:blipFill>
          <a:blip r:embed="rId2">
            <a:extLst>
              <a:ext uri="{28A0092B-C50C-407E-A947-70E740481C1C}">
                <a14:useLocalDpi xmlns:a14="http://schemas.microsoft.com/office/drawing/2010/main" val="0"/>
              </a:ext>
            </a:extLst>
          </a:blip>
          <a:srcRect/>
          <a:stretch>
            <a:fillRect/>
          </a:stretch>
        </p:blipFill>
        <p:spPr bwMode="auto">
          <a:xfrm>
            <a:off x="2643489" y="1825625"/>
            <a:ext cx="5667134" cy="3572518"/>
          </a:xfrm>
          <a:prstGeom prst="rect">
            <a:avLst/>
          </a:prstGeom>
          <a:noFill/>
          <a:ln>
            <a:noFill/>
          </a:ln>
        </p:spPr>
      </p:pic>
      <p:sp>
        <p:nvSpPr>
          <p:cNvPr id="3" name="TextBox 2"/>
          <p:cNvSpPr txBox="1"/>
          <p:nvPr/>
        </p:nvSpPr>
        <p:spPr>
          <a:xfrm>
            <a:off x="4899259" y="5967663"/>
            <a:ext cx="4627613" cy="369332"/>
          </a:xfrm>
          <a:prstGeom prst="rect">
            <a:avLst/>
          </a:prstGeom>
          <a:noFill/>
        </p:spPr>
        <p:txBody>
          <a:bodyPr wrap="none" rtlCol="0">
            <a:spAutoFit/>
          </a:bodyPr>
          <a:lstStyle/>
          <a:p>
            <a:r>
              <a:rPr lang="en-US" dirty="0" smtClean="0"/>
              <a:t>LR (0) -&gt; Left to Right and Right most derivation</a:t>
            </a:r>
            <a:endParaRPr lang="en-US" dirty="0"/>
          </a:p>
        </p:txBody>
      </p:sp>
    </p:spTree>
    <p:extLst>
      <p:ext uri="{BB962C8B-B14F-4D97-AF65-F5344CB8AC3E}">
        <p14:creationId xmlns:p14="http://schemas.microsoft.com/office/powerpoint/2010/main" val="289483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Shift-Reduce </a:t>
            </a:r>
            <a:r>
              <a:rPr lang="en-US" dirty="0" smtClean="0"/>
              <a:t>Parsing</a:t>
            </a:r>
            <a:endParaRPr lang="en-US" dirty="0"/>
          </a:p>
        </p:txBody>
      </p:sp>
      <p:sp>
        <p:nvSpPr>
          <p:cNvPr id="3" name="Content Placeholder 2"/>
          <p:cNvSpPr>
            <a:spLocks noGrp="1"/>
          </p:cNvSpPr>
          <p:nvPr>
            <p:ph idx="1"/>
          </p:nvPr>
        </p:nvSpPr>
        <p:spPr/>
        <p:txBody>
          <a:bodyPr>
            <a:normAutofit lnSpcReduction="10000"/>
          </a:bodyPr>
          <a:lstStyle/>
          <a:p>
            <a:r>
              <a:rPr lang="en-US" dirty="0" smtClean="0"/>
              <a:t>Shift-reduce </a:t>
            </a:r>
            <a:r>
              <a:rPr lang="en-US" dirty="0"/>
              <a:t>parsing uses two unique steps for bottom-up parsing. These steps are known as shift-step and reduce-step.</a:t>
            </a:r>
          </a:p>
          <a:p>
            <a:pPr lvl="0"/>
            <a:r>
              <a:rPr lang="en-US" b="1" dirty="0"/>
              <a:t>Shift step</a:t>
            </a:r>
            <a:r>
              <a:rPr lang="en-US" dirty="0"/>
              <a:t>: The shift step refers to the advancement of the input pointer to the next input symbol, which is called the shifted symbol. This symbol is pushed onto the stack. The shifted symbol is treated as a single node of the parse tree.</a:t>
            </a:r>
          </a:p>
          <a:p>
            <a:pPr lvl="0"/>
            <a:r>
              <a:rPr lang="en-US" b="1" dirty="0"/>
              <a:t>Reduce step</a:t>
            </a:r>
            <a:r>
              <a:rPr lang="en-US" dirty="0"/>
              <a:t> : When the parser finds a complete grammar rule (RHS) and replaces it to (LHS), it is known as reduce-step. This occurs when the top of the stack contains a handle. To reduce, a POP function is performed on the stack which pops off the handle and replaces it with LHS non-terminal symbol.</a:t>
            </a:r>
          </a:p>
          <a:p>
            <a:endParaRPr lang="en-US" dirty="0"/>
          </a:p>
        </p:txBody>
      </p:sp>
    </p:spTree>
    <p:extLst>
      <p:ext uri="{BB962C8B-B14F-4D97-AF65-F5344CB8AC3E}">
        <p14:creationId xmlns:p14="http://schemas.microsoft.com/office/powerpoint/2010/main" val="408048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 </a:t>
            </a:r>
            <a:r>
              <a:rPr lang="en-US" dirty="0" smtClean="0"/>
              <a:t>Parser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LR parser is a non-recursive, shift-reduce, bottom-up parser. It uses a wide class of context-free grammar which makes it the </a:t>
            </a:r>
            <a:r>
              <a:rPr lang="en-US" b="1" dirty="0" smtClean="0"/>
              <a:t>most efficient syntax analysis </a:t>
            </a:r>
            <a:r>
              <a:rPr lang="en-US" dirty="0" smtClean="0"/>
              <a:t>technique</a:t>
            </a:r>
            <a:r>
              <a:rPr lang="en-US" dirty="0"/>
              <a:t>. </a:t>
            </a:r>
            <a:endParaRPr lang="en-US" dirty="0" smtClean="0"/>
          </a:p>
          <a:p>
            <a:r>
              <a:rPr lang="en-US" dirty="0" smtClean="0"/>
              <a:t>LR </a:t>
            </a:r>
            <a:r>
              <a:rPr lang="en-US" dirty="0"/>
              <a:t>parsers are also known as LR(k) parsers, where L stands for left-to-right scanning of the input stream; R stands for the construction of right-most derivation in reverse, and k denotes the number of </a:t>
            </a:r>
            <a:r>
              <a:rPr lang="en-US" dirty="0" err="1"/>
              <a:t>lookahead</a:t>
            </a:r>
            <a:r>
              <a:rPr lang="en-US" dirty="0"/>
              <a:t> symbols to make decisions.</a:t>
            </a:r>
            <a:endParaRPr lang="en-US" sz="2400" dirty="0"/>
          </a:p>
          <a:p>
            <a:endParaRPr lang="en-US" dirty="0"/>
          </a:p>
        </p:txBody>
      </p:sp>
    </p:spTree>
    <p:extLst>
      <p:ext uri="{BB962C8B-B14F-4D97-AF65-F5344CB8AC3E}">
        <p14:creationId xmlns:p14="http://schemas.microsoft.com/office/powerpoint/2010/main" val="412431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 Parser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three widely used algorithms available for constructing an LR parser:</a:t>
            </a:r>
            <a:endParaRPr lang="en-US" sz="2400" dirty="0"/>
          </a:p>
          <a:p>
            <a:pPr lvl="0"/>
            <a:r>
              <a:rPr lang="en-US" dirty="0"/>
              <a:t>SLR(1) – Simple LR Parser:</a:t>
            </a:r>
            <a:endParaRPr lang="en-US" sz="2400" dirty="0"/>
          </a:p>
          <a:p>
            <a:pPr lvl="1"/>
            <a:r>
              <a:rPr lang="en-US" dirty="0"/>
              <a:t>Works on smallest class of grammar</a:t>
            </a:r>
            <a:endParaRPr lang="en-US" sz="2000" dirty="0"/>
          </a:p>
          <a:p>
            <a:pPr lvl="1"/>
            <a:r>
              <a:rPr lang="en-US" dirty="0"/>
              <a:t>Few number of states, hence very small table</a:t>
            </a:r>
            <a:endParaRPr lang="en-US" sz="2000" dirty="0"/>
          </a:p>
          <a:p>
            <a:pPr lvl="1"/>
            <a:r>
              <a:rPr lang="en-US" dirty="0"/>
              <a:t>Simple and fast construction</a:t>
            </a:r>
            <a:endParaRPr lang="en-US" sz="2000" dirty="0"/>
          </a:p>
          <a:p>
            <a:pPr lvl="0"/>
            <a:r>
              <a:rPr lang="en-US" dirty="0"/>
              <a:t>LR(1) – LR Parser:</a:t>
            </a:r>
            <a:endParaRPr lang="en-US" sz="2400" dirty="0"/>
          </a:p>
          <a:p>
            <a:pPr lvl="1"/>
            <a:r>
              <a:rPr lang="en-US" dirty="0"/>
              <a:t>Works on complete set of LR(1) Grammar</a:t>
            </a:r>
            <a:endParaRPr lang="en-US" sz="2000" dirty="0"/>
          </a:p>
          <a:p>
            <a:pPr lvl="1"/>
            <a:r>
              <a:rPr lang="en-US" dirty="0"/>
              <a:t>Generates large table and large number of states</a:t>
            </a:r>
            <a:endParaRPr lang="en-US" sz="2000" dirty="0"/>
          </a:p>
          <a:p>
            <a:pPr lvl="1"/>
            <a:r>
              <a:rPr lang="en-US" dirty="0"/>
              <a:t>Slow construction</a:t>
            </a:r>
            <a:endParaRPr lang="en-US" sz="2000" dirty="0"/>
          </a:p>
          <a:p>
            <a:pPr lvl="0"/>
            <a:r>
              <a:rPr lang="en-US" dirty="0"/>
              <a:t>LALR(1) – Look-Ahead LR Parser:</a:t>
            </a:r>
            <a:endParaRPr lang="en-US" sz="2400" dirty="0"/>
          </a:p>
          <a:p>
            <a:pPr lvl="1"/>
            <a:r>
              <a:rPr lang="en-US" dirty="0"/>
              <a:t>Works on intermediate size of grammar</a:t>
            </a:r>
            <a:endParaRPr lang="en-US" sz="2000" dirty="0"/>
          </a:p>
          <a:p>
            <a:pPr lvl="1"/>
            <a:r>
              <a:rPr lang="en-US" dirty="0"/>
              <a:t>Number of states are same as in SLR(1)</a:t>
            </a:r>
            <a:endParaRPr lang="en-US" sz="2000" dirty="0"/>
          </a:p>
          <a:p>
            <a:endParaRPr lang="en-US" dirty="0"/>
          </a:p>
        </p:txBody>
      </p:sp>
    </p:spTree>
    <p:extLst>
      <p:ext uri="{BB962C8B-B14F-4D97-AF65-F5344CB8AC3E}">
        <p14:creationId xmlns:p14="http://schemas.microsoft.com/office/powerpoint/2010/main" val="266282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1717621"/>
              </p:ext>
            </p:extLst>
          </p:nvPr>
        </p:nvGraphicFramePr>
        <p:xfrm>
          <a:off x="1603113" y="1722922"/>
          <a:ext cx="8862592" cy="3507626"/>
        </p:xfrm>
        <a:graphic>
          <a:graphicData uri="http://schemas.openxmlformats.org/drawingml/2006/table">
            <a:tbl>
              <a:tblPr firstRow="1" firstCol="1" bandRow="1">
                <a:tableStyleId>{5C22544A-7EE6-4342-B048-85BDC9FD1C3A}</a:tableStyleId>
              </a:tblPr>
              <a:tblGrid>
                <a:gridCol w="4431296"/>
                <a:gridCol w="4431296"/>
              </a:tblGrid>
              <a:tr h="534312">
                <a:tc>
                  <a:txBody>
                    <a:bodyPr/>
                    <a:lstStyle/>
                    <a:p>
                      <a:pPr marL="0" marR="0" algn="ctr">
                        <a:lnSpc>
                          <a:spcPct val="107000"/>
                        </a:lnSpc>
                        <a:spcBef>
                          <a:spcPts val="0"/>
                        </a:spcBef>
                        <a:spcAft>
                          <a:spcPts val="1500"/>
                        </a:spcAft>
                      </a:pPr>
                      <a:r>
                        <a:rPr lang="en-US" sz="1800" dirty="0">
                          <a:effectLst/>
                        </a:rPr>
                        <a:t>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gn="ctr">
                        <a:lnSpc>
                          <a:spcPct val="107000"/>
                        </a:lnSpc>
                        <a:spcBef>
                          <a:spcPts val="0"/>
                        </a:spcBef>
                        <a:spcAft>
                          <a:spcPts val="1500"/>
                        </a:spcAft>
                      </a:pPr>
                      <a:r>
                        <a:rPr lang="en-US" sz="1800">
                          <a:effectLst/>
                        </a:rPr>
                        <a:t>LR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r h="534312">
                <a:tc>
                  <a:txBody>
                    <a:bodyPr/>
                    <a:lstStyle/>
                    <a:p>
                      <a:pPr marL="0" marR="0">
                        <a:lnSpc>
                          <a:spcPct val="107000"/>
                        </a:lnSpc>
                        <a:spcBef>
                          <a:spcPts val="0"/>
                        </a:spcBef>
                        <a:spcAft>
                          <a:spcPts val="1500"/>
                        </a:spcAft>
                      </a:pPr>
                      <a:r>
                        <a:rPr lang="en-US" sz="1800">
                          <a:effectLst/>
                        </a:rPr>
                        <a:t>Does a leftmost derivation.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nSpc>
                          <a:spcPct val="107000"/>
                        </a:lnSpc>
                        <a:spcBef>
                          <a:spcPts val="0"/>
                        </a:spcBef>
                        <a:spcAft>
                          <a:spcPts val="1500"/>
                        </a:spcAft>
                      </a:pPr>
                      <a:r>
                        <a:rPr lang="en-US" sz="1800">
                          <a:effectLst/>
                        </a:rPr>
                        <a:t>Does a rightmost derivation in reverse.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r h="836066">
                <a:tc>
                  <a:txBody>
                    <a:bodyPr/>
                    <a:lstStyle/>
                    <a:p>
                      <a:pPr marL="0" marR="0">
                        <a:lnSpc>
                          <a:spcPct val="107000"/>
                        </a:lnSpc>
                        <a:spcBef>
                          <a:spcPts val="0"/>
                        </a:spcBef>
                        <a:spcAft>
                          <a:spcPts val="1500"/>
                        </a:spcAft>
                      </a:pPr>
                      <a:r>
                        <a:rPr lang="en-US" sz="1800" dirty="0">
                          <a:effectLst/>
                        </a:rPr>
                        <a:t>Starts with the root nonterminal on the stack.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nSpc>
                          <a:spcPct val="107000"/>
                        </a:lnSpc>
                        <a:spcBef>
                          <a:spcPts val="0"/>
                        </a:spcBef>
                        <a:spcAft>
                          <a:spcPts val="1500"/>
                        </a:spcAft>
                      </a:pPr>
                      <a:r>
                        <a:rPr lang="en-US" sz="1800" dirty="0">
                          <a:effectLst/>
                        </a:rPr>
                        <a:t>Ends with the root nonterminal on the stack.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r h="534312">
                <a:tc>
                  <a:txBody>
                    <a:bodyPr/>
                    <a:lstStyle/>
                    <a:p>
                      <a:pPr marL="0" marR="0">
                        <a:lnSpc>
                          <a:spcPct val="107000"/>
                        </a:lnSpc>
                        <a:spcBef>
                          <a:spcPts val="0"/>
                        </a:spcBef>
                        <a:spcAft>
                          <a:spcPts val="1500"/>
                        </a:spcAft>
                      </a:pPr>
                      <a:r>
                        <a:rPr lang="en-US" sz="1800" dirty="0">
                          <a:effectLst/>
                        </a:rPr>
                        <a:t>Builds the parse tree top-down.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nSpc>
                          <a:spcPct val="107000"/>
                        </a:lnSpc>
                        <a:spcBef>
                          <a:spcPts val="0"/>
                        </a:spcBef>
                        <a:spcAft>
                          <a:spcPts val="1500"/>
                        </a:spcAft>
                      </a:pPr>
                      <a:r>
                        <a:rPr lang="en-US" sz="1800">
                          <a:effectLst/>
                        </a:rPr>
                        <a:t>Builds the parse tree bottom-up.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r h="534312">
                <a:tc>
                  <a:txBody>
                    <a:bodyPr/>
                    <a:lstStyle/>
                    <a:p>
                      <a:pPr marL="0" marR="0">
                        <a:lnSpc>
                          <a:spcPct val="107000"/>
                        </a:lnSpc>
                        <a:spcBef>
                          <a:spcPts val="0"/>
                        </a:spcBef>
                        <a:spcAft>
                          <a:spcPts val="1500"/>
                        </a:spcAft>
                      </a:pPr>
                      <a:r>
                        <a:rPr lang="en-US" sz="1800" dirty="0">
                          <a:effectLst/>
                        </a:rPr>
                        <a:t>Expands the non-terminals.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nSpc>
                          <a:spcPct val="107000"/>
                        </a:lnSpc>
                        <a:spcBef>
                          <a:spcPts val="0"/>
                        </a:spcBef>
                        <a:spcAft>
                          <a:spcPts val="1500"/>
                        </a:spcAft>
                      </a:pPr>
                      <a:r>
                        <a:rPr lang="en-US" sz="1800" dirty="0">
                          <a:effectLst/>
                        </a:rPr>
                        <a:t>Reduces the non-terminals.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r h="534312">
                <a:tc>
                  <a:txBody>
                    <a:bodyPr/>
                    <a:lstStyle/>
                    <a:p>
                      <a:pPr marL="0" marR="0">
                        <a:lnSpc>
                          <a:spcPct val="107000"/>
                        </a:lnSpc>
                        <a:spcBef>
                          <a:spcPts val="0"/>
                        </a:spcBef>
                        <a:spcAft>
                          <a:spcPts val="1500"/>
                        </a:spcAft>
                      </a:pPr>
                      <a:r>
                        <a:rPr lang="en-US" sz="1800" dirty="0">
                          <a:effectLst/>
                        </a:rPr>
                        <a:t>Pre-order traversal of the parse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c>
                  <a:txBody>
                    <a:bodyPr/>
                    <a:lstStyle/>
                    <a:p>
                      <a:pPr marL="0" marR="0">
                        <a:lnSpc>
                          <a:spcPct val="107000"/>
                        </a:lnSpc>
                        <a:spcBef>
                          <a:spcPts val="0"/>
                        </a:spcBef>
                        <a:spcAft>
                          <a:spcPts val="1500"/>
                        </a:spcAft>
                      </a:pPr>
                      <a:r>
                        <a:rPr lang="en-US" sz="1800" dirty="0">
                          <a:effectLst/>
                        </a:rPr>
                        <a:t>Post-order traversal of the parse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4350" marR="74350" marT="74350" marB="74350"/>
                </a:tc>
              </a:tr>
            </a:tbl>
          </a:graphicData>
        </a:graphic>
      </p:graphicFrame>
      <p:sp>
        <p:nvSpPr>
          <p:cNvPr id="5" name="Rectangle 1"/>
          <p:cNvSpPr>
            <a:spLocks noChangeArrowheads="1"/>
          </p:cNvSpPr>
          <p:nvPr/>
        </p:nvSpPr>
        <p:spPr bwMode="auto">
          <a:xfrm>
            <a:off x="0" y="0"/>
            <a:ext cx="2715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LL vs. LR</a:t>
            </a:r>
            <a:endParaRPr kumimoji="0" lang="en-US" sz="2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916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Analyzers or Parsers</a:t>
            </a:r>
            <a:endParaRPr lang="en-US" dirty="0"/>
          </a:p>
        </p:txBody>
      </p:sp>
      <p:sp>
        <p:nvSpPr>
          <p:cNvPr id="3" name="Content Placeholder 2"/>
          <p:cNvSpPr>
            <a:spLocks noGrp="1"/>
          </p:cNvSpPr>
          <p:nvPr>
            <p:ph idx="1"/>
          </p:nvPr>
        </p:nvSpPr>
        <p:spPr/>
        <p:txBody>
          <a:bodyPr/>
          <a:lstStyle/>
          <a:p>
            <a:r>
              <a:rPr lang="en-US" dirty="0" smtClean="0"/>
              <a:t>Process of deriving string from a given grammar.</a:t>
            </a:r>
          </a:p>
          <a:p>
            <a:r>
              <a:rPr lang="en-US" dirty="0" smtClean="0"/>
              <a:t>Syntax </a:t>
            </a:r>
            <a:r>
              <a:rPr lang="en-US" dirty="0"/>
              <a:t>analyzers follow production rules defined by means of context-free grammar. The way the production rules are implemented (derivation) divides parsing into two types : top-down parsing and bottom-up parsing.</a:t>
            </a:r>
          </a:p>
          <a:p>
            <a:endParaRPr lang="en-US" dirty="0"/>
          </a:p>
        </p:txBody>
      </p:sp>
      <p:pic>
        <p:nvPicPr>
          <p:cNvPr id="4" name="Picture 3" descr="Types of Parser"/>
          <p:cNvPicPr/>
          <p:nvPr/>
        </p:nvPicPr>
        <p:blipFill>
          <a:blip r:embed="rId2">
            <a:extLst>
              <a:ext uri="{28A0092B-C50C-407E-A947-70E740481C1C}">
                <a14:useLocalDpi xmlns:a14="http://schemas.microsoft.com/office/drawing/2010/main" val="0"/>
              </a:ext>
            </a:extLst>
          </a:blip>
          <a:srcRect/>
          <a:stretch>
            <a:fillRect/>
          </a:stretch>
        </p:blipFill>
        <p:spPr bwMode="auto">
          <a:xfrm>
            <a:off x="5142095" y="3735805"/>
            <a:ext cx="4560169" cy="2258277"/>
          </a:xfrm>
          <a:prstGeom prst="rect">
            <a:avLst/>
          </a:prstGeom>
          <a:noFill/>
          <a:ln>
            <a:noFill/>
          </a:ln>
        </p:spPr>
      </p:pic>
    </p:spTree>
    <p:extLst>
      <p:ext uri="{BB962C8B-B14F-4D97-AF65-F5344CB8AC3E}">
        <p14:creationId xmlns:p14="http://schemas.microsoft.com/office/powerpoint/2010/main" val="269347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265019" y="519764"/>
            <a:ext cx="856260" cy="369332"/>
          </a:xfrm>
          <a:prstGeom prst="rect">
            <a:avLst/>
          </a:prstGeom>
          <a:noFill/>
        </p:spPr>
        <p:txBody>
          <a:bodyPr wrap="none" rtlCol="0">
            <a:spAutoFit/>
          </a:bodyPr>
          <a:lstStyle/>
          <a:p>
            <a:r>
              <a:rPr lang="en-US" dirty="0" smtClean="0"/>
              <a:t>Parsers</a:t>
            </a:r>
            <a:endParaRPr lang="en-US" dirty="0"/>
          </a:p>
        </p:txBody>
      </p:sp>
      <p:cxnSp>
        <p:nvCxnSpPr>
          <p:cNvPr id="4" name="Straight Connector 3"/>
          <p:cNvCxnSpPr/>
          <p:nvPr/>
        </p:nvCxnSpPr>
        <p:spPr>
          <a:xfrm>
            <a:off x="2367814" y="1347536"/>
            <a:ext cx="7113070" cy="28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2"/>
          </p:cNvCxnSpPr>
          <p:nvPr/>
        </p:nvCxnSpPr>
        <p:spPr>
          <a:xfrm>
            <a:off x="5693149" y="889096"/>
            <a:ext cx="0" cy="4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67814" y="1347536"/>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480884" y="1376412"/>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81493" y="1782980"/>
            <a:ext cx="2415405" cy="369332"/>
          </a:xfrm>
          <a:prstGeom prst="rect">
            <a:avLst/>
          </a:prstGeom>
          <a:noFill/>
        </p:spPr>
        <p:txBody>
          <a:bodyPr wrap="none" rtlCol="0">
            <a:spAutoFit/>
          </a:bodyPr>
          <a:lstStyle/>
          <a:p>
            <a:r>
              <a:rPr lang="en-US" dirty="0" smtClean="0"/>
              <a:t>Top Down Parsers (TDP)</a:t>
            </a:r>
            <a:endParaRPr lang="en-US" dirty="0"/>
          </a:p>
        </p:txBody>
      </p:sp>
      <p:sp>
        <p:nvSpPr>
          <p:cNvPr id="11" name="TextBox 10"/>
          <p:cNvSpPr txBox="1"/>
          <p:nvPr/>
        </p:nvSpPr>
        <p:spPr>
          <a:xfrm>
            <a:off x="8112492" y="1812028"/>
            <a:ext cx="3843745" cy="369332"/>
          </a:xfrm>
          <a:prstGeom prst="rect">
            <a:avLst/>
          </a:prstGeom>
          <a:noFill/>
        </p:spPr>
        <p:txBody>
          <a:bodyPr wrap="none" rtlCol="0">
            <a:spAutoFit/>
          </a:bodyPr>
          <a:lstStyle/>
          <a:p>
            <a:r>
              <a:rPr lang="en-US" dirty="0" smtClean="0"/>
              <a:t>Bottom Up Parsers (BUP) </a:t>
            </a:r>
            <a:r>
              <a:rPr lang="en-US" smtClean="0"/>
              <a:t>(shift-reduce)</a:t>
            </a:r>
            <a:endParaRPr lang="en-US" dirty="0"/>
          </a:p>
        </p:txBody>
      </p:sp>
      <p:cxnSp>
        <p:nvCxnSpPr>
          <p:cNvPr id="13" name="Straight Connector 12"/>
          <p:cNvCxnSpPr/>
          <p:nvPr/>
        </p:nvCxnSpPr>
        <p:spPr>
          <a:xfrm flipV="1">
            <a:off x="904776" y="2435192"/>
            <a:ext cx="3368841" cy="28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7814" y="2181360"/>
            <a:ext cx="0" cy="263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22422" y="2444817"/>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73617" y="2435192"/>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9429" y="2814148"/>
            <a:ext cx="1426865" cy="646331"/>
          </a:xfrm>
          <a:prstGeom prst="rect">
            <a:avLst/>
          </a:prstGeom>
          <a:noFill/>
        </p:spPr>
        <p:txBody>
          <a:bodyPr wrap="square" rtlCol="0">
            <a:spAutoFit/>
          </a:bodyPr>
          <a:lstStyle/>
          <a:p>
            <a:r>
              <a:rPr lang="en-US" dirty="0" smtClean="0"/>
              <a:t>TDP with full Backtracking</a:t>
            </a:r>
            <a:endParaRPr lang="en-US" dirty="0"/>
          </a:p>
        </p:txBody>
      </p:sp>
      <p:sp>
        <p:nvSpPr>
          <p:cNvPr id="20" name="TextBox 19"/>
          <p:cNvSpPr txBox="1"/>
          <p:nvPr/>
        </p:nvSpPr>
        <p:spPr>
          <a:xfrm>
            <a:off x="3560184" y="2814147"/>
            <a:ext cx="1426865" cy="923330"/>
          </a:xfrm>
          <a:prstGeom prst="rect">
            <a:avLst/>
          </a:prstGeom>
          <a:noFill/>
        </p:spPr>
        <p:txBody>
          <a:bodyPr wrap="square" rtlCol="0">
            <a:spAutoFit/>
          </a:bodyPr>
          <a:lstStyle/>
          <a:p>
            <a:r>
              <a:rPr lang="en-US" dirty="0" smtClean="0"/>
              <a:t>TDP without Backtracking (predictive)</a:t>
            </a:r>
            <a:endParaRPr lang="en-US" dirty="0"/>
          </a:p>
        </p:txBody>
      </p:sp>
      <p:cxnSp>
        <p:nvCxnSpPr>
          <p:cNvPr id="15" name="Straight Arrow Connector 14"/>
          <p:cNvCxnSpPr/>
          <p:nvPr/>
        </p:nvCxnSpPr>
        <p:spPr>
          <a:xfrm>
            <a:off x="922422" y="3441228"/>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9429" y="3810559"/>
            <a:ext cx="1426865" cy="646331"/>
          </a:xfrm>
          <a:prstGeom prst="rect">
            <a:avLst/>
          </a:prstGeom>
          <a:noFill/>
        </p:spPr>
        <p:txBody>
          <a:bodyPr wrap="square" rtlCol="0">
            <a:spAutoFit/>
          </a:bodyPr>
          <a:lstStyle/>
          <a:p>
            <a:r>
              <a:rPr lang="en-US" dirty="0" smtClean="0"/>
              <a:t>Brute-force method</a:t>
            </a:r>
            <a:endParaRPr lang="en-US" dirty="0"/>
          </a:p>
        </p:txBody>
      </p:sp>
      <p:cxnSp>
        <p:nvCxnSpPr>
          <p:cNvPr id="22" name="Straight Arrow Connector 21"/>
          <p:cNvCxnSpPr/>
          <p:nvPr/>
        </p:nvCxnSpPr>
        <p:spPr>
          <a:xfrm>
            <a:off x="3128935" y="3783643"/>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15942" y="4133724"/>
            <a:ext cx="1426865" cy="646331"/>
          </a:xfrm>
          <a:prstGeom prst="rect">
            <a:avLst/>
          </a:prstGeom>
          <a:noFill/>
        </p:spPr>
        <p:txBody>
          <a:bodyPr wrap="square" rtlCol="0">
            <a:spAutoFit/>
          </a:bodyPr>
          <a:lstStyle/>
          <a:p>
            <a:r>
              <a:rPr lang="en-US" dirty="0" smtClean="0"/>
              <a:t>Recursive Descent</a:t>
            </a:r>
            <a:endParaRPr lang="en-US" dirty="0"/>
          </a:p>
        </p:txBody>
      </p:sp>
      <p:cxnSp>
        <p:nvCxnSpPr>
          <p:cNvPr id="24" name="Straight Arrow Connector 23"/>
          <p:cNvCxnSpPr/>
          <p:nvPr/>
        </p:nvCxnSpPr>
        <p:spPr>
          <a:xfrm>
            <a:off x="5265019" y="3774019"/>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51586" y="4133724"/>
            <a:ext cx="1426865" cy="1200329"/>
          </a:xfrm>
          <a:prstGeom prst="rect">
            <a:avLst/>
          </a:prstGeom>
          <a:noFill/>
        </p:spPr>
        <p:txBody>
          <a:bodyPr wrap="square" rtlCol="0">
            <a:spAutoFit/>
          </a:bodyPr>
          <a:lstStyle/>
          <a:p>
            <a:r>
              <a:rPr lang="en-US" dirty="0" smtClean="0">
                <a:solidFill>
                  <a:srgbClr val="FF0000"/>
                </a:solidFill>
              </a:rPr>
              <a:t>Non-Recursive Descent (LL(1))</a:t>
            </a:r>
            <a:endParaRPr lang="en-US" dirty="0">
              <a:solidFill>
                <a:srgbClr val="FF0000"/>
              </a:solidFill>
            </a:endParaRPr>
          </a:p>
        </p:txBody>
      </p:sp>
      <p:cxnSp>
        <p:nvCxnSpPr>
          <p:cNvPr id="5" name="Straight Connector 4"/>
          <p:cNvCxnSpPr/>
          <p:nvPr/>
        </p:nvCxnSpPr>
        <p:spPr>
          <a:xfrm>
            <a:off x="3128935" y="3787738"/>
            <a:ext cx="2136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0" idx="2"/>
          </p:cNvCxnSpPr>
          <p:nvPr/>
        </p:nvCxnSpPr>
        <p:spPr>
          <a:xfrm>
            <a:off x="4273617" y="3737477"/>
            <a:ext cx="0" cy="1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588198" y="2466573"/>
            <a:ext cx="3368841" cy="28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051236" y="2212741"/>
            <a:ext cx="0" cy="263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605844" y="2476198"/>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957039" y="2466573"/>
            <a:ext cx="0" cy="34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92851" y="2845529"/>
            <a:ext cx="1426865" cy="923330"/>
          </a:xfrm>
          <a:prstGeom prst="rect">
            <a:avLst/>
          </a:prstGeom>
          <a:noFill/>
        </p:spPr>
        <p:txBody>
          <a:bodyPr wrap="square" rtlCol="0">
            <a:spAutoFit/>
          </a:bodyPr>
          <a:lstStyle/>
          <a:p>
            <a:r>
              <a:rPr lang="en-US" dirty="0" smtClean="0"/>
              <a:t>Operator Precedence Parser</a:t>
            </a:r>
            <a:endParaRPr lang="en-US" dirty="0"/>
          </a:p>
        </p:txBody>
      </p:sp>
      <p:sp>
        <p:nvSpPr>
          <p:cNvPr id="31" name="TextBox 30"/>
          <p:cNvSpPr txBox="1"/>
          <p:nvPr/>
        </p:nvSpPr>
        <p:spPr>
          <a:xfrm>
            <a:off x="10243606" y="2845528"/>
            <a:ext cx="1426865" cy="646331"/>
          </a:xfrm>
          <a:prstGeom prst="rect">
            <a:avLst/>
          </a:prstGeom>
          <a:noFill/>
        </p:spPr>
        <p:txBody>
          <a:bodyPr wrap="square" rtlCol="0">
            <a:spAutoFit/>
          </a:bodyPr>
          <a:lstStyle/>
          <a:p>
            <a:r>
              <a:rPr lang="en-US" dirty="0" smtClean="0"/>
              <a:t>Left to Right (LR) Parser</a:t>
            </a:r>
            <a:endParaRPr lang="en-US" dirty="0"/>
          </a:p>
        </p:txBody>
      </p:sp>
      <p:cxnSp>
        <p:nvCxnSpPr>
          <p:cNvPr id="32" name="Straight Connector 31"/>
          <p:cNvCxnSpPr/>
          <p:nvPr/>
        </p:nvCxnSpPr>
        <p:spPr>
          <a:xfrm flipV="1">
            <a:off x="6892851" y="4013735"/>
            <a:ext cx="4609338" cy="1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1" idx="2"/>
          </p:cNvCxnSpPr>
          <p:nvPr/>
        </p:nvCxnSpPr>
        <p:spPr>
          <a:xfrm>
            <a:off x="10957039" y="3491859"/>
            <a:ext cx="0" cy="47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892851" y="4053154"/>
            <a:ext cx="0" cy="31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22181" y="4389515"/>
            <a:ext cx="665567" cy="369332"/>
          </a:xfrm>
          <a:prstGeom prst="rect">
            <a:avLst/>
          </a:prstGeom>
          <a:noFill/>
        </p:spPr>
        <p:txBody>
          <a:bodyPr wrap="none" rtlCol="0">
            <a:spAutoFit/>
          </a:bodyPr>
          <a:lstStyle/>
          <a:p>
            <a:r>
              <a:rPr lang="en-US" dirty="0" smtClean="0"/>
              <a:t>LR(0)</a:t>
            </a:r>
            <a:endParaRPr lang="en-US" dirty="0"/>
          </a:p>
        </p:txBody>
      </p:sp>
      <p:cxnSp>
        <p:nvCxnSpPr>
          <p:cNvPr id="39" name="Straight Arrow Connector 38"/>
          <p:cNvCxnSpPr/>
          <p:nvPr/>
        </p:nvCxnSpPr>
        <p:spPr>
          <a:xfrm>
            <a:off x="8340033" y="4014584"/>
            <a:ext cx="0" cy="31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69363" y="4370195"/>
            <a:ext cx="771365" cy="369332"/>
          </a:xfrm>
          <a:prstGeom prst="rect">
            <a:avLst/>
          </a:prstGeom>
          <a:noFill/>
        </p:spPr>
        <p:txBody>
          <a:bodyPr wrap="none" rtlCol="0">
            <a:spAutoFit/>
          </a:bodyPr>
          <a:lstStyle/>
          <a:p>
            <a:r>
              <a:rPr lang="en-US" dirty="0" smtClean="0"/>
              <a:t>SLR(0)</a:t>
            </a:r>
            <a:endParaRPr lang="en-US" dirty="0"/>
          </a:p>
        </p:txBody>
      </p:sp>
      <p:cxnSp>
        <p:nvCxnSpPr>
          <p:cNvPr id="41" name="Straight Arrow Connector 40"/>
          <p:cNvCxnSpPr/>
          <p:nvPr/>
        </p:nvCxnSpPr>
        <p:spPr>
          <a:xfrm>
            <a:off x="9947618" y="4042157"/>
            <a:ext cx="0" cy="31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676948" y="4407393"/>
            <a:ext cx="896399" cy="369332"/>
          </a:xfrm>
          <a:prstGeom prst="rect">
            <a:avLst/>
          </a:prstGeom>
          <a:noFill/>
        </p:spPr>
        <p:txBody>
          <a:bodyPr wrap="none" rtlCol="0">
            <a:spAutoFit/>
          </a:bodyPr>
          <a:lstStyle/>
          <a:p>
            <a:r>
              <a:rPr lang="en-US" dirty="0" smtClean="0"/>
              <a:t>LALR(1)</a:t>
            </a:r>
            <a:endParaRPr lang="en-US" dirty="0"/>
          </a:p>
        </p:txBody>
      </p:sp>
      <p:cxnSp>
        <p:nvCxnSpPr>
          <p:cNvPr id="43" name="Straight Arrow Connector 42"/>
          <p:cNvCxnSpPr/>
          <p:nvPr/>
        </p:nvCxnSpPr>
        <p:spPr>
          <a:xfrm>
            <a:off x="11474733" y="4014584"/>
            <a:ext cx="0" cy="31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204063" y="4370195"/>
            <a:ext cx="788999" cy="369332"/>
          </a:xfrm>
          <a:prstGeom prst="rect">
            <a:avLst/>
          </a:prstGeom>
          <a:noFill/>
        </p:spPr>
        <p:txBody>
          <a:bodyPr wrap="none" rtlCol="0">
            <a:spAutoFit/>
          </a:bodyPr>
          <a:lstStyle/>
          <a:p>
            <a:r>
              <a:rPr lang="en-US" dirty="0" smtClean="0"/>
              <a:t>CLR(1)</a:t>
            </a:r>
            <a:endParaRPr lang="en-US" dirty="0"/>
          </a:p>
        </p:txBody>
      </p:sp>
      <p:sp>
        <p:nvSpPr>
          <p:cNvPr id="45" name="TextBox 44"/>
          <p:cNvSpPr txBox="1"/>
          <p:nvPr/>
        </p:nvSpPr>
        <p:spPr>
          <a:xfrm>
            <a:off x="5486400" y="5852159"/>
            <a:ext cx="2391489" cy="923330"/>
          </a:xfrm>
          <a:prstGeom prst="rect">
            <a:avLst/>
          </a:prstGeom>
          <a:noFill/>
        </p:spPr>
        <p:txBody>
          <a:bodyPr wrap="none" rtlCol="0">
            <a:spAutoFit/>
          </a:bodyPr>
          <a:lstStyle/>
          <a:p>
            <a:r>
              <a:rPr lang="en-US" dirty="0" smtClean="0"/>
              <a:t>L - Left to right</a:t>
            </a:r>
          </a:p>
          <a:p>
            <a:r>
              <a:rPr lang="en-US" dirty="0" smtClean="0"/>
              <a:t>L – Left most derivation</a:t>
            </a:r>
          </a:p>
          <a:p>
            <a:r>
              <a:rPr lang="en-US" dirty="0" smtClean="0"/>
              <a:t>(1)  - look ahead 1 </a:t>
            </a:r>
            <a:endParaRPr lang="en-US" dirty="0"/>
          </a:p>
        </p:txBody>
      </p:sp>
    </p:spTree>
    <p:extLst>
      <p:ext uri="{BB962C8B-B14F-4D97-AF65-F5344CB8AC3E}">
        <p14:creationId xmlns:p14="http://schemas.microsoft.com/office/powerpoint/2010/main" val="288690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Parsing</a:t>
            </a:r>
            <a:endParaRPr lang="en-US" dirty="0"/>
          </a:p>
        </p:txBody>
      </p:sp>
      <p:pic>
        <p:nvPicPr>
          <p:cNvPr id="6" name="Picture 5" descr="Top Down Parsing"/>
          <p:cNvPicPr/>
          <p:nvPr/>
        </p:nvPicPr>
        <p:blipFill>
          <a:blip r:embed="rId2">
            <a:extLst>
              <a:ext uri="{28A0092B-C50C-407E-A947-70E740481C1C}">
                <a14:useLocalDpi xmlns:a14="http://schemas.microsoft.com/office/drawing/2010/main" val="0"/>
              </a:ext>
            </a:extLst>
          </a:blip>
          <a:srcRect/>
          <a:stretch>
            <a:fillRect/>
          </a:stretch>
        </p:blipFill>
        <p:spPr bwMode="auto">
          <a:xfrm>
            <a:off x="943558" y="1812147"/>
            <a:ext cx="4272254" cy="4234089"/>
          </a:xfrm>
          <a:prstGeom prst="rect">
            <a:avLst/>
          </a:prstGeom>
          <a:noFill/>
          <a:ln>
            <a:noFill/>
          </a:ln>
        </p:spPr>
      </p:pic>
      <p:sp>
        <p:nvSpPr>
          <p:cNvPr id="7" name="TextBox 6"/>
          <p:cNvSpPr txBox="1"/>
          <p:nvPr/>
        </p:nvSpPr>
        <p:spPr>
          <a:xfrm>
            <a:off x="6008914" y="1856792"/>
            <a:ext cx="5405391" cy="923330"/>
          </a:xfrm>
          <a:prstGeom prst="rect">
            <a:avLst/>
          </a:prstGeom>
          <a:noFill/>
        </p:spPr>
        <p:txBody>
          <a:bodyPr wrap="none" rtlCol="0">
            <a:spAutoFit/>
          </a:bodyPr>
          <a:lstStyle/>
          <a:p>
            <a:r>
              <a:rPr lang="en-US" dirty="0"/>
              <a:t>top-down parsing technique parses the input, </a:t>
            </a:r>
            <a:endParaRPr lang="en-US" dirty="0" smtClean="0"/>
          </a:p>
          <a:p>
            <a:r>
              <a:rPr lang="en-US" dirty="0" smtClean="0"/>
              <a:t>and </a:t>
            </a:r>
            <a:r>
              <a:rPr lang="en-US" dirty="0"/>
              <a:t>starts constructing a parse tree from the root node </a:t>
            </a:r>
            <a:endParaRPr lang="en-US" dirty="0" smtClean="0"/>
          </a:p>
          <a:p>
            <a:r>
              <a:rPr lang="en-US" dirty="0" smtClean="0"/>
              <a:t>gradually </a:t>
            </a:r>
            <a:r>
              <a:rPr lang="en-US" dirty="0"/>
              <a:t>moving down to the leaf nodes.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4" y="3109812"/>
            <a:ext cx="2091440" cy="2742347"/>
          </a:xfrm>
          <a:prstGeom prst="rect">
            <a:avLst/>
          </a:prstGeom>
        </p:spPr>
      </p:pic>
      <p:sp>
        <p:nvSpPr>
          <p:cNvPr id="8" name="TextBox 7"/>
          <p:cNvSpPr txBox="1"/>
          <p:nvPr/>
        </p:nvSpPr>
        <p:spPr>
          <a:xfrm>
            <a:off x="9929505" y="3557655"/>
            <a:ext cx="1034257" cy="923330"/>
          </a:xfrm>
          <a:prstGeom prst="rect">
            <a:avLst/>
          </a:prstGeom>
          <a:noFill/>
        </p:spPr>
        <p:txBody>
          <a:bodyPr wrap="none" rtlCol="0">
            <a:spAutoFit/>
          </a:bodyPr>
          <a:lstStyle/>
          <a:p>
            <a:r>
              <a:rPr lang="en-US" dirty="0" smtClean="0"/>
              <a:t>E -&gt; E + E</a:t>
            </a:r>
          </a:p>
          <a:p>
            <a:r>
              <a:rPr lang="en-US" dirty="0" smtClean="0"/>
              <a:t>E -&gt; E * E</a:t>
            </a:r>
          </a:p>
          <a:p>
            <a:r>
              <a:rPr lang="en-US" dirty="0" smtClean="0"/>
              <a:t>E -&gt; id</a:t>
            </a:r>
            <a:endParaRPr lang="en-US" dirty="0"/>
          </a:p>
        </p:txBody>
      </p:sp>
      <p:sp>
        <p:nvSpPr>
          <p:cNvPr id="3" name="TextBox 2"/>
          <p:cNvSpPr txBox="1"/>
          <p:nvPr/>
        </p:nvSpPr>
        <p:spPr>
          <a:xfrm>
            <a:off x="5486400" y="5852159"/>
            <a:ext cx="2391489" cy="923330"/>
          </a:xfrm>
          <a:prstGeom prst="rect">
            <a:avLst/>
          </a:prstGeom>
          <a:noFill/>
        </p:spPr>
        <p:txBody>
          <a:bodyPr wrap="none" rtlCol="0">
            <a:spAutoFit/>
          </a:bodyPr>
          <a:lstStyle/>
          <a:p>
            <a:r>
              <a:rPr lang="en-US" dirty="0" smtClean="0"/>
              <a:t>L - Left to right</a:t>
            </a:r>
          </a:p>
          <a:p>
            <a:r>
              <a:rPr lang="en-US" dirty="0" smtClean="0"/>
              <a:t>L – Left most derivation</a:t>
            </a:r>
          </a:p>
          <a:p>
            <a:r>
              <a:rPr lang="en-US" dirty="0" smtClean="0"/>
              <a:t>(1)  - look ahead 1 </a:t>
            </a:r>
            <a:endParaRPr lang="en-US" dirty="0"/>
          </a:p>
        </p:txBody>
      </p:sp>
    </p:spTree>
    <p:extLst>
      <p:ext uri="{BB962C8B-B14F-4D97-AF65-F5344CB8AC3E}">
        <p14:creationId xmlns:p14="http://schemas.microsoft.com/office/powerpoint/2010/main" val="127072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a:t>
            </a:r>
            <a:r>
              <a:rPr lang="en-US" dirty="0" smtClean="0"/>
              <a:t>Parsing</a:t>
            </a:r>
            <a:endParaRPr lang="en-US" dirty="0"/>
          </a:p>
        </p:txBody>
      </p:sp>
      <p:sp>
        <p:nvSpPr>
          <p:cNvPr id="3" name="Content Placeholder 2"/>
          <p:cNvSpPr>
            <a:spLocks noGrp="1"/>
          </p:cNvSpPr>
          <p:nvPr>
            <p:ph idx="1"/>
          </p:nvPr>
        </p:nvSpPr>
        <p:spPr/>
        <p:txBody>
          <a:bodyPr>
            <a:normAutofit/>
          </a:bodyPr>
          <a:lstStyle/>
          <a:p>
            <a:r>
              <a:rPr lang="en-US" dirty="0" smtClean="0"/>
              <a:t>Recursive </a:t>
            </a:r>
            <a:r>
              <a:rPr lang="en-US" dirty="0"/>
              <a:t>descent is a top-down parsing technique that constructs the parse tree from the top and the input is read from left to right. </a:t>
            </a:r>
            <a:endParaRPr lang="en-US" dirty="0" smtClean="0"/>
          </a:p>
          <a:p>
            <a:r>
              <a:rPr lang="en-US" dirty="0" smtClean="0"/>
              <a:t>This </a:t>
            </a:r>
            <a:r>
              <a:rPr lang="en-US" dirty="0"/>
              <a:t>parsing technique recursively parses the input to make a parse tree, which may or may not require back-tracking. </a:t>
            </a:r>
            <a:endParaRPr lang="en-US" dirty="0" smtClean="0"/>
          </a:p>
          <a:p>
            <a:r>
              <a:rPr lang="en-US" dirty="0" smtClean="0"/>
              <a:t>But </a:t>
            </a:r>
            <a:r>
              <a:rPr lang="en-US" dirty="0"/>
              <a:t>the grammar associated with it (if not left factored) cannot avoid back-tracking. A form of recursive-descent parsing that does not require any back-tracking is known as </a:t>
            </a:r>
            <a:r>
              <a:rPr lang="en-US" b="1" dirty="0"/>
              <a:t>predictive parsing</a:t>
            </a:r>
            <a:r>
              <a:rPr lang="en-US" dirty="0"/>
              <a:t>.</a:t>
            </a:r>
          </a:p>
          <a:p>
            <a:r>
              <a:rPr lang="en-US" dirty="0"/>
              <a:t>This parsing technique is regarded recursive as it uses context-free grammar which is recursive in nature.</a:t>
            </a:r>
          </a:p>
          <a:p>
            <a:endParaRPr lang="en-US" dirty="0"/>
          </a:p>
        </p:txBody>
      </p:sp>
    </p:spTree>
    <p:extLst>
      <p:ext uri="{BB962C8B-B14F-4D97-AF65-F5344CB8AC3E}">
        <p14:creationId xmlns:p14="http://schemas.microsoft.com/office/powerpoint/2010/main" val="25973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a:t>
            </a:r>
            <a:endParaRPr lang="en-US" dirty="0"/>
          </a:p>
        </p:txBody>
      </p:sp>
      <p:sp>
        <p:nvSpPr>
          <p:cNvPr id="3" name="Content Placeholder 2"/>
          <p:cNvSpPr>
            <a:spLocks noGrp="1"/>
          </p:cNvSpPr>
          <p:nvPr>
            <p:ph idx="1"/>
          </p:nvPr>
        </p:nvSpPr>
        <p:spPr/>
        <p:txBody>
          <a:bodyPr/>
          <a:lstStyle/>
          <a:p>
            <a:r>
              <a:rPr lang="en-US" dirty="0" smtClean="0"/>
              <a:t>Top- </a:t>
            </a:r>
            <a:r>
              <a:rPr lang="en-US" dirty="0"/>
              <a:t>down parsers start from the root node (start symbol) and match the input string against the production rules to replace them (if matched). To understand this, take the following example of CFG</a:t>
            </a:r>
            <a:r>
              <a:rPr lang="en-US" dirty="0" smtClean="0"/>
              <a:t>:</a:t>
            </a:r>
          </a:p>
          <a:p>
            <a:pPr marL="1028700" lvl="1" indent="-571500">
              <a:buFont typeface="+mj-lt"/>
              <a:buAutoNum type="romanLcPeriod"/>
            </a:pPr>
            <a:r>
              <a:rPr lang="en-US" dirty="0"/>
              <a:t>S → </a:t>
            </a:r>
            <a:r>
              <a:rPr lang="en-US" dirty="0" err="1"/>
              <a:t>rXd</a:t>
            </a:r>
            <a:r>
              <a:rPr lang="en-US" dirty="0"/>
              <a:t> | </a:t>
            </a:r>
            <a:r>
              <a:rPr lang="en-US" dirty="0" err="1"/>
              <a:t>rZd</a:t>
            </a:r>
            <a:endParaRPr lang="en-US" dirty="0"/>
          </a:p>
          <a:p>
            <a:pPr marL="1028700" lvl="1" indent="-571500">
              <a:buFont typeface="+mj-lt"/>
              <a:buAutoNum type="romanLcPeriod"/>
            </a:pPr>
            <a:r>
              <a:rPr lang="en-US" dirty="0"/>
              <a:t>X → </a:t>
            </a:r>
            <a:r>
              <a:rPr lang="en-US" dirty="0" err="1"/>
              <a:t>oa</a:t>
            </a:r>
            <a:r>
              <a:rPr lang="en-US" dirty="0"/>
              <a:t> | </a:t>
            </a:r>
            <a:r>
              <a:rPr lang="en-US" dirty="0" err="1"/>
              <a:t>ea</a:t>
            </a:r>
            <a:endParaRPr lang="en-US" dirty="0"/>
          </a:p>
          <a:p>
            <a:pPr marL="1028700" lvl="1" indent="-571500">
              <a:buFont typeface="+mj-lt"/>
              <a:buAutoNum type="romanLcPeriod"/>
            </a:pPr>
            <a:r>
              <a:rPr lang="en-US" dirty="0"/>
              <a:t>Z → </a:t>
            </a:r>
            <a:r>
              <a:rPr lang="en-US" dirty="0" err="1"/>
              <a:t>ai</a:t>
            </a:r>
            <a:endParaRPr lang="en-US" dirty="0"/>
          </a:p>
          <a:p>
            <a:endParaRPr lang="en-US" dirty="0"/>
          </a:p>
          <a:p>
            <a:endParaRPr lang="en-US" dirty="0"/>
          </a:p>
        </p:txBody>
      </p:sp>
    </p:spTree>
    <p:extLst>
      <p:ext uri="{BB962C8B-B14F-4D97-AF65-F5344CB8AC3E}">
        <p14:creationId xmlns:p14="http://schemas.microsoft.com/office/powerpoint/2010/main" val="25925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7750" t="49556" r="29500" b="19333"/>
          <a:stretch/>
        </p:blipFill>
        <p:spPr>
          <a:xfrm>
            <a:off x="1630679" y="1447800"/>
            <a:ext cx="9530661" cy="3901440"/>
          </a:xfrm>
          <a:prstGeom prst="rect">
            <a:avLst/>
          </a:prstGeom>
        </p:spPr>
      </p:pic>
    </p:spTree>
    <p:extLst>
      <p:ext uri="{BB962C8B-B14F-4D97-AF65-F5344CB8AC3E}">
        <p14:creationId xmlns:p14="http://schemas.microsoft.com/office/powerpoint/2010/main" val="252635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t>
            </a:r>
            <a:r>
              <a:rPr lang="en-US" dirty="0" smtClean="0"/>
              <a:t>Parser</a:t>
            </a:r>
            <a:endParaRPr lang="en-US" dirty="0"/>
          </a:p>
        </p:txBody>
      </p:sp>
      <p:sp>
        <p:nvSpPr>
          <p:cNvPr id="3" name="Content Placeholder 2"/>
          <p:cNvSpPr>
            <a:spLocks noGrp="1"/>
          </p:cNvSpPr>
          <p:nvPr>
            <p:ph idx="1"/>
          </p:nvPr>
        </p:nvSpPr>
        <p:spPr/>
        <p:txBody>
          <a:bodyPr/>
          <a:lstStyle/>
          <a:p>
            <a:r>
              <a:rPr lang="en-US" dirty="0" smtClean="0"/>
              <a:t>Predictive </a:t>
            </a:r>
            <a:r>
              <a:rPr lang="en-US" dirty="0"/>
              <a:t>parser is a recursive descent parser, which has the capability to predict which production is to be used to replace the input string. The predictive parser does not suffer from backtracking.</a:t>
            </a:r>
          </a:p>
          <a:p>
            <a:r>
              <a:rPr lang="en-US" dirty="0"/>
              <a:t>To accomplish its tasks, the predictive parser uses a look-ahead pointer, which points to the next input symbols. To make the parser back-tracking free, the predictive parser puts some constraints on the grammar and accepts only a class of grammar known as LL(k) grammar.</a:t>
            </a:r>
          </a:p>
          <a:p>
            <a:endParaRPr lang="en-US" dirty="0"/>
          </a:p>
        </p:txBody>
      </p:sp>
    </p:spTree>
    <p:extLst>
      <p:ext uri="{BB962C8B-B14F-4D97-AF65-F5344CB8AC3E}">
        <p14:creationId xmlns:p14="http://schemas.microsoft.com/office/powerpoint/2010/main" val="200018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Parser</a:t>
            </a:r>
            <a:endParaRPr lang="en-US" dirty="0"/>
          </a:p>
        </p:txBody>
      </p:sp>
      <p:sp>
        <p:nvSpPr>
          <p:cNvPr id="3" name="Content Placeholder 2"/>
          <p:cNvSpPr>
            <a:spLocks noGrp="1"/>
          </p:cNvSpPr>
          <p:nvPr>
            <p:ph idx="1"/>
          </p:nvPr>
        </p:nvSpPr>
        <p:spPr/>
        <p:txBody>
          <a:bodyPr/>
          <a:lstStyle/>
          <a:p>
            <a:r>
              <a:rPr lang="en-US" dirty="0"/>
              <a:t>Bottom-up parsing starts from the leaf nodes of a tree and works in upward direction till it reaches the root node. Here, we start from a sentence and then apply production rules in reverse manner in order to reach the start symbol. The image given below depicts the bottom-up parsers available.</a:t>
            </a:r>
          </a:p>
        </p:txBody>
      </p:sp>
    </p:spTree>
    <p:extLst>
      <p:ext uri="{BB962C8B-B14F-4D97-AF65-F5344CB8AC3E}">
        <p14:creationId xmlns:p14="http://schemas.microsoft.com/office/powerpoint/2010/main" val="348561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3FDBCF-0C71-40AE-A318-98A12FE0EDC3}"/>
</file>

<file path=customXml/itemProps2.xml><?xml version="1.0" encoding="utf-8"?>
<ds:datastoreItem xmlns:ds="http://schemas.openxmlformats.org/officeDocument/2006/customXml" ds:itemID="{BD4178B3-57A7-40FB-9F26-1B7C83014320}"/>
</file>

<file path=customXml/itemProps3.xml><?xml version="1.0" encoding="utf-8"?>
<ds:datastoreItem xmlns:ds="http://schemas.openxmlformats.org/officeDocument/2006/customXml" ds:itemID="{2A0F0AF1-140D-4C4C-B5B6-FF8B1E7ED655}"/>
</file>

<file path=docProps/app.xml><?xml version="1.0" encoding="utf-8"?>
<Properties xmlns="http://schemas.openxmlformats.org/officeDocument/2006/extended-properties" xmlns:vt="http://schemas.openxmlformats.org/officeDocument/2006/docPropsVTypes">
  <TotalTime>158</TotalTime>
  <Words>795</Words>
  <Application>Microsoft Office PowerPoint</Application>
  <PresentationFormat>Widescreen</PresentationFormat>
  <Paragraphs>87</Paragraphs>
  <Slides>15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Times New Roman</vt:lpstr>
      <vt:lpstr>Office Theme</vt:lpstr>
      <vt:lpstr>Syntax Analyzer or Parsers</vt:lpstr>
      <vt:lpstr>Syntax Analyzers or Parsers</vt:lpstr>
      <vt:lpstr>PowerPoint Presentation</vt:lpstr>
      <vt:lpstr>Top-down Parsing</vt:lpstr>
      <vt:lpstr>Recursive Descent Parsing</vt:lpstr>
      <vt:lpstr>Back-tracking</vt:lpstr>
      <vt:lpstr>PowerPoint Presentation</vt:lpstr>
      <vt:lpstr>Predictive Parser</vt:lpstr>
      <vt:lpstr>Bottom-up Parser</vt:lpstr>
      <vt:lpstr>PowerPoint Presentation</vt:lpstr>
      <vt:lpstr>Bottom-up Parser</vt:lpstr>
      <vt:lpstr>Shift-Reduce Parsing</vt:lpstr>
      <vt:lpstr>LR Parser</vt:lpstr>
      <vt:lpstr>LR Parser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Parsers</dc:title>
  <dc:creator>user</dc:creator>
  <cp:lastModifiedBy>user</cp:lastModifiedBy>
  <cp:revision>65</cp:revision>
  <dcterms:created xsi:type="dcterms:W3CDTF">2020-11-29T17:07:23Z</dcterms:created>
  <dcterms:modified xsi:type="dcterms:W3CDTF">2021-04-11T06:58:52Z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