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9" r:id="rId5"/>
    <p:sldId id="284" r:id="rId6"/>
    <p:sldId id="270" r:id="rId7"/>
    <p:sldId id="285" r:id="rId8"/>
    <p:sldId id="286" r:id="rId9"/>
    <p:sldId id="271" r:id="rId10"/>
    <p:sldId id="259" r:id="rId11"/>
    <p:sldId id="272" r:id="rId12"/>
    <p:sldId id="283" r:id="rId13"/>
    <p:sldId id="267" r:id="rId14"/>
    <p:sldId id="268" r:id="rId15"/>
    <p:sldId id="260" r:id="rId16"/>
    <p:sldId id="261" r:id="rId17"/>
    <p:sldId id="273" r:id="rId18"/>
    <p:sldId id="281" r:id="rId19"/>
    <p:sldId id="262" r:id="rId20"/>
    <p:sldId id="274" r:id="rId21"/>
    <p:sldId id="263" r:id="rId22"/>
    <p:sldId id="282" r:id="rId23"/>
    <p:sldId id="276" r:id="rId24"/>
    <p:sldId id="264" r:id="rId25"/>
    <p:sldId id="26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AC6B9-BEBF-4FFB-A254-6DDE10A98600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AF0D0-2CED-4A0D-B3DA-CCC6FF79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55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AF0D0-2CED-4A0D-B3DA-CCC6FF791C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0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AF0D0-2CED-4A0D-B3DA-CCC6FF791C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33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AF0D0-2CED-4A0D-B3DA-CCC6FF791C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1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2B4D-19B1-40C6-9DF9-4F3E6D8DA52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C06F-13AC-49CD-8A80-EC6F413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4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2B4D-19B1-40C6-9DF9-4F3E6D8DA52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C06F-13AC-49CD-8A80-EC6F413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8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2B4D-19B1-40C6-9DF9-4F3E6D8DA52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C06F-13AC-49CD-8A80-EC6F413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4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2B4D-19B1-40C6-9DF9-4F3E6D8DA52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C06F-13AC-49CD-8A80-EC6F413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8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2B4D-19B1-40C6-9DF9-4F3E6D8DA52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C06F-13AC-49CD-8A80-EC6F413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2B4D-19B1-40C6-9DF9-4F3E6D8DA52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C06F-13AC-49CD-8A80-EC6F413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1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2B4D-19B1-40C6-9DF9-4F3E6D8DA52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C06F-13AC-49CD-8A80-EC6F413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8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2B4D-19B1-40C6-9DF9-4F3E6D8DA52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C06F-13AC-49CD-8A80-EC6F413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4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2B4D-19B1-40C6-9DF9-4F3E6D8DA52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C06F-13AC-49CD-8A80-EC6F413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0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2B4D-19B1-40C6-9DF9-4F3E6D8DA52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C06F-13AC-49CD-8A80-EC6F413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0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2B4D-19B1-40C6-9DF9-4F3E6D8DA52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C06F-13AC-49CD-8A80-EC6F413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3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82B4D-19B1-40C6-9DF9-4F3E6D8DA52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8C06F-13AC-49CD-8A80-EC6F413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5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and Follow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78768" cy="4351338"/>
          </a:xfrm>
        </p:spPr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 -&gt; ABCD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A -&gt; b/ɛ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B -&gt; c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 -&gt; d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D -&gt; 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1882" y="352141"/>
            <a:ext cx="534928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of a symbol ‘X’ is a terminal/character that has </a:t>
            </a:r>
          </a:p>
          <a:p>
            <a:r>
              <a:rPr lang="en-US" dirty="0" smtClean="0"/>
              <a:t>been placed just after that particular symbol ‘X’.</a:t>
            </a:r>
          </a:p>
          <a:p>
            <a:r>
              <a:rPr lang="en-US" dirty="0" smtClean="0"/>
              <a:t>If there is a symbol e.g. ‘Y’ just after ‘X’. Then we can </a:t>
            </a:r>
          </a:p>
          <a:p>
            <a:r>
              <a:rPr lang="en-US" dirty="0" smtClean="0"/>
              <a:t>Say, follow of ‘X’ will be equal to first of ‘Y’.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 -&gt; ABCD</a:t>
            </a:r>
          </a:p>
          <a:p>
            <a:r>
              <a:rPr lang="en-US" dirty="0" smtClean="0"/>
              <a:t>A -&gt; b</a:t>
            </a:r>
          </a:p>
          <a:p>
            <a:r>
              <a:rPr lang="en-US" dirty="0" smtClean="0"/>
              <a:t>B -&gt; c</a:t>
            </a:r>
          </a:p>
          <a:p>
            <a:r>
              <a:rPr lang="en-US" dirty="0" smtClean="0"/>
              <a:t>C -&gt; d</a:t>
            </a:r>
          </a:p>
          <a:p>
            <a:r>
              <a:rPr lang="en-US" dirty="0" smtClean="0"/>
              <a:t>D -&gt; e</a:t>
            </a:r>
          </a:p>
          <a:p>
            <a:endParaRPr lang="en-US" dirty="0"/>
          </a:p>
          <a:p>
            <a:r>
              <a:rPr lang="en-US" dirty="0" smtClean="0"/>
              <a:t>Question: follow of ‘A’?</a:t>
            </a:r>
          </a:p>
          <a:p>
            <a:r>
              <a:rPr lang="en-US" dirty="0" smtClean="0"/>
              <a:t>Answer: find that rule(s) which contain(s) ‘A’ in the RHS</a:t>
            </a:r>
          </a:p>
          <a:p>
            <a:r>
              <a:rPr lang="en-US" b="1" dirty="0"/>
              <a:t>S -&gt; </a:t>
            </a:r>
            <a:r>
              <a:rPr lang="en-US" b="1" dirty="0" smtClean="0"/>
              <a:t>ABCD</a:t>
            </a:r>
          </a:p>
          <a:p>
            <a:r>
              <a:rPr lang="en-US" dirty="0" smtClean="0"/>
              <a:t>Now, find what is the next symbol/terminal of ‘A’.</a:t>
            </a:r>
          </a:p>
          <a:p>
            <a:r>
              <a:rPr lang="en-US" dirty="0" smtClean="0"/>
              <a:t>Next symbol of ‘A’ is ‘B’ for this rule.</a:t>
            </a:r>
          </a:p>
          <a:p>
            <a:r>
              <a:rPr lang="en-US" dirty="0" smtClean="0"/>
              <a:t>Follow of ‘A’ == first of ‘B’ = ‘c’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489640"/>
              </p:ext>
            </p:extLst>
          </p:nvPr>
        </p:nvGraphicFramePr>
        <p:xfrm>
          <a:off x="10019899" y="365125"/>
          <a:ext cx="1487638" cy="336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638"/>
              </a:tblGrid>
              <a:tr h="420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181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08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78768" cy="4351338"/>
          </a:xfrm>
        </p:spPr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 -&gt; </a:t>
            </a:r>
            <a:r>
              <a:rPr lang="en-US" b="1" dirty="0" smtClean="0"/>
              <a:t>ABCD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A -&gt; b/ɛ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B -&gt; c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 -&gt; d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D -&gt; 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1882" y="352141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3895" y="1833253"/>
            <a:ext cx="230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Symbol: S, A, B, C, D</a:t>
            </a:r>
          </a:p>
          <a:p>
            <a:r>
              <a:rPr lang="en-US" dirty="0" smtClean="0"/>
              <a:t>Terminals: b, c, d, e, </a:t>
            </a:r>
            <a:r>
              <a:rPr lang="en-US" dirty="0"/>
              <a:t>ɛ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9023" y="2829827"/>
            <a:ext cx="28621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of ‘D’ = {e}</a:t>
            </a:r>
          </a:p>
          <a:p>
            <a:r>
              <a:rPr lang="en-US" dirty="0" smtClean="0"/>
              <a:t>First of ‘C’ = {d}</a:t>
            </a:r>
          </a:p>
          <a:p>
            <a:r>
              <a:rPr lang="en-US" dirty="0" smtClean="0"/>
              <a:t>First of ‘B’ = {c}</a:t>
            </a:r>
          </a:p>
          <a:p>
            <a:r>
              <a:rPr lang="en-US" dirty="0" smtClean="0"/>
              <a:t>First of ‘A’ = {b, </a:t>
            </a:r>
            <a:r>
              <a:rPr lang="en-US" dirty="0"/>
              <a:t>ɛ</a:t>
            </a:r>
            <a:r>
              <a:rPr lang="en-US" dirty="0" smtClean="0"/>
              <a:t>}</a:t>
            </a:r>
          </a:p>
          <a:p>
            <a:r>
              <a:rPr lang="en-US" dirty="0" smtClean="0"/>
              <a:t>First of ‘S’ = = first of ‘A’ = {</a:t>
            </a:r>
            <a:r>
              <a:rPr lang="en-US" b="1" dirty="0" smtClean="0"/>
              <a:t>b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S -&gt; </a:t>
            </a:r>
            <a:r>
              <a:rPr lang="en-US" b="1" dirty="0" smtClean="0"/>
              <a:t>A</a:t>
            </a:r>
            <a:r>
              <a:rPr lang="en-US" dirty="0" smtClean="0"/>
              <a:t>BCD -&gt; </a:t>
            </a:r>
            <a:r>
              <a:rPr lang="en-US" b="1" dirty="0" err="1" smtClean="0"/>
              <a:t>b</a:t>
            </a:r>
            <a:r>
              <a:rPr lang="en-US" dirty="0" err="1" smtClean="0"/>
              <a:t>BCD</a:t>
            </a:r>
            <a:endParaRPr lang="en-US" dirty="0" smtClean="0"/>
          </a:p>
          <a:p>
            <a:r>
              <a:rPr lang="en-US" b="1" dirty="0" smtClean="0"/>
              <a:t>S</a:t>
            </a:r>
            <a:r>
              <a:rPr lang="en-US" dirty="0" smtClean="0"/>
              <a:t> -&gt; ABCD -&gt; </a:t>
            </a:r>
            <a:r>
              <a:rPr lang="en-US" b="1" dirty="0" smtClean="0"/>
              <a:t>BCD</a:t>
            </a:r>
            <a:r>
              <a:rPr lang="en-US" dirty="0" smtClean="0"/>
              <a:t> -&gt;</a:t>
            </a:r>
          </a:p>
          <a:p>
            <a:endParaRPr lang="en-US" dirty="0"/>
          </a:p>
          <a:p>
            <a:r>
              <a:rPr lang="en-US" dirty="0" smtClean="0"/>
              <a:t>First of ‘S’ = first of ‘B’ = {</a:t>
            </a:r>
            <a:r>
              <a:rPr lang="en-US" b="1" dirty="0" smtClean="0"/>
              <a:t>c</a:t>
            </a:r>
            <a:r>
              <a:rPr lang="en-US" dirty="0" smtClean="0"/>
              <a:t>}</a:t>
            </a:r>
          </a:p>
          <a:p>
            <a:r>
              <a:rPr lang="en-US" dirty="0" smtClean="0"/>
              <a:t>Entire first of ‘S’ = {b, c}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84118" y="1833253"/>
            <a:ext cx="29817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of S ={$}</a:t>
            </a:r>
          </a:p>
          <a:p>
            <a:r>
              <a:rPr lang="en-US" dirty="0" smtClean="0"/>
              <a:t>Follow of A = first of B = {c}</a:t>
            </a:r>
          </a:p>
          <a:p>
            <a:r>
              <a:rPr lang="en-US" dirty="0" smtClean="0"/>
              <a:t>Follow of B = first of C ={d}</a:t>
            </a:r>
          </a:p>
          <a:p>
            <a:r>
              <a:rPr lang="en-US" dirty="0" smtClean="0"/>
              <a:t>Follow of C = first of D = {e}</a:t>
            </a:r>
          </a:p>
          <a:p>
            <a:r>
              <a:rPr lang="en-US" dirty="0" smtClean="0"/>
              <a:t>Follow of D = follow of S = {$}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82653" y="6176963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$ -&gt; ABCD 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78768" cy="4351338"/>
          </a:xfrm>
        </p:spPr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 -&gt; </a:t>
            </a:r>
            <a:r>
              <a:rPr lang="en-US" b="1" dirty="0" smtClean="0"/>
              <a:t>ABCD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A -&gt; b/ɛ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B -&gt; c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 -&gt; d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D -&gt; 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1882" y="352141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94663" y="825190"/>
            <a:ext cx="43816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of ‘S’ ? = first of ‘A’ = {b} = first of ‘B = {c}</a:t>
            </a:r>
          </a:p>
          <a:p>
            <a:r>
              <a:rPr lang="en-US" dirty="0" smtClean="0"/>
              <a:t>First of ‘S’  = {b, c}</a:t>
            </a:r>
          </a:p>
          <a:p>
            <a:r>
              <a:rPr lang="en-US" dirty="0" smtClean="0"/>
              <a:t>First of ‘A’ ? = {b, </a:t>
            </a:r>
            <a:r>
              <a:rPr lang="en-US" dirty="0"/>
              <a:t>ɛ</a:t>
            </a:r>
            <a:r>
              <a:rPr lang="en-US" dirty="0" smtClean="0"/>
              <a:t>}</a:t>
            </a:r>
          </a:p>
          <a:p>
            <a:r>
              <a:rPr lang="en-US" dirty="0" smtClean="0"/>
              <a:t>First of ‘B’? = {c}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First of </a:t>
            </a:r>
            <a:r>
              <a:rPr lang="en-US" dirty="0" smtClean="0"/>
              <a:t>‘C’? = {d}</a:t>
            </a:r>
          </a:p>
          <a:p>
            <a:r>
              <a:rPr lang="en-US" dirty="0"/>
              <a:t>First of </a:t>
            </a:r>
            <a:r>
              <a:rPr lang="en-US" dirty="0" smtClean="0"/>
              <a:t>‘D’? = {e}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2566" y="390292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133493" y="4293220"/>
            <a:ext cx="557561" cy="33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</p:cNvCxnSpPr>
          <p:nvPr/>
        </p:nvCxnSpPr>
        <p:spPr>
          <a:xfrm flipH="1">
            <a:off x="3914078" y="4272259"/>
            <a:ext cx="33720" cy="57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81707" y="4293220"/>
            <a:ext cx="267630" cy="44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15161" y="4059044"/>
            <a:ext cx="713678" cy="23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43561" y="46277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97512" y="527452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ɛ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419815" y="4997088"/>
            <a:ext cx="423746" cy="17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02566" y="48507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810107"/>
            <a:ext cx="31214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of ‘S’?</a:t>
            </a:r>
          </a:p>
          <a:p>
            <a:r>
              <a:rPr lang="en-US" dirty="0" smtClean="0"/>
              <a:t>= $</a:t>
            </a:r>
          </a:p>
          <a:p>
            <a:r>
              <a:rPr lang="en-US" dirty="0" smtClean="0"/>
              <a:t>Follow of ‘A’?</a:t>
            </a:r>
          </a:p>
          <a:p>
            <a:r>
              <a:rPr lang="en-US" dirty="0" smtClean="0"/>
              <a:t>= first of ‘B’ = </a:t>
            </a:r>
            <a:r>
              <a:rPr lang="en-US" dirty="0"/>
              <a:t>= {c</a:t>
            </a:r>
            <a:r>
              <a:rPr lang="en-US" dirty="0" smtClean="0"/>
              <a:t>}</a:t>
            </a:r>
          </a:p>
          <a:p>
            <a:r>
              <a:rPr lang="en-US" dirty="0" smtClean="0"/>
              <a:t>Follow of ‘B’? = first of C = {d}</a:t>
            </a:r>
          </a:p>
          <a:p>
            <a:r>
              <a:rPr lang="en-US" dirty="0" smtClean="0"/>
              <a:t>Follow </a:t>
            </a:r>
            <a:r>
              <a:rPr lang="en-US" dirty="0"/>
              <a:t>of </a:t>
            </a:r>
            <a:r>
              <a:rPr lang="en-US" dirty="0" smtClean="0"/>
              <a:t>‘C’? = first of ‘D’ = {e}</a:t>
            </a:r>
            <a:endParaRPr lang="en-US" dirty="0"/>
          </a:p>
          <a:p>
            <a:r>
              <a:rPr lang="en-US" dirty="0"/>
              <a:t>Follow of </a:t>
            </a:r>
            <a:r>
              <a:rPr lang="en-US" dirty="0" smtClean="0"/>
              <a:t>‘D’? = follow of ‘S’ = 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78768" cy="4351338"/>
          </a:xfrm>
        </p:spPr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 -&gt; ABCD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A -&gt; b/ɛ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B -&gt; c/f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 -&gt; Ad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D -&gt; 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6261" y="150011"/>
            <a:ext cx="534928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of a symbol ‘X’ is a terminal/character that has </a:t>
            </a:r>
          </a:p>
          <a:p>
            <a:r>
              <a:rPr lang="en-US" dirty="0" smtClean="0"/>
              <a:t>been placed just after that particular symbol ‘X’.</a:t>
            </a:r>
          </a:p>
          <a:p>
            <a:r>
              <a:rPr lang="en-US" dirty="0" smtClean="0"/>
              <a:t>If there is a symbol e.g. ‘Y’ just after ‘X’. Then we can </a:t>
            </a:r>
          </a:p>
          <a:p>
            <a:r>
              <a:rPr lang="en-US" dirty="0" smtClean="0"/>
              <a:t>Say, follow of ‘X’ will be equal to first of ‘Y’.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 -&gt; ABCD</a:t>
            </a:r>
          </a:p>
          <a:p>
            <a:r>
              <a:rPr lang="en-US" dirty="0" smtClean="0"/>
              <a:t>A -&gt; b</a:t>
            </a:r>
          </a:p>
          <a:p>
            <a:r>
              <a:rPr lang="en-US" dirty="0" smtClean="0"/>
              <a:t>B -&gt; c</a:t>
            </a:r>
          </a:p>
          <a:p>
            <a:r>
              <a:rPr lang="en-US" dirty="0" smtClean="0"/>
              <a:t>C -&gt; Ad</a:t>
            </a:r>
          </a:p>
          <a:p>
            <a:r>
              <a:rPr lang="en-US" dirty="0" smtClean="0"/>
              <a:t>D -&gt; e</a:t>
            </a:r>
          </a:p>
          <a:p>
            <a:endParaRPr lang="en-US" dirty="0"/>
          </a:p>
          <a:p>
            <a:r>
              <a:rPr lang="en-US" dirty="0" smtClean="0"/>
              <a:t>Question: follow of ‘A’?</a:t>
            </a:r>
          </a:p>
          <a:p>
            <a:r>
              <a:rPr lang="en-US" dirty="0" smtClean="0"/>
              <a:t>Answer: find that rule(s) which contain(s) ‘A’ in the RHS</a:t>
            </a:r>
          </a:p>
          <a:p>
            <a:r>
              <a:rPr lang="en-US" b="1" dirty="0"/>
              <a:t>S -&gt; </a:t>
            </a:r>
            <a:r>
              <a:rPr lang="en-US" b="1" dirty="0" smtClean="0"/>
              <a:t>ABCD</a:t>
            </a:r>
          </a:p>
          <a:p>
            <a:r>
              <a:rPr lang="en-US" dirty="0"/>
              <a:t>C -&gt; Ad</a:t>
            </a:r>
          </a:p>
          <a:p>
            <a:r>
              <a:rPr lang="en-US" dirty="0" smtClean="0"/>
              <a:t>Now, find what is the next symbol/terminal of ‘A’.</a:t>
            </a:r>
          </a:p>
          <a:p>
            <a:r>
              <a:rPr lang="en-US" dirty="0" smtClean="0"/>
              <a:t>Next symbol of ‘A’ is ‘B’ for this rule.</a:t>
            </a:r>
          </a:p>
          <a:p>
            <a:r>
              <a:rPr lang="en-US" b="1" dirty="0" smtClean="0"/>
              <a:t>Follow of ‘A’ == first of ‘B’ = ‘c’, f</a:t>
            </a:r>
            <a:endParaRPr lang="en-US" b="1" dirty="0"/>
          </a:p>
          <a:p>
            <a:r>
              <a:rPr lang="en-US" b="1" dirty="0"/>
              <a:t>Follow of ‘A’ </a:t>
            </a:r>
            <a:r>
              <a:rPr lang="en-US" b="1" dirty="0" smtClean="0"/>
              <a:t>== ‘d’</a:t>
            </a:r>
          </a:p>
          <a:p>
            <a:endParaRPr lang="en-US" dirty="0"/>
          </a:p>
          <a:p>
            <a:r>
              <a:rPr lang="en-US" b="1" dirty="0"/>
              <a:t>Follow of ‘A</a:t>
            </a:r>
            <a:r>
              <a:rPr lang="en-US" b="1" dirty="0" smtClean="0"/>
              <a:t>’ = {</a:t>
            </a:r>
            <a:r>
              <a:rPr lang="en-US" b="1" dirty="0" err="1" smtClean="0"/>
              <a:t>c,f,d</a:t>
            </a:r>
            <a:r>
              <a:rPr lang="en-US" b="1" dirty="0" smtClean="0"/>
              <a:t>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019899" y="365125"/>
          <a:ext cx="1487638" cy="336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638"/>
              </a:tblGrid>
              <a:tr h="420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181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5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78768" cy="4351338"/>
          </a:xfrm>
        </p:spPr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 -&gt; ABCD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A -&gt; b/ɛ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B -&gt; c/f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 -&gt; </a:t>
            </a:r>
            <a:r>
              <a:rPr lang="en-US" dirty="0" err="1" smtClean="0"/>
              <a:t>dA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D -&gt; 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6261" y="150011"/>
            <a:ext cx="48222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 of a symbol ‘X’ is a terminal/character that has </a:t>
            </a:r>
          </a:p>
          <a:p>
            <a:r>
              <a:rPr lang="en-US" dirty="0" smtClean="0"/>
              <a:t>been placed just after that particular symbol ‘X’.</a:t>
            </a:r>
          </a:p>
          <a:p>
            <a:r>
              <a:rPr lang="en-US" dirty="0" smtClean="0"/>
              <a:t>If there is a symbol e.g. ‘Y’ just after ‘X’. Then we can </a:t>
            </a:r>
          </a:p>
          <a:p>
            <a:r>
              <a:rPr lang="en-US" dirty="0" smtClean="0"/>
              <a:t>Say, follow of ‘X’ will be equal to first of ‘Y’.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 -&gt; ABCD</a:t>
            </a:r>
          </a:p>
          <a:p>
            <a:r>
              <a:rPr lang="en-US" dirty="0" smtClean="0"/>
              <a:t>A -&gt; b</a:t>
            </a:r>
          </a:p>
          <a:p>
            <a:r>
              <a:rPr lang="en-US" dirty="0" smtClean="0"/>
              <a:t>B -&gt; c</a:t>
            </a:r>
          </a:p>
          <a:p>
            <a:r>
              <a:rPr lang="en-US" dirty="0" smtClean="0"/>
              <a:t>C -&gt; Ad</a:t>
            </a:r>
          </a:p>
          <a:p>
            <a:r>
              <a:rPr lang="en-US" dirty="0" smtClean="0"/>
              <a:t>D -&gt; e</a:t>
            </a:r>
          </a:p>
          <a:p>
            <a:endParaRPr lang="en-US" dirty="0"/>
          </a:p>
          <a:p>
            <a:r>
              <a:rPr lang="en-US" dirty="0" smtClean="0"/>
              <a:t>Question: follow of ‘</a:t>
            </a:r>
            <a:r>
              <a:rPr lang="en-US" dirty="0"/>
              <a:t>D</a:t>
            </a:r>
            <a:r>
              <a:rPr lang="en-US" dirty="0" smtClean="0"/>
              <a:t>’?</a:t>
            </a:r>
          </a:p>
          <a:p>
            <a:r>
              <a:rPr lang="en-US" dirty="0"/>
              <a:t>S -&gt; </a:t>
            </a:r>
            <a:r>
              <a:rPr lang="en-US" dirty="0" smtClean="0"/>
              <a:t>ABCD</a:t>
            </a:r>
          </a:p>
          <a:p>
            <a:r>
              <a:rPr lang="en-US" dirty="0" smtClean="0"/>
              <a:t>Follow of ‘D’ == follow of ‘S’ [D is the last </a:t>
            </a:r>
            <a:r>
              <a:rPr lang="en-US" smtClean="0"/>
              <a:t>symbol of == $</a:t>
            </a:r>
            <a:endParaRPr lang="en-US" dirty="0" smtClean="0"/>
          </a:p>
          <a:p>
            <a:r>
              <a:rPr lang="en-US" dirty="0" smtClean="0"/>
              <a:t>RHS rule and ‘S’ the LHS of that particular rule]</a:t>
            </a:r>
          </a:p>
          <a:p>
            <a:endParaRPr lang="en-US" dirty="0"/>
          </a:p>
          <a:p>
            <a:r>
              <a:rPr lang="en-US" b="1" dirty="0" smtClean="0"/>
              <a:t>[note: by default, the follow of S is ‘$”]</a:t>
            </a:r>
            <a:endParaRPr lang="en-US" b="1" dirty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36660"/>
              </p:ext>
            </p:extLst>
          </p:nvPr>
        </p:nvGraphicFramePr>
        <p:xfrm>
          <a:off x="10019899" y="365125"/>
          <a:ext cx="1487638" cy="336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638"/>
              </a:tblGrid>
              <a:tr h="420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0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0181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4639377"/>
            <a:ext cx="189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Intput</a:t>
            </a:r>
            <a:r>
              <a:rPr lang="en-US" dirty="0" smtClean="0"/>
              <a:t>: </a:t>
            </a:r>
            <a:r>
              <a:rPr lang="en-US" dirty="0" err="1" smtClean="0"/>
              <a:t>abcacdbd</a:t>
            </a:r>
            <a:r>
              <a:rPr lang="en-US" dirty="0" smtClean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78768" cy="4351338"/>
          </a:xfrm>
        </p:spPr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A -&gt; BC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B</a:t>
            </a:r>
            <a:r>
              <a:rPr lang="en-US" dirty="0" smtClean="0"/>
              <a:t> -&gt; b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 -&gt; c</a:t>
            </a:r>
          </a:p>
          <a:p>
            <a:pPr marL="571500" indent="-571500">
              <a:buFont typeface="+mj-lt"/>
              <a:buAutoNum type="romanL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38863" y="2483318"/>
            <a:ext cx="30265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of A = {b}</a:t>
            </a:r>
          </a:p>
          <a:p>
            <a:r>
              <a:rPr lang="en-US" dirty="0" smtClean="0"/>
              <a:t>First of B = {b}</a:t>
            </a:r>
          </a:p>
          <a:p>
            <a:r>
              <a:rPr lang="en-US" dirty="0" smtClean="0"/>
              <a:t>First of C = {c}</a:t>
            </a:r>
          </a:p>
          <a:p>
            <a:endParaRPr lang="en-US" dirty="0"/>
          </a:p>
          <a:p>
            <a:r>
              <a:rPr lang="en-US" dirty="0" smtClean="0"/>
              <a:t>Follow of A ={$}</a:t>
            </a:r>
          </a:p>
          <a:p>
            <a:r>
              <a:rPr lang="en-US" dirty="0" smtClean="0"/>
              <a:t>Follow of B = first of C = {c}</a:t>
            </a:r>
          </a:p>
          <a:p>
            <a:r>
              <a:rPr lang="en-US" dirty="0" smtClean="0"/>
              <a:t>Follow of C = follow of A = {$}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43131"/>
              </p:ext>
            </p:extLst>
          </p:nvPr>
        </p:nvGraphicFramePr>
        <p:xfrm>
          <a:off x="953971" y="1547439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97"/>
                <a:gridCol w="2781701"/>
                <a:gridCol w="2718602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</a:t>
                      </a:r>
                      <a:r>
                        <a:rPr lang="en-US" b="0" baseline="0" dirty="0" smtClean="0"/>
                        <a:t> → ABCDE</a:t>
                      </a:r>
                      <a:endParaRPr lang="en-US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{a, b, 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A </a:t>
                      </a:r>
                      <a:r>
                        <a:rPr lang="en-US" b="0" baseline="0" dirty="0" smtClean="0"/>
                        <a:t>→ a/</a:t>
                      </a:r>
                      <a:r>
                        <a:rPr lang="en-US" b="0" dirty="0" smtClean="0"/>
                        <a:t>ɛ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{a, </a:t>
                      </a:r>
                      <a:r>
                        <a:rPr lang="en-US" b="0" dirty="0" smtClean="0"/>
                        <a:t>ɛ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 c}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 </a:t>
                      </a:r>
                      <a:r>
                        <a:rPr lang="en-US" b="0" baseline="0" dirty="0" smtClean="0"/>
                        <a:t>→ b/</a:t>
                      </a:r>
                      <a:r>
                        <a:rPr lang="en-US" b="0" dirty="0" smtClean="0"/>
                        <a:t>ɛ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b="0" dirty="0" smtClean="0"/>
                        <a:t> ɛ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4.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→ c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{d, e, $}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5.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</a:t>
                      </a:r>
                      <a:r>
                        <a:rPr lang="en-US" b="0" baseline="0" dirty="0" smtClean="0"/>
                        <a:t> → d/</a:t>
                      </a:r>
                      <a:r>
                        <a:rPr lang="en-US" b="0" dirty="0" smtClean="0"/>
                        <a:t>ɛ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{d, </a:t>
                      </a:r>
                      <a:r>
                        <a:rPr lang="en-US" b="0" dirty="0" smtClean="0"/>
                        <a:t>ɛ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{e, $}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6.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→ e/</a:t>
                      </a:r>
                      <a:r>
                        <a:rPr lang="en-US" b="0" dirty="0" smtClean="0"/>
                        <a:t>ɛ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{e, </a:t>
                      </a:r>
                      <a:r>
                        <a:rPr lang="en-US" b="0" dirty="0" smtClean="0"/>
                        <a:t>ɛ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{$}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61142" y="365125"/>
            <a:ext cx="2469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: LHS of the rules</a:t>
            </a:r>
          </a:p>
          <a:p>
            <a:r>
              <a:rPr lang="en-US" dirty="0" smtClean="0"/>
              <a:t>Follow : RHS of the rules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1402" y="4180344"/>
            <a:ext cx="30299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 -&gt; ABCDE -&gt; </a:t>
            </a:r>
            <a:r>
              <a:rPr lang="en-US" sz="2000" dirty="0" err="1" smtClean="0"/>
              <a:t>aBCDE</a:t>
            </a:r>
            <a:endParaRPr lang="en-US" sz="2000" dirty="0" smtClean="0"/>
          </a:p>
          <a:p>
            <a:r>
              <a:rPr lang="en-US" sz="2000" dirty="0" smtClean="0"/>
              <a:t>First of S = first of A = {</a:t>
            </a:r>
            <a:r>
              <a:rPr lang="en-US" sz="2000" b="1" dirty="0" smtClean="0"/>
              <a:t>a</a:t>
            </a:r>
            <a:r>
              <a:rPr lang="en-US" sz="2000" dirty="0" smtClean="0"/>
              <a:t>, </a:t>
            </a:r>
            <a:r>
              <a:rPr lang="en-US" sz="2000" dirty="0"/>
              <a:t>ɛ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S -&gt; ABCDE -&gt; </a:t>
            </a:r>
            <a:r>
              <a:rPr lang="en-US" sz="2000" dirty="0" err="1" smtClean="0"/>
              <a:t>bCDE</a:t>
            </a:r>
            <a:r>
              <a:rPr lang="en-US" sz="2000" dirty="0" smtClean="0"/>
              <a:t> -&gt;</a:t>
            </a:r>
          </a:p>
          <a:p>
            <a:r>
              <a:rPr lang="en-US" sz="2000" dirty="0" smtClean="0"/>
              <a:t>First of S =  first of B = {</a:t>
            </a:r>
            <a:r>
              <a:rPr lang="en-US" sz="2000" b="1" dirty="0" smtClean="0"/>
              <a:t>b</a:t>
            </a:r>
            <a:r>
              <a:rPr lang="en-US" sz="2000" dirty="0" smtClean="0"/>
              <a:t>, </a:t>
            </a:r>
            <a:r>
              <a:rPr lang="en-US" sz="2000" dirty="0"/>
              <a:t>ɛ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S -&gt; BCDE -&gt; CDE </a:t>
            </a:r>
          </a:p>
          <a:p>
            <a:r>
              <a:rPr lang="en-US" sz="2000" dirty="0" smtClean="0"/>
              <a:t>First of S = first of C = {</a:t>
            </a:r>
            <a:r>
              <a:rPr lang="en-US" sz="2000" b="1" dirty="0" smtClean="0"/>
              <a:t>c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22771" y="4340994"/>
            <a:ext cx="2792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→ ABCDE</a:t>
            </a:r>
            <a:endParaRPr lang="en-US" strike="sngStrike" dirty="0"/>
          </a:p>
          <a:p>
            <a:r>
              <a:rPr lang="en-US" dirty="0" smtClean="0"/>
              <a:t>Follow of E=follow of S = {$}</a:t>
            </a:r>
          </a:p>
        </p:txBody>
      </p:sp>
    </p:spTree>
    <p:extLst>
      <p:ext uri="{BB962C8B-B14F-4D97-AF65-F5344CB8AC3E}">
        <p14:creationId xmlns:p14="http://schemas.microsoft.com/office/powerpoint/2010/main" val="39397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606587"/>
              </p:ext>
            </p:extLst>
          </p:nvPr>
        </p:nvGraphicFramePr>
        <p:xfrm>
          <a:off x="1752867" y="1913199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97"/>
                <a:gridCol w="2781701"/>
                <a:gridCol w="2718602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</a:t>
                      </a:r>
                      <a:r>
                        <a:rPr lang="en-US" b="0" baseline="0" dirty="0" smtClean="0"/>
                        <a:t> → </a:t>
                      </a:r>
                      <a:r>
                        <a:rPr lang="en-US" b="0" strike="noStrike" baseline="0" dirty="0" smtClean="0"/>
                        <a:t>ABCDE</a:t>
                      </a:r>
                      <a:endParaRPr lang="en-US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{a, b, 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A </a:t>
                      </a:r>
                      <a:r>
                        <a:rPr lang="en-US" b="0" baseline="0" dirty="0" smtClean="0"/>
                        <a:t>→ a/</a:t>
                      </a:r>
                      <a:r>
                        <a:rPr lang="en-US" b="0" dirty="0" smtClean="0"/>
                        <a:t>ɛ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{a, ɛ}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 c}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 </a:t>
                      </a:r>
                      <a:r>
                        <a:rPr lang="en-US" b="0" baseline="0" dirty="0" smtClean="0"/>
                        <a:t>→ b/</a:t>
                      </a:r>
                      <a:r>
                        <a:rPr lang="en-US" b="0" dirty="0" smtClean="0"/>
                        <a:t>ɛ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ɛ}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4.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 </a:t>
                      </a:r>
                      <a:r>
                        <a:rPr lang="en-US" b="0" baseline="0" dirty="0" smtClean="0"/>
                        <a:t>→ 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{d, e, $}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5.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</a:t>
                      </a:r>
                      <a:r>
                        <a:rPr lang="en-US" b="0" baseline="0" dirty="0" smtClean="0"/>
                        <a:t> → d/</a:t>
                      </a:r>
                      <a:r>
                        <a:rPr lang="en-US" b="0" dirty="0" smtClean="0"/>
                        <a:t>ɛ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{d, ɛ}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{e, $}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6.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→ e/</a:t>
                      </a:r>
                      <a:r>
                        <a:rPr lang="en-US" b="0" dirty="0" smtClean="0"/>
                        <a:t>ɛ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{e, </a:t>
                      </a:r>
                      <a:r>
                        <a:rPr lang="en-US" b="0" dirty="0" smtClean="0"/>
                        <a:t>ɛ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29903" y="4928135"/>
            <a:ext cx="147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S, A, B, C, D, 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20890" y="52884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599848" y="5765533"/>
            <a:ext cx="577516" cy="38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77874" y="61505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360244" y="5765533"/>
            <a:ext cx="105878" cy="63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33499" y="5666799"/>
            <a:ext cx="356135" cy="483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69944" y="5592278"/>
            <a:ext cx="845332" cy="44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60244" y="650667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05137" y="63045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30779" y="59387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669944" y="5438274"/>
            <a:ext cx="1182216" cy="22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54291" y="576553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22770" y="4755228"/>
            <a:ext cx="2920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of ‘S’ = first of ‘A’= {a, </a:t>
            </a:r>
            <a:r>
              <a:rPr lang="en-US" dirty="0"/>
              <a:t>ɛ</a:t>
            </a:r>
            <a:r>
              <a:rPr lang="en-US" dirty="0" smtClean="0"/>
              <a:t>}</a:t>
            </a:r>
          </a:p>
          <a:p>
            <a:r>
              <a:rPr lang="en-US" dirty="0" smtClean="0"/>
              <a:t>First of ‘S’ = first of ‘B’ = {b, </a:t>
            </a:r>
            <a:r>
              <a:rPr lang="en-US" dirty="0"/>
              <a:t>ɛ</a:t>
            </a:r>
            <a:r>
              <a:rPr lang="en-US" dirty="0" smtClean="0"/>
              <a:t>}</a:t>
            </a:r>
          </a:p>
          <a:p>
            <a:r>
              <a:rPr lang="en-US" dirty="0" smtClean="0"/>
              <a:t>First of ‘S’ = first of ‘C’ = {c,</a:t>
            </a:r>
            <a:r>
              <a:rPr lang="en-US" dirty="0"/>
              <a:t> ɛ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22770" y="590867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-&gt; $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69944" y="222350"/>
            <a:ext cx="55205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of ‘A’ == first of ‘B’ == first of ‘C’</a:t>
            </a:r>
          </a:p>
          <a:p>
            <a:r>
              <a:rPr lang="en-US" dirty="0" smtClean="0"/>
              <a:t>Follow of ‘B’ = first of ‘C’</a:t>
            </a:r>
          </a:p>
          <a:p>
            <a:r>
              <a:rPr lang="en-US" dirty="0" smtClean="0"/>
              <a:t>Follow of ‘C’ = first of ‘D’  or first of ‘E’ or follow of ‘S’</a:t>
            </a:r>
          </a:p>
          <a:p>
            <a:r>
              <a:rPr lang="en-US" dirty="0" smtClean="0"/>
              <a:t> follow of ‘D’ = first of ‘E’ or follow of ‘S’</a:t>
            </a:r>
          </a:p>
          <a:p>
            <a:r>
              <a:rPr lang="en-US" dirty="0" smtClean="0"/>
              <a:t>Follow of ‘E’ = follow of the LHS symbol = follow of ‘S’ = $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5267" y="54821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="1" dirty="0" smtClean="0"/>
              <a:t>1</a:t>
            </a:r>
            <a:r>
              <a:rPr lang="en-US" dirty="0" smtClean="0"/>
              <a:t>245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50014"/>
              </p:ext>
            </p:extLst>
          </p:nvPr>
        </p:nvGraphicFramePr>
        <p:xfrm>
          <a:off x="1788160" y="1614816"/>
          <a:ext cx="8128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97"/>
                <a:gridCol w="2781701"/>
                <a:gridCol w="2718602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(terminal of a particular symbol)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(terminal of a particular symbol)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</a:t>
                      </a:r>
                      <a:r>
                        <a:rPr lang="en-US" b="1" baseline="0" dirty="0" smtClean="0"/>
                        <a:t> → </a:t>
                      </a:r>
                      <a:r>
                        <a:rPr lang="en-US" b="1" strike="noStrike" baseline="0" dirty="0" smtClean="0"/>
                        <a:t>ABCDE</a:t>
                      </a:r>
                      <a:endParaRPr lang="en-US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{a, b, 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 </a:t>
                      </a:r>
                      <a:r>
                        <a:rPr lang="en-US" b="1" baseline="0" dirty="0" smtClean="0"/>
                        <a:t>→ a/</a:t>
                      </a:r>
                      <a:r>
                        <a:rPr lang="en-US" b="1" dirty="0" smtClean="0"/>
                        <a:t>ɛ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{a, ɛ}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 c}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 </a:t>
                      </a:r>
                      <a:r>
                        <a:rPr lang="en-US" b="1" baseline="0" dirty="0" smtClean="0"/>
                        <a:t>→ b/</a:t>
                      </a:r>
                      <a:r>
                        <a:rPr lang="en-US" b="1" dirty="0" smtClean="0"/>
                        <a:t>ɛ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 ɛ}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 </a:t>
                      </a:r>
                      <a:r>
                        <a:rPr lang="en-US" b="1" baseline="0" dirty="0" smtClean="0"/>
                        <a:t>→ 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{d, e, $}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</a:t>
                      </a:r>
                      <a:r>
                        <a:rPr lang="en-US" b="1" baseline="0" dirty="0" smtClean="0"/>
                        <a:t> → d/</a:t>
                      </a:r>
                      <a:r>
                        <a:rPr lang="en-US" b="1" dirty="0" smtClean="0"/>
                        <a:t>ɛ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{d, ɛ}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{e, $}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r>
                        <a:rPr lang="en-US" b="1" baseline="0" dirty="0" smtClean="0"/>
                        <a:t> → e/</a:t>
                      </a:r>
                      <a:r>
                        <a:rPr lang="en-US" b="1" dirty="0" smtClean="0"/>
                        <a:t>ɛ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{e, ɛ}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20890" y="52884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599848" y="5765533"/>
            <a:ext cx="577516" cy="38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77874" y="61505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360244" y="5765533"/>
            <a:ext cx="105878" cy="63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33499" y="5666799"/>
            <a:ext cx="356135" cy="483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69944" y="5592278"/>
            <a:ext cx="845332" cy="44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60244" y="650667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05137" y="63045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30779" y="59387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669944" y="5438274"/>
            <a:ext cx="1182216" cy="22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54291" y="576553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13069" y="5288477"/>
            <a:ext cx="227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Symbol: S, A, B, C, D, E</a:t>
            </a:r>
          </a:p>
          <a:p>
            <a:r>
              <a:rPr lang="en-US" dirty="0" smtClean="0"/>
              <a:t>Terminal: </a:t>
            </a:r>
            <a:r>
              <a:rPr lang="en-US" dirty="0" err="1" smtClean="0"/>
              <a:t>a,b,c,d,e</a:t>
            </a:r>
            <a:r>
              <a:rPr lang="en-US" dirty="0" smtClean="0"/>
              <a:t>, </a:t>
            </a:r>
            <a:r>
              <a:rPr lang="en-US" dirty="0"/>
              <a:t>ɛ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959" y="5204043"/>
            <a:ext cx="3381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-&gt; ABCDE -&gt; </a:t>
            </a:r>
            <a:r>
              <a:rPr lang="en-US" b="1" dirty="0" err="1" smtClean="0"/>
              <a:t>a</a:t>
            </a:r>
            <a:r>
              <a:rPr lang="en-US" dirty="0" err="1" smtClean="0"/>
              <a:t>BCDE</a:t>
            </a:r>
            <a:r>
              <a:rPr lang="en-US" dirty="0" smtClean="0"/>
              <a:t> </a:t>
            </a:r>
          </a:p>
          <a:p>
            <a:r>
              <a:rPr lang="en-US" dirty="0"/>
              <a:t>S -&gt; </a:t>
            </a:r>
            <a:r>
              <a:rPr lang="en-US" dirty="0" smtClean="0"/>
              <a:t>ABCDE </a:t>
            </a:r>
            <a:r>
              <a:rPr lang="en-US" dirty="0"/>
              <a:t>-&gt; </a:t>
            </a:r>
            <a:r>
              <a:rPr lang="en-US" dirty="0" smtClean="0"/>
              <a:t>BCDE -&gt; </a:t>
            </a:r>
            <a:r>
              <a:rPr lang="en-US" dirty="0" err="1" smtClean="0"/>
              <a:t>bCDE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S -&gt; ABCDE </a:t>
            </a:r>
            <a:r>
              <a:rPr lang="en-US" dirty="0" smtClean="0"/>
              <a:t>-&gt; </a:t>
            </a:r>
            <a:r>
              <a:rPr lang="en-US" dirty="0"/>
              <a:t>BCDE </a:t>
            </a:r>
            <a:r>
              <a:rPr lang="en-US" dirty="0" smtClean="0"/>
              <a:t>-&gt; CDE -&gt; </a:t>
            </a:r>
            <a:r>
              <a:rPr lang="en-US" dirty="0" err="1" smtClean="0"/>
              <a:t>cDE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9133" y="275282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$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32214" y="249622"/>
            <a:ext cx="2926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→ </a:t>
            </a:r>
            <a:r>
              <a:rPr lang="en-US" dirty="0" smtClean="0"/>
              <a:t>ABCDE</a:t>
            </a:r>
            <a:endParaRPr lang="en-US" strike="sngStrike" dirty="0" smtClean="0"/>
          </a:p>
          <a:p>
            <a:r>
              <a:rPr lang="en-US" dirty="0" smtClean="0"/>
              <a:t>Follow of D = first of E = {e, </a:t>
            </a:r>
            <a:r>
              <a:rPr lang="en-US" dirty="0"/>
              <a:t>ɛ</a:t>
            </a:r>
            <a:r>
              <a:rPr lang="en-US" dirty="0" smtClean="0"/>
              <a:t>}</a:t>
            </a:r>
          </a:p>
          <a:p>
            <a:r>
              <a:rPr lang="en-US" dirty="0" smtClean="0"/>
              <a:t>Follow of D = follow of S = {$}</a:t>
            </a:r>
          </a:p>
        </p:txBody>
      </p:sp>
    </p:spTree>
    <p:extLst>
      <p:ext uri="{BB962C8B-B14F-4D97-AF65-F5344CB8AC3E}">
        <p14:creationId xmlns:p14="http://schemas.microsoft.com/office/powerpoint/2010/main" val="9380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Example-4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77471"/>
              </p:ext>
            </p:extLst>
          </p:nvPr>
        </p:nvGraphicFramePr>
        <p:xfrm>
          <a:off x="1752867" y="1913199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487"/>
                <a:gridCol w="2024513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terminal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terminal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First and follow of 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</a:t>
                      </a:r>
                      <a:r>
                        <a:rPr lang="en-US" b="0" baseline="0" dirty="0" smtClean="0"/>
                        <a:t> → Bb/Cd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b="1" dirty="0" err="1" smtClean="0"/>
                        <a:t>a,b</a:t>
                      </a:r>
                      <a:r>
                        <a:rPr lang="en-US" dirty="0" err="1" smtClean="0"/>
                        <a:t>,</a:t>
                      </a:r>
                      <a:r>
                        <a:rPr lang="en-US" b="1" dirty="0" err="1" smtClean="0"/>
                        <a:t>c</a:t>
                      </a:r>
                      <a:r>
                        <a:rPr lang="en-US" dirty="0" err="1" smtClean="0"/>
                        <a:t>,</a:t>
                      </a:r>
                      <a:r>
                        <a:rPr lang="en-US" b="1" dirty="0" err="1" smtClean="0"/>
                        <a:t>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{$}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First and follow of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B </a:t>
                      </a:r>
                      <a:r>
                        <a:rPr lang="en-US" b="0" baseline="0" dirty="0" smtClean="0"/>
                        <a:t>→ </a:t>
                      </a:r>
                      <a:r>
                        <a:rPr lang="en-US" b="0" baseline="0" dirty="0" err="1" smtClean="0"/>
                        <a:t>aB</a:t>
                      </a:r>
                      <a:r>
                        <a:rPr lang="en-US" b="0" baseline="0" dirty="0" smtClean="0"/>
                        <a:t>/</a:t>
                      </a:r>
                      <a:r>
                        <a:rPr lang="en-US" b="0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{a,</a:t>
                      </a:r>
                      <a:r>
                        <a:rPr lang="en-US" b="0" dirty="0" smtClean="0"/>
                        <a:t> ɛ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First and follow of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 </a:t>
                      </a:r>
                      <a:r>
                        <a:rPr lang="en-US" b="0" baseline="0" dirty="0" smtClean="0"/>
                        <a:t>→ </a:t>
                      </a:r>
                      <a:r>
                        <a:rPr lang="en-US" b="0" baseline="0" dirty="0" err="1" smtClean="0"/>
                        <a:t>cC</a:t>
                      </a:r>
                      <a:r>
                        <a:rPr lang="en-US" b="0" baseline="0" dirty="0" smtClean="0"/>
                        <a:t>/</a:t>
                      </a:r>
                      <a:r>
                        <a:rPr lang="en-US" b="0" dirty="0" smtClean="0"/>
                        <a:t>ɛ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{c, </a:t>
                      </a:r>
                      <a:r>
                        <a:rPr lang="en-US" b="0" smtClean="0"/>
                        <a:t>ɛ</a:t>
                      </a:r>
                      <a:r>
                        <a:rPr lang="en-US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19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61" y="220261"/>
            <a:ext cx="10515600" cy="1325563"/>
          </a:xfrm>
        </p:spPr>
        <p:txBody>
          <a:bodyPr/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189" y="1648130"/>
            <a:ext cx="558185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Suppose: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 -&gt; </a:t>
            </a:r>
            <a:r>
              <a:rPr lang="en-US" dirty="0" err="1" smtClean="0"/>
              <a:t>aABCD</a:t>
            </a:r>
            <a:r>
              <a:rPr lang="en-US" dirty="0" smtClean="0"/>
              <a:t>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A -&gt; b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B -&gt; c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 -&gt; d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D -&gt; e </a:t>
            </a:r>
          </a:p>
          <a:p>
            <a:pPr marL="0" indent="0">
              <a:buNone/>
            </a:pPr>
            <a:r>
              <a:rPr lang="en-US" dirty="0" smtClean="0"/>
              <a:t>Whatever string generates, using this grammar, first symbol always be ‘a’.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41431" y="1570133"/>
            <a:ext cx="507754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explore the symbols of the grammar</a:t>
            </a:r>
          </a:p>
          <a:p>
            <a:r>
              <a:rPr lang="en-US" dirty="0"/>
              <a:t>t</a:t>
            </a:r>
            <a:r>
              <a:rPr lang="en-US" dirty="0" smtClean="0"/>
              <a:t>o get each symbol’s corresponding ‘first’.</a:t>
            </a:r>
          </a:p>
          <a:p>
            <a:r>
              <a:rPr lang="en-US" b="1" dirty="0" smtClean="0"/>
              <a:t>Symbol: S, A, B, C, D</a:t>
            </a:r>
          </a:p>
          <a:p>
            <a:r>
              <a:rPr lang="en-US" b="1" dirty="0" smtClean="0"/>
              <a:t>Terminal: a, b, c, d, e</a:t>
            </a:r>
          </a:p>
          <a:p>
            <a:endParaRPr lang="en-US" dirty="0"/>
          </a:p>
          <a:p>
            <a:r>
              <a:rPr lang="en-US" dirty="0" smtClean="0"/>
              <a:t>Now, we have to find the ‘first’ of each symbol:</a:t>
            </a:r>
          </a:p>
          <a:p>
            <a:endParaRPr lang="en-US" dirty="0"/>
          </a:p>
          <a:p>
            <a:r>
              <a:rPr lang="en-US" dirty="0" smtClean="0"/>
              <a:t>First of ‘S’ = that means, when S will be expanded/</a:t>
            </a:r>
          </a:p>
          <a:p>
            <a:r>
              <a:rPr lang="en-US" dirty="0" smtClean="0"/>
              <a:t>Explored by rule, then which </a:t>
            </a:r>
          </a:p>
          <a:p>
            <a:r>
              <a:rPr lang="en-US" dirty="0" smtClean="0"/>
              <a:t>terminal/character will appear at the very beginning</a:t>
            </a:r>
          </a:p>
          <a:p>
            <a:r>
              <a:rPr lang="en-US" b="1" dirty="0"/>
              <a:t>First of ‘S</a:t>
            </a:r>
            <a:r>
              <a:rPr lang="en-US" b="1" dirty="0" smtClean="0"/>
              <a:t>’ = {a}</a:t>
            </a:r>
          </a:p>
          <a:p>
            <a:r>
              <a:rPr lang="en-US" b="1" dirty="0" smtClean="0"/>
              <a:t>First of ‘A’ = {b}</a:t>
            </a:r>
          </a:p>
          <a:p>
            <a:r>
              <a:rPr lang="en-US" b="1" dirty="0"/>
              <a:t>First of </a:t>
            </a:r>
            <a:r>
              <a:rPr lang="en-US" b="1" dirty="0" smtClean="0"/>
              <a:t>‘B’ = {c}</a:t>
            </a:r>
          </a:p>
          <a:p>
            <a:r>
              <a:rPr lang="en-US" b="1" dirty="0"/>
              <a:t>First of </a:t>
            </a:r>
            <a:r>
              <a:rPr lang="en-US" b="1" dirty="0" smtClean="0"/>
              <a:t>‘C’ </a:t>
            </a:r>
            <a:r>
              <a:rPr lang="en-US" b="1" dirty="0"/>
              <a:t>= </a:t>
            </a:r>
            <a:r>
              <a:rPr lang="en-US" b="1" dirty="0" smtClean="0"/>
              <a:t>{d}</a:t>
            </a:r>
            <a:endParaRPr lang="en-US" b="1" dirty="0"/>
          </a:p>
          <a:p>
            <a:r>
              <a:rPr lang="en-US" b="1" dirty="0"/>
              <a:t>First of </a:t>
            </a:r>
            <a:r>
              <a:rPr lang="en-US" b="1" dirty="0" smtClean="0"/>
              <a:t>‘D’ </a:t>
            </a:r>
            <a:r>
              <a:rPr lang="en-US" b="1" dirty="0"/>
              <a:t>= </a:t>
            </a:r>
            <a:r>
              <a:rPr lang="en-US" b="1" dirty="0" smtClean="0"/>
              <a:t>{e}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351645" y="1443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860758" y="365125"/>
            <a:ext cx="413886" cy="13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39377" y="5137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5274644" y="513711"/>
            <a:ext cx="145232" cy="39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60189" y="10174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50261" y="10204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41431" y="45228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76040" y="9109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593984" y="616017"/>
            <a:ext cx="156277" cy="40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601562" y="378943"/>
            <a:ext cx="674478" cy="5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780468" y="296499"/>
            <a:ext cx="860963" cy="20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Example-4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7845"/>
              </p:ext>
            </p:extLst>
          </p:nvPr>
        </p:nvGraphicFramePr>
        <p:xfrm>
          <a:off x="414953" y="1884323"/>
          <a:ext cx="8357156" cy="254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300"/>
                <a:gridCol w="2016989"/>
                <a:gridCol w="1511166"/>
                <a:gridCol w="2977701"/>
              </a:tblGrid>
              <a:tr h="372381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893235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First and follow of 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</a:t>
                      </a:r>
                      <a:r>
                        <a:rPr lang="en-US" b="1" baseline="0" dirty="0" smtClean="0"/>
                        <a:t> → Bb/</a:t>
                      </a:r>
                      <a:r>
                        <a:rPr lang="en-US" b="1" strike="noStrike" baseline="0" dirty="0" smtClean="0"/>
                        <a:t>C</a:t>
                      </a:r>
                      <a:r>
                        <a:rPr lang="en-US" b="1" baseline="0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{</a:t>
                      </a:r>
                      <a:r>
                        <a:rPr lang="en-US" b="1" dirty="0" err="1" smtClean="0"/>
                        <a:t>a,b,c,d</a:t>
                      </a:r>
                      <a:r>
                        <a:rPr lang="en-US" b="1" dirty="0" smtClean="0"/>
                        <a:t>}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/>
                </a:tc>
              </a:tr>
              <a:tr h="625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First and follow of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B </a:t>
                      </a:r>
                      <a:r>
                        <a:rPr lang="en-US" b="1" baseline="0" dirty="0" smtClean="0"/>
                        <a:t>→ </a:t>
                      </a:r>
                      <a:r>
                        <a:rPr lang="en-US" b="1" baseline="0" dirty="0" err="1" smtClean="0"/>
                        <a:t>aB</a:t>
                      </a:r>
                      <a:r>
                        <a:rPr lang="en-US" b="1" baseline="0" dirty="0" smtClean="0"/>
                        <a:t>/</a:t>
                      </a:r>
                      <a:r>
                        <a:rPr lang="en-US" b="1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{a,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0" dirty="0" smtClean="0"/>
                        <a:t>ɛ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{b}</a:t>
                      </a:r>
                      <a:endParaRPr lang="en-US" dirty="0"/>
                    </a:p>
                  </a:txBody>
                  <a:tcPr/>
                </a:tc>
              </a:tr>
              <a:tr h="625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First and follow of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 </a:t>
                      </a:r>
                      <a:r>
                        <a:rPr lang="en-US" b="1" baseline="0" dirty="0" smtClean="0"/>
                        <a:t>→ </a:t>
                      </a:r>
                      <a:r>
                        <a:rPr lang="en-US" b="1" baseline="0" dirty="0" err="1" smtClean="0"/>
                        <a:t>cC</a:t>
                      </a:r>
                      <a:r>
                        <a:rPr lang="en-US" b="1" baseline="0" dirty="0" smtClean="0"/>
                        <a:t>/</a:t>
                      </a:r>
                      <a:r>
                        <a:rPr lang="en-US" b="1" dirty="0" smtClean="0"/>
                        <a:t>ɛ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 </a:t>
                      </a:r>
                      <a:r>
                        <a:rPr lang="en-US" b="0" dirty="0" smtClean="0"/>
                        <a:t>ɛ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40918" y="962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438274" y="548640"/>
            <a:ext cx="702644" cy="346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49016" y="465585"/>
            <a:ext cx="259792" cy="487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08808" y="9529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93895" y="89514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9216" y="4614920"/>
            <a:ext cx="27860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-&gt; Bb -&gt; </a:t>
            </a:r>
            <a:r>
              <a:rPr lang="en-US" b="1" dirty="0" err="1" smtClean="0"/>
              <a:t>a</a:t>
            </a:r>
            <a:r>
              <a:rPr lang="en-US" dirty="0" err="1" smtClean="0"/>
              <a:t>b</a:t>
            </a:r>
            <a:endParaRPr lang="en-US" dirty="0" smtClean="0"/>
          </a:p>
          <a:p>
            <a:r>
              <a:rPr lang="en-US" dirty="0" smtClean="0"/>
              <a:t>S -&gt; Bb -&gt; </a:t>
            </a:r>
            <a:r>
              <a:rPr lang="en-US" strike="sngStrike" dirty="0" smtClean="0"/>
              <a:t>B</a:t>
            </a:r>
            <a:r>
              <a:rPr lang="en-US" dirty="0" smtClean="0"/>
              <a:t>b  -&gt; b</a:t>
            </a:r>
          </a:p>
          <a:p>
            <a:r>
              <a:rPr lang="en-US" dirty="0" smtClean="0"/>
              <a:t>First of S = first of B  = {a, </a:t>
            </a:r>
            <a:r>
              <a:rPr lang="en-US" dirty="0"/>
              <a:t>ɛ</a:t>
            </a:r>
            <a:r>
              <a:rPr lang="en-US" dirty="0" smtClean="0"/>
              <a:t>} </a:t>
            </a:r>
          </a:p>
          <a:p>
            <a:r>
              <a:rPr lang="en-US" dirty="0" smtClean="0"/>
              <a:t>S -&gt; Cd</a:t>
            </a:r>
          </a:p>
          <a:p>
            <a:r>
              <a:rPr lang="en-US" dirty="0" smtClean="0"/>
              <a:t>S -&gt; Cd -&gt; </a:t>
            </a:r>
            <a:r>
              <a:rPr lang="en-US" b="1" dirty="0" smtClean="0"/>
              <a:t>c</a:t>
            </a:r>
            <a:r>
              <a:rPr lang="en-US" dirty="0" smtClean="0"/>
              <a:t>d</a:t>
            </a:r>
          </a:p>
          <a:p>
            <a:r>
              <a:rPr lang="en-US" dirty="0" smtClean="0"/>
              <a:t>S -&gt; </a:t>
            </a:r>
            <a:r>
              <a:rPr lang="en-US" strike="sngStrike" dirty="0" smtClean="0"/>
              <a:t>C</a:t>
            </a:r>
            <a:r>
              <a:rPr lang="en-US" dirty="0" smtClean="0"/>
              <a:t>d -&gt; d</a:t>
            </a:r>
            <a:endParaRPr lang="en-US" b="1" dirty="0" smtClean="0"/>
          </a:p>
          <a:p>
            <a:r>
              <a:rPr lang="en-US" dirty="0" smtClean="0"/>
              <a:t>First of S = first of C = {c, </a:t>
            </a:r>
            <a:r>
              <a:rPr lang="en-US" dirty="0"/>
              <a:t>ɛ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89596" y="4870383"/>
            <a:ext cx="1226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S - &gt; Cd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C -&gt; </a:t>
            </a:r>
            <a:r>
              <a:rPr lang="en-US" dirty="0" err="1" smtClean="0"/>
              <a:t>cC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97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Example-5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88161"/>
              </p:ext>
            </p:extLst>
          </p:nvPr>
        </p:nvGraphicFramePr>
        <p:xfrm>
          <a:off x="1767737" y="151260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75"/>
                <a:gridCol w="2849597"/>
                <a:gridCol w="2640190"/>
                <a:gridCol w="21536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 → T</a:t>
                      </a:r>
                      <a:r>
                        <a:rPr lang="en-US" b="0" baseline="0" dirty="0" smtClean="0"/>
                        <a:t>E’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{id, (}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{$, )}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+T</a:t>
                      </a:r>
                      <a:r>
                        <a:rPr lang="en-US" b="0" baseline="0" dirty="0" smtClean="0"/>
                        <a:t>E’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{+, ɛ}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{$, )}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</a:t>
                      </a:r>
                      <a:r>
                        <a:rPr lang="en-US" baseline="0" dirty="0" smtClean="0"/>
                        <a:t>→ 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{id, (}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{+, $, )}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*FT’/</a:t>
                      </a:r>
                      <a:r>
                        <a:rPr lang="en-US" dirty="0" smtClean="0"/>
                        <a:t>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{*, ɛ}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{+, $, )}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 </a:t>
                      </a:r>
                      <a:r>
                        <a:rPr lang="en-US" baseline="0" dirty="0" smtClean="0"/>
                        <a:t>→ id/ 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{id, (}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{*, +, $, )}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6509" y="3069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89135" y="872956"/>
            <a:ext cx="209248" cy="28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13396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4947" y="144914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E’</a:t>
            </a:r>
            <a:endParaRPr lang="en-US" dirty="0"/>
          </a:p>
        </p:txBody>
      </p:sp>
      <p:cxnSp>
        <p:nvCxnSpPr>
          <p:cNvPr id="21" name="Straight Connector 20"/>
          <p:cNvCxnSpPr>
            <a:endCxn id="19" idx="0"/>
          </p:cNvCxnSpPr>
          <p:nvPr/>
        </p:nvCxnSpPr>
        <p:spPr>
          <a:xfrm>
            <a:off x="563501" y="780623"/>
            <a:ext cx="108738" cy="668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2"/>
          </p:cNvCxnSpPr>
          <p:nvPr/>
        </p:nvCxnSpPr>
        <p:spPr>
          <a:xfrm>
            <a:off x="148438" y="1709030"/>
            <a:ext cx="7181" cy="504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96876" y="1709030"/>
            <a:ext cx="320994" cy="350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9135" y="23775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7870" y="2187758"/>
            <a:ext cx="35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T’</a:t>
            </a:r>
            <a:endParaRPr lang="en-US" dirty="0"/>
          </a:p>
        </p:txBody>
      </p:sp>
      <p:cxnSp>
        <p:nvCxnSpPr>
          <p:cNvPr id="30" name="Straight Connector 29"/>
          <p:cNvCxnSpPr>
            <a:stCxn id="26" idx="2"/>
          </p:cNvCxnSpPr>
          <p:nvPr/>
        </p:nvCxnSpPr>
        <p:spPr>
          <a:xfrm flipH="1">
            <a:off x="89135" y="2746886"/>
            <a:ext cx="145232" cy="462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8438" y="320924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79599" y="2728330"/>
            <a:ext cx="238271" cy="38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7870" y="33713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37" name="Straight Connector 36"/>
          <p:cNvCxnSpPr>
            <a:stCxn id="26" idx="3"/>
          </p:cNvCxnSpPr>
          <p:nvPr/>
        </p:nvCxnSpPr>
        <p:spPr>
          <a:xfrm>
            <a:off x="379599" y="2562220"/>
            <a:ext cx="813934" cy="36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93533" y="309766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66046" y="432174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698156" y="4754880"/>
            <a:ext cx="490888" cy="45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56510" y="4691075"/>
            <a:ext cx="0" cy="63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76185" y="4562375"/>
            <a:ext cx="654518" cy="490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53777" y="520870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56510" y="544789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46206" y="520870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Example-5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34129"/>
              </p:ext>
            </p:extLst>
          </p:nvPr>
        </p:nvGraphicFramePr>
        <p:xfrm>
          <a:off x="1704741" y="1354934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(terminals)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(terminals)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 -&gt; A</a:t>
                      </a:r>
                      <a:r>
                        <a:rPr lang="en-US" b="1" dirty="0" smtClean="0"/>
                        <a:t>C</a:t>
                      </a:r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{a, c, b, </a:t>
                      </a:r>
                      <a:r>
                        <a:rPr lang="en-US" dirty="0" err="1" smtClean="0"/>
                        <a:t>eps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-&gt; a/</a:t>
                      </a:r>
                      <a:r>
                        <a:rPr lang="en-US" dirty="0" err="1" smtClean="0"/>
                        <a:t>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{a, </a:t>
                      </a:r>
                      <a:r>
                        <a:rPr lang="en-US" dirty="0" err="1" smtClean="0"/>
                        <a:t>eps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 b, $}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 -&gt; b/</a:t>
                      </a:r>
                      <a:r>
                        <a:rPr lang="en-US" dirty="0" err="1" smtClean="0"/>
                        <a:t>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 </a:t>
                      </a:r>
                      <a:r>
                        <a:rPr lang="en-US" dirty="0" err="1" smtClean="0"/>
                        <a:t>eps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 -&gt; c/</a:t>
                      </a:r>
                      <a:r>
                        <a:rPr lang="en-US" dirty="0" err="1" smtClean="0"/>
                        <a:t>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eps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{b, $}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6434" y="4562375"/>
            <a:ext cx="29692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-&gt; ACB</a:t>
            </a:r>
          </a:p>
          <a:p>
            <a:r>
              <a:rPr lang="en-US" dirty="0" smtClean="0"/>
              <a:t>First of S  = first of A = {a, </a:t>
            </a:r>
            <a:r>
              <a:rPr lang="en-US" dirty="0" err="1" smtClean="0"/>
              <a:t>eps</a:t>
            </a:r>
            <a:r>
              <a:rPr lang="en-US" dirty="0" smtClean="0"/>
              <a:t>}</a:t>
            </a:r>
          </a:p>
          <a:p>
            <a:r>
              <a:rPr lang="en-US" dirty="0" smtClean="0"/>
              <a:t>S -&gt;</a:t>
            </a:r>
            <a:r>
              <a:rPr lang="en-US" dirty="0"/>
              <a:t> </a:t>
            </a:r>
            <a:r>
              <a:rPr lang="en-US" dirty="0" smtClean="0"/>
              <a:t>CB</a:t>
            </a:r>
          </a:p>
          <a:p>
            <a:r>
              <a:rPr lang="en-US" dirty="0" smtClean="0"/>
              <a:t>First of S = first of C ={c, </a:t>
            </a:r>
            <a:r>
              <a:rPr lang="en-US" dirty="0" err="1" smtClean="0"/>
              <a:t>eps</a:t>
            </a:r>
            <a:r>
              <a:rPr lang="en-US" dirty="0" smtClean="0"/>
              <a:t>}</a:t>
            </a:r>
          </a:p>
          <a:p>
            <a:r>
              <a:rPr lang="en-US" dirty="0" smtClean="0"/>
              <a:t>S -&gt; B</a:t>
            </a:r>
          </a:p>
          <a:p>
            <a:r>
              <a:rPr lang="en-US" dirty="0" smtClean="0"/>
              <a:t>First of S = first of B = {b, </a:t>
            </a:r>
            <a:r>
              <a:rPr lang="en-US" dirty="0" err="1" smtClean="0"/>
              <a:t>eps</a:t>
            </a:r>
            <a:r>
              <a:rPr lang="en-US" dirty="0" smtClean="0"/>
              <a:t>}</a:t>
            </a:r>
          </a:p>
          <a:p>
            <a:r>
              <a:rPr lang="en-US" dirty="0" smtClean="0"/>
              <a:t>S -&gt;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5790" y="3811602"/>
            <a:ext cx="31641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of A = first of C = {c, </a:t>
            </a:r>
            <a:r>
              <a:rPr lang="en-US" dirty="0" err="1" smtClean="0"/>
              <a:t>eps</a:t>
            </a:r>
            <a:r>
              <a:rPr lang="en-US" dirty="0" smtClean="0"/>
              <a:t>}</a:t>
            </a:r>
          </a:p>
          <a:p>
            <a:r>
              <a:rPr lang="en-US" dirty="0" smtClean="0"/>
              <a:t>S -&gt; AB</a:t>
            </a:r>
          </a:p>
          <a:p>
            <a:r>
              <a:rPr lang="en-US" dirty="0" smtClean="0"/>
              <a:t>Follow of A = first of B = {b, </a:t>
            </a:r>
            <a:r>
              <a:rPr lang="en-US" dirty="0" err="1" smtClean="0"/>
              <a:t>eps</a:t>
            </a:r>
            <a:r>
              <a:rPr lang="en-US" dirty="0" smtClean="0"/>
              <a:t>}</a:t>
            </a:r>
          </a:p>
          <a:p>
            <a:r>
              <a:rPr lang="en-US" dirty="0" smtClean="0"/>
              <a:t>S -&gt; A</a:t>
            </a:r>
          </a:p>
          <a:p>
            <a:r>
              <a:rPr lang="en-US" dirty="0" smtClean="0"/>
              <a:t>Follow of A = follow of S = {$}</a:t>
            </a:r>
          </a:p>
          <a:p>
            <a:r>
              <a:rPr lang="en-US" dirty="0"/>
              <a:t>S -&gt; </a:t>
            </a:r>
            <a:r>
              <a:rPr lang="en-US" dirty="0" smtClean="0"/>
              <a:t>ACB</a:t>
            </a:r>
          </a:p>
          <a:p>
            <a:r>
              <a:rPr lang="en-US" dirty="0" smtClean="0"/>
              <a:t>Follow of B = follow of S = {$}</a:t>
            </a:r>
          </a:p>
          <a:p>
            <a:r>
              <a:rPr lang="en-US" dirty="0" smtClean="0"/>
              <a:t>S -&gt; ACB</a:t>
            </a:r>
          </a:p>
          <a:p>
            <a:r>
              <a:rPr lang="en-US" dirty="0" smtClean="0"/>
              <a:t>Follow of C = first of B = {b, </a:t>
            </a:r>
            <a:r>
              <a:rPr lang="en-US" dirty="0" err="1" smtClean="0"/>
              <a:t>eps</a:t>
            </a:r>
            <a:r>
              <a:rPr lang="en-US" dirty="0" smtClean="0"/>
              <a:t>}</a:t>
            </a:r>
          </a:p>
          <a:p>
            <a:r>
              <a:rPr lang="en-US" dirty="0" smtClean="0"/>
              <a:t>S -&gt; AC</a:t>
            </a:r>
          </a:p>
          <a:p>
            <a:r>
              <a:rPr lang="en-US" dirty="0" smtClean="0"/>
              <a:t>Follow of C = follow of S = {$}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Example-5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07045"/>
              </p:ext>
            </p:extLst>
          </p:nvPr>
        </p:nvGraphicFramePr>
        <p:xfrm>
          <a:off x="1752867" y="1913199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(terminals)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 smtClean="0"/>
                        <a:t>E</a:t>
                      </a:r>
                      <a:r>
                        <a:rPr lang="en-US" baseline="0" dirty="0" smtClean="0"/>
                        <a:t> → </a:t>
                      </a:r>
                      <a:r>
                        <a:rPr lang="en-US" strike="noStrike" baseline="0" dirty="0" smtClean="0"/>
                        <a:t>TE’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{id, (}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{$, )}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+TE’/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{+, ɛ}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{$, )}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b="1" baseline="0" dirty="0" smtClean="0"/>
                        <a:t>F</a:t>
                      </a:r>
                      <a:r>
                        <a:rPr lang="en-US" b="1" strike="noStrike" baseline="0" dirty="0" smtClean="0"/>
                        <a:t>T’</a:t>
                      </a:r>
                      <a:endParaRPr lang="en-US" b="1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{id, (}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{+, $,</a:t>
                      </a:r>
                      <a:r>
                        <a:rPr lang="en-US" baseline="0" dirty="0" smtClean="0"/>
                        <a:t> )</a:t>
                      </a:r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*</a:t>
                      </a:r>
                      <a:r>
                        <a:rPr lang="en-US" b="1" baseline="0" dirty="0" smtClean="0"/>
                        <a:t>F</a:t>
                      </a:r>
                      <a:r>
                        <a:rPr lang="en-US" b="1" strike="noStrike" baseline="0" dirty="0" smtClean="0"/>
                        <a:t>T’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dirty="0" smtClean="0"/>
                        <a:t>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{*, ɛ}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{+, $,</a:t>
                      </a:r>
                      <a:r>
                        <a:rPr lang="en-US" baseline="0" dirty="0" smtClean="0"/>
                        <a:t> )</a:t>
                      </a:r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id/ 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{id, (}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{*, +, $,</a:t>
                      </a:r>
                      <a:r>
                        <a:rPr lang="en-US" baseline="0" dirty="0" smtClean="0"/>
                        <a:t> )</a:t>
                      </a:r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88682" y="4928135"/>
            <a:ext cx="2450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Symbol: E, T, E’, F, T’</a:t>
            </a:r>
          </a:p>
          <a:p>
            <a:r>
              <a:rPr lang="en-US" dirty="0" smtClean="0"/>
              <a:t>Terminals: +, *, (, ), ɛ, id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6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Example-6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15939"/>
              </p:ext>
            </p:extLst>
          </p:nvPr>
        </p:nvGraphicFramePr>
        <p:xfrm>
          <a:off x="1752867" y="1913199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baseline="0" dirty="0" smtClean="0"/>
                        <a:t>S → ACB/</a:t>
                      </a:r>
                      <a:r>
                        <a:rPr lang="en-US" baseline="0" dirty="0" err="1" smtClean="0"/>
                        <a:t>CbC</a:t>
                      </a:r>
                      <a:r>
                        <a:rPr lang="en-US" baseline="0" dirty="0" smtClean="0"/>
                        <a:t>/Ba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baseline="0" dirty="0" smtClean="0"/>
                        <a:t>→ da/BC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B </a:t>
                      </a:r>
                      <a:r>
                        <a:rPr lang="en-US" baseline="0" dirty="0" smtClean="0"/>
                        <a:t>→ g/</a:t>
                      </a:r>
                      <a:r>
                        <a:rPr lang="en-US" dirty="0" smtClean="0"/>
                        <a:t>ɛ</a:t>
                      </a:r>
                      <a:endParaRPr lang="en-US" dirty="0"/>
                    </a:p>
                    <a:p>
                      <a:r>
                        <a:rPr lang="en-US" dirty="0" smtClean="0"/>
                        <a:t>C </a:t>
                      </a:r>
                      <a:r>
                        <a:rPr lang="en-US" baseline="0" dirty="0" smtClean="0"/>
                        <a:t>→ h/</a:t>
                      </a:r>
                      <a:r>
                        <a:rPr lang="en-US" dirty="0" smtClean="0"/>
                        <a:t>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5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Example-7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157285"/>
              </p:ext>
            </p:extLst>
          </p:nvPr>
        </p:nvGraphicFramePr>
        <p:xfrm>
          <a:off x="1752867" y="1913199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 → </a:t>
                      </a:r>
                      <a:r>
                        <a:rPr lang="en-US" baseline="0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baseline="0" dirty="0" smtClean="0"/>
                        <a:t>→ c/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 </a:t>
                      </a:r>
                      <a:r>
                        <a:rPr lang="en-US" baseline="0" dirty="0" smtClean="0"/>
                        <a:t>→ d/</a:t>
                      </a:r>
                      <a:r>
                        <a:rPr lang="en-US" dirty="0" smtClean="0"/>
                        <a:t>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835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17968"/>
              </p:ext>
            </p:extLst>
          </p:nvPr>
        </p:nvGraphicFramePr>
        <p:xfrm>
          <a:off x="1752867" y="1913199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en-US" baseline="0" dirty="0" smtClean="0"/>
                        <a:t>S → </a:t>
                      </a:r>
                      <a:r>
                        <a:rPr lang="en-US" baseline="0" dirty="0" err="1" smtClean="0"/>
                        <a:t>aADh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baseline="0" dirty="0" err="1" smtClean="0"/>
                        <a:t>cC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C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baseline="0" dirty="0" err="1" smtClean="0"/>
                        <a:t>bC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dirty="0" smtClean="0"/>
                        <a:t>ɛ</a:t>
                      </a:r>
                      <a:endParaRPr lang="en-US" dirty="0"/>
                    </a:p>
                    <a:p>
                      <a:r>
                        <a:rPr lang="en-US" dirty="0" smtClean="0"/>
                        <a:t>D </a:t>
                      </a:r>
                      <a:r>
                        <a:rPr lang="en-US" baseline="0" dirty="0" smtClean="0"/>
                        <a:t>→ EF</a:t>
                      </a:r>
                      <a:endParaRPr lang="en-US" dirty="0"/>
                    </a:p>
                    <a:p>
                      <a:r>
                        <a:rPr lang="en-US" dirty="0" smtClean="0"/>
                        <a:t>E </a:t>
                      </a:r>
                      <a:r>
                        <a:rPr lang="en-US" baseline="0" dirty="0" smtClean="0"/>
                        <a:t>→ g/</a:t>
                      </a:r>
                      <a:r>
                        <a:rPr lang="en-US" dirty="0" smtClean="0"/>
                        <a:t>ɛ</a:t>
                      </a:r>
                      <a:endParaRPr lang="en-US" dirty="0"/>
                    </a:p>
                    <a:p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f/</a:t>
                      </a:r>
                      <a:r>
                        <a:rPr lang="en-US" dirty="0" smtClean="0"/>
                        <a:t>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77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terminal which can follow by a variable in the process of derivation.</a:t>
            </a:r>
          </a:p>
          <a:p>
            <a:r>
              <a:rPr lang="en-US" dirty="0" smtClean="0"/>
              <a:t>A Input will be followed by S.</a:t>
            </a:r>
          </a:p>
          <a:p>
            <a:r>
              <a:rPr lang="en-US" dirty="0" smtClean="0"/>
              <a:t>E.g. S$ or </a:t>
            </a:r>
            <a:r>
              <a:rPr lang="en-US" dirty="0" err="1" smtClean="0"/>
              <a:t>abcd</a:t>
            </a:r>
            <a:r>
              <a:rPr lang="en-US" dirty="0" smtClean="0"/>
              <a:t>$ =&gt; follow of ‘S’ and ‘d’ is always $.</a:t>
            </a:r>
          </a:p>
          <a:p>
            <a:r>
              <a:rPr lang="en-US" dirty="0" smtClean="0"/>
              <a:t>And ABCD$ -&gt; </a:t>
            </a:r>
            <a:r>
              <a:rPr lang="en-US" dirty="0" err="1" smtClean="0"/>
              <a:t>ABdD</a:t>
            </a:r>
            <a:r>
              <a:rPr lang="en-US" dirty="0" smtClean="0"/>
              <a:t>$ =&gt; follow of ‘B’ is ‘d’.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3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21761" cy="4351338"/>
          </a:xfrm>
        </p:spPr>
        <p:txBody>
          <a:bodyPr/>
          <a:lstStyle/>
          <a:p>
            <a:r>
              <a:rPr lang="en-US" dirty="0" smtClean="0"/>
              <a:t>Suppose: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dirty="0" smtClean="0"/>
              <a:t>S -&gt; </a:t>
            </a:r>
            <a:r>
              <a:rPr lang="en-US" b="1" dirty="0" err="1" smtClean="0"/>
              <a:t>aABCD</a:t>
            </a:r>
            <a:r>
              <a:rPr lang="en-US" b="1" dirty="0" smtClean="0"/>
              <a:t>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A -&gt; b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dirty="0" smtClean="0"/>
              <a:t>B -&gt; c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 -&gt; d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D -&gt; e</a:t>
            </a:r>
          </a:p>
          <a:p>
            <a:pPr marL="0" indent="0">
              <a:buNone/>
            </a:pPr>
            <a:r>
              <a:rPr lang="en-US" dirty="0" smtClean="0"/>
              <a:t>Whatever string generates, using this grammar, first symbol always be ‘a’.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76040" y="1456293"/>
            <a:ext cx="600561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 When we will be asked to find the ‘follow’</a:t>
            </a:r>
          </a:p>
          <a:p>
            <a:r>
              <a:rPr lang="en-US" dirty="0"/>
              <a:t>o</a:t>
            </a:r>
            <a:r>
              <a:rPr lang="en-US" dirty="0" smtClean="0"/>
              <a:t>f any symbol ‘X’, then we should find the exact next</a:t>
            </a:r>
          </a:p>
          <a:p>
            <a:r>
              <a:rPr lang="en-US" dirty="0"/>
              <a:t>t</a:t>
            </a:r>
            <a:r>
              <a:rPr lang="en-US" dirty="0" smtClean="0"/>
              <a:t>erminal of that particular symbol in the RHS of rule </a:t>
            </a:r>
          </a:p>
          <a:p>
            <a:r>
              <a:rPr lang="en-US" dirty="0" smtClean="0"/>
              <a:t>That contains that symbol ‘X’.</a:t>
            </a:r>
          </a:p>
          <a:p>
            <a:r>
              <a:rPr lang="en-US" dirty="0" smtClean="0"/>
              <a:t>-&gt; note: start symbol has $ at the end of it’s expansion.</a:t>
            </a:r>
          </a:p>
          <a:p>
            <a:endParaRPr lang="en-US" dirty="0"/>
          </a:p>
          <a:p>
            <a:r>
              <a:rPr lang="en-US" b="1" dirty="0" smtClean="0"/>
              <a:t>Follow of ‘A’ ?</a:t>
            </a:r>
          </a:p>
          <a:p>
            <a:pPr marL="400050" indent="-400050">
              <a:buAutoNum type="romanLcParenBoth"/>
            </a:pPr>
            <a:r>
              <a:rPr lang="en-US" dirty="0" smtClean="0"/>
              <a:t>Go to the rule(s) that contain(s) ‘A’ at the RHS.</a:t>
            </a:r>
          </a:p>
          <a:p>
            <a:pPr marL="400050" indent="-400050">
              <a:buAutoNum type="romanLcParenBoth"/>
            </a:pPr>
            <a:r>
              <a:rPr lang="en-US" dirty="0" smtClean="0"/>
              <a:t>Now, find the immediate next symbol/terminal/’nothing’. </a:t>
            </a:r>
          </a:p>
          <a:p>
            <a:r>
              <a:rPr lang="en-US" dirty="0" smtClean="0"/>
              <a:t>          (a) If </a:t>
            </a:r>
            <a:r>
              <a:rPr lang="en-US" dirty="0" err="1" smtClean="0"/>
              <a:t>intthe</a:t>
            </a:r>
            <a:r>
              <a:rPr lang="en-US" dirty="0" smtClean="0"/>
              <a:t> next symbol is found e.g. ‘Y’, </a:t>
            </a:r>
          </a:p>
          <a:p>
            <a:pPr lvl="1"/>
            <a:r>
              <a:rPr lang="en-US" dirty="0" smtClean="0"/>
              <a:t>get the ‘first’ of that symbol ‘Y’. That first will </a:t>
            </a:r>
          </a:p>
          <a:p>
            <a:pPr lvl="1"/>
            <a:r>
              <a:rPr lang="en-US" dirty="0" smtClean="0"/>
              <a:t>be the follow of ‘A’. Or if direct terminal is found,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(b) then that terminal will be the follow of ‘A’.</a:t>
            </a:r>
          </a:p>
          <a:p>
            <a:r>
              <a:rPr lang="en-US" dirty="0" smtClean="0"/>
              <a:t>e.g. ‘B’ is the immediate right symbol for ‘A’</a:t>
            </a:r>
          </a:p>
          <a:p>
            <a:r>
              <a:rPr lang="en-US" dirty="0" smtClean="0"/>
              <a:t>Follow of ‘A’ = first of ‘B’ = ‘c’ 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03520" y="1443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860758" y="365125"/>
            <a:ext cx="413886" cy="13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39377" y="5137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8" name="Straight Connector 27"/>
          <p:cNvCxnSpPr>
            <a:stCxn id="17" idx="2"/>
          </p:cNvCxnSpPr>
          <p:nvPr/>
        </p:nvCxnSpPr>
        <p:spPr>
          <a:xfrm flipH="1">
            <a:off x="5303520" y="513711"/>
            <a:ext cx="145232" cy="39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16466" y="10279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50261" y="10204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41431" y="45228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76040" y="9109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593984" y="616017"/>
            <a:ext cx="156277" cy="40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601562" y="378943"/>
            <a:ext cx="674478" cy="5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780468" y="296499"/>
            <a:ext cx="860963" cy="20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33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86777" cy="4351338"/>
          </a:xfrm>
        </p:spPr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b="1" dirty="0"/>
              <a:t>S -&gt; </a:t>
            </a:r>
            <a:r>
              <a:rPr lang="en-US" b="1" dirty="0" err="1"/>
              <a:t>aABCD</a:t>
            </a:r>
            <a:endParaRPr lang="en-US" b="1" dirty="0"/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A -&gt; b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B -&gt; c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C -&gt; d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D -&gt; 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8884" y="1944303"/>
            <a:ext cx="29913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of S = {$}</a:t>
            </a:r>
          </a:p>
          <a:p>
            <a:endParaRPr lang="en-US" dirty="0"/>
          </a:p>
          <a:p>
            <a:r>
              <a:rPr lang="en-US" dirty="0" smtClean="0"/>
              <a:t>Follow of A == first of B = {c}</a:t>
            </a:r>
          </a:p>
          <a:p>
            <a:r>
              <a:rPr lang="en-US" dirty="0" smtClean="0"/>
              <a:t>Follow of B = first of C = {d}</a:t>
            </a:r>
          </a:p>
          <a:p>
            <a:r>
              <a:rPr lang="en-US" dirty="0" smtClean="0"/>
              <a:t>Follow of C = first of D = {e}</a:t>
            </a:r>
          </a:p>
          <a:p>
            <a:r>
              <a:rPr lang="en-US" dirty="0" smtClean="0"/>
              <a:t>Follow of D == follow of S ={$}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81851" cy="4351338"/>
          </a:xfrm>
        </p:spPr>
        <p:txBody>
          <a:bodyPr/>
          <a:lstStyle/>
          <a:p>
            <a:r>
              <a:rPr lang="en-US" dirty="0" smtClean="0"/>
              <a:t>Suppose: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dirty="0" smtClean="0"/>
              <a:t>S -&gt; </a:t>
            </a:r>
            <a:r>
              <a:rPr lang="en-US" b="1" dirty="0" err="1" smtClean="0"/>
              <a:t>aABCD</a:t>
            </a:r>
            <a:endParaRPr lang="en-US" b="1" dirty="0" smtClean="0"/>
          </a:p>
          <a:p>
            <a:pPr marL="571500" indent="-571500">
              <a:buFont typeface="+mj-lt"/>
              <a:buAutoNum type="romanLcPeriod"/>
            </a:pPr>
            <a:r>
              <a:rPr lang="en-US" b="1" dirty="0" smtClean="0"/>
              <a:t>A -&gt; </a:t>
            </a:r>
            <a:r>
              <a:rPr lang="en-US" b="1" dirty="0" err="1" smtClean="0"/>
              <a:t>Ab</a:t>
            </a:r>
            <a:endParaRPr lang="en-US" b="1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B -&gt; c/f/g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 -&gt; d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D -&gt; e</a:t>
            </a:r>
          </a:p>
          <a:p>
            <a:pPr marL="0" indent="0">
              <a:buNone/>
            </a:pPr>
            <a:r>
              <a:rPr lang="en-US" dirty="0" smtClean="0"/>
              <a:t>Whatever string generates, using this grammar, first symbol always be ‘a’.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41431" y="1570133"/>
            <a:ext cx="600561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 When we will be asked to find the ‘follow’</a:t>
            </a:r>
          </a:p>
          <a:p>
            <a:r>
              <a:rPr lang="en-US" dirty="0"/>
              <a:t>o</a:t>
            </a:r>
            <a:r>
              <a:rPr lang="en-US" dirty="0" smtClean="0"/>
              <a:t>f any symbol ‘X’, then we should find the exact next</a:t>
            </a:r>
          </a:p>
          <a:p>
            <a:r>
              <a:rPr lang="en-US" dirty="0"/>
              <a:t>t</a:t>
            </a:r>
            <a:r>
              <a:rPr lang="en-US" dirty="0" smtClean="0"/>
              <a:t>erminal of that particular symbol in the RHS of rule </a:t>
            </a:r>
          </a:p>
          <a:p>
            <a:r>
              <a:rPr lang="en-US" dirty="0" smtClean="0"/>
              <a:t>That contains that symbol ‘X’.</a:t>
            </a:r>
          </a:p>
          <a:p>
            <a:r>
              <a:rPr lang="en-US" dirty="0" smtClean="0"/>
              <a:t>-&gt; note: </a:t>
            </a:r>
            <a:r>
              <a:rPr lang="en-US" b="1" dirty="0" smtClean="0"/>
              <a:t>start symbol has $ at the end of it’s expansion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Follow of ‘A’ ?</a:t>
            </a:r>
          </a:p>
          <a:p>
            <a:pPr marL="400050" indent="-400050">
              <a:buAutoNum type="romanLcParenBoth"/>
            </a:pPr>
            <a:r>
              <a:rPr lang="en-US" dirty="0" smtClean="0"/>
              <a:t>Go to the rule(s) that contain(s) ‘A’ at the RHS.</a:t>
            </a:r>
          </a:p>
          <a:p>
            <a:pPr marL="400050" indent="-400050">
              <a:buAutoNum type="romanLcParenBoth"/>
            </a:pPr>
            <a:r>
              <a:rPr lang="en-US" dirty="0" smtClean="0"/>
              <a:t>Now, find the immediate next symbol/terminal/</a:t>
            </a:r>
            <a:r>
              <a:rPr lang="en-US" b="1" dirty="0" smtClean="0"/>
              <a:t>’nothing</a:t>
            </a:r>
            <a:r>
              <a:rPr lang="en-US" dirty="0" smtClean="0"/>
              <a:t>’. </a:t>
            </a:r>
          </a:p>
          <a:p>
            <a:r>
              <a:rPr lang="en-US" dirty="0" smtClean="0"/>
              <a:t>          (a) If in the next symbol is found e.g. ‘Y’, </a:t>
            </a:r>
          </a:p>
          <a:p>
            <a:pPr lvl="1"/>
            <a:r>
              <a:rPr lang="en-US" dirty="0" smtClean="0"/>
              <a:t>get the ‘first’ of that symbol ‘Y’. That first will </a:t>
            </a:r>
          </a:p>
          <a:p>
            <a:pPr lvl="1"/>
            <a:r>
              <a:rPr lang="en-US" dirty="0" smtClean="0"/>
              <a:t>be the follow of ‘A’. Or if direct terminal is found,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(b) then that terminal will be the follow of ‘A’.</a:t>
            </a:r>
          </a:p>
          <a:p>
            <a:r>
              <a:rPr lang="en-US" dirty="0" smtClean="0"/>
              <a:t>e.g. ‘B’ is the immediate right symbol for ‘A’</a:t>
            </a:r>
          </a:p>
          <a:p>
            <a:r>
              <a:rPr lang="en-US" dirty="0" smtClean="0"/>
              <a:t>Rule-1: Follow of ‘A’ = first of ‘B’ = {</a:t>
            </a:r>
            <a:r>
              <a:rPr lang="en-US" dirty="0" err="1" smtClean="0"/>
              <a:t>c,f,g</a:t>
            </a:r>
            <a:r>
              <a:rPr lang="en-US" dirty="0" smtClean="0"/>
              <a:t>}</a:t>
            </a:r>
          </a:p>
          <a:p>
            <a:r>
              <a:rPr lang="en-US" dirty="0" smtClean="0"/>
              <a:t>Rule-2: Follow of ‘A’ = ‘b’</a:t>
            </a:r>
          </a:p>
          <a:p>
            <a:r>
              <a:rPr lang="en-US" dirty="0" smtClean="0"/>
              <a:t>Finally , follow of ‘A’ = {c, f, g, b}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303520" y="1443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860758" y="365125"/>
            <a:ext cx="413886" cy="13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39377" y="5137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8" name="Straight Connector 27"/>
          <p:cNvCxnSpPr>
            <a:stCxn id="17" idx="2"/>
          </p:cNvCxnSpPr>
          <p:nvPr/>
        </p:nvCxnSpPr>
        <p:spPr>
          <a:xfrm flipH="1">
            <a:off x="5303520" y="513711"/>
            <a:ext cx="145232" cy="39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16466" y="10279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50261" y="10204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41431" y="45228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76040" y="9109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593984" y="616017"/>
            <a:ext cx="156277" cy="40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601562" y="378943"/>
            <a:ext cx="674478" cy="5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780468" y="296499"/>
            <a:ext cx="860963" cy="20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2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98019" cy="4351338"/>
          </a:xfrm>
        </p:spPr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S -&gt; </a:t>
            </a:r>
            <a:r>
              <a:rPr lang="en-US" dirty="0" err="1" smtClean="0"/>
              <a:t>aA</a:t>
            </a:r>
            <a:r>
              <a:rPr lang="en-US" b="1" dirty="0" err="1" smtClean="0"/>
              <a:t>B</a:t>
            </a:r>
            <a:r>
              <a:rPr lang="en-US" dirty="0" err="1" smtClean="0"/>
              <a:t>CD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A -&gt; </a:t>
            </a:r>
            <a:r>
              <a:rPr lang="en-US" dirty="0" smtClean="0"/>
              <a:t>b | ɛ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B -&gt; c | f | g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 -&gt; d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D -&gt; 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8371" y="1825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1861" y="1825625"/>
            <a:ext cx="31566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of S = {a}</a:t>
            </a:r>
          </a:p>
          <a:p>
            <a:r>
              <a:rPr lang="en-US" sz="3200" dirty="0" smtClean="0"/>
              <a:t>First of A = {b, </a:t>
            </a:r>
            <a:r>
              <a:rPr lang="en-US" sz="3200" dirty="0"/>
              <a:t>ɛ</a:t>
            </a:r>
            <a:r>
              <a:rPr lang="en-US" sz="3200" dirty="0" smtClean="0"/>
              <a:t>}</a:t>
            </a:r>
          </a:p>
          <a:p>
            <a:r>
              <a:rPr lang="en-US" sz="3200" dirty="0" smtClean="0"/>
              <a:t>First of B = {c, f, g}</a:t>
            </a:r>
          </a:p>
          <a:p>
            <a:r>
              <a:rPr lang="en-US" sz="3200" dirty="0" smtClean="0"/>
              <a:t>First of C = {d}</a:t>
            </a:r>
          </a:p>
          <a:p>
            <a:r>
              <a:rPr lang="en-US" sz="3200" dirty="0" smtClean="0"/>
              <a:t>First of D = {e}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306923" y="1788267"/>
            <a:ext cx="460645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of S = {$}</a:t>
            </a:r>
          </a:p>
          <a:p>
            <a:r>
              <a:rPr lang="en-US" sz="2800" dirty="0" smtClean="0"/>
              <a:t>Follow of A = {First of B}</a:t>
            </a:r>
          </a:p>
          <a:p>
            <a:r>
              <a:rPr lang="en-US" sz="2800" dirty="0" smtClean="0"/>
              <a:t>First of B = {</a:t>
            </a:r>
            <a:r>
              <a:rPr lang="en-US" sz="2800" dirty="0" err="1" smtClean="0"/>
              <a:t>c,f,g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So, follow of A = {</a:t>
            </a:r>
            <a:r>
              <a:rPr lang="en-US" sz="2800" dirty="0" err="1" smtClean="0"/>
              <a:t>c,f,g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Follow of B = first of C = {d}</a:t>
            </a:r>
          </a:p>
          <a:p>
            <a:r>
              <a:rPr lang="en-US" sz="2800" dirty="0" smtClean="0"/>
              <a:t>So, follow of B = {d}</a:t>
            </a:r>
          </a:p>
          <a:p>
            <a:r>
              <a:rPr lang="en-US" sz="2800" dirty="0" smtClean="0"/>
              <a:t>Follow of C = first of D = {e}</a:t>
            </a:r>
          </a:p>
          <a:p>
            <a:r>
              <a:rPr lang="en-US" sz="2800" dirty="0" smtClean="0"/>
              <a:t>Follow of D = follow of S = {$} 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465597" y="4995723"/>
            <a:ext cx="2154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-&gt; </a:t>
            </a:r>
            <a:r>
              <a:rPr lang="en-US" dirty="0" err="1"/>
              <a:t>a</a:t>
            </a:r>
            <a:r>
              <a:rPr lang="en-US" b="1" dirty="0" err="1"/>
              <a:t>A</a:t>
            </a:r>
            <a:r>
              <a:rPr lang="en-US" dirty="0" err="1"/>
              <a:t>BCD</a:t>
            </a:r>
            <a:r>
              <a:rPr lang="en-US" dirty="0"/>
              <a:t> -&gt; 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b="1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>
                <a:solidFill>
                  <a:srgbClr val="FF0000"/>
                </a:solidFill>
              </a:rPr>
              <a:t>BdD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 -&gt; </a:t>
            </a:r>
            <a:r>
              <a:rPr lang="en-US" dirty="0" err="1" smtClean="0">
                <a:solidFill>
                  <a:srgbClr val="FF0000"/>
                </a:solidFill>
              </a:rPr>
              <a:t>aABCD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6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81" y="1822450"/>
            <a:ext cx="3223661" cy="4351338"/>
          </a:xfrm>
        </p:spPr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S -&gt; </a:t>
            </a:r>
            <a:r>
              <a:rPr lang="en-US" dirty="0" err="1" smtClean="0"/>
              <a:t>aA</a:t>
            </a:r>
            <a:r>
              <a:rPr lang="en-US" b="1" dirty="0" err="1" smtClean="0"/>
              <a:t>B</a:t>
            </a:r>
            <a:r>
              <a:rPr lang="en-US" dirty="0" err="1" smtClean="0"/>
              <a:t>C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A -&gt; </a:t>
            </a:r>
            <a:r>
              <a:rPr lang="en-US" dirty="0" smtClean="0"/>
              <a:t>b | ɛ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B -&gt; c | f | g </a:t>
            </a:r>
            <a:r>
              <a:rPr lang="en-US" dirty="0"/>
              <a:t>| ɛ 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 -&gt; </a:t>
            </a:r>
            <a:r>
              <a:rPr lang="en-US" dirty="0" err="1" smtClean="0">
                <a:solidFill>
                  <a:srgbClr val="FF0000"/>
                </a:solidFill>
              </a:rPr>
              <a:t>dDb</a:t>
            </a:r>
            <a:endParaRPr lang="en-US" dirty="0" smtClean="0">
              <a:solidFill>
                <a:srgbClr val="FF0000"/>
              </a:solidFill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D -&gt; </a:t>
            </a:r>
            <a:r>
              <a:rPr lang="en-US" dirty="0" err="1" smtClean="0"/>
              <a:t>eS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08371" y="1825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6982" y="1822450"/>
            <a:ext cx="35299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of S = {a}</a:t>
            </a:r>
          </a:p>
          <a:p>
            <a:r>
              <a:rPr lang="en-US" sz="3200" dirty="0" smtClean="0"/>
              <a:t>First of A = {b, </a:t>
            </a:r>
            <a:r>
              <a:rPr lang="en-US" sz="3200" dirty="0"/>
              <a:t>ɛ</a:t>
            </a:r>
            <a:r>
              <a:rPr lang="en-US" sz="3200" dirty="0" smtClean="0"/>
              <a:t>}</a:t>
            </a:r>
          </a:p>
          <a:p>
            <a:r>
              <a:rPr lang="en-US" sz="3200" dirty="0" smtClean="0"/>
              <a:t>First of B = {c, f, </a:t>
            </a:r>
            <a:r>
              <a:rPr lang="en-US" sz="3200" dirty="0"/>
              <a:t>g, ɛ}</a:t>
            </a:r>
            <a:endParaRPr lang="en-US" sz="3200" dirty="0" smtClean="0"/>
          </a:p>
          <a:p>
            <a:r>
              <a:rPr lang="en-US" sz="3200" dirty="0" smtClean="0"/>
              <a:t>First of C = {d}</a:t>
            </a:r>
          </a:p>
          <a:p>
            <a:r>
              <a:rPr lang="en-US" sz="3200" dirty="0" smtClean="0"/>
              <a:t>First of D = {e}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306923" y="445867"/>
            <a:ext cx="4844083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of S = {$}</a:t>
            </a:r>
          </a:p>
          <a:p>
            <a:r>
              <a:rPr lang="en-US" sz="2800" dirty="0" smtClean="0"/>
              <a:t>Follow of A = {First of B}</a:t>
            </a:r>
          </a:p>
          <a:p>
            <a:r>
              <a:rPr lang="en-US" sz="2800" dirty="0" smtClean="0"/>
              <a:t>First of B </a:t>
            </a:r>
            <a:r>
              <a:rPr lang="en-US" sz="2800" dirty="0"/>
              <a:t>= {c, f, g, </a:t>
            </a:r>
            <a:r>
              <a:rPr lang="en-US" sz="2800" b="1" dirty="0"/>
              <a:t>ɛ</a:t>
            </a:r>
            <a:r>
              <a:rPr lang="en-US" sz="2800" dirty="0"/>
              <a:t>}</a:t>
            </a:r>
            <a:endParaRPr lang="en-US" sz="2800" dirty="0" smtClean="0"/>
          </a:p>
          <a:p>
            <a:r>
              <a:rPr lang="en-US" sz="2800" dirty="0" smtClean="0"/>
              <a:t>So, follow of A = {</a:t>
            </a:r>
            <a:r>
              <a:rPr lang="en-US" sz="2800" dirty="0" err="1" smtClean="0"/>
              <a:t>c,f,g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For the epsilon, we have to take</a:t>
            </a:r>
          </a:p>
          <a:p>
            <a:r>
              <a:rPr lang="en-US" sz="2800" dirty="0" smtClean="0"/>
              <a:t>The first of C as well.</a:t>
            </a:r>
          </a:p>
          <a:p>
            <a:r>
              <a:rPr lang="en-US" sz="2800" dirty="0" smtClean="0"/>
              <a:t>First of C = {d}</a:t>
            </a:r>
          </a:p>
          <a:p>
            <a:r>
              <a:rPr lang="en-US" sz="2800" dirty="0" smtClean="0"/>
              <a:t>Ultimately, follow of A = {</a:t>
            </a:r>
            <a:r>
              <a:rPr lang="en-US" sz="2800" dirty="0" err="1" smtClean="0"/>
              <a:t>c,f,g,d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Follow of B = first of C = {d}</a:t>
            </a:r>
          </a:p>
          <a:p>
            <a:r>
              <a:rPr lang="en-US" sz="2800" dirty="0" smtClean="0"/>
              <a:t>So, follow of B = {d}</a:t>
            </a:r>
          </a:p>
          <a:p>
            <a:r>
              <a:rPr lang="en-US" sz="2800" dirty="0" smtClean="0"/>
              <a:t>Follow of C = first of D = {e}</a:t>
            </a:r>
          </a:p>
          <a:p>
            <a:r>
              <a:rPr lang="en-US" sz="2800" dirty="0" smtClean="0"/>
              <a:t>Follow of D = follow of S = {$, b}</a:t>
            </a:r>
          </a:p>
          <a:p>
            <a:r>
              <a:rPr lang="en-US" sz="2800" dirty="0" smtClean="0"/>
              <a:t>Follow of D = {b}</a:t>
            </a:r>
          </a:p>
          <a:p>
            <a:r>
              <a:rPr lang="en-US" sz="2800" dirty="0" smtClean="0"/>
              <a:t>So, follow of D = {b, $} 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61861" y="5093293"/>
            <a:ext cx="14863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-&gt; </a:t>
            </a:r>
            <a:r>
              <a:rPr lang="en-US" dirty="0" err="1" smtClean="0"/>
              <a:t>aABCD</a:t>
            </a:r>
            <a:r>
              <a:rPr lang="en-US" dirty="0" smtClean="0"/>
              <a:t> </a:t>
            </a:r>
          </a:p>
          <a:p>
            <a:r>
              <a:rPr lang="en-US" dirty="0" smtClean="0"/>
              <a:t>S -&gt; </a:t>
            </a:r>
            <a:r>
              <a:rPr lang="en-US" dirty="0" err="1" smtClean="0"/>
              <a:t>aA</a:t>
            </a:r>
            <a:r>
              <a:rPr lang="en-US" b="1" dirty="0" err="1" smtClean="0"/>
              <a:t>c</a:t>
            </a:r>
            <a:r>
              <a:rPr lang="en-US" dirty="0" err="1" smtClean="0"/>
              <a:t>CD</a:t>
            </a:r>
            <a:endParaRPr lang="en-US" dirty="0" smtClean="0"/>
          </a:p>
          <a:p>
            <a:r>
              <a:rPr lang="en-US" dirty="0" smtClean="0"/>
              <a:t>Or S -&gt; </a:t>
            </a:r>
            <a:r>
              <a:rPr lang="en-US" dirty="0" err="1" smtClean="0"/>
              <a:t>aA</a:t>
            </a:r>
            <a:r>
              <a:rPr lang="en-US" b="1" dirty="0" err="1" smtClean="0"/>
              <a:t>f</a:t>
            </a:r>
            <a:r>
              <a:rPr lang="en-US" dirty="0" err="1" smtClean="0"/>
              <a:t>CD</a:t>
            </a:r>
            <a:endParaRPr lang="en-US" dirty="0" smtClean="0"/>
          </a:p>
          <a:p>
            <a:r>
              <a:rPr lang="en-US" dirty="0" smtClean="0"/>
              <a:t>Or S -&gt; </a:t>
            </a:r>
            <a:r>
              <a:rPr lang="en-US" dirty="0" err="1" smtClean="0"/>
              <a:t>aA</a:t>
            </a:r>
            <a:r>
              <a:rPr lang="en-US" b="1" dirty="0" err="1" smtClean="0"/>
              <a:t>g</a:t>
            </a:r>
            <a:r>
              <a:rPr lang="en-US" dirty="0" err="1" smtClean="0"/>
              <a:t>CD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b="1" dirty="0" smtClean="0"/>
              <a:t>S -&gt; </a:t>
            </a:r>
            <a:r>
              <a:rPr lang="en-US" b="1" dirty="0" err="1" smtClean="0"/>
              <a:t>aACD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150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61" y="108365"/>
            <a:ext cx="10515600" cy="1325563"/>
          </a:xfrm>
        </p:spPr>
        <p:txBody>
          <a:bodyPr/>
          <a:lstStyle/>
          <a:p>
            <a:r>
              <a:rPr lang="en-US" dirty="0" smtClean="0"/>
              <a:t>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81851" cy="4351338"/>
          </a:xfrm>
        </p:spPr>
        <p:txBody>
          <a:bodyPr/>
          <a:lstStyle/>
          <a:p>
            <a:r>
              <a:rPr lang="en-US" dirty="0" smtClean="0"/>
              <a:t>Suppose: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dirty="0" smtClean="0"/>
              <a:t>S -&gt; </a:t>
            </a:r>
            <a:r>
              <a:rPr lang="en-US" b="1" dirty="0" err="1" smtClean="0"/>
              <a:t>aABCD</a:t>
            </a:r>
            <a:endParaRPr lang="en-US" b="1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A -&gt; b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B -&gt; c/f/g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dirty="0" smtClean="0"/>
              <a:t>C -&gt; </a:t>
            </a:r>
            <a:r>
              <a:rPr lang="en-US" b="1" dirty="0" err="1" smtClean="0"/>
              <a:t>dA</a:t>
            </a:r>
            <a:endParaRPr lang="en-US" b="1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D -&gt; e</a:t>
            </a:r>
          </a:p>
          <a:p>
            <a:pPr marL="0" indent="0">
              <a:buNone/>
            </a:pPr>
            <a:r>
              <a:rPr lang="en-US" dirty="0" smtClean="0"/>
              <a:t>Whatever string generates, using this grammar, first symbol always be ‘a’.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03520" y="1443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860758" y="365125"/>
            <a:ext cx="413886" cy="13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39377" y="5137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8" name="Straight Connector 27"/>
          <p:cNvCxnSpPr>
            <a:stCxn id="17" idx="2"/>
          </p:cNvCxnSpPr>
          <p:nvPr/>
        </p:nvCxnSpPr>
        <p:spPr>
          <a:xfrm flipH="1">
            <a:off x="5303520" y="513711"/>
            <a:ext cx="145232" cy="39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16466" y="10279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50261" y="10204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41431" y="45228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76040" y="9109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593984" y="616017"/>
            <a:ext cx="156277" cy="40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601562" y="378943"/>
            <a:ext cx="674478" cy="5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780468" y="296499"/>
            <a:ext cx="860963" cy="20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76682" y="1320792"/>
            <a:ext cx="458567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of ‘B’ = first of ‘C’ = {d}</a:t>
            </a:r>
          </a:p>
          <a:p>
            <a:r>
              <a:rPr lang="en-US" dirty="0" smtClean="0"/>
              <a:t>Follow of ‘C’ = first of ‘D’ = {e}</a:t>
            </a:r>
          </a:p>
          <a:p>
            <a:r>
              <a:rPr lang="en-US" dirty="0" smtClean="0"/>
              <a:t>Follow of ‘D’ = follow of ‘S’ = {$}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smtClean="0"/>
              <a:t>If we need to find a follow of a symbol ‘D’, </a:t>
            </a:r>
          </a:p>
          <a:p>
            <a:r>
              <a:rPr lang="en-US" dirty="0" smtClean="0"/>
              <a:t>which has nothing at the right-next of it, </a:t>
            </a:r>
          </a:p>
          <a:p>
            <a:r>
              <a:rPr lang="en-US" dirty="0" smtClean="0"/>
              <a:t>then we need to</a:t>
            </a:r>
          </a:p>
          <a:p>
            <a:r>
              <a:rPr lang="en-US" dirty="0" smtClean="0"/>
              <a:t>Find the follow of a symbol that is the LHS (‘S’) </a:t>
            </a:r>
          </a:p>
          <a:p>
            <a:r>
              <a:rPr lang="en-US" dirty="0" smtClean="0"/>
              <a:t>of the particular rule.</a:t>
            </a:r>
          </a:p>
          <a:p>
            <a:endParaRPr lang="en-US" dirty="0"/>
          </a:p>
          <a:p>
            <a:r>
              <a:rPr lang="en-US" dirty="0" smtClean="0"/>
              <a:t>First of ‘A’ = b</a:t>
            </a:r>
          </a:p>
          <a:p>
            <a:r>
              <a:rPr lang="en-US" dirty="0" smtClean="0"/>
              <a:t>Rule-1: Follow of ‘A’ = first of ‘B’ = {</a:t>
            </a:r>
            <a:r>
              <a:rPr lang="en-US" dirty="0" err="1" smtClean="0"/>
              <a:t>c,f,g</a:t>
            </a:r>
            <a:r>
              <a:rPr lang="en-US" dirty="0" smtClean="0"/>
              <a:t>}</a:t>
            </a:r>
          </a:p>
          <a:p>
            <a:r>
              <a:rPr lang="en-US" dirty="0" smtClean="0"/>
              <a:t>Rule-2: follow of ‘A’ = </a:t>
            </a:r>
          </a:p>
          <a:p>
            <a:r>
              <a:rPr lang="en-US" dirty="0" smtClean="0"/>
              <a:t>follow of ‘C’ = first of ‘D’ = {e}</a:t>
            </a:r>
          </a:p>
          <a:p>
            <a:endParaRPr lang="en-US" dirty="0"/>
          </a:p>
          <a:p>
            <a:r>
              <a:rPr lang="en-US" dirty="0" smtClean="0"/>
              <a:t>Ultimately, follow of ‘A’ = {</a:t>
            </a:r>
            <a:r>
              <a:rPr lang="en-US" dirty="0" err="1" smtClean="0"/>
              <a:t>c,e,f,g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CF50D458084F40A0D1641F0BFE9633" ma:contentTypeVersion="2" ma:contentTypeDescription="Create a new document." ma:contentTypeScope="" ma:versionID="c503a3699d1309ea9791694c20c53fed">
  <xsd:schema xmlns:xsd="http://www.w3.org/2001/XMLSchema" xmlns:xs="http://www.w3.org/2001/XMLSchema" xmlns:p="http://schemas.microsoft.com/office/2006/metadata/properties" xmlns:ns2="3f2ce422-7e51-4509-8fa4-95c5b039ee4d" targetNamespace="http://schemas.microsoft.com/office/2006/metadata/properties" ma:root="true" ma:fieldsID="7974109a811d59dfffecea554d7b07fe" ns2:_="">
    <xsd:import namespace="3f2ce422-7e51-4509-8fa4-95c5b039ee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2ce422-7e51-4509-8fa4-95c5b039e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AAFB5E-986A-49F8-87F6-64D777DAACFF}"/>
</file>

<file path=customXml/itemProps2.xml><?xml version="1.0" encoding="utf-8"?>
<ds:datastoreItem xmlns:ds="http://schemas.openxmlformats.org/officeDocument/2006/customXml" ds:itemID="{DC00E897-7DAD-4AEF-A3BC-EAFDF0FCDA2D}"/>
</file>

<file path=customXml/itemProps3.xml><?xml version="1.0" encoding="utf-8"?>
<ds:datastoreItem xmlns:ds="http://schemas.openxmlformats.org/officeDocument/2006/customXml" ds:itemID="{B886AEC2-DB6A-4614-B980-C94B1F0BF1E3}"/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3310</Words>
  <Application>Microsoft Office PowerPoint</Application>
  <PresentationFormat>Widescreen</PresentationFormat>
  <Paragraphs>624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Office Theme</vt:lpstr>
      <vt:lpstr>First and Follow</vt:lpstr>
      <vt:lpstr>First</vt:lpstr>
      <vt:lpstr>Follow</vt:lpstr>
      <vt:lpstr>Follow</vt:lpstr>
      <vt:lpstr>PowerPoint Presentation</vt:lpstr>
      <vt:lpstr>Follow</vt:lpstr>
      <vt:lpstr>PowerPoint Presentation</vt:lpstr>
      <vt:lpstr>PowerPoint Presentation</vt:lpstr>
      <vt:lpstr>Follow</vt:lpstr>
      <vt:lpstr>Example-1:</vt:lpstr>
      <vt:lpstr>Example-1:</vt:lpstr>
      <vt:lpstr>Example-1:</vt:lpstr>
      <vt:lpstr>Example-1:</vt:lpstr>
      <vt:lpstr>Example-1:</vt:lpstr>
      <vt:lpstr>Example-2:</vt:lpstr>
      <vt:lpstr>Example-3</vt:lpstr>
      <vt:lpstr>Example-3</vt:lpstr>
      <vt:lpstr>Example-3</vt:lpstr>
      <vt:lpstr>Example-4</vt:lpstr>
      <vt:lpstr>Example-4</vt:lpstr>
      <vt:lpstr>Example-5</vt:lpstr>
      <vt:lpstr>Example-5</vt:lpstr>
      <vt:lpstr>Example-5</vt:lpstr>
      <vt:lpstr>Example-6</vt:lpstr>
      <vt:lpstr>Example-7</vt:lpstr>
      <vt:lpstr>Example-8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Parsers</dc:title>
  <dc:creator>user</dc:creator>
  <cp:lastModifiedBy>user</cp:lastModifiedBy>
  <cp:revision>386</cp:revision>
  <dcterms:created xsi:type="dcterms:W3CDTF">2020-11-29T17:07:23Z</dcterms:created>
  <dcterms:modified xsi:type="dcterms:W3CDTF">2021-04-27T05:55:06Z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0x010100CCCF50D458084F40A0D1641F0BFE9633</vt:lpwstr>
  </property>
</Properties>
</file>