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2" r:id="rId4"/>
    <p:sldId id="286" r:id="rId5"/>
    <p:sldId id="282" r:id="rId6"/>
    <p:sldId id="281" r:id="rId7"/>
    <p:sldId id="280" r:id="rId8"/>
    <p:sldId id="273" r:id="rId9"/>
    <p:sldId id="257" r:id="rId10"/>
    <p:sldId id="274" r:id="rId11"/>
    <p:sldId id="284" r:id="rId12"/>
    <p:sldId id="285" r:id="rId13"/>
    <p:sldId id="28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569B0-1757-4B42-B2BE-6138CE23225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415FB-A148-4706-8A03-0985FD8A0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9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9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415FB-A148-4706-8A03-0985FD8A0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4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1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4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0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3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82B4D-19B1-40C6-9DF9-4F3E6D8DA528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8C06F-13AC-49CD-8A80-EC6F413AA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LL(1)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773"/>
              </p:ext>
            </p:extLst>
          </p:nvPr>
        </p:nvGraphicFramePr>
        <p:xfrm>
          <a:off x="1685494" y="151768"/>
          <a:ext cx="8016771" cy="24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45253"/>
                <a:gridCol w="1145253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sybmbols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811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(E)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83399" y="145221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55" y="2656573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Sample Input: id * id + id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62677"/>
              </p:ext>
            </p:extLst>
          </p:nvPr>
        </p:nvGraphicFramePr>
        <p:xfrm>
          <a:off x="1517770" y="312125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b="1" dirty="0" smtClean="0"/>
                        <a:t>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* id + 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</a:t>
                      </a:r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* id + 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$E’T’</a:t>
                      </a:r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* id + 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E’T’</a:t>
                      </a:r>
                      <a:r>
                        <a:rPr lang="en-US" b="1" dirty="0" err="1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* id + 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</a:t>
                      </a:r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id +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$E’T’F</a:t>
                      </a:r>
                      <a:r>
                        <a:rPr lang="en-US" b="1" dirty="0" smtClean="0"/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*</a:t>
                      </a:r>
                      <a:r>
                        <a:rPr lang="en-US" dirty="0" smtClean="0"/>
                        <a:t> id + 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$E’T’</a:t>
                      </a:r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+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81036" y="639117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3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87169"/>
              </p:ext>
            </p:extLst>
          </p:nvPr>
        </p:nvGraphicFramePr>
        <p:xfrm>
          <a:off x="1685494" y="151768"/>
          <a:ext cx="8016771" cy="24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45253"/>
                <a:gridCol w="1145253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581130">
                <a:tc>
                  <a:txBody>
                    <a:bodyPr/>
                    <a:lstStyle/>
                    <a:p>
                      <a:r>
                        <a:rPr lang="en-US" dirty="0" smtClean="0"/>
                        <a:t>E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F)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(E)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83399" y="145221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833" y="2656573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Input: id * id + 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10908"/>
              </p:ext>
            </p:extLst>
          </p:nvPr>
        </p:nvGraphicFramePr>
        <p:xfrm>
          <a:off x="1517770" y="312125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$E’T’</a:t>
                      </a:r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+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E’T’</a:t>
                      </a:r>
                      <a:r>
                        <a:rPr lang="en-US" b="1" dirty="0" err="1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 +</a:t>
                      </a:r>
                      <a:r>
                        <a:rPr lang="en-US" baseline="0" dirty="0" smtClean="0"/>
                        <a:t>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</a:t>
                      </a:r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b="1" dirty="0" smtClean="0"/>
                        <a:t>E’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</a:t>
                      </a:r>
                      <a:r>
                        <a:rPr lang="en-US" b="1" dirty="0" smtClean="0"/>
                        <a:t>+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+</a:t>
                      </a:r>
                      <a:r>
                        <a:rPr lang="en-US" dirty="0" smtClean="0"/>
                        <a:t> 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+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</a:t>
                      </a:r>
                      <a:r>
                        <a:rPr lang="en-US" b="1" dirty="0" smtClean="0"/>
                        <a:t>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$E’T’</a:t>
                      </a:r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81036" y="639117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35281"/>
              </p:ext>
            </p:extLst>
          </p:nvPr>
        </p:nvGraphicFramePr>
        <p:xfrm>
          <a:off x="1685494" y="151768"/>
          <a:ext cx="8016771" cy="24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45253"/>
                <a:gridCol w="1145253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81130">
                <a:tc>
                  <a:txBody>
                    <a:bodyPr/>
                    <a:lstStyle/>
                    <a:p>
                      <a:r>
                        <a:rPr lang="en-US" dirty="0" smtClean="0"/>
                        <a:t>E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(E)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83399" y="145221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833" y="2656573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Input: id * id + 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727697"/>
              </p:ext>
            </p:extLst>
          </p:nvPr>
        </p:nvGraphicFramePr>
        <p:xfrm>
          <a:off x="1517770" y="3121259"/>
          <a:ext cx="812799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$E’T’</a:t>
                      </a:r>
                      <a:r>
                        <a:rPr lang="en-US" b="1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dirty="0" err="1" smtClean="0"/>
                        <a:t>E’T’</a:t>
                      </a:r>
                      <a:r>
                        <a:rPr lang="en-US" b="1" dirty="0" err="1" smtClean="0"/>
                        <a:t>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id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$E’</a:t>
                      </a:r>
                      <a:r>
                        <a:rPr lang="en-US" b="1" dirty="0" smtClean="0"/>
                        <a:t>T’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$E’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Done! There</a:t>
                      </a:r>
                      <a:r>
                        <a:rPr lang="en-US" baseline="0" dirty="0" smtClean="0"/>
                        <a:t> is no syntax error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81036" y="639117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6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5494" y="151768"/>
          <a:ext cx="8016771" cy="24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45253"/>
                <a:gridCol w="1145253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581130">
                <a:tc>
                  <a:txBody>
                    <a:bodyPr/>
                    <a:lstStyle/>
                    <a:p>
                      <a:r>
                        <a:rPr lang="en-US" dirty="0" smtClean="0"/>
                        <a:t>E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(E)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83399" y="145221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8833" y="2656573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Input: id * id + 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517770" y="3121259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* id + id</a:t>
                      </a:r>
                      <a:r>
                        <a:rPr lang="en-US" baseline="0" dirty="0" smtClean="0"/>
                        <a:t> $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-&gt; TE’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‘id’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baseline="0" dirty="0" smtClean="0"/>
                        <a:t> E’ T’ F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aseline="0" dirty="0" smtClean="0"/>
                        <a:t>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881036" y="6391175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3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5494" y="151768"/>
          <a:ext cx="8016771" cy="24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45253"/>
                <a:gridCol w="1145253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581130">
                <a:tc>
                  <a:txBody>
                    <a:bodyPr/>
                    <a:lstStyle/>
                    <a:p>
                      <a:r>
                        <a:rPr lang="en-US" dirty="0" smtClean="0"/>
                        <a:t>E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(E)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83399" y="145221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1970" y="267582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id * id + 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392884"/>
              </p:ext>
            </p:extLst>
          </p:nvPr>
        </p:nvGraphicFramePr>
        <p:xfrm>
          <a:off x="1517770" y="3121259"/>
          <a:ext cx="812799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aseline="0" dirty="0" smtClean="0"/>
                        <a:t>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aseline="0" dirty="0" smtClean="0"/>
                        <a:t>E’ T’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 E’ 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</a:t>
                      </a:r>
                      <a:r>
                        <a:rPr lang="en-US" baseline="0" dirty="0" smtClean="0"/>
                        <a:t> T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+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-&gt;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E’ T’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E’ 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06527" y="4851133"/>
            <a:ext cx="17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85494" y="151768"/>
          <a:ext cx="8016771" cy="240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45253"/>
                <a:gridCol w="1145253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581130">
                <a:tc>
                  <a:txBody>
                    <a:bodyPr/>
                    <a:lstStyle/>
                    <a:p>
                      <a:r>
                        <a:rPr lang="en-US" dirty="0" smtClean="0"/>
                        <a:t>E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(1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(E)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83399" y="1452214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1970" y="2675824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Input: id * id + id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151847"/>
              </p:ext>
            </p:extLst>
          </p:nvPr>
        </p:nvGraphicFramePr>
        <p:xfrm>
          <a:off x="1517770" y="3121259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E’ 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Done! There is no </a:t>
                      </a:r>
                      <a:r>
                        <a:rPr lang="en-US" dirty="0" err="1" smtClean="0"/>
                        <a:t>syntaxt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53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29391"/>
              </p:ext>
            </p:extLst>
          </p:nvPr>
        </p:nvGraphicFramePr>
        <p:xfrm>
          <a:off x="2037533" y="0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* id + id</a:t>
                      </a:r>
                      <a:r>
                        <a:rPr lang="en-US" baseline="0" dirty="0" smtClean="0"/>
                        <a:t> $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 -&gt; TE’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* 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‘id’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r>
                        <a:rPr lang="en-US" baseline="0" dirty="0" smtClean="0"/>
                        <a:t> E’ T’ F 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 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*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aseline="0" dirty="0" smtClean="0"/>
                        <a:t>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47379"/>
              </p:ext>
            </p:extLst>
          </p:nvPr>
        </p:nvGraphicFramePr>
        <p:xfrm>
          <a:off x="2037535" y="2967255"/>
          <a:ext cx="812799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aseline="0" dirty="0" smtClean="0"/>
                        <a:t>E’ T’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 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id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 E’ T’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+ id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</a:t>
                      </a:r>
                      <a:r>
                        <a:rPr lang="en-US" baseline="0" dirty="0" smtClean="0"/>
                        <a:t> T 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+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 </a:t>
                      </a:r>
                      <a:r>
                        <a:rPr lang="en-US" baseline="0" dirty="0" smtClean="0"/>
                        <a:t>→ FT’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T’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 -&gt;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E’ T’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Pop id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E’ 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420933"/>
              </p:ext>
            </p:extLst>
          </p:nvPr>
        </p:nvGraphicFramePr>
        <p:xfrm>
          <a:off x="2047159" y="5931836"/>
          <a:ext cx="812799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E’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3927107"/>
            <a:ext cx="1466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to be noted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30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grammar for the parser should be unambiguous.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grammar should not be left recursive (if so then convert the grammar into the right recursive). (e.g. A -&gt; </a:t>
            </a:r>
            <a:r>
              <a:rPr lang="en-US" dirty="0" err="1" smtClean="0"/>
              <a:t>Ab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grammar should not be non-deterministic (e.g. A-&gt;</a:t>
            </a:r>
            <a:r>
              <a:rPr lang="el-GR" dirty="0" smtClean="0"/>
              <a:t>αβ</a:t>
            </a:r>
            <a:r>
              <a:rPr lang="en-US" dirty="0" smtClean="0"/>
              <a:t>1|</a:t>
            </a:r>
            <a:r>
              <a:rPr lang="el-GR" dirty="0"/>
              <a:t> </a:t>
            </a:r>
            <a:r>
              <a:rPr lang="el-GR" dirty="0" smtClean="0"/>
              <a:t>αβ</a:t>
            </a:r>
            <a:r>
              <a:rPr lang="en-US" dirty="0" smtClean="0"/>
              <a:t>2), If so then convert that grammar into deterministic one using left-factoring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89" y="184244"/>
            <a:ext cx="1812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Given Grammar: </a:t>
            </a:r>
          </a:p>
          <a:p>
            <a:r>
              <a:rPr lang="en-US" b="1" dirty="0" smtClean="0"/>
              <a:t>1. S -&gt; </a:t>
            </a:r>
            <a:r>
              <a:rPr lang="en-US" b="1" dirty="0" err="1" smtClean="0"/>
              <a:t>aABb</a:t>
            </a:r>
            <a:endParaRPr lang="en-US" b="1" dirty="0" smtClean="0"/>
          </a:p>
          <a:p>
            <a:r>
              <a:rPr lang="en-US" b="1" dirty="0" smtClean="0"/>
              <a:t>2. A -&gt; c /ɛ</a:t>
            </a:r>
          </a:p>
          <a:p>
            <a:r>
              <a:rPr lang="en-US" b="1" dirty="0" smtClean="0"/>
              <a:t>3. B -&gt; d /ɛ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33729"/>
              </p:ext>
            </p:extLst>
          </p:nvPr>
        </p:nvGraphicFramePr>
        <p:xfrm>
          <a:off x="1969729" y="2509965"/>
          <a:ext cx="8128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90"/>
                <a:gridCol w="1395755"/>
                <a:gridCol w="1395755"/>
                <a:gridCol w="1395755"/>
                <a:gridCol w="1334123"/>
                <a:gridCol w="1334123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LL(1)</a:t>
                      </a:r>
                      <a:r>
                        <a:rPr lang="en-US" baseline="0" dirty="0" smtClean="0"/>
                        <a:t> Parsing Table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Terminals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d</a:t>
                      </a:r>
                      <a:endParaRPr lang="en-US" b="1" dirty="0"/>
                    </a:p>
                  </a:txBody>
                  <a:tcP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$</a:t>
                      </a:r>
                      <a:endParaRPr lang="en-US" b="1" dirty="0"/>
                    </a:p>
                  </a:txBody>
                  <a:tcP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aABb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-&gt; 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-&gt;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-&gt; 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-&gt; 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-&gt;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4885" y="503687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79265"/>
              </p:ext>
            </p:extLst>
          </p:nvPr>
        </p:nvGraphicFramePr>
        <p:xfrm>
          <a:off x="2012750" y="591954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trike="noStrike" dirty="0" smtClean="0"/>
                        <a:t>a</a:t>
                      </a:r>
                      <a:endParaRPr lang="en-US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46515"/>
              </p:ext>
            </p:extLst>
          </p:nvPr>
        </p:nvGraphicFramePr>
        <p:xfrm>
          <a:off x="2003123" y="199902"/>
          <a:ext cx="8127999" cy="148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2534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0" dirty="0" smtClean="0"/>
                        <a:t> -&gt; </a:t>
                      </a:r>
                      <a:r>
                        <a:rPr lang="en-US" baseline="0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-&gt; c/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b}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-&gt; d/</a:t>
                      </a:r>
                      <a:r>
                        <a:rPr lang="en-US" b="0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4645" y="2694341"/>
            <a:ext cx="167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Step-2:</a:t>
            </a:r>
          </a:p>
          <a:p>
            <a:r>
              <a:rPr lang="en-US" dirty="0" smtClean="0"/>
              <a:t>Create the LL(1)</a:t>
            </a:r>
          </a:p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744" y="1820421"/>
            <a:ext cx="11347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get epsilon as one of the ‘first terminals’ of a particular symbol, the we have to take the corresponding </a:t>
            </a:r>
            <a:r>
              <a:rPr lang="en-US" dirty="0" err="1" smtClean="0"/>
              <a:t>follows.e.g</a:t>
            </a:r>
            <a:endParaRPr lang="en-US" dirty="0" smtClean="0"/>
          </a:p>
          <a:p>
            <a:r>
              <a:rPr lang="en-US" dirty="0" smtClean="0"/>
              <a:t>A-&gt; epsilon, then we have to take the follows of ‘A’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25999" y="4898378"/>
            <a:ext cx="851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this parsing table would have one than one entry for a single cell, then we can say that,</a:t>
            </a:r>
          </a:p>
          <a:p>
            <a:r>
              <a:rPr lang="en-US" dirty="0" smtClean="0"/>
              <a:t>LL(1) parser cannot parse an input for this particular grammar set.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744" y="4004109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 -&gt; d</a:t>
            </a:r>
          </a:p>
          <a:p>
            <a:r>
              <a:rPr lang="en-US" dirty="0" smtClean="0"/>
              <a:t>B -&gt; </a:t>
            </a:r>
            <a:r>
              <a:rPr lang="en-US" dirty="0"/>
              <a:t>ɛ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6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37348"/>
              </p:ext>
            </p:extLst>
          </p:nvPr>
        </p:nvGraphicFramePr>
        <p:xfrm>
          <a:off x="1367856" y="941047"/>
          <a:ext cx="8127999" cy="148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253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r>
                        <a:rPr lang="en-US" b="1" baseline="0" dirty="0" smtClean="0"/>
                        <a:t> -&gt; </a:t>
                      </a:r>
                      <a:r>
                        <a:rPr lang="en-US" b="1" baseline="0" dirty="0" err="1" smtClean="0"/>
                        <a:t>aABb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-&gt; c/</a:t>
                      </a:r>
                      <a:r>
                        <a:rPr lang="en-US" b="0" dirty="0" smtClean="0"/>
                        <a:t>ɛ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{c,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b}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-&gt; d/</a:t>
                      </a:r>
                      <a:r>
                        <a:rPr lang="en-US" b="0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{d, </a:t>
                      </a:r>
                      <a:r>
                        <a:rPr lang="en-US" b="0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47537" y="2704699"/>
            <a:ext cx="4514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Follow of A (what is/are the terminals which are just at the right side of A)</a:t>
            </a:r>
          </a:p>
          <a:p>
            <a:r>
              <a:rPr lang="en-US" dirty="0"/>
              <a:t>S -&gt; </a:t>
            </a:r>
            <a:r>
              <a:rPr lang="en-US" dirty="0" err="1" smtClean="0"/>
              <a:t>aABb</a:t>
            </a:r>
            <a:endParaRPr lang="en-US" dirty="0" smtClean="0"/>
          </a:p>
          <a:p>
            <a:r>
              <a:rPr lang="en-US" b="1" dirty="0" smtClean="0"/>
              <a:t>Follow of A = </a:t>
            </a:r>
          </a:p>
          <a:p>
            <a:r>
              <a:rPr lang="en-US" b="1" dirty="0" smtClean="0"/>
              <a:t>first of B = {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b="1" dirty="0" smtClean="0"/>
              <a:t>, </a:t>
            </a:r>
            <a:r>
              <a:rPr lang="en-US" b="1" dirty="0"/>
              <a:t>ɛ</a:t>
            </a:r>
            <a:r>
              <a:rPr lang="en-US" b="1" dirty="0" smtClean="0"/>
              <a:t>}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S -&gt; </a:t>
            </a:r>
            <a:r>
              <a:rPr lang="en-US" b="1" dirty="0" err="1" smtClean="0">
                <a:solidFill>
                  <a:srgbClr val="FF0000"/>
                </a:solidFill>
              </a:rPr>
              <a:t>aAdb</a:t>
            </a:r>
            <a:r>
              <a:rPr lang="en-US" b="1" dirty="0" smtClean="0">
                <a:solidFill>
                  <a:srgbClr val="FF0000"/>
                </a:solidFill>
              </a:rPr>
              <a:t> [as B = d]</a:t>
            </a:r>
          </a:p>
          <a:p>
            <a:r>
              <a:rPr lang="en-US" b="1" dirty="0" smtClean="0"/>
              <a:t>What is the follow of A? = {d}</a:t>
            </a:r>
          </a:p>
          <a:p>
            <a:endParaRPr lang="en-US" b="1" dirty="0"/>
          </a:p>
          <a:p>
            <a:r>
              <a:rPr lang="en-US" b="1" dirty="0" smtClean="0">
                <a:solidFill>
                  <a:srgbClr val="FF0000"/>
                </a:solidFill>
              </a:rPr>
              <a:t>S -&gt; </a:t>
            </a:r>
            <a:r>
              <a:rPr lang="en-US" b="1" dirty="0" err="1" smtClean="0">
                <a:solidFill>
                  <a:srgbClr val="FF0000"/>
                </a:solidFill>
              </a:rPr>
              <a:t>aAb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[as B = ɛ</a:t>
            </a:r>
            <a:r>
              <a:rPr lang="en-US" b="1" dirty="0" smtClean="0">
                <a:solidFill>
                  <a:srgbClr val="FF0000"/>
                </a:solidFill>
              </a:rPr>
              <a:t>]</a:t>
            </a:r>
          </a:p>
          <a:p>
            <a:r>
              <a:rPr lang="en-US" b="1" dirty="0"/>
              <a:t>What is the follow of A? = </a:t>
            </a:r>
            <a:r>
              <a:rPr lang="en-US" b="1" dirty="0" smtClean="0"/>
              <a:t>{b}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5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531" y="904775"/>
            <a:ext cx="1732547" cy="487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116531" y="5303520"/>
            <a:ext cx="1703671" cy="1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1153431" y="4772525"/>
            <a:ext cx="1703671" cy="1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503" y="4587859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17523" y="5405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51133" y="2310063"/>
            <a:ext cx="2993456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LL(1) Parser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2867528" y="2646947"/>
            <a:ext cx="1983605" cy="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851133" y="3763478"/>
            <a:ext cx="2993456" cy="1193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LL(1) Parsing Table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2"/>
            <a:endCxn id="12" idx="0"/>
          </p:cNvCxnSpPr>
          <p:nvPr/>
        </p:nvCxnSpPr>
        <p:spPr>
          <a:xfrm>
            <a:off x="6347861" y="2993457"/>
            <a:ext cx="0" cy="77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48859"/>
              </p:ext>
            </p:extLst>
          </p:nvPr>
        </p:nvGraphicFramePr>
        <p:xfrm>
          <a:off x="3321786" y="42324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09874" y="904775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buffer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0"/>
          </p:cNvCxnSpPr>
          <p:nvPr/>
        </p:nvCxnSpPr>
        <p:spPr>
          <a:xfrm flipV="1">
            <a:off x="6347861" y="789272"/>
            <a:ext cx="0" cy="1520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322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Grammar: </a:t>
            </a:r>
          </a:p>
          <a:p>
            <a:r>
              <a:rPr lang="en-US" b="1" dirty="0" smtClean="0"/>
              <a:t>1. S -&gt; </a:t>
            </a:r>
            <a:r>
              <a:rPr lang="en-US" b="1" dirty="0" err="1" smtClean="0"/>
              <a:t>aABb</a:t>
            </a:r>
            <a:endParaRPr lang="en-US" b="1" dirty="0" smtClean="0"/>
          </a:p>
          <a:p>
            <a:r>
              <a:rPr lang="en-US" b="1" dirty="0" smtClean="0"/>
              <a:t>2. A -&gt; c /ɛ</a:t>
            </a:r>
          </a:p>
          <a:p>
            <a:r>
              <a:rPr lang="en-US" b="1" dirty="0" smtClean="0"/>
              <a:t>3. B -&gt; d /ɛ</a:t>
            </a:r>
          </a:p>
          <a:p>
            <a:endParaRPr lang="en-US" b="1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39803"/>
              </p:ext>
            </p:extLst>
          </p:nvPr>
        </p:nvGraphicFramePr>
        <p:xfrm>
          <a:off x="2354740" y="113274"/>
          <a:ext cx="81280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490"/>
                <a:gridCol w="1395755"/>
                <a:gridCol w="1395755"/>
                <a:gridCol w="1395755"/>
                <a:gridCol w="1334123"/>
                <a:gridCol w="1334123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dirty="0" smtClean="0"/>
                        <a:t>LL(1)</a:t>
                      </a:r>
                      <a:r>
                        <a:rPr lang="en-US" baseline="0" dirty="0" smtClean="0"/>
                        <a:t> Parsing 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smtClean="0"/>
                        <a:t>Terminals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78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b="1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 -&gt; </a:t>
                      </a:r>
                      <a:r>
                        <a:rPr lang="en-US" dirty="0" err="1" smtClean="0"/>
                        <a:t>aABb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-&gt; 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 -&gt; 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-&gt; 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-&gt; 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 -&gt; 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884250"/>
              </p:ext>
            </p:extLst>
          </p:nvPr>
        </p:nvGraphicFramePr>
        <p:xfrm>
          <a:off x="2388135" y="2444827"/>
          <a:ext cx="8128000" cy="38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85000">
                <a:tc>
                  <a:txBody>
                    <a:bodyPr/>
                    <a:lstStyle/>
                    <a:p>
                      <a:r>
                        <a:rPr lang="en-US" b="0" strike="noStrike" dirty="0" smtClean="0"/>
                        <a:t>a</a:t>
                      </a:r>
                      <a:endParaRPr lang="en-US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2415941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Input: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01168"/>
              </p:ext>
            </p:extLst>
          </p:nvPr>
        </p:nvGraphicFramePr>
        <p:xfrm>
          <a:off x="2358190" y="3106731"/>
          <a:ext cx="8127999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acdb</a:t>
                      </a:r>
                      <a:r>
                        <a:rPr lang="en-US" dirty="0" smtClean="0"/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-&gt; </a:t>
                      </a:r>
                      <a:r>
                        <a:rPr lang="en-US" dirty="0" err="1" smtClean="0"/>
                        <a:t>aABb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dirty="0" err="1" smtClean="0"/>
                        <a:t>bBAa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acdb</a:t>
                      </a:r>
                      <a:r>
                        <a:rPr lang="en-US" dirty="0" smtClean="0"/>
                        <a:t>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dirty="0" err="1" smtClean="0"/>
                        <a:t>bBA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cdb</a:t>
                      </a:r>
                      <a:r>
                        <a:rPr lang="en-US" dirty="0" smtClean="0"/>
                        <a:t>$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-&gt; c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dirty="0" err="1" smtClean="0"/>
                        <a:t>bBc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cdb</a:t>
                      </a:r>
                      <a:r>
                        <a:rPr lang="en-US" dirty="0" smtClean="0"/>
                        <a:t>$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</a:t>
                      </a:r>
                      <a:r>
                        <a:rPr lang="en-US" baseline="0" dirty="0" smtClean="0"/>
                        <a:t> 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dirty="0" err="1" smtClean="0"/>
                        <a:t>bB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 -&gt; 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$ </a:t>
                      </a:r>
                      <a:r>
                        <a:rPr lang="en-US" dirty="0" err="1" smtClean="0"/>
                        <a:t>b</a:t>
                      </a:r>
                      <a:r>
                        <a:rPr lang="en-US" b="1" dirty="0" err="1" smtClean="0"/>
                        <a:t>d</a:t>
                      </a:r>
                      <a:endParaRPr lang="en-US" b="1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d</a:t>
                      </a:r>
                      <a:r>
                        <a:rPr lang="en-US" dirty="0" err="1" smtClean="0"/>
                        <a:t>b</a:t>
                      </a:r>
                      <a:r>
                        <a:rPr lang="en-US" dirty="0" smtClean="0"/>
                        <a:t>$</a:t>
                      </a:r>
                      <a:endParaRPr lang="en-US" dirty="0" smtClean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 </a:t>
                      </a:r>
                      <a:r>
                        <a:rPr lang="en-US" b="1" dirty="0" smtClean="0"/>
                        <a:t>b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no syntax</a:t>
                      </a:r>
                      <a:r>
                        <a:rPr lang="en-US" baseline="0" dirty="0" smtClean="0"/>
                        <a:t> error!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4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645" y="60990"/>
            <a:ext cx="21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Grammar: S -&gt; (S) / ɛ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01663"/>
              </p:ext>
            </p:extLst>
          </p:nvPr>
        </p:nvGraphicFramePr>
        <p:xfrm>
          <a:off x="1969729" y="250996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128"/>
                <a:gridCol w="2125872"/>
                <a:gridCol w="2032000"/>
                <a:gridCol w="2032000"/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LL(1)</a:t>
                      </a:r>
                      <a:r>
                        <a:rPr lang="en-US" baseline="0" dirty="0" smtClean="0"/>
                        <a:t> Parsing Table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Terminals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 -&gt; (S)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 -&gt; ɛ</a:t>
                      </a:r>
                      <a:endParaRPr lang="en-US" b="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S -&gt; ɛ</a:t>
                      </a:r>
                      <a:endParaRPr lang="en-US" b="0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40964" y="506289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Input: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04815"/>
              </p:ext>
            </p:extLst>
          </p:nvPr>
        </p:nvGraphicFramePr>
        <p:xfrm>
          <a:off x="2012750" y="5919547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trike="noStrike" dirty="0" smtClean="0"/>
                        <a:t>(</a:t>
                      </a:r>
                      <a:endParaRPr lang="en-US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67942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 -&gt; (S)/ɛ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{(, </a:t>
                      </a:r>
                      <a:r>
                        <a:rPr lang="en-US" b="1" dirty="0" smtClean="0"/>
                        <a:t>ɛ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{), $}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146434" y="4158114"/>
            <a:ext cx="525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cell contains one entry of rule, so LL(1) is possible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662" y="798897"/>
            <a:ext cx="85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Step-1: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645" y="1171801"/>
            <a:ext cx="1726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create </a:t>
            </a:r>
          </a:p>
          <a:p>
            <a:r>
              <a:rPr lang="en-US" dirty="0" smtClean="0"/>
              <a:t>first-follow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645" y="2694341"/>
            <a:ext cx="1672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Step-2:</a:t>
            </a:r>
          </a:p>
          <a:p>
            <a:r>
              <a:rPr lang="en-US" dirty="0" smtClean="0"/>
              <a:t>Create the LL(1)</a:t>
            </a:r>
          </a:p>
          <a:p>
            <a:r>
              <a:rPr lang="en-US" dirty="0" smtClean="0"/>
              <a:t>Parsing table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4214" y="86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(())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61044" y="1328286"/>
            <a:ext cx="908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(S)</a:t>
            </a:r>
          </a:p>
          <a:p>
            <a:r>
              <a:rPr lang="en-US" dirty="0" smtClean="0"/>
              <a:t>S -&gt; </a:t>
            </a:r>
            <a:r>
              <a:rPr lang="en-US" dirty="0" err="1" smtClean="0"/>
              <a:t>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132" y="202131"/>
            <a:ext cx="115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-&gt; (S)/</a:t>
            </a:r>
            <a:r>
              <a:rPr lang="en-US" dirty="0" err="1" smtClean="0"/>
              <a:t>ep</a:t>
            </a: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462546"/>
              </p:ext>
            </p:extLst>
          </p:nvPr>
        </p:nvGraphicFramePr>
        <p:xfrm>
          <a:off x="1949253" y="32503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Symbols</a:t>
                      </a:r>
                      <a:endParaRPr lang="en-US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Terminals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>
                    <a:lnT w="38100" cmpd="sng">
                      <a:noFill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S-&gt;(S)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S-&gt;</a:t>
                      </a:r>
                      <a:r>
                        <a:rPr lang="en-US" b="1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S-&gt;</a:t>
                      </a:r>
                      <a:r>
                        <a:rPr lang="en-US" b="1" dirty="0" smtClean="0"/>
                        <a:t>ɛ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066" y="2050182"/>
            <a:ext cx="133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Input: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97560"/>
              </p:ext>
            </p:extLst>
          </p:nvPr>
        </p:nvGraphicFramePr>
        <p:xfrm>
          <a:off x="2012750" y="2011680"/>
          <a:ext cx="67733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889"/>
                <a:gridCol w="1128889"/>
                <a:gridCol w="1128889"/>
                <a:gridCol w="1128889"/>
                <a:gridCol w="1128889"/>
                <a:gridCol w="11288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strike="noStrike" dirty="0" smtClean="0"/>
                        <a:t>(</a:t>
                      </a:r>
                      <a:endParaRPr lang="en-US" b="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39920"/>
              </p:ext>
            </p:extLst>
          </p:nvPr>
        </p:nvGraphicFramePr>
        <p:xfrm>
          <a:off x="1949253" y="2538841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$</a:t>
                      </a:r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</a:t>
                      </a:r>
                      <a:r>
                        <a:rPr lang="en-US" dirty="0" smtClean="0"/>
                        <a:t>()))$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S-&gt;(S)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$)S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smtClean="0"/>
                        <a:t>()))$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$)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smtClean="0"/>
                        <a:t>)))$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S-&gt;(S)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$))S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 smtClean="0"/>
                        <a:t>)))$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(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$))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 smtClean="0"/>
                        <a:t>))$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S-&gt;</a:t>
                      </a:r>
                      <a:r>
                        <a:rPr lang="en-US" b="1" dirty="0" smtClean="0"/>
                        <a:t>ɛ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$)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 smtClean="0"/>
                        <a:t>))$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$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 smtClean="0"/>
                        <a:t>)$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syntax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72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55361"/>
              </p:ext>
            </p:extLst>
          </p:nvPr>
        </p:nvGraphicFramePr>
        <p:xfrm>
          <a:off x="1618113" y="29615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Rules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E → 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id, (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$, )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</a:t>
                      </a:r>
                      <a:r>
                        <a:rPr lang="en-US" baseline="0" dirty="0" smtClean="0"/>
                        <a:t>→ +TE’/</a:t>
                      </a:r>
                      <a:r>
                        <a:rPr lang="en-US" dirty="0" smtClean="0"/>
                        <a:t>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{+,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{$, )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 </a:t>
                      </a:r>
                      <a:r>
                        <a:rPr lang="en-US" b="1" baseline="0" dirty="0" smtClean="0"/>
                        <a:t>→ FT’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{id, ( }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{+, $, )}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*FT’/</a:t>
                      </a:r>
                      <a:r>
                        <a:rPr lang="en-US" dirty="0" smtClean="0"/>
                        <a:t>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{*, ɛ}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{+, $, 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id/ 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{id, ( 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{*, +, $, )}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60933"/>
              </p:ext>
            </p:extLst>
          </p:nvPr>
        </p:nvGraphicFramePr>
        <p:xfrm>
          <a:off x="1609800" y="3029729"/>
          <a:ext cx="8016771" cy="221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253"/>
                <a:gridCol w="1145253"/>
                <a:gridCol w="1125392"/>
                <a:gridCol w="1165114"/>
                <a:gridCol w="1145253"/>
                <a:gridCol w="1145253"/>
                <a:gridCol w="1145253"/>
              </a:tblGrid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87239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E → TE’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E’ -&gt; +TE’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-&gt; ɛ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E’ -&gt; ɛ  </a:t>
                      </a:r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 </a:t>
                      </a:r>
                      <a:r>
                        <a:rPr lang="en-US" b="0" baseline="0" dirty="0" smtClean="0"/>
                        <a:t>→ FT’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T </a:t>
                      </a:r>
                      <a:r>
                        <a:rPr lang="en-US" b="0" baseline="0" dirty="0" smtClean="0"/>
                        <a:t>→ FT’</a:t>
                      </a: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T’ -&gt; ɛ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 </a:t>
                      </a:r>
                      <a:r>
                        <a:rPr lang="en-US" baseline="0" dirty="0" smtClean="0"/>
                        <a:t>→ *FT’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 -&gt; 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 -&gt; ɛ</a:t>
                      </a:r>
                      <a:endParaRPr lang="en-US" dirty="0"/>
                    </a:p>
                  </a:txBody>
                  <a:tcPr/>
                </a:tc>
              </a:tr>
              <a:tr h="336686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 </a:t>
                      </a:r>
                      <a:r>
                        <a:rPr lang="en-US" baseline="0" dirty="0" smtClean="0"/>
                        <a:t>→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r>
                        <a:rPr lang="en-US" baseline="0" dirty="0" smtClean="0"/>
                        <a:t> -&gt; (E)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16200000">
            <a:off x="635268" y="4022167"/>
            <a:ext cx="140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Parsing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0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CF50D458084F40A0D1641F0BFE9633" ma:contentTypeVersion="2" ma:contentTypeDescription="Create a new document." ma:contentTypeScope="" ma:versionID="c503a3699d1309ea9791694c20c53fed">
  <xsd:schema xmlns:xsd="http://www.w3.org/2001/XMLSchema" xmlns:xs="http://www.w3.org/2001/XMLSchema" xmlns:p="http://schemas.microsoft.com/office/2006/metadata/properties" xmlns:ns2="3f2ce422-7e51-4509-8fa4-95c5b039ee4d" targetNamespace="http://schemas.microsoft.com/office/2006/metadata/properties" ma:root="true" ma:fieldsID="7974109a811d59dfffecea554d7b07fe" ns2:_="">
    <xsd:import namespace="3f2ce422-7e51-4509-8fa4-95c5b039ee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2ce422-7e51-4509-8fa4-95c5b039ee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D690DC-F742-461C-81A9-D55DED09A3A6}"/>
</file>

<file path=customXml/itemProps2.xml><?xml version="1.0" encoding="utf-8"?>
<ds:datastoreItem xmlns:ds="http://schemas.openxmlformats.org/officeDocument/2006/customXml" ds:itemID="{D1514A2C-740C-4AC7-B3F8-37BCE28F6C65}"/>
</file>

<file path=customXml/itemProps3.xml><?xml version="1.0" encoding="utf-8"?>
<ds:datastoreItem xmlns:ds="http://schemas.openxmlformats.org/officeDocument/2006/customXml" ds:itemID="{655073EA-8543-4A05-8ECC-BFA37E4A509E}"/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1982</Words>
  <Application>Microsoft Office PowerPoint</Application>
  <PresentationFormat>Widescreen</PresentationFormat>
  <Paragraphs>618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LL(1) Parser</vt:lpstr>
      <vt:lpstr>Point to be noted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Parsers</dc:title>
  <dc:creator>user</dc:creator>
  <cp:lastModifiedBy>user</cp:lastModifiedBy>
  <cp:revision>340</cp:revision>
  <dcterms:created xsi:type="dcterms:W3CDTF">2020-11-29T17:07:23Z</dcterms:created>
  <dcterms:modified xsi:type="dcterms:W3CDTF">2021-04-13T03:39:51Z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0x010100CCCF50D458084F40A0D1641F0BFE9633</vt:lpwstr>
  </property>
</Properties>
</file>