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4.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1.xml" ContentType="application/vnd.openxmlformats-officedocument.presentationml.notesSlide+xml"/>
  <Override PartName="/ppt/slideLayouts/slideLayout1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89" r:id="rId4"/>
    <p:sldId id="274" r:id="rId5"/>
    <p:sldId id="290" r:id="rId6"/>
    <p:sldId id="258" r:id="rId7"/>
    <p:sldId id="275" r:id="rId8"/>
    <p:sldId id="276" r:id="rId9"/>
    <p:sldId id="277" r:id="rId10"/>
    <p:sldId id="281" r:id="rId11"/>
    <p:sldId id="278" r:id="rId12"/>
    <p:sldId id="296" r:id="rId13"/>
    <p:sldId id="297" r:id="rId14"/>
    <p:sldId id="298" r:id="rId15"/>
    <p:sldId id="280" r:id="rId16"/>
    <p:sldId id="282" r:id="rId17"/>
    <p:sldId id="270" r:id="rId18"/>
    <p:sldId id="294" r:id="rId19"/>
    <p:sldId id="269" r:id="rId20"/>
    <p:sldId id="264" r:id="rId21"/>
    <p:sldId id="26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66" d="100"/>
          <a:sy n="66" d="100"/>
        </p:scale>
        <p:origin x="724"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D7B6B2-85FF-425A-B0BA-31233AA69BF9}" type="datetimeFigureOut">
              <a:rPr lang="en-US" smtClean="0"/>
              <a:t>5/30/2021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3F3A09-08E2-4B1C-BBB0-129689790E3A}" type="slidenum">
              <a:rPr lang="en-US" smtClean="0"/>
              <a:t>‹#›</a:t>
            </a:fld>
            <a:endParaRPr lang="en-US"/>
          </a:p>
        </p:txBody>
      </p:sp>
    </p:spTree>
    <p:extLst>
      <p:ext uri="{BB962C8B-B14F-4D97-AF65-F5344CB8AC3E}">
        <p14:creationId xmlns:p14="http://schemas.microsoft.com/office/powerpoint/2010/main" val="1265248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3F3A09-08E2-4B1C-BBB0-129689790E3A}" type="slidenum">
              <a:rPr lang="en-US" smtClean="0"/>
              <a:t>4</a:t>
            </a:fld>
            <a:endParaRPr lang="en-US"/>
          </a:p>
        </p:txBody>
      </p:sp>
    </p:spTree>
    <p:extLst>
      <p:ext uri="{BB962C8B-B14F-4D97-AF65-F5344CB8AC3E}">
        <p14:creationId xmlns:p14="http://schemas.microsoft.com/office/powerpoint/2010/main" val="35884347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5/30/2021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5/30/2021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5/30/2021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5/30/2021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Compiler</a:t>
            </a:r>
          </a:p>
        </p:txBody>
      </p:sp>
      <p:sp>
        <p:nvSpPr>
          <p:cNvPr id="3" name="Subtitle 2"/>
          <p:cNvSpPr>
            <a:spLocks noGrp="1"/>
          </p:cNvSpPr>
          <p:nvPr>
            <p:ph type="subTitle" idx="1"/>
          </p:nvPr>
        </p:nvSpPr>
        <p:spPr>
          <a:xfrm>
            <a:off x="476205" y="1532427"/>
            <a:ext cx="2789509" cy="484632"/>
          </a:xfrm>
        </p:spPr>
        <p:txBody>
          <a:bodyPr/>
          <a:lstStyle/>
          <a:p>
            <a:r>
              <a:rPr lang="en-US" dirty="0"/>
              <a:t>Course Code: CSC 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799916698"/>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257472">
                  <a:extLst>
                    <a:ext uri="{9D8B030D-6E8A-4147-A177-3AD203B41FA5}">
                      <a16:colId xmlns="" xmlns:a16="http://schemas.microsoft.com/office/drawing/2014/main" val="1762131981"/>
                    </a:ext>
                  </a:extLst>
                </a:gridCol>
                <a:gridCol w="1280160">
                  <a:extLst>
                    <a:ext uri="{9D8B030D-6E8A-4147-A177-3AD203B41FA5}">
                      <a16:colId xmlns="" xmlns:a16="http://schemas.microsoft.com/office/drawing/2014/main" val="445458238"/>
                    </a:ext>
                  </a:extLst>
                </a:gridCol>
                <a:gridCol w="1689308">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a:t>2</a:t>
                      </a:r>
                    </a:p>
                  </a:txBody>
                  <a:tcPr/>
                </a:tc>
                <a:tc>
                  <a:txBody>
                    <a:bodyPr/>
                    <a:lstStyle/>
                    <a:p>
                      <a:r>
                        <a:rPr lang="en-US" dirty="0"/>
                        <a:t>Week No:</a:t>
                      </a:r>
                    </a:p>
                  </a:txBody>
                  <a:tcPr/>
                </a:tc>
                <a:tc>
                  <a:txBody>
                    <a:bodyPr/>
                    <a:lstStyle/>
                    <a:p>
                      <a:r>
                        <a:rPr lang="en-US" dirty="0"/>
                        <a:t>2</a:t>
                      </a:r>
                    </a:p>
                  </a:txBody>
                  <a:tcPr/>
                </a:tc>
                <a:tc>
                  <a:txBody>
                    <a:bodyPr/>
                    <a:lstStyle/>
                    <a:p>
                      <a:r>
                        <a:rPr lang="en-US" dirty="0"/>
                        <a:t>Semester:</a:t>
                      </a:r>
                    </a:p>
                  </a:txBody>
                  <a:tcPr/>
                </a:tc>
                <a:tc>
                  <a:txBody>
                    <a:bodyPr/>
                    <a:lstStyle/>
                    <a:p>
                      <a:r>
                        <a:rPr lang="en-US" smtClean="0"/>
                        <a:t>Summer 20_21</a:t>
                      </a:r>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err="1" smtClean="0"/>
                        <a:t>Nazia</a:t>
                      </a:r>
                      <a:r>
                        <a:rPr lang="en-US" i="1" dirty="0" smtClean="0"/>
                        <a:t> </a:t>
                      </a:r>
                      <a:r>
                        <a:rPr lang="en-US" i="1" dirty="0" err="1" smtClean="0"/>
                        <a:t>Hossain</a:t>
                      </a:r>
                      <a:r>
                        <a:rPr lang="en-US" i="1" dirty="0" smtClean="0"/>
                        <a:t>;  nazia@aiub.edu</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1066987" y="1528528"/>
            <a:ext cx="7626847" cy="4278094"/>
          </a:xfrm>
          <a:prstGeom prst="rect">
            <a:avLst/>
          </a:prstGeom>
          <a:noFill/>
        </p:spPr>
        <p:txBody>
          <a:bodyPr wrap="square" rtlCol="0">
            <a:spAutoFit/>
          </a:bodyPr>
          <a:lstStyle/>
          <a:p>
            <a:pPr algn="just"/>
            <a:endParaRPr lang="en-US" dirty="0"/>
          </a:p>
          <a:p>
            <a:pPr algn="just"/>
            <a:r>
              <a:rPr lang="en-US" dirty="0"/>
              <a:t>After lexical analyzer compiled the above expression the output of lexical analyzer would be </a:t>
            </a:r>
          </a:p>
          <a:p>
            <a:pPr algn="ctr"/>
            <a:r>
              <a:rPr lang="pt-BR" b="1" dirty="0"/>
              <a:t>p o s i t i o n = i n i t i a l + r a t e * 60    </a:t>
            </a:r>
          </a:p>
          <a:p>
            <a:pPr algn="ctr"/>
            <a:endParaRPr lang="nn-NO" b="1" dirty="0" smtClean="0"/>
          </a:p>
          <a:p>
            <a:pPr algn="ctr"/>
            <a:r>
              <a:rPr lang="nn-NO" b="1" dirty="0" smtClean="0"/>
              <a:t>(</a:t>
            </a:r>
            <a:r>
              <a:rPr lang="nn-NO" b="1" dirty="0"/>
              <a:t>i d </a:t>
            </a:r>
            <a:r>
              <a:rPr lang="nn-NO" b="1"/>
              <a:t>, </a:t>
            </a:r>
            <a:r>
              <a:rPr lang="nn-NO" b="1" smtClean="0"/>
              <a:t>1 </a:t>
            </a:r>
            <a:r>
              <a:rPr lang="nn-NO" b="1"/>
              <a:t>) </a:t>
            </a:r>
            <a:r>
              <a:rPr lang="nn-NO" b="1" smtClean="0"/>
              <a:t>(=) </a:t>
            </a:r>
            <a:r>
              <a:rPr lang="nn-NO" b="1" dirty="0"/>
              <a:t>(id, </a:t>
            </a:r>
            <a:r>
              <a:rPr lang="nn-NO" dirty="0"/>
              <a:t>2) (+) </a:t>
            </a:r>
            <a:r>
              <a:rPr lang="nn-NO" b="1" dirty="0"/>
              <a:t>(id, </a:t>
            </a:r>
            <a:r>
              <a:rPr lang="nn-NO" dirty="0"/>
              <a:t>3) (*) (60)</a:t>
            </a:r>
          </a:p>
          <a:p>
            <a:pPr algn="just"/>
            <a:r>
              <a:rPr lang="en-US" dirty="0"/>
              <a:t> </a:t>
            </a:r>
          </a:p>
          <a:p>
            <a:pPr algn="just"/>
            <a:endParaRPr lang="en-US" dirty="0"/>
          </a:p>
          <a:p>
            <a:r>
              <a:rPr lang="en-US" sz="2000" b="1" dirty="0"/>
              <a:t>Lexical Errors</a:t>
            </a:r>
            <a:r>
              <a:rPr lang="en-US" b="1" dirty="0"/>
              <a:t>: </a:t>
            </a:r>
            <a:r>
              <a:rPr lang="en-US" dirty="0"/>
              <a:t>A lexical error is a mistake in a lexeme, for examples, typing </a:t>
            </a:r>
            <a:r>
              <a:rPr lang="en-US" b="1" dirty="0" err="1"/>
              <a:t>tehn</a:t>
            </a:r>
            <a:r>
              <a:rPr lang="en-US" dirty="0"/>
              <a:t> instead of </a:t>
            </a:r>
            <a:r>
              <a:rPr lang="en-US" b="1" dirty="0"/>
              <a:t>then</a:t>
            </a:r>
            <a:r>
              <a:rPr lang="en-US" dirty="0"/>
              <a:t>, or missing off one of the quotes in a literal.</a:t>
            </a:r>
            <a:endParaRPr lang="en-US" b="1" dirty="0"/>
          </a:p>
          <a:p>
            <a:pPr lvl="2" algn="just"/>
            <a:endParaRPr lang="en-US" dirty="0"/>
          </a:p>
          <a:p>
            <a:pPr algn="just"/>
            <a:endParaRPr lang="en-US" dirty="0"/>
          </a:p>
          <a:p>
            <a:r>
              <a:rPr lang="en-US" dirty="0"/>
              <a:t>                                                                                                                     </a:t>
            </a:r>
          </a:p>
          <a:p>
            <a:r>
              <a:rPr lang="en-US" dirty="0"/>
              <a:t>                                                                                                                                </a:t>
            </a:r>
          </a:p>
          <a:p>
            <a:endParaRPr lang="x-none" dirty="0"/>
          </a:p>
        </p:txBody>
      </p:sp>
    </p:spTree>
    <p:extLst>
      <p:ext uri="{BB962C8B-B14F-4D97-AF65-F5344CB8AC3E}">
        <p14:creationId xmlns:p14="http://schemas.microsoft.com/office/powerpoint/2010/main" val="31216539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1066987" y="1219032"/>
            <a:ext cx="7626847" cy="5386090"/>
          </a:xfrm>
          <a:prstGeom prst="rect">
            <a:avLst/>
          </a:prstGeom>
          <a:noFill/>
        </p:spPr>
        <p:txBody>
          <a:bodyPr wrap="square" rtlCol="0">
            <a:spAutoFit/>
          </a:bodyPr>
          <a:lstStyle/>
          <a:p>
            <a:pPr algn="just"/>
            <a:endParaRPr lang="en-US" dirty="0"/>
          </a:p>
          <a:p>
            <a:endParaRPr lang="nn-NO" dirty="0"/>
          </a:p>
          <a:p>
            <a:pPr algn="just"/>
            <a:r>
              <a:rPr lang="nn-NO" sz="2000" b="1" dirty="0"/>
              <a:t>Syntax Analyzer:  </a:t>
            </a:r>
            <a:r>
              <a:rPr lang="en-US" dirty="0"/>
              <a:t>The second phase of the compiler is syntax analysis or parsing. The parser uses the first components of the tokens produced by the lexical analyzer to create a tree-like intermediate representation that depicts the grammatical structure of the token stream. A typical representation is a syntax tree in which each interior node represents an operation and the children of the node represent the arguments of the operation. A syntax tree for the token stream ( obtain from lexical analyzer) is shown below as the output of this phase.</a:t>
            </a:r>
          </a:p>
          <a:p>
            <a:pPr algn="just"/>
            <a:endParaRPr lang="en-US" dirty="0"/>
          </a:p>
          <a:p>
            <a:pPr algn="just"/>
            <a:r>
              <a:rPr lang="en-US" dirty="0"/>
              <a:t>		 </a:t>
            </a:r>
            <a:endParaRPr lang="nn-NO" sz="2000" b="1" dirty="0"/>
          </a:p>
          <a:p>
            <a:pPr algn="just"/>
            <a:endParaRPr lang="nn-NO" dirty="0"/>
          </a:p>
          <a:p>
            <a:pPr algn="just"/>
            <a:endParaRPr lang="en-US" dirty="0"/>
          </a:p>
          <a:p>
            <a:pPr lvl="2" algn="just"/>
            <a:endParaRPr lang="en-US" dirty="0"/>
          </a:p>
          <a:p>
            <a:pPr algn="just"/>
            <a:endParaRPr lang="en-US" dirty="0"/>
          </a:p>
          <a:p>
            <a:r>
              <a:rPr lang="en-US" dirty="0"/>
              <a:t>                                                                                                                     </a:t>
            </a:r>
          </a:p>
          <a:p>
            <a:r>
              <a:rPr lang="en-US" dirty="0"/>
              <a:t>                                                                                                                                </a:t>
            </a:r>
          </a:p>
          <a:p>
            <a:endParaRPr lang="x-none" dirty="0"/>
          </a:p>
        </p:txBody>
      </p:sp>
      <p:grpSp>
        <p:nvGrpSpPr>
          <p:cNvPr id="4" name="Group 40">
            <a:extLst>
              <a:ext uri="{FF2B5EF4-FFF2-40B4-BE49-F238E27FC236}">
                <a16:creationId xmlns="" xmlns:a16="http://schemas.microsoft.com/office/drawing/2014/main" id="{D26DD765-9869-4DF6-B60A-A5F3BEB2976D}"/>
              </a:ext>
            </a:extLst>
          </p:cNvPr>
          <p:cNvGrpSpPr>
            <a:grpSpLocks/>
          </p:cNvGrpSpPr>
          <p:nvPr/>
        </p:nvGrpSpPr>
        <p:grpSpPr bwMode="auto">
          <a:xfrm>
            <a:off x="3200400" y="4836936"/>
            <a:ext cx="2743200" cy="1585913"/>
            <a:chOff x="192" y="2160"/>
            <a:chExt cx="1728" cy="999"/>
          </a:xfrm>
        </p:grpSpPr>
        <p:sp>
          <p:nvSpPr>
            <p:cNvPr id="6" name="Text Box 41">
              <a:extLst>
                <a:ext uri="{FF2B5EF4-FFF2-40B4-BE49-F238E27FC236}">
                  <a16:creationId xmlns="" xmlns:a16="http://schemas.microsoft.com/office/drawing/2014/main" id="{A73F6F28-8A50-44C5-A3DC-322C91653434}"/>
                </a:ext>
              </a:extLst>
            </p:cNvPr>
            <p:cNvSpPr txBox="1">
              <a:spLocks noChangeArrowheads="1"/>
            </p:cNvSpPr>
            <p:nvPr/>
          </p:nvSpPr>
          <p:spPr bwMode="auto">
            <a:xfrm>
              <a:off x="192" y="2352"/>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dirty="0">
                  <a:latin typeface="Times New Roman" panose="02020603050405020304" pitchFamily="18" charset="0"/>
                </a:rPr>
                <a:t>(id, 1)</a:t>
              </a:r>
            </a:p>
          </p:txBody>
        </p:sp>
        <p:sp>
          <p:nvSpPr>
            <p:cNvPr id="7" name="Text Box 42">
              <a:extLst>
                <a:ext uri="{FF2B5EF4-FFF2-40B4-BE49-F238E27FC236}">
                  <a16:creationId xmlns="" xmlns:a16="http://schemas.microsoft.com/office/drawing/2014/main" id="{A02DE5F2-1D3C-43F4-BAD3-F596F44A89C4}"/>
                </a:ext>
              </a:extLst>
            </p:cNvPr>
            <p:cNvSpPr txBox="1">
              <a:spLocks noChangeArrowheads="1"/>
            </p:cNvSpPr>
            <p:nvPr/>
          </p:nvSpPr>
          <p:spPr bwMode="auto">
            <a:xfrm>
              <a:off x="528" y="2640"/>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(id,2)</a:t>
              </a:r>
            </a:p>
          </p:txBody>
        </p:sp>
        <p:sp>
          <p:nvSpPr>
            <p:cNvPr id="8" name="Text Box 43">
              <a:extLst>
                <a:ext uri="{FF2B5EF4-FFF2-40B4-BE49-F238E27FC236}">
                  <a16:creationId xmlns="" xmlns:a16="http://schemas.microsoft.com/office/drawing/2014/main" id="{F7A084DE-FBAA-4C73-9F38-5FD24E579631}"/>
                </a:ext>
              </a:extLst>
            </p:cNvPr>
            <p:cNvSpPr txBox="1">
              <a:spLocks noChangeArrowheads="1"/>
            </p:cNvSpPr>
            <p:nvPr/>
          </p:nvSpPr>
          <p:spPr bwMode="auto">
            <a:xfrm>
              <a:off x="912" y="2928"/>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(id,3)</a:t>
              </a:r>
            </a:p>
          </p:txBody>
        </p:sp>
        <p:sp>
          <p:nvSpPr>
            <p:cNvPr id="9" name="Text Box 44">
              <a:extLst>
                <a:ext uri="{FF2B5EF4-FFF2-40B4-BE49-F238E27FC236}">
                  <a16:creationId xmlns="" xmlns:a16="http://schemas.microsoft.com/office/drawing/2014/main" id="{6806C8CC-2149-49DC-9A5B-6F5599817532}"/>
                </a:ext>
              </a:extLst>
            </p:cNvPr>
            <p:cNvSpPr txBox="1">
              <a:spLocks noChangeArrowheads="1"/>
            </p:cNvSpPr>
            <p:nvPr/>
          </p:nvSpPr>
          <p:spPr bwMode="auto">
            <a:xfrm>
              <a:off x="720" y="216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a:latin typeface="Times New Roman" panose="02020603050405020304" pitchFamily="18" charset="0"/>
                </a:rPr>
                <a:t>:=</a:t>
              </a:r>
            </a:p>
          </p:txBody>
        </p:sp>
        <p:sp>
          <p:nvSpPr>
            <p:cNvPr id="10" name="Text Box 45">
              <a:extLst>
                <a:ext uri="{FF2B5EF4-FFF2-40B4-BE49-F238E27FC236}">
                  <a16:creationId xmlns="" xmlns:a16="http://schemas.microsoft.com/office/drawing/2014/main" id="{60D31CF3-E9E5-47BE-97EA-7872FE1FCB01}"/>
                </a:ext>
              </a:extLst>
            </p:cNvPr>
            <p:cNvSpPr txBox="1">
              <a:spLocks noChangeArrowheads="1"/>
            </p:cNvSpPr>
            <p:nvPr/>
          </p:nvSpPr>
          <p:spPr bwMode="auto">
            <a:xfrm>
              <a:off x="960" y="2352"/>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  +</a:t>
              </a:r>
            </a:p>
          </p:txBody>
        </p:sp>
        <p:sp>
          <p:nvSpPr>
            <p:cNvPr id="11" name="Text Box 46">
              <a:extLst>
                <a:ext uri="{FF2B5EF4-FFF2-40B4-BE49-F238E27FC236}">
                  <a16:creationId xmlns="" xmlns:a16="http://schemas.microsoft.com/office/drawing/2014/main" id="{FCE70591-9B2A-4A92-A5C4-6AC6BA5AF39B}"/>
                </a:ext>
              </a:extLst>
            </p:cNvPr>
            <p:cNvSpPr txBox="1">
              <a:spLocks noChangeArrowheads="1"/>
            </p:cNvSpPr>
            <p:nvPr/>
          </p:nvSpPr>
          <p:spPr bwMode="auto">
            <a:xfrm>
              <a:off x="1248" y="264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   *</a:t>
              </a:r>
            </a:p>
          </p:txBody>
        </p:sp>
        <p:sp>
          <p:nvSpPr>
            <p:cNvPr id="12" name="Text Box 47">
              <a:extLst>
                <a:ext uri="{FF2B5EF4-FFF2-40B4-BE49-F238E27FC236}">
                  <a16:creationId xmlns="" xmlns:a16="http://schemas.microsoft.com/office/drawing/2014/main" id="{758A8A62-3489-4F06-8D48-DE2DDD726E68}"/>
                </a:ext>
              </a:extLst>
            </p:cNvPr>
            <p:cNvSpPr txBox="1">
              <a:spLocks noChangeArrowheads="1"/>
            </p:cNvSpPr>
            <p:nvPr/>
          </p:nvSpPr>
          <p:spPr bwMode="auto">
            <a:xfrm>
              <a:off x="1536" y="2928"/>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60</a:t>
              </a:r>
            </a:p>
          </p:txBody>
        </p:sp>
        <p:sp>
          <p:nvSpPr>
            <p:cNvPr id="13" name="Line 48">
              <a:extLst>
                <a:ext uri="{FF2B5EF4-FFF2-40B4-BE49-F238E27FC236}">
                  <a16:creationId xmlns="" xmlns:a16="http://schemas.microsoft.com/office/drawing/2014/main" id="{CBD08A32-3874-4614-A182-9ED9A702069C}"/>
                </a:ext>
              </a:extLst>
            </p:cNvPr>
            <p:cNvSpPr>
              <a:spLocks noChangeShapeType="1"/>
            </p:cNvSpPr>
            <p:nvPr/>
          </p:nvSpPr>
          <p:spPr bwMode="auto">
            <a:xfrm flipH="1">
              <a:off x="672" y="2352"/>
              <a:ext cx="9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4" name="Line 49">
              <a:extLst>
                <a:ext uri="{FF2B5EF4-FFF2-40B4-BE49-F238E27FC236}">
                  <a16:creationId xmlns="" xmlns:a16="http://schemas.microsoft.com/office/drawing/2014/main" id="{B04C41FE-2AC6-44F6-BACF-3372F5EF5C7D}"/>
                </a:ext>
              </a:extLst>
            </p:cNvPr>
            <p:cNvSpPr>
              <a:spLocks noChangeShapeType="1"/>
            </p:cNvSpPr>
            <p:nvPr/>
          </p:nvSpPr>
          <p:spPr bwMode="auto">
            <a:xfrm>
              <a:off x="912" y="2304"/>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50">
              <a:extLst>
                <a:ext uri="{FF2B5EF4-FFF2-40B4-BE49-F238E27FC236}">
                  <a16:creationId xmlns="" xmlns:a16="http://schemas.microsoft.com/office/drawing/2014/main" id="{63632E6B-D954-49CC-9369-65238DDD16D1}"/>
                </a:ext>
              </a:extLst>
            </p:cNvPr>
            <p:cNvSpPr>
              <a:spLocks noChangeShapeType="1"/>
            </p:cNvSpPr>
            <p:nvPr/>
          </p:nvSpPr>
          <p:spPr bwMode="auto">
            <a:xfrm flipH="1">
              <a:off x="884" y="2532"/>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6" name="Line 51">
              <a:extLst>
                <a:ext uri="{FF2B5EF4-FFF2-40B4-BE49-F238E27FC236}">
                  <a16:creationId xmlns="" xmlns:a16="http://schemas.microsoft.com/office/drawing/2014/main" id="{58FB7B75-07DD-4A11-B891-5471A5981F5C}"/>
                </a:ext>
              </a:extLst>
            </p:cNvPr>
            <p:cNvSpPr>
              <a:spLocks noChangeShapeType="1"/>
            </p:cNvSpPr>
            <p:nvPr/>
          </p:nvSpPr>
          <p:spPr bwMode="auto">
            <a:xfrm>
              <a:off x="1200" y="2496"/>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52">
              <a:extLst>
                <a:ext uri="{FF2B5EF4-FFF2-40B4-BE49-F238E27FC236}">
                  <a16:creationId xmlns="" xmlns:a16="http://schemas.microsoft.com/office/drawing/2014/main" id="{2A2E32D5-7032-4A26-AA8D-C83CBBA5C7AD}"/>
                </a:ext>
              </a:extLst>
            </p:cNvPr>
            <p:cNvSpPr>
              <a:spLocks noChangeShapeType="1"/>
            </p:cNvSpPr>
            <p:nvPr/>
          </p:nvSpPr>
          <p:spPr bwMode="auto">
            <a:xfrm>
              <a:off x="1152" y="2496"/>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53">
              <a:extLst>
                <a:ext uri="{FF2B5EF4-FFF2-40B4-BE49-F238E27FC236}">
                  <a16:creationId xmlns="" xmlns:a16="http://schemas.microsoft.com/office/drawing/2014/main" id="{FE3A1D97-06E4-4B5E-8087-4B0936EB535D}"/>
                </a:ext>
              </a:extLst>
            </p:cNvPr>
            <p:cNvSpPr>
              <a:spLocks noChangeShapeType="1"/>
            </p:cNvSpPr>
            <p:nvPr/>
          </p:nvSpPr>
          <p:spPr bwMode="auto">
            <a:xfrm flipH="1">
              <a:off x="1248" y="2784"/>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9" name="Line 54">
              <a:extLst>
                <a:ext uri="{FF2B5EF4-FFF2-40B4-BE49-F238E27FC236}">
                  <a16:creationId xmlns="" xmlns:a16="http://schemas.microsoft.com/office/drawing/2014/main" id="{DB60D3A9-BCD5-4BF7-8D8B-E4D80DDE2241}"/>
                </a:ext>
              </a:extLst>
            </p:cNvPr>
            <p:cNvSpPr>
              <a:spLocks noChangeShapeType="1"/>
            </p:cNvSpPr>
            <p:nvPr/>
          </p:nvSpPr>
          <p:spPr bwMode="auto">
            <a:xfrm>
              <a:off x="1488" y="2784"/>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 name="Rectangle 2"/>
          <p:cNvSpPr/>
          <p:nvPr/>
        </p:nvSpPr>
        <p:spPr>
          <a:xfrm>
            <a:off x="5181600" y="4216486"/>
            <a:ext cx="3446777" cy="369332"/>
          </a:xfrm>
          <a:prstGeom prst="rect">
            <a:avLst/>
          </a:prstGeom>
        </p:spPr>
        <p:txBody>
          <a:bodyPr wrap="none">
            <a:spAutoFit/>
          </a:bodyPr>
          <a:lstStyle/>
          <a:p>
            <a:r>
              <a:rPr lang="nn-NO" b="1" dirty="0"/>
              <a:t>(i d , l ) </a:t>
            </a:r>
            <a:r>
              <a:rPr lang="nn-NO" b="1" dirty="0" smtClean="0"/>
              <a:t>(=) </a:t>
            </a:r>
            <a:r>
              <a:rPr lang="nn-NO" b="1" dirty="0"/>
              <a:t>(id, </a:t>
            </a:r>
            <a:r>
              <a:rPr lang="nn-NO" dirty="0"/>
              <a:t>2) (+) </a:t>
            </a:r>
            <a:r>
              <a:rPr lang="nn-NO" b="1" dirty="0"/>
              <a:t>(id, </a:t>
            </a:r>
            <a:r>
              <a:rPr lang="nn-NO" dirty="0"/>
              <a:t>3) (*) (60)</a:t>
            </a:r>
            <a:endParaRPr lang="en-US" dirty="0"/>
          </a:p>
        </p:txBody>
      </p:sp>
      <p:sp>
        <p:nvSpPr>
          <p:cNvPr id="20" name="TextBox 19"/>
          <p:cNvSpPr txBox="1"/>
          <p:nvPr/>
        </p:nvSpPr>
        <p:spPr>
          <a:xfrm>
            <a:off x="6364586" y="5065536"/>
            <a:ext cx="1008609" cy="369332"/>
          </a:xfrm>
          <a:prstGeom prst="rect">
            <a:avLst/>
          </a:prstGeom>
          <a:noFill/>
        </p:spPr>
        <p:txBody>
          <a:bodyPr wrap="none" rtlCol="0">
            <a:spAutoFit/>
          </a:bodyPr>
          <a:lstStyle/>
          <a:p>
            <a:r>
              <a:rPr lang="en-US" dirty="0" smtClean="0"/>
              <a:t>A = B </a:t>
            </a:r>
            <a:r>
              <a:rPr lang="en-US" smtClean="0"/>
              <a:t>+ C</a:t>
            </a:r>
            <a:endParaRPr lang="en-US" dirty="0" smtClean="0"/>
          </a:p>
        </p:txBody>
      </p:sp>
    </p:spTree>
    <p:extLst>
      <p:ext uri="{BB962C8B-B14F-4D97-AF65-F5344CB8AC3E}">
        <p14:creationId xmlns:p14="http://schemas.microsoft.com/office/powerpoint/2010/main" val="17899245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0427" y="558265"/>
            <a:ext cx="1850186" cy="923330"/>
          </a:xfrm>
          <a:prstGeom prst="rect">
            <a:avLst/>
          </a:prstGeom>
          <a:noFill/>
        </p:spPr>
        <p:txBody>
          <a:bodyPr wrap="none" rtlCol="0">
            <a:spAutoFit/>
          </a:bodyPr>
          <a:lstStyle/>
          <a:p>
            <a:r>
              <a:rPr lang="en-US" dirty="0" smtClean="0"/>
              <a:t>A = B * </a:t>
            </a:r>
            <a:r>
              <a:rPr lang="en-US" b="1" dirty="0" smtClean="0"/>
              <a:t>C  / D </a:t>
            </a:r>
            <a:r>
              <a:rPr lang="en-US" dirty="0" smtClean="0"/>
              <a:t>– E </a:t>
            </a:r>
          </a:p>
          <a:p>
            <a:pPr marL="285750" indent="-285750">
              <a:buFont typeface="Symbol" panose="05050102010706020507" pitchFamily="18" charset="2"/>
              <a:buChar char="Þ"/>
            </a:pPr>
            <a:r>
              <a:rPr lang="en-US" dirty="0" smtClean="0"/>
              <a:t>A = B * </a:t>
            </a:r>
            <a:r>
              <a:rPr lang="en-US" b="1" dirty="0" smtClean="0"/>
              <a:t>F – E</a:t>
            </a:r>
          </a:p>
          <a:p>
            <a:pPr marL="285750" indent="-285750">
              <a:buFont typeface="Symbol" panose="05050102010706020507" pitchFamily="18" charset="2"/>
              <a:buChar char="Þ"/>
            </a:pPr>
            <a:r>
              <a:rPr lang="en-US" b="1" dirty="0" smtClean="0"/>
              <a:t>A = G - E</a:t>
            </a:r>
          </a:p>
        </p:txBody>
      </p:sp>
      <p:sp>
        <p:nvSpPr>
          <p:cNvPr id="5" name="TextBox 4"/>
          <p:cNvSpPr txBox="1"/>
          <p:nvPr/>
        </p:nvSpPr>
        <p:spPr>
          <a:xfrm>
            <a:off x="3128211" y="4745255"/>
            <a:ext cx="274434" cy="369332"/>
          </a:xfrm>
          <a:prstGeom prst="rect">
            <a:avLst/>
          </a:prstGeom>
          <a:noFill/>
        </p:spPr>
        <p:txBody>
          <a:bodyPr wrap="none" rtlCol="0">
            <a:spAutoFit/>
          </a:bodyPr>
          <a:lstStyle/>
          <a:p>
            <a:r>
              <a:rPr lang="en-US" dirty="0" smtClean="0"/>
              <a:t>/</a:t>
            </a:r>
            <a:endParaRPr lang="en-US" dirty="0"/>
          </a:p>
        </p:txBody>
      </p:sp>
      <p:cxnSp>
        <p:nvCxnSpPr>
          <p:cNvPr id="15" name="Straight Connector 14"/>
          <p:cNvCxnSpPr>
            <a:stCxn id="5" idx="1"/>
          </p:cNvCxnSpPr>
          <p:nvPr/>
        </p:nvCxnSpPr>
        <p:spPr>
          <a:xfrm flipH="1">
            <a:off x="2656573" y="4929921"/>
            <a:ext cx="471638" cy="498727"/>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5" idx="3"/>
          </p:cNvCxnSpPr>
          <p:nvPr/>
        </p:nvCxnSpPr>
        <p:spPr>
          <a:xfrm>
            <a:off x="3402645" y="4929921"/>
            <a:ext cx="360833" cy="383224"/>
          </a:xfrm>
          <a:prstGeom prst="line">
            <a:avLst/>
          </a:prstGeom>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2550695" y="5428648"/>
            <a:ext cx="308098" cy="369332"/>
          </a:xfrm>
          <a:prstGeom prst="rect">
            <a:avLst/>
          </a:prstGeom>
          <a:noFill/>
        </p:spPr>
        <p:txBody>
          <a:bodyPr wrap="none" rtlCol="0">
            <a:spAutoFit/>
          </a:bodyPr>
          <a:lstStyle/>
          <a:p>
            <a:r>
              <a:rPr lang="en-US" dirty="0" smtClean="0"/>
              <a:t>C</a:t>
            </a:r>
            <a:endParaRPr lang="en-US" dirty="0"/>
          </a:p>
        </p:txBody>
      </p:sp>
      <p:sp>
        <p:nvSpPr>
          <p:cNvPr id="33" name="TextBox 32"/>
          <p:cNvSpPr txBox="1"/>
          <p:nvPr/>
        </p:nvSpPr>
        <p:spPr>
          <a:xfrm>
            <a:off x="3667225" y="5419022"/>
            <a:ext cx="327334" cy="369332"/>
          </a:xfrm>
          <a:prstGeom prst="rect">
            <a:avLst/>
          </a:prstGeom>
          <a:noFill/>
        </p:spPr>
        <p:txBody>
          <a:bodyPr wrap="none" rtlCol="0">
            <a:spAutoFit/>
          </a:bodyPr>
          <a:lstStyle/>
          <a:p>
            <a:r>
              <a:rPr lang="en-US" dirty="0" smtClean="0"/>
              <a:t>D</a:t>
            </a:r>
            <a:endParaRPr lang="en-US" dirty="0"/>
          </a:p>
        </p:txBody>
      </p:sp>
      <p:sp>
        <p:nvSpPr>
          <p:cNvPr id="34" name="TextBox 33"/>
          <p:cNvSpPr txBox="1"/>
          <p:nvPr/>
        </p:nvSpPr>
        <p:spPr>
          <a:xfrm>
            <a:off x="2656573" y="3715352"/>
            <a:ext cx="300082" cy="369332"/>
          </a:xfrm>
          <a:prstGeom prst="rect">
            <a:avLst/>
          </a:prstGeom>
          <a:noFill/>
        </p:spPr>
        <p:txBody>
          <a:bodyPr wrap="none" rtlCol="0">
            <a:spAutoFit/>
          </a:bodyPr>
          <a:lstStyle/>
          <a:p>
            <a:r>
              <a:rPr lang="en-US" dirty="0" smtClean="0"/>
              <a:t>*</a:t>
            </a:r>
            <a:endParaRPr lang="en-US" dirty="0"/>
          </a:p>
        </p:txBody>
      </p:sp>
      <p:cxnSp>
        <p:nvCxnSpPr>
          <p:cNvPr id="39" name="Straight Connector 38"/>
          <p:cNvCxnSpPr>
            <a:stCxn id="34" idx="3"/>
          </p:cNvCxnSpPr>
          <p:nvPr/>
        </p:nvCxnSpPr>
        <p:spPr>
          <a:xfrm>
            <a:off x="2956655" y="3900018"/>
            <a:ext cx="308773" cy="683393"/>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4" idx="1"/>
          </p:cNvCxnSpPr>
          <p:nvPr/>
        </p:nvCxnSpPr>
        <p:spPr>
          <a:xfrm flipH="1">
            <a:off x="2377441" y="3900018"/>
            <a:ext cx="279132" cy="531176"/>
          </a:xfrm>
          <a:prstGeom prst="line">
            <a:avLst/>
          </a:prstGeom>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2233061" y="4491078"/>
            <a:ext cx="309700" cy="369332"/>
          </a:xfrm>
          <a:prstGeom prst="rect">
            <a:avLst/>
          </a:prstGeom>
          <a:noFill/>
        </p:spPr>
        <p:txBody>
          <a:bodyPr wrap="none" rtlCol="0">
            <a:spAutoFit/>
          </a:bodyPr>
          <a:lstStyle/>
          <a:p>
            <a:r>
              <a:rPr lang="en-US" dirty="0" smtClean="0"/>
              <a:t>B</a:t>
            </a:r>
            <a:endParaRPr lang="en-US" dirty="0"/>
          </a:p>
        </p:txBody>
      </p:sp>
      <p:sp>
        <p:nvSpPr>
          <p:cNvPr id="43" name="TextBox 42"/>
          <p:cNvSpPr txBox="1"/>
          <p:nvPr/>
        </p:nvSpPr>
        <p:spPr>
          <a:xfrm>
            <a:off x="3402645" y="2436977"/>
            <a:ext cx="255198" cy="369332"/>
          </a:xfrm>
          <a:prstGeom prst="rect">
            <a:avLst/>
          </a:prstGeom>
          <a:noFill/>
        </p:spPr>
        <p:txBody>
          <a:bodyPr wrap="none" rtlCol="0">
            <a:spAutoFit/>
          </a:bodyPr>
          <a:lstStyle/>
          <a:p>
            <a:r>
              <a:rPr lang="en-US" dirty="0" smtClean="0"/>
              <a:t>-</a:t>
            </a:r>
            <a:endParaRPr lang="en-US" dirty="0"/>
          </a:p>
        </p:txBody>
      </p:sp>
      <p:cxnSp>
        <p:nvCxnSpPr>
          <p:cNvPr id="45" name="Straight Connector 44"/>
          <p:cNvCxnSpPr>
            <a:stCxn id="43" idx="3"/>
          </p:cNvCxnSpPr>
          <p:nvPr/>
        </p:nvCxnSpPr>
        <p:spPr>
          <a:xfrm>
            <a:off x="3657843" y="2621643"/>
            <a:ext cx="461770" cy="587142"/>
          </a:xfrm>
          <a:prstGeom prst="line">
            <a:avLst/>
          </a:prstGeom>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4119613" y="3368842"/>
            <a:ext cx="296876" cy="369332"/>
          </a:xfrm>
          <a:prstGeom prst="rect">
            <a:avLst/>
          </a:prstGeom>
          <a:noFill/>
        </p:spPr>
        <p:txBody>
          <a:bodyPr wrap="none" rtlCol="0">
            <a:spAutoFit/>
          </a:bodyPr>
          <a:lstStyle/>
          <a:p>
            <a:r>
              <a:rPr lang="en-US" dirty="0" smtClean="0"/>
              <a:t>E</a:t>
            </a:r>
            <a:endParaRPr lang="en-US" dirty="0"/>
          </a:p>
        </p:txBody>
      </p:sp>
      <p:cxnSp>
        <p:nvCxnSpPr>
          <p:cNvPr id="48" name="Straight Connector 47"/>
          <p:cNvCxnSpPr>
            <a:stCxn id="43" idx="1"/>
            <a:endCxn id="34" idx="0"/>
          </p:cNvCxnSpPr>
          <p:nvPr/>
        </p:nvCxnSpPr>
        <p:spPr>
          <a:xfrm flipH="1">
            <a:off x="2806614" y="2621643"/>
            <a:ext cx="596031" cy="1093709"/>
          </a:xfrm>
          <a:prstGeom prst="line">
            <a:avLst/>
          </a:prstGeom>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2275526" y="1519401"/>
            <a:ext cx="300082" cy="369332"/>
          </a:xfrm>
          <a:prstGeom prst="rect">
            <a:avLst/>
          </a:prstGeom>
          <a:noFill/>
        </p:spPr>
        <p:txBody>
          <a:bodyPr wrap="none" rtlCol="0">
            <a:spAutoFit/>
          </a:bodyPr>
          <a:lstStyle/>
          <a:p>
            <a:r>
              <a:rPr lang="en-US" dirty="0" smtClean="0"/>
              <a:t>=</a:t>
            </a:r>
            <a:endParaRPr lang="en-US" dirty="0"/>
          </a:p>
        </p:txBody>
      </p:sp>
      <p:cxnSp>
        <p:nvCxnSpPr>
          <p:cNvPr id="53" name="Straight Connector 52"/>
          <p:cNvCxnSpPr>
            <a:stCxn id="51" idx="3"/>
            <a:endCxn id="43" idx="0"/>
          </p:cNvCxnSpPr>
          <p:nvPr/>
        </p:nvCxnSpPr>
        <p:spPr>
          <a:xfrm>
            <a:off x="2575608" y="1704067"/>
            <a:ext cx="954636" cy="732910"/>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51" idx="1"/>
          </p:cNvCxnSpPr>
          <p:nvPr/>
        </p:nvCxnSpPr>
        <p:spPr>
          <a:xfrm flipH="1">
            <a:off x="1710561" y="1704067"/>
            <a:ext cx="564965" cy="583024"/>
          </a:xfrm>
          <a:prstGeom prst="line">
            <a:avLst/>
          </a:prstGeom>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1511166" y="2324897"/>
            <a:ext cx="317716" cy="369332"/>
          </a:xfrm>
          <a:prstGeom prst="rect">
            <a:avLst/>
          </a:prstGeom>
          <a:noFill/>
        </p:spPr>
        <p:txBody>
          <a:bodyPr wrap="none" rtlCol="0">
            <a:spAutoFit/>
          </a:bodyPr>
          <a:lstStyle/>
          <a:p>
            <a:r>
              <a:rPr lang="en-US" dirty="0" smtClean="0"/>
              <a:t>A</a:t>
            </a:r>
            <a:endParaRPr lang="en-US" dirty="0"/>
          </a:p>
        </p:txBody>
      </p:sp>
      <p:sp>
        <p:nvSpPr>
          <p:cNvPr id="57" name="TextBox 56"/>
          <p:cNvSpPr txBox="1"/>
          <p:nvPr/>
        </p:nvSpPr>
        <p:spPr>
          <a:xfrm>
            <a:off x="4947385" y="1481595"/>
            <a:ext cx="1731564" cy="369332"/>
          </a:xfrm>
          <a:prstGeom prst="rect">
            <a:avLst/>
          </a:prstGeom>
          <a:noFill/>
        </p:spPr>
        <p:txBody>
          <a:bodyPr wrap="none" rtlCol="0">
            <a:spAutoFit/>
          </a:bodyPr>
          <a:lstStyle/>
          <a:p>
            <a:r>
              <a:rPr lang="en-US" dirty="0" smtClean="0"/>
              <a:t>A = (B+C) * (D-E)</a:t>
            </a:r>
          </a:p>
        </p:txBody>
      </p:sp>
      <p:sp>
        <p:nvSpPr>
          <p:cNvPr id="58" name="TextBox 57"/>
          <p:cNvSpPr txBox="1"/>
          <p:nvPr/>
        </p:nvSpPr>
        <p:spPr>
          <a:xfrm>
            <a:off x="5678905" y="3900018"/>
            <a:ext cx="300082" cy="369332"/>
          </a:xfrm>
          <a:prstGeom prst="rect">
            <a:avLst/>
          </a:prstGeom>
          <a:noFill/>
        </p:spPr>
        <p:txBody>
          <a:bodyPr wrap="none" rtlCol="0">
            <a:spAutoFit/>
          </a:bodyPr>
          <a:lstStyle/>
          <a:p>
            <a:r>
              <a:rPr lang="en-US" dirty="0" smtClean="0"/>
              <a:t>+</a:t>
            </a:r>
            <a:endParaRPr lang="en-US" dirty="0"/>
          </a:p>
        </p:txBody>
      </p:sp>
      <p:cxnSp>
        <p:nvCxnSpPr>
          <p:cNvPr id="60" name="Straight Connector 59"/>
          <p:cNvCxnSpPr>
            <a:stCxn id="58" idx="1"/>
          </p:cNvCxnSpPr>
          <p:nvPr/>
        </p:nvCxnSpPr>
        <p:spPr>
          <a:xfrm flipH="1">
            <a:off x="5332396" y="4084684"/>
            <a:ext cx="346509" cy="573943"/>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58" idx="3"/>
          </p:cNvCxnSpPr>
          <p:nvPr/>
        </p:nvCxnSpPr>
        <p:spPr>
          <a:xfrm>
            <a:off x="5978987" y="4084684"/>
            <a:ext cx="306310" cy="406394"/>
          </a:xfrm>
          <a:prstGeom prst="line">
            <a:avLst/>
          </a:prstGeom>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5207267" y="4745255"/>
            <a:ext cx="309700" cy="369332"/>
          </a:xfrm>
          <a:prstGeom prst="rect">
            <a:avLst/>
          </a:prstGeom>
          <a:noFill/>
        </p:spPr>
        <p:txBody>
          <a:bodyPr wrap="none" rtlCol="0">
            <a:spAutoFit/>
          </a:bodyPr>
          <a:lstStyle/>
          <a:p>
            <a:r>
              <a:rPr lang="en-US" dirty="0" smtClean="0"/>
              <a:t>B</a:t>
            </a:r>
            <a:endParaRPr lang="en-US" dirty="0"/>
          </a:p>
        </p:txBody>
      </p:sp>
      <p:sp>
        <p:nvSpPr>
          <p:cNvPr id="64" name="TextBox 63"/>
          <p:cNvSpPr txBox="1"/>
          <p:nvPr/>
        </p:nvSpPr>
        <p:spPr>
          <a:xfrm>
            <a:off x="6285297" y="4658627"/>
            <a:ext cx="308098" cy="369332"/>
          </a:xfrm>
          <a:prstGeom prst="rect">
            <a:avLst/>
          </a:prstGeom>
          <a:noFill/>
        </p:spPr>
        <p:txBody>
          <a:bodyPr wrap="none" rtlCol="0">
            <a:spAutoFit/>
          </a:bodyPr>
          <a:lstStyle/>
          <a:p>
            <a:r>
              <a:rPr lang="en-US" dirty="0" smtClean="0"/>
              <a:t>C</a:t>
            </a:r>
            <a:endParaRPr lang="en-US" dirty="0"/>
          </a:p>
        </p:txBody>
      </p:sp>
      <p:sp>
        <p:nvSpPr>
          <p:cNvPr id="65" name="TextBox 64"/>
          <p:cNvSpPr txBox="1"/>
          <p:nvPr/>
        </p:nvSpPr>
        <p:spPr>
          <a:xfrm>
            <a:off x="7430703" y="3811604"/>
            <a:ext cx="255198" cy="369332"/>
          </a:xfrm>
          <a:prstGeom prst="rect">
            <a:avLst/>
          </a:prstGeom>
          <a:noFill/>
        </p:spPr>
        <p:txBody>
          <a:bodyPr wrap="none" rtlCol="0">
            <a:spAutoFit/>
          </a:bodyPr>
          <a:lstStyle/>
          <a:p>
            <a:r>
              <a:rPr lang="en-US" dirty="0" smtClean="0"/>
              <a:t>-</a:t>
            </a:r>
            <a:endParaRPr lang="en-US" dirty="0"/>
          </a:p>
        </p:txBody>
      </p:sp>
      <p:cxnSp>
        <p:nvCxnSpPr>
          <p:cNvPr id="67" name="Straight Connector 66"/>
          <p:cNvCxnSpPr>
            <a:stCxn id="65" idx="1"/>
          </p:cNvCxnSpPr>
          <p:nvPr/>
        </p:nvCxnSpPr>
        <p:spPr>
          <a:xfrm flipH="1">
            <a:off x="7161196" y="3996270"/>
            <a:ext cx="269507" cy="434924"/>
          </a:xfrm>
          <a:prstGeom prst="line">
            <a:avLst/>
          </a:prstGeom>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7055318" y="4583411"/>
            <a:ext cx="327334" cy="369332"/>
          </a:xfrm>
          <a:prstGeom prst="rect">
            <a:avLst/>
          </a:prstGeom>
          <a:noFill/>
        </p:spPr>
        <p:txBody>
          <a:bodyPr wrap="none" rtlCol="0">
            <a:spAutoFit/>
          </a:bodyPr>
          <a:lstStyle/>
          <a:p>
            <a:r>
              <a:rPr lang="en-US" dirty="0" smtClean="0"/>
              <a:t>D</a:t>
            </a:r>
            <a:endParaRPr lang="en-US" dirty="0"/>
          </a:p>
        </p:txBody>
      </p:sp>
      <p:cxnSp>
        <p:nvCxnSpPr>
          <p:cNvPr id="70" name="Straight Connector 69"/>
          <p:cNvCxnSpPr>
            <a:stCxn id="65" idx="3"/>
          </p:cNvCxnSpPr>
          <p:nvPr/>
        </p:nvCxnSpPr>
        <p:spPr>
          <a:xfrm>
            <a:off x="7685901" y="3996270"/>
            <a:ext cx="307112" cy="434924"/>
          </a:xfrm>
          <a:prstGeom prst="line">
            <a:avLst/>
          </a:prstGeom>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7844575" y="4565946"/>
            <a:ext cx="296876" cy="369332"/>
          </a:xfrm>
          <a:prstGeom prst="rect">
            <a:avLst/>
          </a:prstGeom>
          <a:noFill/>
        </p:spPr>
        <p:txBody>
          <a:bodyPr wrap="none" rtlCol="0">
            <a:spAutoFit/>
          </a:bodyPr>
          <a:lstStyle/>
          <a:p>
            <a:r>
              <a:rPr lang="en-US" dirty="0" smtClean="0"/>
              <a:t>E</a:t>
            </a:r>
            <a:endParaRPr lang="en-US" dirty="0"/>
          </a:p>
        </p:txBody>
      </p:sp>
      <p:sp>
        <p:nvSpPr>
          <p:cNvPr id="73" name="TextBox 72"/>
          <p:cNvSpPr txBox="1"/>
          <p:nvPr/>
        </p:nvSpPr>
        <p:spPr>
          <a:xfrm>
            <a:off x="6439346" y="3003082"/>
            <a:ext cx="300082" cy="369332"/>
          </a:xfrm>
          <a:prstGeom prst="rect">
            <a:avLst/>
          </a:prstGeom>
          <a:noFill/>
        </p:spPr>
        <p:txBody>
          <a:bodyPr wrap="none" rtlCol="0">
            <a:spAutoFit/>
          </a:bodyPr>
          <a:lstStyle/>
          <a:p>
            <a:r>
              <a:rPr lang="en-US" dirty="0" smtClean="0"/>
              <a:t>*</a:t>
            </a:r>
            <a:endParaRPr lang="en-US" dirty="0"/>
          </a:p>
        </p:txBody>
      </p:sp>
      <p:cxnSp>
        <p:nvCxnSpPr>
          <p:cNvPr id="75" name="Straight Connector 74"/>
          <p:cNvCxnSpPr>
            <a:stCxn id="73" idx="1"/>
            <a:endCxn id="58" idx="0"/>
          </p:cNvCxnSpPr>
          <p:nvPr/>
        </p:nvCxnSpPr>
        <p:spPr>
          <a:xfrm flipH="1">
            <a:off x="5828946" y="3187748"/>
            <a:ext cx="610400" cy="712270"/>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p:cNvCxnSpPr>
            <a:stCxn id="73" idx="3"/>
            <a:endCxn id="65" idx="0"/>
          </p:cNvCxnSpPr>
          <p:nvPr/>
        </p:nvCxnSpPr>
        <p:spPr>
          <a:xfrm>
            <a:off x="6739428" y="3187748"/>
            <a:ext cx="818874" cy="623856"/>
          </a:xfrm>
          <a:prstGeom prst="line">
            <a:avLst/>
          </a:prstGeom>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5516967" y="2287091"/>
            <a:ext cx="300082" cy="369332"/>
          </a:xfrm>
          <a:prstGeom prst="rect">
            <a:avLst/>
          </a:prstGeom>
          <a:noFill/>
        </p:spPr>
        <p:txBody>
          <a:bodyPr wrap="none" rtlCol="0">
            <a:spAutoFit/>
          </a:bodyPr>
          <a:lstStyle/>
          <a:p>
            <a:r>
              <a:rPr lang="en-US" dirty="0" smtClean="0"/>
              <a:t>=</a:t>
            </a:r>
            <a:endParaRPr lang="en-US" dirty="0"/>
          </a:p>
        </p:txBody>
      </p:sp>
      <p:cxnSp>
        <p:nvCxnSpPr>
          <p:cNvPr id="80" name="Straight Connector 79"/>
          <p:cNvCxnSpPr>
            <a:stCxn id="78" idx="3"/>
            <a:endCxn id="73" idx="0"/>
          </p:cNvCxnSpPr>
          <p:nvPr/>
        </p:nvCxnSpPr>
        <p:spPr>
          <a:xfrm>
            <a:off x="5817049" y="2471757"/>
            <a:ext cx="772338" cy="531325"/>
          </a:xfrm>
          <a:prstGeom prst="line">
            <a:avLst/>
          </a:prstGeom>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4947385" y="2915214"/>
            <a:ext cx="317716" cy="369332"/>
          </a:xfrm>
          <a:prstGeom prst="rect">
            <a:avLst/>
          </a:prstGeom>
          <a:noFill/>
        </p:spPr>
        <p:txBody>
          <a:bodyPr wrap="none" rtlCol="0">
            <a:spAutoFit/>
          </a:bodyPr>
          <a:lstStyle/>
          <a:p>
            <a:r>
              <a:rPr lang="en-US" dirty="0" smtClean="0"/>
              <a:t>A</a:t>
            </a:r>
            <a:endParaRPr lang="en-US" dirty="0"/>
          </a:p>
        </p:txBody>
      </p:sp>
      <p:cxnSp>
        <p:nvCxnSpPr>
          <p:cNvPr id="84" name="Straight Connector 83"/>
          <p:cNvCxnSpPr>
            <a:stCxn id="82" idx="0"/>
            <a:endCxn id="78" idx="1"/>
          </p:cNvCxnSpPr>
          <p:nvPr/>
        </p:nvCxnSpPr>
        <p:spPr>
          <a:xfrm flipV="1">
            <a:off x="5106243" y="2471757"/>
            <a:ext cx="410724" cy="443457"/>
          </a:xfrm>
          <a:prstGeom prst="line">
            <a:avLst/>
          </a:prstGeom>
        </p:spPr>
        <p:style>
          <a:lnRef idx="2">
            <a:schemeClr val="accent1"/>
          </a:lnRef>
          <a:fillRef idx="0">
            <a:schemeClr val="accent1"/>
          </a:fillRef>
          <a:effectRef idx="1">
            <a:schemeClr val="accent1"/>
          </a:effectRef>
          <a:fontRef idx="minor">
            <a:schemeClr val="tx1"/>
          </a:fontRef>
        </p:style>
      </p:cxnSp>
      <p:sp>
        <p:nvSpPr>
          <p:cNvPr id="86" name="TextBox 85"/>
          <p:cNvSpPr txBox="1"/>
          <p:nvPr/>
        </p:nvSpPr>
        <p:spPr>
          <a:xfrm>
            <a:off x="3583061" y="706613"/>
            <a:ext cx="1040670" cy="369332"/>
          </a:xfrm>
          <a:prstGeom prst="rect">
            <a:avLst/>
          </a:prstGeom>
          <a:noFill/>
        </p:spPr>
        <p:txBody>
          <a:bodyPr wrap="none" rtlCol="0">
            <a:spAutoFit/>
          </a:bodyPr>
          <a:lstStyle/>
          <a:p>
            <a:r>
              <a:rPr lang="en-US" dirty="0" smtClean="0"/>
              <a:t>BODMAS</a:t>
            </a:r>
            <a:endParaRPr lang="en-US" dirty="0"/>
          </a:p>
        </p:txBody>
      </p:sp>
      <p:sp>
        <p:nvSpPr>
          <p:cNvPr id="3" name="TextBox 2"/>
          <p:cNvSpPr txBox="1"/>
          <p:nvPr/>
        </p:nvSpPr>
        <p:spPr>
          <a:xfrm>
            <a:off x="5900286" y="5114587"/>
            <a:ext cx="2546018" cy="1754326"/>
          </a:xfrm>
          <a:prstGeom prst="rect">
            <a:avLst/>
          </a:prstGeom>
          <a:noFill/>
        </p:spPr>
        <p:txBody>
          <a:bodyPr wrap="none" rtlCol="0">
            <a:spAutoFit/>
          </a:bodyPr>
          <a:lstStyle/>
          <a:p>
            <a:r>
              <a:rPr lang="en-US" dirty="0" smtClean="0"/>
              <a:t>Temp1 := B + C</a:t>
            </a:r>
          </a:p>
          <a:p>
            <a:r>
              <a:rPr lang="en-US" dirty="0" smtClean="0"/>
              <a:t>Temp2 := D – E</a:t>
            </a:r>
          </a:p>
          <a:p>
            <a:r>
              <a:rPr lang="en-US" dirty="0" smtClean="0"/>
              <a:t>Temp3 := temp1 * temp2</a:t>
            </a:r>
          </a:p>
          <a:p>
            <a:r>
              <a:rPr lang="en-US" dirty="0" smtClean="0"/>
              <a:t>A := temp3</a:t>
            </a:r>
          </a:p>
          <a:p>
            <a:endParaRPr lang="en-US" dirty="0" smtClean="0"/>
          </a:p>
          <a:p>
            <a:endParaRPr lang="en-US" dirty="0"/>
          </a:p>
        </p:txBody>
      </p:sp>
      <p:sp>
        <p:nvSpPr>
          <p:cNvPr id="4" name="TextBox 3"/>
          <p:cNvSpPr txBox="1"/>
          <p:nvPr/>
        </p:nvSpPr>
        <p:spPr>
          <a:xfrm>
            <a:off x="6045583" y="3792875"/>
            <a:ext cx="797719" cy="369332"/>
          </a:xfrm>
          <a:prstGeom prst="rect">
            <a:avLst/>
          </a:prstGeom>
          <a:noFill/>
        </p:spPr>
        <p:txBody>
          <a:bodyPr wrap="none" rtlCol="0">
            <a:spAutoFit/>
          </a:bodyPr>
          <a:lstStyle/>
          <a:p>
            <a:r>
              <a:rPr lang="en-US" dirty="0" smtClean="0">
                <a:solidFill>
                  <a:srgbClr val="FF0000"/>
                </a:solidFill>
              </a:rPr>
              <a:t>temp1</a:t>
            </a:r>
            <a:endParaRPr lang="en-US" dirty="0">
              <a:solidFill>
                <a:srgbClr val="FF0000"/>
              </a:solidFill>
            </a:endParaRPr>
          </a:p>
        </p:txBody>
      </p:sp>
      <p:sp>
        <p:nvSpPr>
          <p:cNvPr id="44" name="TextBox 43"/>
          <p:cNvSpPr txBox="1"/>
          <p:nvPr/>
        </p:nvSpPr>
        <p:spPr>
          <a:xfrm>
            <a:off x="7813500" y="3676852"/>
            <a:ext cx="797719" cy="369332"/>
          </a:xfrm>
          <a:prstGeom prst="rect">
            <a:avLst/>
          </a:prstGeom>
          <a:noFill/>
        </p:spPr>
        <p:txBody>
          <a:bodyPr wrap="none" rtlCol="0">
            <a:spAutoFit/>
          </a:bodyPr>
          <a:lstStyle/>
          <a:p>
            <a:r>
              <a:rPr lang="en-US" dirty="0" smtClean="0">
                <a:solidFill>
                  <a:srgbClr val="FF0000"/>
                </a:solidFill>
              </a:rPr>
              <a:t>temp2</a:t>
            </a:r>
            <a:endParaRPr lang="en-US" dirty="0">
              <a:solidFill>
                <a:srgbClr val="FF0000"/>
              </a:solidFill>
            </a:endParaRPr>
          </a:p>
        </p:txBody>
      </p:sp>
      <p:cxnSp>
        <p:nvCxnSpPr>
          <p:cNvPr id="7" name="Straight Arrow Connector 6"/>
          <p:cNvCxnSpPr/>
          <p:nvPr/>
        </p:nvCxnSpPr>
        <p:spPr>
          <a:xfrm flipH="1" flipV="1">
            <a:off x="6980007" y="3099880"/>
            <a:ext cx="871796" cy="4536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endCxn id="73" idx="2"/>
          </p:cNvCxnSpPr>
          <p:nvPr/>
        </p:nvCxnSpPr>
        <p:spPr>
          <a:xfrm flipV="1">
            <a:off x="6184148" y="3372414"/>
            <a:ext cx="405239" cy="4299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6656458" y="2704984"/>
            <a:ext cx="797719" cy="369332"/>
          </a:xfrm>
          <a:prstGeom prst="rect">
            <a:avLst/>
          </a:prstGeom>
          <a:noFill/>
        </p:spPr>
        <p:txBody>
          <a:bodyPr wrap="none" rtlCol="0">
            <a:spAutoFit/>
          </a:bodyPr>
          <a:lstStyle/>
          <a:p>
            <a:r>
              <a:rPr lang="en-US" dirty="0" smtClean="0">
                <a:solidFill>
                  <a:srgbClr val="FF0000"/>
                </a:solidFill>
              </a:rPr>
              <a:t>temp3</a:t>
            </a:r>
            <a:endParaRPr lang="en-US" dirty="0">
              <a:solidFill>
                <a:srgbClr val="FF0000"/>
              </a:solidFill>
            </a:endParaRPr>
          </a:p>
        </p:txBody>
      </p:sp>
      <p:cxnSp>
        <p:nvCxnSpPr>
          <p:cNvPr id="12" name="Straight Arrow Connector 11"/>
          <p:cNvCxnSpPr/>
          <p:nvPr/>
        </p:nvCxnSpPr>
        <p:spPr>
          <a:xfrm flipH="1" flipV="1">
            <a:off x="6045583" y="2287091"/>
            <a:ext cx="543804" cy="4503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265101" y="1955020"/>
            <a:ext cx="762516" cy="369332"/>
          </a:xfrm>
          <a:prstGeom prst="rect">
            <a:avLst/>
          </a:prstGeom>
          <a:noFill/>
        </p:spPr>
        <p:txBody>
          <a:bodyPr wrap="none" rtlCol="0">
            <a:spAutoFit/>
          </a:bodyPr>
          <a:lstStyle/>
          <a:p>
            <a:r>
              <a:rPr lang="en-US" dirty="0" smtClean="0">
                <a:solidFill>
                  <a:srgbClr val="FF0000"/>
                </a:solidFill>
              </a:rPr>
              <a:t>Result</a:t>
            </a:r>
            <a:endParaRPr lang="en-US" dirty="0">
              <a:solidFill>
                <a:srgbClr val="FF0000"/>
              </a:solidFill>
            </a:endParaRPr>
          </a:p>
        </p:txBody>
      </p:sp>
    </p:spTree>
    <p:extLst>
      <p:ext uri="{BB962C8B-B14F-4D97-AF65-F5344CB8AC3E}">
        <p14:creationId xmlns:p14="http://schemas.microsoft.com/office/powerpoint/2010/main" val="2887437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fade">
                                      <p:cBhvr>
                                        <p:cTn id="12" dur="500"/>
                                        <p:tgtEl>
                                          <p:spTgt spid="8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par>
                                <p:cTn id="18" presetID="10" presetClass="entr" presetSubtype="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fade">
                                      <p:cBhvr>
                                        <p:cTn id="34" dur="500"/>
                                        <p:tgtEl>
                                          <p:spTgt spid="42"/>
                                        </p:tgtEl>
                                      </p:cBhvr>
                                    </p:animEffect>
                                  </p:childTnLst>
                                </p:cTn>
                              </p:par>
                              <p:par>
                                <p:cTn id="35" presetID="10"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par>
                                <p:cTn id="41" presetID="10" presetClass="entr" presetSubtype="0"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fade">
                                      <p:cBhvr>
                                        <p:cTn id="48" dur="500"/>
                                        <p:tgtEl>
                                          <p:spTgt spid="4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fade">
                                      <p:cBhvr>
                                        <p:cTn id="51" dur="500"/>
                                        <p:tgtEl>
                                          <p:spTgt spid="43"/>
                                        </p:tgtEl>
                                      </p:cBhvr>
                                    </p:animEffect>
                                  </p:childTnLst>
                                </p:cTn>
                              </p:par>
                              <p:par>
                                <p:cTn id="52" presetID="10" presetClass="entr" presetSubtype="0" fill="hold" nodeType="with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fade">
                                      <p:cBhvr>
                                        <p:cTn id="54" dur="500"/>
                                        <p:tgtEl>
                                          <p:spTgt spid="4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fade">
                                      <p:cBhvr>
                                        <p:cTn id="57" dur="500"/>
                                        <p:tgtEl>
                                          <p:spTgt spid="4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6"/>
                                        </p:tgtEl>
                                        <p:attrNameLst>
                                          <p:attrName>style.visibility</p:attrName>
                                        </p:attrNameLst>
                                      </p:cBhvr>
                                      <p:to>
                                        <p:strVal val="visible"/>
                                      </p:to>
                                    </p:set>
                                    <p:animEffect transition="in" filter="fade">
                                      <p:cBhvr>
                                        <p:cTn id="62" dur="500"/>
                                        <p:tgtEl>
                                          <p:spTgt spid="56"/>
                                        </p:tgtEl>
                                      </p:cBhvr>
                                    </p:animEffect>
                                  </p:childTnLst>
                                </p:cTn>
                              </p:par>
                              <p:par>
                                <p:cTn id="63" presetID="10" presetClass="entr" presetSubtype="0" fill="hold" nodeType="withEffect">
                                  <p:stCondLst>
                                    <p:cond delay="0"/>
                                  </p:stCondLst>
                                  <p:childTnLst>
                                    <p:set>
                                      <p:cBhvr>
                                        <p:cTn id="64" dur="1" fill="hold">
                                          <p:stCondLst>
                                            <p:cond delay="0"/>
                                          </p:stCondLst>
                                        </p:cTn>
                                        <p:tgtEl>
                                          <p:spTgt spid="55"/>
                                        </p:tgtEl>
                                        <p:attrNameLst>
                                          <p:attrName>style.visibility</p:attrName>
                                        </p:attrNameLst>
                                      </p:cBhvr>
                                      <p:to>
                                        <p:strVal val="visible"/>
                                      </p:to>
                                    </p:set>
                                    <p:animEffect transition="in" filter="fade">
                                      <p:cBhvr>
                                        <p:cTn id="65" dur="500"/>
                                        <p:tgtEl>
                                          <p:spTgt spid="5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fade">
                                      <p:cBhvr>
                                        <p:cTn id="68" dur="500"/>
                                        <p:tgtEl>
                                          <p:spTgt spid="51"/>
                                        </p:tgtEl>
                                      </p:cBhvr>
                                    </p:animEffect>
                                  </p:childTnLst>
                                </p:cTn>
                              </p:par>
                              <p:par>
                                <p:cTn id="69" presetID="10" presetClass="entr" presetSubtype="0" fill="hold" nodeType="with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fade">
                                      <p:cBhvr>
                                        <p:cTn id="71" dur="500"/>
                                        <p:tgtEl>
                                          <p:spTgt spid="5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7"/>
                                        </p:tgtEl>
                                        <p:attrNameLst>
                                          <p:attrName>style.visibility</p:attrName>
                                        </p:attrNameLst>
                                      </p:cBhvr>
                                      <p:to>
                                        <p:strVal val="visible"/>
                                      </p:to>
                                    </p:set>
                                    <p:animEffect transition="in" filter="fade">
                                      <p:cBhvr>
                                        <p:cTn id="76" dur="500"/>
                                        <p:tgtEl>
                                          <p:spTgt spid="57"/>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64"/>
                                        </p:tgtEl>
                                        <p:attrNameLst>
                                          <p:attrName>style.visibility</p:attrName>
                                        </p:attrNameLst>
                                      </p:cBhvr>
                                      <p:to>
                                        <p:strVal val="visible"/>
                                      </p:to>
                                    </p:set>
                                    <p:animEffect transition="in" filter="fade">
                                      <p:cBhvr>
                                        <p:cTn id="81" dur="500"/>
                                        <p:tgtEl>
                                          <p:spTgt spid="64"/>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fade">
                                      <p:cBhvr>
                                        <p:cTn id="84" dur="500"/>
                                        <p:tgtEl>
                                          <p:spTgt spid="63"/>
                                        </p:tgtEl>
                                      </p:cBhvr>
                                    </p:animEffect>
                                  </p:childTnLst>
                                </p:cTn>
                              </p:par>
                              <p:par>
                                <p:cTn id="85" presetID="10" presetClass="entr" presetSubtype="0" fill="hold" nodeType="withEffect">
                                  <p:stCondLst>
                                    <p:cond delay="0"/>
                                  </p:stCondLst>
                                  <p:childTnLst>
                                    <p:set>
                                      <p:cBhvr>
                                        <p:cTn id="86" dur="1" fill="hold">
                                          <p:stCondLst>
                                            <p:cond delay="0"/>
                                          </p:stCondLst>
                                        </p:cTn>
                                        <p:tgtEl>
                                          <p:spTgt spid="60"/>
                                        </p:tgtEl>
                                        <p:attrNameLst>
                                          <p:attrName>style.visibility</p:attrName>
                                        </p:attrNameLst>
                                      </p:cBhvr>
                                      <p:to>
                                        <p:strVal val="visible"/>
                                      </p:to>
                                    </p:set>
                                    <p:animEffect transition="in" filter="fade">
                                      <p:cBhvr>
                                        <p:cTn id="87" dur="500"/>
                                        <p:tgtEl>
                                          <p:spTgt spid="6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58"/>
                                        </p:tgtEl>
                                        <p:attrNameLst>
                                          <p:attrName>style.visibility</p:attrName>
                                        </p:attrNameLst>
                                      </p:cBhvr>
                                      <p:to>
                                        <p:strVal val="visible"/>
                                      </p:to>
                                    </p:set>
                                    <p:animEffect transition="in" filter="fade">
                                      <p:cBhvr>
                                        <p:cTn id="90" dur="500"/>
                                        <p:tgtEl>
                                          <p:spTgt spid="58"/>
                                        </p:tgtEl>
                                      </p:cBhvr>
                                    </p:animEffect>
                                  </p:childTnLst>
                                </p:cTn>
                              </p:par>
                              <p:par>
                                <p:cTn id="91" presetID="10" presetClass="entr" presetSubtype="0" fill="hold" nodeType="withEffect">
                                  <p:stCondLst>
                                    <p:cond delay="0"/>
                                  </p:stCondLst>
                                  <p:childTnLst>
                                    <p:set>
                                      <p:cBhvr>
                                        <p:cTn id="92" dur="1" fill="hold">
                                          <p:stCondLst>
                                            <p:cond delay="0"/>
                                          </p:stCondLst>
                                        </p:cTn>
                                        <p:tgtEl>
                                          <p:spTgt spid="62"/>
                                        </p:tgtEl>
                                        <p:attrNameLst>
                                          <p:attrName>style.visibility</p:attrName>
                                        </p:attrNameLst>
                                      </p:cBhvr>
                                      <p:to>
                                        <p:strVal val="visible"/>
                                      </p:to>
                                    </p:set>
                                    <p:animEffect transition="in" filter="fade">
                                      <p:cBhvr>
                                        <p:cTn id="93" dur="500"/>
                                        <p:tgtEl>
                                          <p:spTgt spid="62"/>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68"/>
                                        </p:tgtEl>
                                        <p:attrNameLst>
                                          <p:attrName>style.visibility</p:attrName>
                                        </p:attrNameLst>
                                      </p:cBhvr>
                                      <p:to>
                                        <p:strVal val="visible"/>
                                      </p:to>
                                    </p:set>
                                    <p:animEffect transition="in" filter="fade">
                                      <p:cBhvr>
                                        <p:cTn id="98" dur="500"/>
                                        <p:tgtEl>
                                          <p:spTgt spid="68"/>
                                        </p:tgtEl>
                                      </p:cBhvr>
                                    </p:animEffect>
                                  </p:childTnLst>
                                </p:cTn>
                              </p:par>
                              <p:par>
                                <p:cTn id="99" presetID="10" presetClass="entr" presetSubtype="0" fill="hold" nodeType="withEffect">
                                  <p:stCondLst>
                                    <p:cond delay="0"/>
                                  </p:stCondLst>
                                  <p:childTnLst>
                                    <p:set>
                                      <p:cBhvr>
                                        <p:cTn id="100" dur="1" fill="hold">
                                          <p:stCondLst>
                                            <p:cond delay="0"/>
                                          </p:stCondLst>
                                        </p:cTn>
                                        <p:tgtEl>
                                          <p:spTgt spid="67"/>
                                        </p:tgtEl>
                                        <p:attrNameLst>
                                          <p:attrName>style.visibility</p:attrName>
                                        </p:attrNameLst>
                                      </p:cBhvr>
                                      <p:to>
                                        <p:strVal val="visible"/>
                                      </p:to>
                                    </p:set>
                                    <p:animEffect transition="in" filter="fade">
                                      <p:cBhvr>
                                        <p:cTn id="101" dur="500"/>
                                        <p:tgtEl>
                                          <p:spTgt spid="67"/>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65"/>
                                        </p:tgtEl>
                                        <p:attrNameLst>
                                          <p:attrName>style.visibility</p:attrName>
                                        </p:attrNameLst>
                                      </p:cBhvr>
                                      <p:to>
                                        <p:strVal val="visible"/>
                                      </p:to>
                                    </p:set>
                                    <p:animEffect transition="in" filter="fade">
                                      <p:cBhvr>
                                        <p:cTn id="104" dur="500"/>
                                        <p:tgtEl>
                                          <p:spTgt spid="65"/>
                                        </p:tgtEl>
                                      </p:cBhvr>
                                    </p:animEffect>
                                  </p:childTnLst>
                                </p:cTn>
                              </p:par>
                              <p:par>
                                <p:cTn id="105" presetID="10" presetClass="entr" presetSubtype="0" fill="hold" nodeType="with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fade">
                                      <p:cBhvr>
                                        <p:cTn id="107" dur="500"/>
                                        <p:tgtEl>
                                          <p:spTgt spid="7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71"/>
                                        </p:tgtEl>
                                        <p:attrNameLst>
                                          <p:attrName>style.visibility</p:attrName>
                                        </p:attrNameLst>
                                      </p:cBhvr>
                                      <p:to>
                                        <p:strVal val="visible"/>
                                      </p:to>
                                    </p:set>
                                    <p:animEffect transition="in" filter="fade">
                                      <p:cBhvr>
                                        <p:cTn id="110" dur="500"/>
                                        <p:tgtEl>
                                          <p:spTgt spid="71"/>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77"/>
                                        </p:tgtEl>
                                        <p:attrNameLst>
                                          <p:attrName>style.visibility</p:attrName>
                                        </p:attrNameLst>
                                      </p:cBhvr>
                                      <p:to>
                                        <p:strVal val="visible"/>
                                      </p:to>
                                    </p:set>
                                    <p:animEffect transition="in" filter="fade">
                                      <p:cBhvr>
                                        <p:cTn id="115" dur="500"/>
                                        <p:tgtEl>
                                          <p:spTgt spid="77"/>
                                        </p:tgtEl>
                                      </p:cBhvr>
                                    </p:animEffect>
                                  </p:childTnLst>
                                </p:cTn>
                              </p:par>
                              <p:par>
                                <p:cTn id="116" presetID="10" presetClass="entr" presetSubtype="0" fill="hold" nodeType="withEffect">
                                  <p:stCondLst>
                                    <p:cond delay="0"/>
                                  </p:stCondLst>
                                  <p:childTnLst>
                                    <p:set>
                                      <p:cBhvr>
                                        <p:cTn id="117" dur="1" fill="hold">
                                          <p:stCondLst>
                                            <p:cond delay="0"/>
                                          </p:stCondLst>
                                        </p:cTn>
                                        <p:tgtEl>
                                          <p:spTgt spid="75"/>
                                        </p:tgtEl>
                                        <p:attrNameLst>
                                          <p:attrName>style.visibility</p:attrName>
                                        </p:attrNameLst>
                                      </p:cBhvr>
                                      <p:to>
                                        <p:strVal val="visible"/>
                                      </p:to>
                                    </p:set>
                                    <p:animEffect transition="in" filter="fade">
                                      <p:cBhvr>
                                        <p:cTn id="118" dur="500"/>
                                        <p:tgtEl>
                                          <p:spTgt spid="75"/>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73"/>
                                        </p:tgtEl>
                                        <p:attrNameLst>
                                          <p:attrName>style.visibility</p:attrName>
                                        </p:attrNameLst>
                                      </p:cBhvr>
                                      <p:to>
                                        <p:strVal val="visible"/>
                                      </p:to>
                                    </p:set>
                                    <p:animEffect transition="in" filter="fade">
                                      <p:cBhvr>
                                        <p:cTn id="121" dur="500"/>
                                        <p:tgtEl>
                                          <p:spTgt spid="73"/>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80"/>
                                        </p:tgtEl>
                                        <p:attrNameLst>
                                          <p:attrName>style.visibility</p:attrName>
                                        </p:attrNameLst>
                                      </p:cBhvr>
                                      <p:to>
                                        <p:strVal val="visible"/>
                                      </p:to>
                                    </p:set>
                                    <p:animEffect transition="in" filter="fade">
                                      <p:cBhvr>
                                        <p:cTn id="126" dur="500"/>
                                        <p:tgtEl>
                                          <p:spTgt spid="80"/>
                                        </p:tgtEl>
                                      </p:cBhvr>
                                    </p:animEffect>
                                  </p:childTnLst>
                                </p:cTn>
                              </p:par>
                              <p:par>
                                <p:cTn id="127" presetID="10" presetClass="entr" presetSubtype="0" fill="hold" nodeType="withEffect">
                                  <p:stCondLst>
                                    <p:cond delay="0"/>
                                  </p:stCondLst>
                                  <p:childTnLst>
                                    <p:set>
                                      <p:cBhvr>
                                        <p:cTn id="128" dur="1" fill="hold">
                                          <p:stCondLst>
                                            <p:cond delay="0"/>
                                          </p:stCondLst>
                                        </p:cTn>
                                        <p:tgtEl>
                                          <p:spTgt spid="84"/>
                                        </p:tgtEl>
                                        <p:attrNameLst>
                                          <p:attrName>style.visibility</p:attrName>
                                        </p:attrNameLst>
                                      </p:cBhvr>
                                      <p:to>
                                        <p:strVal val="visible"/>
                                      </p:to>
                                    </p:set>
                                    <p:animEffect transition="in" filter="fade">
                                      <p:cBhvr>
                                        <p:cTn id="129" dur="500"/>
                                        <p:tgtEl>
                                          <p:spTgt spid="84"/>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82"/>
                                        </p:tgtEl>
                                        <p:attrNameLst>
                                          <p:attrName>style.visibility</p:attrName>
                                        </p:attrNameLst>
                                      </p:cBhvr>
                                      <p:to>
                                        <p:strVal val="visible"/>
                                      </p:to>
                                    </p:set>
                                    <p:animEffect transition="in" filter="fade">
                                      <p:cBhvr>
                                        <p:cTn id="132" dur="500"/>
                                        <p:tgtEl>
                                          <p:spTgt spid="82"/>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78"/>
                                        </p:tgtEl>
                                        <p:attrNameLst>
                                          <p:attrName>style.visibility</p:attrName>
                                        </p:attrNameLst>
                                      </p:cBhvr>
                                      <p:to>
                                        <p:strVal val="visible"/>
                                      </p:to>
                                    </p:set>
                                    <p:animEffect transition="in" filter="fade">
                                      <p:cBhvr>
                                        <p:cTn id="135" dur="500"/>
                                        <p:tgtEl>
                                          <p:spTgt spid="78"/>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4"/>
                                        </p:tgtEl>
                                        <p:attrNameLst>
                                          <p:attrName>style.visibility</p:attrName>
                                        </p:attrNameLst>
                                      </p:cBhvr>
                                      <p:to>
                                        <p:strVal val="visible"/>
                                      </p:to>
                                    </p:set>
                                    <p:animEffect transition="in" filter="fade">
                                      <p:cBhvr>
                                        <p:cTn id="140" dur="500"/>
                                        <p:tgtEl>
                                          <p:spTgt spid="4"/>
                                        </p:tgtEl>
                                      </p:cBhvr>
                                    </p:animEffect>
                                  </p:childTnLst>
                                </p:cTn>
                              </p:par>
                              <p:par>
                                <p:cTn id="141" presetID="10" presetClass="entr" presetSubtype="0" fill="hold" nodeType="withEffect">
                                  <p:stCondLst>
                                    <p:cond delay="0"/>
                                  </p:stCondLst>
                                  <p:childTnLst>
                                    <p:set>
                                      <p:cBhvr>
                                        <p:cTn id="142" dur="1" fill="hold">
                                          <p:stCondLst>
                                            <p:cond delay="0"/>
                                          </p:stCondLst>
                                        </p:cTn>
                                        <p:tgtEl>
                                          <p:spTgt spid="9"/>
                                        </p:tgtEl>
                                        <p:attrNameLst>
                                          <p:attrName>style.visibility</p:attrName>
                                        </p:attrNameLst>
                                      </p:cBhvr>
                                      <p:to>
                                        <p:strVal val="visible"/>
                                      </p:to>
                                    </p:set>
                                    <p:animEffect transition="in" filter="fade">
                                      <p:cBhvr>
                                        <p:cTn id="143" dur="500"/>
                                        <p:tgtEl>
                                          <p:spTgt spid="9"/>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44"/>
                                        </p:tgtEl>
                                        <p:attrNameLst>
                                          <p:attrName>style.visibility</p:attrName>
                                        </p:attrNameLst>
                                      </p:cBhvr>
                                      <p:to>
                                        <p:strVal val="visible"/>
                                      </p:to>
                                    </p:set>
                                    <p:animEffect transition="in" filter="fade">
                                      <p:cBhvr>
                                        <p:cTn id="148" dur="500"/>
                                        <p:tgtEl>
                                          <p:spTgt spid="44"/>
                                        </p:tgtEl>
                                      </p:cBhvr>
                                    </p:animEffect>
                                  </p:childTnLst>
                                </p:cTn>
                              </p:par>
                              <p:par>
                                <p:cTn id="149" presetID="10" presetClass="entr" presetSubtype="0" fill="hold" nodeType="withEffect">
                                  <p:stCondLst>
                                    <p:cond delay="0"/>
                                  </p:stCondLst>
                                  <p:childTnLst>
                                    <p:set>
                                      <p:cBhvr>
                                        <p:cTn id="150" dur="1" fill="hold">
                                          <p:stCondLst>
                                            <p:cond delay="0"/>
                                          </p:stCondLst>
                                        </p:cTn>
                                        <p:tgtEl>
                                          <p:spTgt spid="7"/>
                                        </p:tgtEl>
                                        <p:attrNameLst>
                                          <p:attrName>style.visibility</p:attrName>
                                        </p:attrNameLst>
                                      </p:cBhvr>
                                      <p:to>
                                        <p:strVal val="visible"/>
                                      </p:to>
                                    </p:set>
                                    <p:animEffect transition="in" filter="fade">
                                      <p:cBhvr>
                                        <p:cTn id="151" dur="500"/>
                                        <p:tgtEl>
                                          <p:spTgt spid="7"/>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grpId="0" nodeType="clickEffect">
                                  <p:stCondLst>
                                    <p:cond delay="0"/>
                                  </p:stCondLst>
                                  <p:childTnLst>
                                    <p:set>
                                      <p:cBhvr>
                                        <p:cTn id="155" dur="1" fill="hold">
                                          <p:stCondLst>
                                            <p:cond delay="0"/>
                                          </p:stCondLst>
                                        </p:cTn>
                                        <p:tgtEl>
                                          <p:spTgt spid="47"/>
                                        </p:tgtEl>
                                        <p:attrNameLst>
                                          <p:attrName>style.visibility</p:attrName>
                                        </p:attrNameLst>
                                      </p:cBhvr>
                                      <p:to>
                                        <p:strVal val="visible"/>
                                      </p:to>
                                    </p:set>
                                    <p:animEffect transition="in" filter="fade">
                                      <p:cBhvr>
                                        <p:cTn id="156" dur="500"/>
                                        <p:tgtEl>
                                          <p:spTgt spid="47"/>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nodeType="clickEffect">
                                  <p:stCondLst>
                                    <p:cond delay="0"/>
                                  </p:stCondLst>
                                  <p:childTnLst>
                                    <p:set>
                                      <p:cBhvr>
                                        <p:cTn id="160" dur="1" fill="hold">
                                          <p:stCondLst>
                                            <p:cond delay="0"/>
                                          </p:stCondLst>
                                        </p:cTn>
                                        <p:tgtEl>
                                          <p:spTgt spid="12"/>
                                        </p:tgtEl>
                                        <p:attrNameLst>
                                          <p:attrName>style.visibility</p:attrName>
                                        </p:attrNameLst>
                                      </p:cBhvr>
                                      <p:to>
                                        <p:strVal val="visible"/>
                                      </p:to>
                                    </p:set>
                                    <p:animEffect transition="in" filter="fade">
                                      <p:cBhvr>
                                        <p:cTn id="161" dur="500"/>
                                        <p:tgtEl>
                                          <p:spTgt spid="12"/>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6"/>
                                        </p:tgtEl>
                                        <p:attrNameLst>
                                          <p:attrName>style.visibility</p:attrName>
                                        </p:attrNameLst>
                                      </p:cBhvr>
                                      <p:to>
                                        <p:strVal val="visible"/>
                                      </p:to>
                                    </p:set>
                                    <p:animEffect transition="in" filter="fade">
                                      <p:cBhvr>
                                        <p:cTn id="164" dur="500"/>
                                        <p:tgtEl>
                                          <p:spTgt spid="6"/>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grpId="0" nodeType="clickEffect">
                                  <p:stCondLst>
                                    <p:cond delay="0"/>
                                  </p:stCondLst>
                                  <p:childTnLst>
                                    <p:set>
                                      <p:cBhvr>
                                        <p:cTn id="168" dur="1" fill="hold">
                                          <p:stCondLst>
                                            <p:cond delay="0"/>
                                          </p:stCondLst>
                                        </p:cTn>
                                        <p:tgtEl>
                                          <p:spTgt spid="3"/>
                                        </p:tgtEl>
                                        <p:attrNameLst>
                                          <p:attrName>style.visibility</p:attrName>
                                        </p:attrNameLst>
                                      </p:cBhvr>
                                      <p:to>
                                        <p:strVal val="visible"/>
                                      </p:to>
                                    </p:set>
                                    <p:animEffect transition="in" filter="fade">
                                      <p:cBhvr>
                                        <p:cTn id="16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30" grpId="0"/>
      <p:bldP spid="33" grpId="0"/>
      <p:bldP spid="34" grpId="0"/>
      <p:bldP spid="42" grpId="0"/>
      <p:bldP spid="43" grpId="0"/>
      <p:bldP spid="46" grpId="0"/>
      <p:bldP spid="51" grpId="0"/>
      <p:bldP spid="56" grpId="0"/>
      <p:bldP spid="57" grpId="0"/>
      <p:bldP spid="58" grpId="0"/>
      <p:bldP spid="63" grpId="0"/>
      <p:bldP spid="64" grpId="0"/>
      <p:bldP spid="65" grpId="0"/>
      <p:bldP spid="68" grpId="0"/>
      <p:bldP spid="71" grpId="0"/>
      <p:bldP spid="73" grpId="0"/>
      <p:bldP spid="78" grpId="0"/>
      <p:bldP spid="82" grpId="0"/>
      <p:bldP spid="86" grpId="0"/>
      <p:bldP spid="3" grpId="0"/>
      <p:bldP spid="4" grpId="0"/>
      <p:bldP spid="44" grpId="0"/>
      <p:bldP spid="47"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8640" y="789272"/>
            <a:ext cx="3116559" cy="369332"/>
          </a:xfrm>
          <a:prstGeom prst="rect">
            <a:avLst/>
          </a:prstGeom>
          <a:noFill/>
        </p:spPr>
        <p:txBody>
          <a:bodyPr wrap="none" rtlCol="0">
            <a:spAutoFit/>
          </a:bodyPr>
          <a:lstStyle/>
          <a:p>
            <a:r>
              <a:rPr lang="pt-BR" dirty="0"/>
              <a:t>X = ( A + B ) </a:t>
            </a:r>
            <a:r>
              <a:rPr lang="pt-BR" dirty="0" smtClean="0"/>
              <a:t>* ( </a:t>
            </a:r>
            <a:r>
              <a:rPr lang="pt-BR" dirty="0"/>
              <a:t>C - D ) / ( G * H </a:t>
            </a:r>
            <a:r>
              <a:rPr lang="pt-BR" dirty="0" smtClean="0"/>
              <a:t>)</a:t>
            </a:r>
            <a:endParaRPr lang="en-US" dirty="0"/>
          </a:p>
        </p:txBody>
      </p:sp>
      <p:grpSp>
        <p:nvGrpSpPr>
          <p:cNvPr id="4" name="Group 3"/>
          <p:cNvGrpSpPr/>
          <p:nvPr/>
        </p:nvGrpSpPr>
        <p:grpSpPr>
          <a:xfrm>
            <a:off x="193685" y="1473559"/>
            <a:ext cx="6556867" cy="3795032"/>
            <a:chOff x="193685" y="1473559"/>
            <a:chExt cx="6556867" cy="3795032"/>
          </a:xfrm>
        </p:grpSpPr>
        <p:sp>
          <p:nvSpPr>
            <p:cNvPr id="3" name="TextBox 2"/>
            <p:cNvSpPr txBox="1"/>
            <p:nvPr/>
          </p:nvSpPr>
          <p:spPr>
            <a:xfrm>
              <a:off x="1376413" y="4167739"/>
              <a:ext cx="300082" cy="369332"/>
            </a:xfrm>
            <a:prstGeom prst="rect">
              <a:avLst/>
            </a:prstGeom>
            <a:noFill/>
          </p:spPr>
          <p:txBody>
            <a:bodyPr wrap="none" rtlCol="0">
              <a:spAutoFit/>
            </a:bodyPr>
            <a:lstStyle/>
            <a:p>
              <a:r>
                <a:rPr lang="en-US" dirty="0" smtClean="0"/>
                <a:t>+</a:t>
              </a:r>
              <a:endParaRPr lang="en-US" dirty="0"/>
            </a:p>
          </p:txBody>
        </p:sp>
        <p:cxnSp>
          <p:nvCxnSpPr>
            <p:cNvPr id="5" name="Straight Connector 4"/>
            <p:cNvCxnSpPr>
              <a:stCxn id="3" idx="1"/>
            </p:cNvCxnSpPr>
            <p:nvPr/>
          </p:nvCxnSpPr>
          <p:spPr>
            <a:xfrm flipH="1">
              <a:off x="972152" y="4352405"/>
              <a:ext cx="404261" cy="546854"/>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3" idx="3"/>
              <a:endCxn id="9" idx="0"/>
            </p:cNvCxnSpPr>
            <p:nvPr/>
          </p:nvCxnSpPr>
          <p:spPr>
            <a:xfrm>
              <a:off x="1676495" y="4352405"/>
              <a:ext cx="461159" cy="546854"/>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27773" y="4899259"/>
              <a:ext cx="317716" cy="369332"/>
            </a:xfrm>
            <a:prstGeom prst="rect">
              <a:avLst/>
            </a:prstGeom>
            <a:noFill/>
          </p:spPr>
          <p:txBody>
            <a:bodyPr wrap="none" rtlCol="0">
              <a:spAutoFit/>
            </a:bodyPr>
            <a:lstStyle/>
            <a:p>
              <a:r>
                <a:rPr lang="en-US" dirty="0" smtClean="0"/>
                <a:t>A</a:t>
              </a:r>
              <a:endParaRPr lang="en-US" dirty="0"/>
            </a:p>
          </p:txBody>
        </p:sp>
        <p:sp>
          <p:nvSpPr>
            <p:cNvPr id="9" name="TextBox 8"/>
            <p:cNvSpPr txBox="1"/>
            <p:nvPr/>
          </p:nvSpPr>
          <p:spPr>
            <a:xfrm>
              <a:off x="1982804" y="4899259"/>
              <a:ext cx="309700" cy="369332"/>
            </a:xfrm>
            <a:prstGeom prst="rect">
              <a:avLst/>
            </a:prstGeom>
            <a:noFill/>
          </p:spPr>
          <p:txBody>
            <a:bodyPr wrap="none" rtlCol="0">
              <a:spAutoFit/>
            </a:bodyPr>
            <a:lstStyle/>
            <a:p>
              <a:r>
                <a:rPr lang="en-US" dirty="0" smtClean="0"/>
                <a:t>B</a:t>
              </a:r>
              <a:endParaRPr lang="en-US" dirty="0"/>
            </a:p>
          </p:txBody>
        </p:sp>
        <p:sp>
          <p:nvSpPr>
            <p:cNvPr id="11" name="TextBox 10"/>
            <p:cNvSpPr txBox="1"/>
            <p:nvPr/>
          </p:nvSpPr>
          <p:spPr>
            <a:xfrm>
              <a:off x="3665199" y="4167739"/>
              <a:ext cx="255198" cy="369332"/>
            </a:xfrm>
            <a:prstGeom prst="rect">
              <a:avLst/>
            </a:prstGeom>
            <a:noFill/>
          </p:spPr>
          <p:txBody>
            <a:bodyPr wrap="none" rtlCol="0">
              <a:spAutoFit/>
            </a:bodyPr>
            <a:lstStyle/>
            <a:p>
              <a:r>
                <a:rPr lang="en-US" dirty="0" smtClean="0"/>
                <a:t>-</a:t>
              </a:r>
              <a:endParaRPr lang="en-US" dirty="0"/>
            </a:p>
          </p:txBody>
        </p:sp>
        <p:sp>
          <p:nvSpPr>
            <p:cNvPr id="12" name="TextBox 11"/>
            <p:cNvSpPr txBox="1"/>
            <p:nvPr/>
          </p:nvSpPr>
          <p:spPr>
            <a:xfrm>
              <a:off x="3108960" y="4899259"/>
              <a:ext cx="308098" cy="369332"/>
            </a:xfrm>
            <a:prstGeom prst="rect">
              <a:avLst/>
            </a:prstGeom>
            <a:noFill/>
          </p:spPr>
          <p:txBody>
            <a:bodyPr wrap="none" rtlCol="0">
              <a:spAutoFit/>
            </a:bodyPr>
            <a:lstStyle/>
            <a:p>
              <a:r>
                <a:rPr lang="en-US" dirty="0" smtClean="0"/>
                <a:t>C</a:t>
              </a:r>
              <a:endParaRPr lang="en-US" dirty="0"/>
            </a:p>
          </p:txBody>
        </p:sp>
        <p:sp>
          <p:nvSpPr>
            <p:cNvPr id="13" name="TextBox 12"/>
            <p:cNvSpPr txBox="1"/>
            <p:nvPr/>
          </p:nvSpPr>
          <p:spPr>
            <a:xfrm>
              <a:off x="4196615" y="4899259"/>
              <a:ext cx="327334" cy="369332"/>
            </a:xfrm>
            <a:prstGeom prst="rect">
              <a:avLst/>
            </a:prstGeom>
            <a:noFill/>
          </p:spPr>
          <p:txBody>
            <a:bodyPr wrap="none" rtlCol="0">
              <a:spAutoFit/>
            </a:bodyPr>
            <a:lstStyle/>
            <a:p>
              <a:r>
                <a:rPr lang="en-US" dirty="0" smtClean="0"/>
                <a:t>D</a:t>
              </a:r>
              <a:endParaRPr lang="en-US" dirty="0"/>
            </a:p>
          </p:txBody>
        </p:sp>
        <p:cxnSp>
          <p:nvCxnSpPr>
            <p:cNvPr id="15" name="Straight Connector 14"/>
            <p:cNvCxnSpPr>
              <a:stCxn id="11" idx="1"/>
              <a:endCxn id="12" idx="0"/>
            </p:cNvCxnSpPr>
            <p:nvPr/>
          </p:nvCxnSpPr>
          <p:spPr>
            <a:xfrm flipH="1">
              <a:off x="3263009" y="4352405"/>
              <a:ext cx="402190" cy="546854"/>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11" idx="3"/>
              <a:endCxn id="13" idx="0"/>
            </p:cNvCxnSpPr>
            <p:nvPr/>
          </p:nvCxnSpPr>
          <p:spPr>
            <a:xfrm>
              <a:off x="3920397" y="4352405"/>
              <a:ext cx="439885" cy="546854"/>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5823284" y="4071486"/>
              <a:ext cx="300082" cy="369332"/>
            </a:xfrm>
            <a:prstGeom prst="rect">
              <a:avLst/>
            </a:prstGeom>
            <a:noFill/>
          </p:spPr>
          <p:txBody>
            <a:bodyPr wrap="none" rtlCol="0">
              <a:spAutoFit/>
            </a:bodyPr>
            <a:lstStyle/>
            <a:p>
              <a:r>
                <a:rPr lang="en-US" dirty="0" smtClean="0"/>
                <a:t>*</a:t>
              </a:r>
              <a:endParaRPr lang="en-US" dirty="0"/>
            </a:p>
          </p:txBody>
        </p:sp>
        <p:sp>
          <p:nvSpPr>
            <p:cNvPr id="19" name="TextBox 18"/>
            <p:cNvSpPr txBox="1"/>
            <p:nvPr/>
          </p:nvSpPr>
          <p:spPr>
            <a:xfrm>
              <a:off x="5390147" y="4793381"/>
              <a:ext cx="330540" cy="369332"/>
            </a:xfrm>
            <a:prstGeom prst="rect">
              <a:avLst/>
            </a:prstGeom>
            <a:noFill/>
          </p:spPr>
          <p:txBody>
            <a:bodyPr wrap="none" rtlCol="0">
              <a:spAutoFit/>
            </a:bodyPr>
            <a:lstStyle/>
            <a:p>
              <a:r>
                <a:rPr lang="en-US" dirty="0" smtClean="0"/>
                <a:t>G</a:t>
              </a:r>
              <a:endParaRPr lang="en-US" dirty="0"/>
            </a:p>
          </p:txBody>
        </p:sp>
        <p:sp>
          <p:nvSpPr>
            <p:cNvPr id="20" name="TextBox 19"/>
            <p:cNvSpPr txBox="1"/>
            <p:nvPr/>
          </p:nvSpPr>
          <p:spPr>
            <a:xfrm>
              <a:off x="6421616" y="4714593"/>
              <a:ext cx="328936" cy="369332"/>
            </a:xfrm>
            <a:prstGeom prst="rect">
              <a:avLst/>
            </a:prstGeom>
            <a:noFill/>
          </p:spPr>
          <p:txBody>
            <a:bodyPr wrap="none" rtlCol="0">
              <a:spAutoFit/>
            </a:bodyPr>
            <a:lstStyle/>
            <a:p>
              <a:r>
                <a:rPr lang="en-US" dirty="0" smtClean="0"/>
                <a:t>H</a:t>
              </a:r>
              <a:endParaRPr lang="en-US" dirty="0"/>
            </a:p>
          </p:txBody>
        </p:sp>
        <p:cxnSp>
          <p:nvCxnSpPr>
            <p:cNvPr id="22" name="Straight Connector 21"/>
            <p:cNvCxnSpPr>
              <a:stCxn id="18" idx="1"/>
              <a:endCxn id="19" idx="0"/>
            </p:cNvCxnSpPr>
            <p:nvPr/>
          </p:nvCxnSpPr>
          <p:spPr>
            <a:xfrm flipH="1">
              <a:off x="5555417" y="4256152"/>
              <a:ext cx="267867" cy="537229"/>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8" idx="3"/>
            </p:cNvCxnSpPr>
            <p:nvPr/>
          </p:nvCxnSpPr>
          <p:spPr>
            <a:xfrm>
              <a:off x="6123366" y="4256152"/>
              <a:ext cx="402562" cy="450602"/>
            </a:xfrm>
            <a:prstGeom prst="line">
              <a:avLst/>
            </a:prstGeom>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697128" y="3089709"/>
              <a:ext cx="274434" cy="369332"/>
            </a:xfrm>
            <a:prstGeom prst="rect">
              <a:avLst/>
            </a:prstGeom>
            <a:noFill/>
          </p:spPr>
          <p:txBody>
            <a:bodyPr wrap="none" rtlCol="0">
              <a:spAutoFit/>
            </a:bodyPr>
            <a:lstStyle/>
            <a:p>
              <a:r>
                <a:rPr lang="en-US" dirty="0" smtClean="0"/>
                <a:t>/</a:t>
              </a:r>
              <a:endParaRPr lang="en-US" dirty="0"/>
            </a:p>
          </p:txBody>
        </p:sp>
        <p:cxnSp>
          <p:nvCxnSpPr>
            <p:cNvPr id="29" name="Straight Connector 28"/>
            <p:cNvCxnSpPr>
              <a:stCxn id="27" idx="1"/>
              <a:endCxn id="11" idx="0"/>
            </p:cNvCxnSpPr>
            <p:nvPr/>
          </p:nvCxnSpPr>
          <p:spPr>
            <a:xfrm flipH="1">
              <a:off x="3792798" y="3274375"/>
              <a:ext cx="904330" cy="893364"/>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27" idx="3"/>
              <a:endCxn id="18" idx="0"/>
            </p:cNvCxnSpPr>
            <p:nvPr/>
          </p:nvCxnSpPr>
          <p:spPr>
            <a:xfrm>
              <a:off x="4971562" y="3274375"/>
              <a:ext cx="1001763" cy="797111"/>
            </a:xfrm>
            <a:prstGeom prst="line">
              <a:avLst/>
            </a:prstGeom>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2637322" y="2194560"/>
              <a:ext cx="300082" cy="369332"/>
            </a:xfrm>
            <a:prstGeom prst="rect">
              <a:avLst/>
            </a:prstGeom>
            <a:noFill/>
          </p:spPr>
          <p:txBody>
            <a:bodyPr wrap="none" rtlCol="0">
              <a:spAutoFit/>
            </a:bodyPr>
            <a:lstStyle/>
            <a:p>
              <a:r>
                <a:rPr lang="en-US" dirty="0" smtClean="0"/>
                <a:t>*</a:t>
              </a:r>
              <a:endParaRPr lang="en-US" dirty="0"/>
            </a:p>
          </p:txBody>
        </p:sp>
        <p:cxnSp>
          <p:nvCxnSpPr>
            <p:cNvPr id="34" name="Straight Connector 33"/>
            <p:cNvCxnSpPr>
              <a:stCxn id="32" idx="1"/>
              <a:endCxn id="3" idx="0"/>
            </p:cNvCxnSpPr>
            <p:nvPr/>
          </p:nvCxnSpPr>
          <p:spPr>
            <a:xfrm flipH="1">
              <a:off x="1526454" y="2379226"/>
              <a:ext cx="1110868" cy="1788513"/>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32" idx="3"/>
              <a:endCxn id="27" idx="0"/>
            </p:cNvCxnSpPr>
            <p:nvPr/>
          </p:nvCxnSpPr>
          <p:spPr>
            <a:xfrm>
              <a:off x="2937404" y="2379226"/>
              <a:ext cx="1896941" cy="710483"/>
            </a:xfrm>
            <a:prstGeom prst="line">
              <a:avLst/>
            </a:prstGeom>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133418" y="1473559"/>
              <a:ext cx="300082" cy="369332"/>
            </a:xfrm>
            <a:prstGeom prst="rect">
              <a:avLst/>
            </a:prstGeom>
            <a:noFill/>
          </p:spPr>
          <p:txBody>
            <a:bodyPr wrap="none" rtlCol="0">
              <a:spAutoFit/>
            </a:bodyPr>
            <a:lstStyle/>
            <a:p>
              <a:r>
                <a:rPr lang="en-US" dirty="0" smtClean="0"/>
                <a:t>=</a:t>
              </a:r>
              <a:endParaRPr lang="en-US" dirty="0"/>
            </a:p>
          </p:txBody>
        </p:sp>
        <p:cxnSp>
          <p:nvCxnSpPr>
            <p:cNvPr id="39" name="Straight Connector 38"/>
            <p:cNvCxnSpPr>
              <a:stCxn id="37" idx="3"/>
              <a:endCxn id="32" idx="0"/>
            </p:cNvCxnSpPr>
            <p:nvPr/>
          </p:nvCxnSpPr>
          <p:spPr>
            <a:xfrm>
              <a:off x="1433500" y="1658225"/>
              <a:ext cx="1353863" cy="536335"/>
            </a:xfrm>
            <a:prstGeom prst="line">
              <a:avLst/>
            </a:prstGeom>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93685" y="2282974"/>
              <a:ext cx="304892" cy="369332"/>
            </a:xfrm>
            <a:prstGeom prst="rect">
              <a:avLst/>
            </a:prstGeom>
            <a:noFill/>
          </p:spPr>
          <p:txBody>
            <a:bodyPr wrap="none" rtlCol="0">
              <a:spAutoFit/>
            </a:bodyPr>
            <a:lstStyle/>
            <a:p>
              <a:r>
                <a:rPr lang="en-US" dirty="0" smtClean="0"/>
                <a:t>X</a:t>
              </a:r>
              <a:endParaRPr lang="en-US" dirty="0"/>
            </a:p>
          </p:txBody>
        </p:sp>
        <p:cxnSp>
          <p:nvCxnSpPr>
            <p:cNvPr id="42" name="Straight Connector 41"/>
            <p:cNvCxnSpPr>
              <a:stCxn id="37" idx="1"/>
              <a:endCxn id="40" idx="0"/>
            </p:cNvCxnSpPr>
            <p:nvPr/>
          </p:nvCxnSpPr>
          <p:spPr>
            <a:xfrm flipH="1">
              <a:off x="346131" y="1658225"/>
              <a:ext cx="787287" cy="624749"/>
            </a:xfrm>
            <a:prstGeom prst="line">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6215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84935" y="4398745"/>
            <a:ext cx="300082" cy="369332"/>
          </a:xfrm>
          <a:prstGeom prst="rect">
            <a:avLst/>
          </a:prstGeom>
          <a:noFill/>
        </p:spPr>
        <p:txBody>
          <a:bodyPr wrap="none" rtlCol="0">
            <a:spAutoFit/>
          </a:bodyPr>
          <a:lstStyle/>
          <a:p>
            <a:r>
              <a:rPr lang="en-US" dirty="0" smtClean="0"/>
              <a:t>+</a:t>
            </a:r>
            <a:endParaRPr lang="en-US" dirty="0"/>
          </a:p>
        </p:txBody>
      </p:sp>
      <p:sp>
        <p:nvSpPr>
          <p:cNvPr id="4" name="TextBox 3"/>
          <p:cNvSpPr txBox="1"/>
          <p:nvPr/>
        </p:nvSpPr>
        <p:spPr>
          <a:xfrm>
            <a:off x="1530417" y="5101389"/>
            <a:ext cx="309700" cy="369332"/>
          </a:xfrm>
          <a:prstGeom prst="rect">
            <a:avLst/>
          </a:prstGeom>
          <a:noFill/>
        </p:spPr>
        <p:txBody>
          <a:bodyPr wrap="none" rtlCol="0">
            <a:spAutoFit/>
          </a:bodyPr>
          <a:lstStyle/>
          <a:p>
            <a:r>
              <a:rPr lang="en-US" dirty="0" smtClean="0"/>
              <a:t>B</a:t>
            </a:r>
            <a:endParaRPr lang="en-US" dirty="0"/>
          </a:p>
        </p:txBody>
      </p:sp>
      <p:sp>
        <p:nvSpPr>
          <p:cNvPr id="5" name="TextBox 4"/>
          <p:cNvSpPr txBox="1"/>
          <p:nvPr/>
        </p:nvSpPr>
        <p:spPr>
          <a:xfrm>
            <a:off x="2637322" y="5101389"/>
            <a:ext cx="308098" cy="369332"/>
          </a:xfrm>
          <a:prstGeom prst="rect">
            <a:avLst/>
          </a:prstGeom>
          <a:noFill/>
        </p:spPr>
        <p:txBody>
          <a:bodyPr wrap="none" rtlCol="0">
            <a:spAutoFit/>
          </a:bodyPr>
          <a:lstStyle/>
          <a:p>
            <a:r>
              <a:rPr lang="en-US" dirty="0" smtClean="0"/>
              <a:t>C</a:t>
            </a:r>
            <a:endParaRPr lang="en-US" dirty="0"/>
          </a:p>
        </p:txBody>
      </p:sp>
      <p:cxnSp>
        <p:nvCxnSpPr>
          <p:cNvPr id="7" name="Straight Connector 6"/>
          <p:cNvCxnSpPr>
            <a:stCxn id="3" idx="1"/>
            <a:endCxn id="4" idx="0"/>
          </p:cNvCxnSpPr>
          <p:nvPr/>
        </p:nvCxnSpPr>
        <p:spPr>
          <a:xfrm flipH="1">
            <a:off x="1685267" y="4583411"/>
            <a:ext cx="499668" cy="517978"/>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3" idx="3"/>
            <a:endCxn id="5" idx="0"/>
          </p:cNvCxnSpPr>
          <p:nvPr/>
        </p:nvCxnSpPr>
        <p:spPr>
          <a:xfrm>
            <a:off x="2485017" y="4583411"/>
            <a:ext cx="306354" cy="517978"/>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163055" y="4321742"/>
            <a:ext cx="255198" cy="369332"/>
          </a:xfrm>
          <a:prstGeom prst="rect">
            <a:avLst/>
          </a:prstGeom>
          <a:noFill/>
        </p:spPr>
        <p:txBody>
          <a:bodyPr wrap="none" rtlCol="0">
            <a:spAutoFit/>
          </a:bodyPr>
          <a:lstStyle/>
          <a:p>
            <a:r>
              <a:rPr lang="en-US" dirty="0" smtClean="0"/>
              <a:t>-</a:t>
            </a:r>
            <a:endParaRPr lang="en-US" dirty="0"/>
          </a:p>
        </p:txBody>
      </p:sp>
      <p:cxnSp>
        <p:nvCxnSpPr>
          <p:cNvPr id="12" name="Straight Connector 11"/>
          <p:cNvCxnSpPr>
            <a:stCxn id="10" idx="1"/>
          </p:cNvCxnSpPr>
          <p:nvPr/>
        </p:nvCxnSpPr>
        <p:spPr>
          <a:xfrm flipH="1">
            <a:off x="3840480" y="4506408"/>
            <a:ext cx="322575" cy="440977"/>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744227" y="4947385"/>
            <a:ext cx="327334" cy="369332"/>
          </a:xfrm>
          <a:prstGeom prst="rect">
            <a:avLst/>
          </a:prstGeom>
          <a:noFill/>
        </p:spPr>
        <p:txBody>
          <a:bodyPr wrap="none" rtlCol="0">
            <a:spAutoFit/>
          </a:bodyPr>
          <a:lstStyle/>
          <a:p>
            <a:r>
              <a:rPr lang="en-US" dirty="0" smtClean="0"/>
              <a:t>D</a:t>
            </a:r>
            <a:endParaRPr lang="en-US" dirty="0"/>
          </a:p>
        </p:txBody>
      </p:sp>
      <p:sp>
        <p:nvSpPr>
          <p:cNvPr id="14" name="TextBox 13"/>
          <p:cNvSpPr txBox="1"/>
          <p:nvPr/>
        </p:nvSpPr>
        <p:spPr>
          <a:xfrm>
            <a:off x="4764505" y="4947385"/>
            <a:ext cx="296876" cy="369332"/>
          </a:xfrm>
          <a:prstGeom prst="rect">
            <a:avLst/>
          </a:prstGeom>
          <a:noFill/>
        </p:spPr>
        <p:txBody>
          <a:bodyPr wrap="none" rtlCol="0">
            <a:spAutoFit/>
          </a:bodyPr>
          <a:lstStyle/>
          <a:p>
            <a:r>
              <a:rPr lang="en-US" dirty="0" smtClean="0"/>
              <a:t>E</a:t>
            </a:r>
            <a:endParaRPr lang="en-US" dirty="0"/>
          </a:p>
        </p:txBody>
      </p:sp>
      <p:cxnSp>
        <p:nvCxnSpPr>
          <p:cNvPr id="16" name="Straight Connector 15"/>
          <p:cNvCxnSpPr>
            <a:stCxn id="10" idx="3"/>
            <a:endCxn id="14" idx="0"/>
          </p:cNvCxnSpPr>
          <p:nvPr/>
        </p:nvCxnSpPr>
        <p:spPr>
          <a:xfrm>
            <a:off x="4418253" y="4506408"/>
            <a:ext cx="494690" cy="440977"/>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5168766" y="3416968"/>
            <a:ext cx="274434" cy="369332"/>
          </a:xfrm>
          <a:prstGeom prst="rect">
            <a:avLst/>
          </a:prstGeom>
          <a:noFill/>
        </p:spPr>
        <p:txBody>
          <a:bodyPr wrap="none" rtlCol="0">
            <a:spAutoFit/>
          </a:bodyPr>
          <a:lstStyle/>
          <a:p>
            <a:r>
              <a:rPr lang="en-US" dirty="0" smtClean="0"/>
              <a:t>/</a:t>
            </a:r>
            <a:endParaRPr lang="en-US" dirty="0"/>
          </a:p>
        </p:txBody>
      </p:sp>
      <p:cxnSp>
        <p:nvCxnSpPr>
          <p:cNvPr id="20" name="Straight Connector 19"/>
          <p:cNvCxnSpPr>
            <a:stCxn id="18" idx="1"/>
            <a:endCxn id="10" idx="0"/>
          </p:cNvCxnSpPr>
          <p:nvPr/>
        </p:nvCxnSpPr>
        <p:spPr>
          <a:xfrm flipH="1">
            <a:off x="4290654" y="3601634"/>
            <a:ext cx="878112" cy="720108"/>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8" idx="3"/>
          </p:cNvCxnSpPr>
          <p:nvPr/>
        </p:nvCxnSpPr>
        <p:spPr>
          <a:xfrm>
            <a:off x="5443200" y="3601634"/>
            <a:ext cx="870973" cy="535442"/>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6246796" y="4202667"/>
            <a:ext cx="330540" cy="369332"/>
          </a:xfrm>
          <a:prstGeom prst="rect">
            <a:avLst/>
          </a:prstGeom>
          <a:noFill/>
        </p:spPr>
        <p:txBody>
          <a:bodyPr wrap="none" rtlCol="0">
            <a:spAutoFit/>
          </a:bodyPr>
          <a:lstStyle/>
          <a:p>
            <a:r>
              <a:rPr lang="en-US" dirty="0" smtClean="0"/>
              <a:t>G</a:t>
            </a:r>
            <a:endParaRPr lang="en-US" dirty="0"/>
          </a:p>
        </p:txBody>
      </p:sp>
      <p:sp>
        <p:nvSpPr>
          <p:cNvPr id="26" name="TextBox 25"/>
          <p:cNvSpPr txBox="1"/>
          <p:nvPr/>
        </p:nvSpPr>
        <p:spPr>
          <a:xfrm>
            <a:off x="3311091" y="2454442"/>
            <a:ext cx="300082" cy="369332"/>
          </a:xfrm>
          <a:prstGeom prst="rect">
            <a:avLst/>
          </a:prstGeom>
          <a:noFill/>
        </p:spPr>
        <p:txBody>
          <a:bodyPr wrap="none" rtlCol="0">
            <a:spAutoFit/>
          </a:bodyPr>
          <a:lstStyle/>
          <a:p>
            <a:r>
              <a:rPr lang="en-US" dirty="0" smtClean="0"/>
              <a:t>*</a:t>
            </a:r>
            <a:endParaRPr lang="en-US" dirty="0"/>
          </a:p>
        </p:txBody>
      </p:sp>
      <p:cxnSp>
        <p:nvCxnSpPr>
          <p:cNvPr id="28" name="Straight Connector 27"/>
          <p:cNvCxnSpPr>
            <a:stCxn id="26" idx="1"/>
            <a:endCxn id="3" idx="0"/>
          </p:cNvCxnSpPr>
          <p:nvPr/>
        </p:nvCxnSpPr>
        <p:spPr>
          <a:xfrm flipH="1">
            <a:off x="2334976" y="2639108"/>
            <a:ext cx="976115" cy="1759637"/>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26" idx="3"/>
            <a:endCxn id="18" idx="0"/>
          </p:cNvCxnSpPr>
          <p:nvPr/>
        </p:nvCxnSpPr>
        <p:spPr>
          <a:xfrm>
            <a:off x="3611173" y="2639108"/>
            <a:ext cx="1694810" cy="777860"/>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4665598" y="1389958"/>
            <a:ext cx="300082" cy="369332"/>
          </a:xfrm>
          <a:prstGeom prst="rect">
            <a:avLst/>
          </a:prstGeom>
          <a:noFill/>
        </p:spPr>
        <p:txBody>
          <a:bodyPr wrap="none" rtlCol="0">
            <a:spAutoFit/>
          </a:bodyPr>
          <a:lstStyle/>
          <a:p>
            <a:r>
              <a:rPr lang="en-US" dirty="0" smtClean="0"/>
              <a:t>+</a:t>
            </a:r>
            <a:endParaRPr lang="en-US" dirty="0"/>
          </a:p>
        </p:txBody>
      </p:sp>
      <p:cxnSp>
        <p:nvCxnSpPr>
          <p:cNvPr id="33" name="Straight Connector 32"/>
          <p:cNvCxnSpPr>
            <a:stCxn id="31" idx="1"/>
            <a:endCxn id="26" idx="0"/>
          </p:cNvCxnSpPr>
          <p:nvPr/>
        </p:nvCxnSpPr>
        <p:spPr>
          <a:xfrm flipH="1">
            <a:off x="3461132" y="1574624"/>
            <a:ext cx="1204466" cy="879818"/>
          </a:xfrm>
          <a:prstGeom prst="line">
            <a:avLst/>
          </a:prstGeom>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5847013" y="2269776"/>
            <a:ext cx="328936" cy="369332"/>
          </a:xfrm>
          <a:prstGeom prst="rect">
            <a:avLst/>
          </a:prstGeom>
          <a:noFill/>
        </p:spPr>
        <p:txBody>
          <a:bodyPr wrap="none" rtlCol="0">
            <a:spAutoFit/>
          </a:bodyPr>
          <a:lstStyle/>
          <a:p>
            <a:r>
              <a:rPr lang="en-US" dirty="0" smtClean="0"/>
              <a:t>H</a:t>
            </a:r>
            <a:endParaRPr lang="en-US" dirty="0"/>
          </a:p>
        </p:txBody>
      </p:sp>
      <p:cxnSp>
        <p:nvCxnSpPr>
          <p:cNvPr id="36" name="Straight Connector 35"/>
          <p:cNvCxnSpPr>
            <a:stCxn id="31" idx="3"/>
            <a:endCxn id="34" idx="0"/>
          </p:cNvCxnSpPr>
          <p:nvPr/>
        </p:nvCxnSpPr>
        <p:spPr>
          <a:xfrm>
            <a:off x="4965680" y="1574624"/>
            <a:ext cx="1045801" cy="695152"/>
          </a:xfrm>
          <a:prstGeom prst="line">
            <a:avLst/>
          </a:prstGeom>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3516119" y="702644"/>
            <a:ext cx="300082" cy="369332"/>
          </a:xfrm>
          <a:prstGeom prst="rect">
            <a:avLst/>
          </a:prstGeom>
          <a:noFill/>
        </p:spPr>
        <p:txBody>
          <a:bodyPr wrap="none" rtlCol="0">
            <a:spAutoFit/>
          </a:bodyPr>
          <a:lstStyle/>
          <a:p>
            <a:r>
              <a:rPr lang="en-US" dirty="0" smtClean="0"/>
              <a:t>=</a:t>
            </a:r>
            <a:endParaRPr lang="en-US" dirty="0"/>
          </a:p>
        </p:txBody>
      </p:sp>
      <p:cxnSp>
        <p:nvCxnSpPr>
          <p:cNvPr id="39" name="Straight Connector 38"/>
          <p:cNvCxnSpPr>
            <a:stCxn id="37" idx="3"/>
            <a:endCxn id="31" idx="0"/>
          </p:cNvCxnSpPr>
          <p:nvPr/>
        </p:nvCxnSpPr>
        <p:spPr>
          <a:xfrm>
            <a:off x="3816201" y="887310"/>
            <a:ext cx="999438" cy="502648"/>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1"/>
          </p:cNvCxnSpPr>
          <p:nvPr/>
        </p:nvCxnSpPr>
        <p:spPr>
          <a:xfrm flipH="1">
            <a:off x="2714324" y="887310"/>
            <a:ext cx="801795" cy="478062"/>
          </a:xfrm>
          <a:prstGeom prst="line">
            <a:avLst/>
          </a:prstGeom>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2502531" y="1405484"/>
            <a:ext cx="317716" cy="369332"/>
          </a:xfrm>
          <a:prstGeom prst="rect">
            <a:avLst/>
          </a:prstGeom>
          <a:noFill/>
        </p:spPr>
        <p:txBody>
          <a:bodyPr wrap="none" rtlCol="0">
            <a:spAutoFit/>
          </a:bodyPr>
          <a:lstStyle/>
          <a:p>
            <a:r>
              <a:rPr lang="en-US" dirty="0" smtClean="0"/>
              <a:t>A</a:t>
            </a:r>
            <a:endParaRPr lang="en-US" dirty="0"/>
          </a:p>
        </p:txBody>
      </p:sp>
      <p:sp>
        <p:nvSpPr>
          <p:cNvPr id="43" name="TextBox 42"/>
          <p:cNvSpPr txBox="1"/>
          <p:nvPr/>
        </p:nvSpPr>
        <p:spPr>
          <a:xfrm>
            <a:off x="6708808" y="2136808"/>
            <a:ext cx="2126736" cy="646331"/>
          </a:xfrm>
          <a:prstGeom prst="rect">
            <a:avLst/>
          </a:prstGeom>
          <a:noFill/>
        </p:spPr>
        <p:txBody>
          <a:bodyPr wrap="none" rtlCol="0">
            <a:spAutoFit/>
          </a:bodyPr>
          <a:lstStyle/>
          <a:p>
            <a:r>
              <a:rPr lang="en-US" dirty="0" smtClean="0"/>
              <a:t>Precedence lowest?</a:t>
            </a:r>
          </a:p>
          <a:p>
            <a:r>
              <a:rPr lang="en-US" dirty="0" smtClean="0"/>
              <a:t>Precedence highest?</a:t>
            </a:r>
            <a:endParaRPr lang="en-US" dirty="0"/>
          </a:p>
        </p:txBody>
      </p:sp>
      <p:cxnSp>
        <p:nvCxnSpPr>
          <p:cNvPr id="45" name="Straight Arrow Connector 44"/>
          <p:cNvCxnSpPr>
            <a:endCxn id="37" idx="0"/>
          </p:cNvCxnSpPr>
          <p:nvPr/>
        </p:nvCxnSpPr>
        <p:spPr>
          <a:xfrm>
            <a:off x="3666160" y="154004"/>
            <a:ext cx="0" cy="5486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55258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1066987" y="1219032"/>
            <a:ext cx="7626847" cy="5940088"/>
          </a:xfrm>
          <a:prstGeom prst="rect">
            <a:avLst/>
          </a:prstGeom>
          <a:noFill/>
        </p:spPr>
        <p:txBody>
          <a:bodyPr wrap="square" rtlCol="0">
            <a:spAutoFit/>
          </a:bodyPr>
          <a:lstStyle/>
          <a:p>
            <a:pPr algn="just"/>
            <a:endParaRPr lang="en-US" dirty="0"/>
          </a:p>
          <a:p>
            <a:pPr algn="just"/>
            <a:r>
              <a:rPr lang="en-US" dirty="0"/>
              <a:t>The tree has an interior node labeled * with </a:t>
            </a:r>
            <a:r>
              <a:rPr lang="en-US" b="1" dirty="0"/>
              <a:t>(id, 3) </a:t>
            </a:r>
            <a:r>
              <a:rPr lang="en-US" dirty="0"/>
              <a:t>as its left child and the integer </a:t>
            </a:r>
            <a:r>
              <a:rPr lang="en-US" b="1" dirty="0"/>
              <a:t>60 </a:t>
            </a:r>
            <a:r>
              <a:rPr lang="en-US" dirty="0"/>
              <a:t>as its right child. The node </a:t>
            </a:r>
            <a:r>
              <a:rPr lang="en-US" b="1" dirty="0"/>
              <a:t>(id, 3) </a:t>
            </a:r>
            <a:r>
              <a:rPr lang="en-US" dirty="0"/>
              <a:t>represents the identifier </a:t>
            </a:r>
            <a:r>
              <a:rPr lang="en-US" b="1" dirty="0"/>
              <a:t>rate. </a:t>
            </a:r>
            <a:r>
              <a:rPr lang="en-US" dirty="0"/>
              <a:t>The node labeled * makes it explicit that we must first multiply the value of </a:t>
            </a:r>
            <a:r>
              <a:rPr lang="en-US" b="1" dirty="0"/>
              <a:t>r a t e </a:t>
            </a:r>
            <a:r>
              <a:rPr lang="en-US" dirty="0"/>
              <a:t>by </a:t>
            </a:r>
            <a:r>
              <a:rPr lang="en-US" b="1" dirty="0"/>
              <a:t>60. </a:t>
            </a:r>
            <a:r>
              <a:rPr lang="en-US" dirty="0"/>
              <a:t>The node labeled + indicates that we must add the result of this multiplication to the value of </a:t>
            </a:r>
            <a:r>
              <a:rPr lang="en-US" dirty="0" err="1"/>
              <a:t>i</a:t>
            </a:r>
            <a:r>
              <a:rPr lang="en-US" dirty="0"/>
              <a:t> n </a:t>
            </a:r>
            <a:r>
              <a:rPr lang="en-US" dirty="0" err="1"/>
              <a:t>i</a:t>
            </a:r>
            <a:r>
              <a:rPr lang="en-US" dirty="0"/>
              <a:t> t </a:t>
            </a:r>
            <a:r>
              <a:rPr lang="en-US" dirty="0" err="1"/>
              <a:t>i</a:t>
            </a:r>
            <a:r>
              <a:rPr lang="en-US" dirty="0"/>
              <a:t> a l . The root of the tree, labeled =, indicates that we must store the result of this addition into the location for the identifier p o s </a:t>
            </a:r>
            <a:r>
              <a:rPr lang="en-US" dirty="0" err="1"/>
              <a:t>i</a:t>
            </a:r>
            <a:r>
              <a:rPr lang="en-US" dirty="0"/>
              <a:t> t </a:t>
            </a:r>
            <a:r>
              <a:rPr lang="en-US" dirty="0" err="1"/>
              <a:t>i</a:t>
            </a:r>
            <a:r>
              <a:rPr lang="en-US" dirty="0"/>
              <a:t> o n . This ordering of operations is consistent with the usual conventions of arithmetic which tell us that multiplication has higher precedence than addition, and hence that the multiplication is to be performed before the addition.</a:t>
            </a:r>
          </a:p>
          <a:p>
            <a:pPr algn="just"/>
            <a:endParaRPr lang="en-US" dirty="0"/>
          </a:p>
          <a:p>
            <a:pPr algn="just"/>
            <a:r>
              <a:rPr lang="en-US" dirty="0"/>
              <a:t>		 </a:t>
            </a:r>
            <a:endParaRPr lang="nn-NO" sz="2000" b="1" dirty="0"/>
          </a:p>
          <a:p>
            <a:r>
              <a:rPr lang="nn-NO" sz="2000" b="1" dirty="0"/>
              <a:t>Syntax Error: </a:t>
            </a:r>
            <a:r>
              <a:rPr lang="en-US" dirty="0"/>
              <a:t>A grammatical error is a one that violates the (grammatical) rules of the language, for example if x = 7 y := 4 (missing </a:t>
            </a:r>
            <a:r>
              <a:rPr lang="en-US" b="1" dirty="0"/>
              <a:t>then</a:t>
            </a:r>
            <a:r>
              <a:rPr lang="en-US" dirty="0"/>
              <a:t>).</a:t>
            </a:r>
            <a:endParaRPr lang="nn-NO" b="1" dirty="0"/>
          </a:p>
          <a:p>
            <a:pPr algn="just"/>
            <a:endParaRPr lang="en-US" dirty="0"/>
          </a:p>
          <a:p>
            <a:pPr lvl="2" algn="just"/>
            <a:endParaRPr lang="en-US" dirty="0"/>
          </a:p>
          <a:p>
            <a:pPr algn="just"/>
            <a:endParaRPr lang="en-US" dirty="0"/>
          </a:p>
          <a:p>
            <a:r>
              <a:rPr lang="en-US" dirty="0"/>
              <a:t>                                                                                                                     </a:t>
            </a:r>
          </a:p>
          <a:p>
            <a:r>
              <a:rPr lang="en-US" dirty="0"/>
              <a:t>                                                                                                                                </a:t>
            </a:r>
          </a:p>
          <a:p>
            <a:endParaRPr lang="x-none" dirty="0"/>
          </a:p>
        </p:txBody>
      </p:sp>
    </p:spTree>
    <p:extLst>
      <p:ext uri="{BB962C8B-B14F-4D97-AF65-F5344CB8AC3E}">
        <p14:creationId xmlns:p14="http://schemas.microsoft.com/office/powerpoint/2010/main" val="34250171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5" name="TextBox 4">
            <a:extLst>
              <a:ext uri="{FF2B5EF4-FFF2-40B4-BE49-F238E27FC236}">
                <a16:creationId xmlns="" xmlns:a16="http://schemas.microsoft.com/office/drawing/2014/main" id="{53BED9D7-DC35-6145-B086-E1B62BC08349}"/>
              </a:ext>
            </a:extLst>
          </p:cNvPr>
          <p:cNvSpPr txBox="1"/>
          <p:nvPr/>
        </p:nvSpPr>
        <p:spPr>
          <a:xfrm>
            <a:off x="994491" y="1718131"/>
            <a:ext cx="7556508" cy="4832092"/>
          </a:xfrm>
          <a:prstGeom prst="rect">
            <a:avLst/>
          </a:prstGeom>
          <a:noFill/>
        </p:spPr>
        <p:txBody>
          <a:bodyPr wrap="square" rtlCol="0">
            <a:spAutoFit/>
          </a:bodyPr>
          <a:lstStyle/>
          <a:p>
            <a:pPr algn="just"/>
            <a:r>
              <a:rPr lang="en-US" sz="2000" b="1" dirty="0"/>
              <a:t>Semantic Analyzer: </a:t>
            </a:r>
            <a:r>
              <a:rPr lang="en-US" dirty="0"/>
              <a:t>The </a:t>
            </a:r>
            <a:r>
              <a:rPr lang="en-US" i="1" dirty="0"/>
              <a:t>semantic analyzer </a:t>
            </a:r>
            <a:r>
              <a:rPr lang="en-US" dirty="0"/>
              <a:t>uses the syntax tree and the information in the symbol table to check the source program for </a:t>
            </a:r>
            <a:r>
              <a:rPr lang="en-US" dirty="0" smtClean="0"/>
              <a:t>semantic</a:t>
            </a:r>
            <a:r>
              <a:rPr lang="en-US" b="1" dirty="0" smtClean="0"/>
              <a:t> consistency </a:t>
            </a:r>
            <a:r>
              <a:rPr lang="en-US" dirty="0" smtClean="0"/>
              <a:t>with </a:t>
            </a:r>
            <a:r>
              <a:rPr lang="en-US" dirty="0"/>
              <a:t>the language definition. It also gathers type information and saves it in either the syntax tree or the symbol table, for subsequent use during intermediate-code generation.</a:t>
            </a:r>
          </a:p>
          <a:p>
            <a:pPr algn="just"/>
            <a:endParaRPr lang="en-US" dirty="0"/>
          </a:p>
          <a:p>
            <a:pPr algn="just"/>
            <a:r>
              <a:rPr lang="en-US" dirty="0"/>
              <a:t>Semantic analysis checks whether the parse tree constructed follows the rules of language. For example, assignment of values is between compatible data types, and adding string to an integer. Also, the semantic analyzer keeps track of identifiers, their types and expressions; whether identifiers are declared before use or not etc. In practice semantic analyzers are mainly concerned with type checking and type coercion based on type rules. The semantic analyzer produces an </a:t>
            </a:r>
            <a:r>
              <a:rPr lang="en-US" b="1" dirty="0"/>
              <a:t>annotated syntax tree </a:t>
            </a:r>
            <a:r>
              <a:rPr lang="en-US" dirty="0"/>
              <a:t>as an output.</a:t>
            </a:r>
          </a:p>
          <a:p>
            <a:endParaRPr lang="en-US" dirty="0"/>
          </a:p>
          <a:p>
            <a:endParaRPr lang="en-US" dirty="0"/>
          </a:p>
          <a:p>
            <a:endParaRPr lang="en-US" dirty="0"/>
          </a:p>
          <a:p>
            <a:r>
              <a:rPr lang="en-US" dirty="0"/>
              <a:t>                                                                                                                                    </a:t>
            </a:r>
            <a:endParaRPr lang="x-none" dirty="0"/>
          </a:p>
        </p:txBody>
      </p:sp>
    </p:spTree>
    <p:extLst>
      <p:ext uri="{BB962C8B-B14F-4D97-AF65-F5344CB8AC3E}">
        <p14:creationId xmlns:p14="http://schemas.microsoft.com/office/powerpoint/2010/main" val="1526332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grpSp>
        <p:nvGrpSpPr>
          <p:cNvPr id="4" name="Group 40">
            <a:extLst>
              <a:ext uri="{FF2B5EF4-FFF2-40B4-BE49-F238E27FC236}">
                <a16:creationId xmlns="" xmlns:a16="http://schemas.microsoft.com/office/drawing/2014/main" id="{635F3233-5C68-4AFF-8795-D99B2403CD8F}"/>
              </a:ext>
            </a:extLst>
          </p:cNvPr>
          <p:cNvGrpSpPr>
            <a:grpSpLocks/>
          </p:cNvGrpSpPr>
          <p:nvPr/>
        </p:nvGrpSpPr>
        <p:grpSpPr bwMode="auto">
          <a:xfrm>
            <a:off x="1960273" y="1899819"/>
            <a:ext cx="2875689" cy="2348743"/>
            <a:chOff x="247" y="2201"/>
            <a:chExt cx="1433" cy="895"/>
          </a:xfrm>
        </p:grpSpPr>
        <p:sp>
          <p:nvSpPr>
            <p:cNvPr id="5" name="Text Box 41">
              <a:extLst>
                <a:ext uri="{FF2B5EF4-FFF2-40B4-BE49-F238E27FC236}">
                  <a16:creationId xmlns="" xmlns:a16="http://schemas.microsoft.com/office/drawing/2014/main" id="{B4268EA7-FB76-464F-AD0A-031604BE5C18}"/>
                </a:ext>
              </a:extLst>
            </p:cNvPr>
            <p:cNvSpPr txBox="1">
              <a:spLocks noChangeArrowheads="1"/>
            </p:cNvSpPr>
            <p:nvPr/>
          </p:nvSpPr>
          <p:spPr bwMode="auto">
            <a:xfrm>
              <a:off x="247" y="2369"/>
              <a:ext cx="72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 1)</a:t>
              </a:r>
            </a:p>
          </p:txBody>
        </p:sp>
        <p:sp>
          <p:nvSpPr>
            <p:cNvPr id="6" name="Text Box 42">
              <a:extLst>
                <a:ext uri="{FF2B5EF4-FFF2-40B4-BE49-F238E27FC236}">
                  <a16:creationId xmlns="" xmlns:a16="http://schemas.microsoft.com/office/drawing/2014/main" id="{0ED02F49-D4B4-4D91-9701-4232DBC5B838}"/>
                </a:ext>
              </a:extLst>
            </p:cNvPr>
            <p:cNvSpPr txBox="1">
              <a:spLocks noChangeArrowheads="1"/>
            </p:cNvSpPr>
            <p:nvPr/>
          </p:nvSpPr>
          <p:spPr bwMode="auto">
            <a:xfrm>
              <a:off x="444" y="2667"/>
              <a:ext cx="72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(id,2)</a:t>
              </a:r>
            </a:p>
          </p:txBody>
        </p:sp>
        <p:sp>
          <p:nvSpPr>
            <p:cNvPr id="7" name="Text Box 43">
              <a:extLst>
                <a:ext uri="{FF2B5EF4-FFF2-40B4-BE49-F238E27FC236}">
                  <a16:creationId xmlns="" xmlns:a16="http://schemas.microsoft.com/office/drawing/2014/main" id="{69B4CD75-C2EB-4C86-8B9B-1D272E1CA811}"/>
                </a:ext>
              </a:extLst>
            </p:cNvPr>
            <p:cNvSpPr txBox="1">
              <a:spLocks noChangeArrowheads="1"/>
            </p:cNvSpPr>
            <p:nvPr/>
          </p:nvSpPr>
          <p:spPr bwMode="auto">
            <a:xfrm>
              <a:off x="821" y="2955"/>
              <a:ext cx="72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(id,3)</a:t>
              </a:r>
            </a:p>
          </p:txBody>
        </p:sp>
        <p:sp>
          <p:nvSpPr>
            <p:cNvPr id="8" name="Text Box 44">
              <a:extLst>
                <a:ext uri="{FF2B5EF4-FFF2-40B4-BE49-F238E27FC236}">
                  <a16:creationId xmlns="" xmlns:a16="http://schemas.microsoft.com/office/drawing/2014/main" id="{DDC9DED0-E447-4E05-9084-64A625BB2A3E}"/>
                </a:ext>
              </a:extLst>
            </p:cNvPr>
            <p:cNvSpPr txBox="1">
              <a:spLocks noChangeArrowheads="1"/>
            </p:cNvSpPr>
            <p:nvPr/>
          </p:nvSpPr>
          <p:spPr bwMode="auto">
            <a:xfrm>
              <a:off x="640" y="2201"/>
              <a:ext cx="38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a:t>
              </a:r>
            </a:p>
          </p:txBody>
        </p:sp>
        <p:sp>
          <p:nvSpPr>
            <p:cNvPr id="9" name="Text Box 45">
              <a:extLst>
                <a:ext uri="{FF2B5EF4-FFF2-40B4-BE49-F238E27FC236}">
                  <a16:creationId xmlns="" xmlns:a16="http://schemas.microsoft.com/office/drawing/2014/main" id="{4879EEFE-4649-40CB-A173-F08F2DC0F1F4}"/>
                </a:ext>
              </a:extLst>
            </p:cNvPr>
            <p:cNvSpPr txBox="1">
              <a:spLocks noChangeArrowheads="1"/>
            </p:cNvSpPr>
            <p:nvPr/>
          </p:nvSpPr>
          <p:spPr bwMode="auto">
            <a:xfrm>
              <a:off x="820" y="2352"/>
              <a:ext cx="38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  +</a:t>
              </a:r>
            </a:p>
          </p:txBody>
        </p:sp>
        <p:sp>
          <p:nvSpPr>
            <p:cNvPr id="10" name="Text Box 46">
              <a:extLst>
                <a:ext uri="{FF2B5EF4-FFF2-40B4-BE49-F238E27FC236}">
                  <a16:creationId xmlns="" xmlns:a16="http://schemas.microsoft.com/office/drawing/2014/main" id="{3ADA073C-F701-40D7-ABD3-20383A49230F}"/>
                </a:ext>
              </a:extLst>
            </p:cNvPr>
            <p:cNvSpPr txBox="1">
              <a:spLocks noChangeArrowheads="1"/>
            </p:cNvSpPr>
            <p:nvPr/>
          </p:nvSpPr>
          <p:spPr bwMode="auto">
            <a:xfrm>
              <a:off x="1164" y="2640"/>
              <a:ext cx="38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   *</a:t>
              </a:r>
            </a:p>
          </p:txBody>
        </p:sp>
        <p:sp>
          <p:nvSpPr>
            <p:cNvPr id="12" name="Line 48">
              <a:extLst>
                <a:ext uri="{FF2B5EF4-FFF2-40B4-BE49-F238E27FC236}">
                  <a16:creationId xmlns="" xmlns:a16="http://schemas.microsoft.com/office/drawing/2014/main" id="{05D90F63-33D6-405E-A8C7-D29DACE394AD}"/>
                </a:ext>
              </a:extLst>
            </p:cNvPr>
            <p:cNvSpPr>
              <a:spLocks noChangeShapeType="1"/>
            </p:cNvSpPr>
            <p:nvPr/>
          </p:nvSpPr>
          <p:spPr bwMode="auto">
            <a:xfrm flipH="1">
              <a:off x="656" y="2314"/>
              <a:ext cx="9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3" name="Line 49">
              <a:extLst>
                <a:ext uri="{FF2B5EF4-FFF2-40B4-BE49-F238E27FC236}">
                  <a16:creationId xmlns="" xmlns:a16="http://schemas.microsoft.com/office/drawing/2014/main" id="{3B82986F-250B-4023-808B-08E2A0917646}"/>
                </a:ext>
              </a:extLst>
            </p:cNvPr>
            <p:cNvSpPr>
              <a:spLocks noChangeShapeType="1"/>
            </p:cNvSpPr>
            <p:nvPr/>
          </p:nvSpPr>
          <p:spPr bwMode="auto">
            <a:xfrm>
              <a:off x="912" y="2304"/>
              <a:ext cx="104"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4" name="Line 50">
              <a:extLst>
                <a:ext uri="{FF2B5EF4-FFF2-40B4-BE49-F238E27FC236}">
                  <a16:creationId xmlns="" xmlns:a16="http://schemas.microsoft.com/office/drawing/2014/main" id="{B36782DD-5D84-4CEA-97B9-8BC63BEC15E3}"/>
                </a:ext>
              </a:extLst>
            </p:cNvPr>
            <p:cNvSpPr>
              <a:spLocks noChangeShapeType="1"/>
            </p:cNvSpPr>
            <p:nvPr/>
          </p:nvSpPr>
          <p:spPr bwMode="auto">
            <a:xfrm flipH="1">
              <a:off x="820" y="2476"/>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5" name="Line 51">
              <a:extLst>
                <a:ext uri="{FF2B5EF4-FFF2-40B4-BE49-F238E27FC236}">
                  <a16:creationId xmlns="" xmlns:a16="http://schemas.microsoft.com/office/drawing/2014/main" id="{7660DEFE-ED4C-48D9-9D17-1BC64F5F6253}"/>
                </a:ext>
              </a:extLst>
            </p:cNvPr>
            <p:cNvSpPr>
              <a:spLocks noChangeShapeType="1"/>
            </p:cNvSpPr>
            <p:nvPr/>
          </p:nvSpPr>
          <p:spPr bwMode="auto">
            <a:xfrm>
              <a:off x="1200" y="2496"/>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 name="Line 52">
              <a:extLst>
                <a:ext uri="{FF2B5EF4-FFF2-40B4-BE49-F238E27FC236}">
                  <a16:creationId xmlns="" xmlns:a16="http://schemas.microsoft.com/office/drawing/2014/main" id="{4CB8384E-6203-4EC6-BDFF-29048E531085}"/>
                </a:ext>
              </a:extLst>
            </p:cNvPr>
            <p:cNvSpPr>
              <a:spLocks noChangeShapeType="1"/>
            </p:cNvSpPr>
            <p:nvPr/>
          </p:nvSpPr>
          <p:spPr bwMode="auto">
            <a:xfrm>
              <a:off x="1136" y="2463"/>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 name="Line 53">
              <a:extLst>
                <a:ext uri="{FF2B5EF4-FFF2-40B4-BE49-F238E27FC236}">
                  <a16:creationId xmlns="" xmlns:a16="http://schemas.microsoft.com/office/drawing/2014/main" id="{76DAFBDD-B528-434A-9BAF-616DE12838F9}"/>
                </a:ext>
              </a:extLst>
            </p:cNvPr>
            <p:cNvSpPr>
              <a:spLocks noChangeShapeType="1"/>
            </p:cNvSpPr>
            <p:nvPr/>
          </p:nvSpPr>
          <p:spPr bwMode="auto">
            <a:xfrm flipH="1">
              <a:off x="1206" y="2760"/>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8" name="Line 54">
              <a:extLst>
                <a:ext uri="{FF2B5EF4-FFF2-40B4-BE49-F238E27FC236}">
                  <a16:creationId xmlns="" xmlns:a16="http://schemas.microsoft.com/office/drawing/2014/main" id="{E9FC1C78-8973-4657-AEFE-A0AE0E6BC7D1}"/>
                </a:ext>
              </a:extLst>
            </p:cNvPr>
            <p:cNvSpPr>
              <a:spLocks noChangeShapeType="1"/>
            </p:cNvSpPr>
            <p:nvPr/>
          </p:nvSpPr>
          <p:spPr bwMode="auto">
            <a:xfrm>
              <a:off x="1488" y="2760"/>
              <a:ext cx="192" cy="1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grpSp>
      <p:sp>
        <p:nvSpPr>
          <p:cNvPr id="26" name="TextBox 25"/>
          <p:cNvSpPr txBox="1"/>
          <p:nvPr/>
        </p:nvSpPr>
        <p:spPr>
          <a:xfrm>
            <a:off x="4541051" y="3870663"/>
            <a:ext cx="1058175" cy="369332"/>
          </a:xfrm>
          <a:prstGeom prst="rect">
            <a:avLst/>
          </a:prstGeom>
          <a:noFill/>
        </p:spPr>
        <p:txBody>
          <a:bodyPr wrap="none" rtlCol="0">
            <a:spAutoFit/>
          </a:bodyPr>
          <a:lstStyle/>
          <a:p>
            <a:r>
              <a:rPr lang="en-US" dirty="0" err="1" smtClean="0"/>
              <a:t>inttofloat</a:t>
            </a:r>
            <a:endParaRPr lang="en-US" dirty="0"/>
          </a:p>
        </p:txBody>
      </p:sp>
      <p:sp>
        <p:nvSpPr>
          <p:cNvPr id="27" name="TextBox 26"/>
          <p:cNvSpPr txBox="1"/>
          <p:nvPr/>
        </p:nvSpPr>
        <p:spPr>
          <a:xfrm>
            <a:off x="4879225" y="4653241"/>
            <a:ext cx="418704" cy="369332"/>
          </a:xfrm>
          <a:prstGeom prst="rect">
            <a:avLst/>
          </a:prstGeom>
          <a:noFill/>
        </p:spPr>
        <p:txBody>
          <a:bodyPr wrap="none" rtlCol="0">
            <a:spAutoFit/>
          </a:bodyPr>
          <a:lstStyle/>
          <a:p>
            <a:r>
              <a:rPr lang="en-US" dirty="0" smtClean="0"/>
              <a:t>60</a:t>
            </a:r>
            <a:endParaRPr lang="en-US" dirty="0"/>
          </a:p>
        </p:txBody>
      </p:sp>
      <p:cxnSp>
        <p:nvCxnSpPr>
          <p:cNvPr id="29" name="Straight Connector 28"/>
          <p:cNvCxnSpPr>
            <a:stCxn id="26" idx="2"/>
            <a:endCxn id="27" idx="0"/>
          </p:cNvCxnSpPr>
          <p:nvPr/>
        </p:nvCxnSpPr>
        <p:spPr>
          <a:xfrm>
            <a:off x="5070139" y="4239995"/>
            <a:ext cx="18438" cy="413246"/>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77435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grpSp>
        <p:nvGrpSpPr>
          <p:cNvPr id="4" name="Group 40">
            <a:extLst>
              <a:ext uri="{FF2B5EF4-FFF2-40B4-BE49-F238E27FC236}">
                <a16:creationId xmlns="" xmlns:a16="http://schemas.microsoft.com/office/drawing/2014/main" id="{635F3233-5C68-4AFF-8795-D99B2403CD8F}"/>
              </a:ext>
            </a:extLst>
          </p:cNvPr>
          <p:cNvGrpSpPr>
            <a:grpSpLocks/>
          </p:cNvGrpSpPr>
          <p:nvPr/>
        </p:nvGrpSpPr>
        <p:grpSpPr bwMode="auto">
          <a:xfrm>
            <a:off x="1960273" y="1899819"/>
            <a:ext cx="3742610" cy="2348743"/>
            <a:chOff x="247" y="2201"/>
            <a:chExt cx="1865" cy="895"/>
          </a:xfrm>
        </p:grpSpPr>
        <p:sp>
          <p:nvSpPr>
            <p:cNvPr id="5" name="Text Box 41">
              <a:extLst>
                <a:ext uri="{FF2B5EF4-FFF2-40B4-BE49-F238E27FC236}">
                  <a16:creationId xmlns="" xmlns:a16="http://schemas.microsoft.com/office/drawing/2014/main" id="{B4268EA7-FB76-464F-AD0A-031604BE5C18}"/>
                </a:ext>
              </a:extLst>
            </p:cNvPr>
            <p:cNvSpPr txBox="1">
              <a:spLocks noChangeArrowheads="1"/>
            </p:cNvSpPr>
            <p:nvPr/>
          </p:nvSpPr>
          <p:spPr bwMode="auto">
            <a:xfrm>
              <a:off x="247" y="2369"/>
              <a:ext cx="72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 1)</a:t>
              </a:r>
            </a:p>
          </p:txBody>
        </p:sp>
        <p:sp>
          <p:nvSpPr>
            <p:cNvPr id="6" name="Text Box 42">
              <a:extLst>
                <a:ext uri="{FF2B5EF4-FFF2-40B4-BE49-F238E27FC236}">
                  <a16:creationId xmlns="" xmlns:a16="http://schemas.microsoft.com/office/drawing/2014/main" id="{0ED02F49-D4B4-4D91-9701-4232DBC5B838}"/>
                </a:ext>
              </a:extLst>
            </p:cNvPr>
            <p:cNvSpPr txBox="1">
              <a:spLocks noChangeArrowheads="1"/>
            </p:cNvSpPr>
            <p:nvPr/>
          </p:nvSpPr>
          <p:spPr bwMode="auto">
            <a:xfrm>
              <a:off x="444" y="2667"/>
              <a:ext cx="72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(id,2)</a:t>
              </a:r>
            </a:p>
          </p:txBody>
        </p:sp>
        <p:sp>
          <p:nvSpPr>
            <p:cNvPr id="7" name="Text Box 43">
              <a:extLst>
                <a:ext uri="{FF2B5EF4-FFF2-40B4-BE49-F238E27FC236}">
                  <a16:creationId xmlns="" xmlns:a16="http://schemas.microsoft.com/office/drawing/2014/main" id="{69B4CD75-C2EB-4C86-8B9B-1D272E1CA811}"/>
                </a:ext>
              </a:extLst>
            </p:cNvPr>
            <p:cNvSpPr txBox="1">
              <a:spLocks noChangeArrowheads="1"/>
            </p:cNvSpPr>
            <p:nvPr/>
          </p:nvSpPr>
          <p:spPr bwMode="auto">
            <a:xfrm>
              <a:off x="821" y="2955"/>
              <a:ext cx="72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(id,3)</a:t>
              </a:r>
            </a:p>
          </p:txBody>
        </p:sp>
        <p:sp>
          <p:nvSpPr>
            <p:cNvPr id="8" name="Text Box 44">
              <a:extLst>
                <a:ext uri="{FF2B5EF4-FFF2-40B4-BE49-F238E27FC236}">
                  <a16:creationId xmlns="" xmlns:a16="http://schemas.microsoft.com/office/drawing/2014/main" id="{DDC9DED0-E447-4E05-9084-64A625BB2A3E}"/>
                </a:ext>
              </a:extLst>
            </p:cNvPr>
            <p:cNvSpPr txBox="1">
              <a:spLocks noChangeArrowheads="1"/>
            </p:cNvSpPr>
            <p:nvPr/>
          </p:nvSpPr>
          <p:spPr bwMode="auto">
            <a:xfrm>
              <a:off x="640" y="2201"/>
              <a:ext cx="38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a:t>
              </a:r>
            </a:p>
          </p:txBody>
        </p:sp>
        <p:sp>
          <p:nvSpPr>
            <p:cNvPr id="9" name="Text Box 45">
              <a:extLst>
                <a:ext uri="{FF2B5EF4-FFF2-40B4-BE49-F238E27FC236}">
                  <a16:creationId xmlns="" xmlns:a16="http://schemas.microsoft.com/office/drawing/2014/main" id="{4879EEFE-4649-40CB-A173-F08F2DC0F1F4}"/>
                </a:ext>
              </a:extLst>
            </p:cNvPr>
            <p:cNvSpPr txBox="1">
              <a:spLocks noChangeArrowheads="1"/>
            </p:cNvSpPr>
            <p:nvPr/>
          </p:nvSpPr>
          <p:spPr bwMode="auto">
            <a:xfrm>
              <a:off x="820" y="2352"/>
              <a:ext cx="38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  +</a:t>
              </a:r>
            </a:p>
          </p:txBody>
        </p:sp>
        <p:sp>
          <p:nvSpPr>
            <p:cNvPr id="10" name="Text Box 46">
              <a:extLst>
                <a:ext uri="{FF2B5EF4-FFF2-40B4-BE49-F238E27FC236}">
                  <a16:creationId xmlns="" xmlns:a16="http://schemas.microsoft.com/office/drawing/2014/main" id="{3ADA073C-F701-40D7-ABD3-20383A49230F}"/>
                </a:ext>
              </a:extLst>
            </p:cNvPr>
            <p:cNvSpPr txBox="1">
              <a:spLocks noChangeArrowheads="1"/>
            </p:cNvSpPr>
            <p:nvPr/>
          </p:nvSpPr>
          <p:spPr bwMode="auto">
            <a:xfrm>
              <a:off x="1164" y="2640"/>
              <a:ext cx="38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   *</a:t>
              </a:r>
            </a:p>
          </p:txBody>
        </p:sp>
        <p:sp>
          <p:nvSpPr>
            <p:cNvPr id="11" name="Text Box 47">
              <a:extLst>
                <a:ext uri="{FF2B5EF4-FFF2-40B4-BE49-F238E27FC236}">
                  <a16:creationId xmlns="" xmlns:a16="http://schemas.microsoft.com/office/drawing/2014/main" id="{C5814E90-3120-46F8-BCF3-68102B6CDBDF}"/>
                </a:ext>
              </a:extLst>
            </p:cNvPr>
            <p:cNvSpPr txBox="1">
              <a:spLocks noChangeArrowheads="1"/>
            </p:cNvSpPr>
            <p:nvPr/>
          </p:nvSpPr>
          <p:spPr bwMode="auto">
            <a:xfrm>
              <a:off x="1536" y="2928"/>
              <a:ext cx="576"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err="1" smtClean="0">
                  <a:latin typeface="Times New Roman" panose="02020603050405020304" pitchFamily="18" charset="0"/>
                </a:rPr>
                <a:t>inttofloat</a:t>
              </a:r>
              <a:r>
                <a:rPr lang="en-US" altLang="en-US" sz="1800" dirty="0" smtClean="0">
                  <a:latin typeface="Times New Roman" panose="02020603050405020304" pitchFamily="18" charset="0"/>
                </a:rPr>
                <a:t> </a:t>
              </a:r>
              <a:endParaRPr lang="en-US" altLang="en-US" sz="1800" dirty="0">
                <a:latin typeface="Times New Roman" panose="02020603050405020304" pitchFamily="18" charset="0"/>
              </a:endParaRPr>
            </a:p>
          </p:txBody>
        </p:sp>
        <p:sp>
          <p:nvSpPr>
            <p:cNvPr id="12" name="Line 48">
              <a:extLst>
                <a:ext uri="{FF2B5EF4-FFF2-40B4-BE49-F238E27FC236}">
                  <a16:creationId xmlns="" xmlns:a16="http://schemas.microsoft.com/office/drawing/2014/main" id="{05D90F63-33D6-405E-A8C7-D29DACE394AD}"/>
                </a:ext>
              </a:extLst>
            </p:cNvPr>
            <p:cNvSpPr>
              <a:spLocks noChangeShapeType="1"/>
            </p:cNvSpPr>
            <p:nvPr/>
          </p:nvSpPr>
          <p:spPr bwMode="auto">
            <a:xfrm flipH="1">
              <a:off x="656" y="2314"/>
              <a:ext cx="9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3" name="Line 49">
              <a:extLst>
                <a:ext uri="{FF2B5EF4-FFF2-40B4-BE49-F238E27FC236}">
                  <a16:creationId xmlns="" xmlns:a16="http://schemas.microsoft.com/office/drawing/2014/main" id="{3B82986F-250B-4023-808B-08E2A0917646}"/>
                </a:ext>
              </a:extLst>
            </p:cNvPr>
            <p:cNvSpPr>
              <a:spLocks noChangeShapeType="1"/>
            </p:cNvSpPr>
            <p:nvPr/>
          </p:nvSpPr>
          <p:spPr bwMode="auto">
            <a:xfrm>
              <a:off x="912" y="2304"/>
              <a:ext cx="104"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4" name="Line 50">
              <a:extLst>
                <a:ext uri="{FF2B5EF4-FFF2-40B4-BE49-F238E27FC236}">
                  <a16:creationId xmlns="" xmlns:a16="http://schemas.microsoft.com/office/drawing/2014/main" id="{B36782DD-5D84-4CEA-97B9-8BC63BEC15E3}"/>
                </a:ext>
              </a:extLst>
            </p:cNvPr>
            <p:cNvSpPr>
              <a:spLocks noChangeShapeType="1"/>
            </p:cNvSpPr>
            <p:nvPr/>
          </p:nvSpPr>
          <p:spPr bwMode="auto">
            <a:xfrm flipH="1">
              <a:off x="820" y="2476"/>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5" name="Line 51">
              <a:extLst>
                <a:ext uri="{FF2B5EF4-FFF2-40B4-BE49-F238E27FC236}">
                  <a16:creationId xmlns="" xmlns:a16="http://schemas.microsoft.com/office/drawing/2014/main" id="{7660DEFE-ED4C-48D9-9D17-1BC64F5F6253}"/>
                </a:ext>
              </a:extLst>
            </p:cNvPr>
            <p:cNvSpPr>
              <a:spLocks noChangeShapeType="1"/>
            </p:cNvSpPr>
            <p:nvPr/>
          </p:nvSpPr>
          <p:spPr bwMode="auto">
            <a:xfrm>
              <a:off x="1200" y="2496"/>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 name="Line 52">
              <a:extLst>
                <a:ext uri="{FF2B5EF4-FFF2-40B4-BE49-F238E27FC236}">
                  <a16:creationId xmlns="" xmlns:a16="http://schemas.microsoft.com/office/drawing/2014/main" id="{4CB8384E-6203-4EC6-BDFF-29048E531085}"/>
                </a:ext>
              </a:extLst>
            </p:cNvPr>
            <p:cNvSpPr>
              <a:spLocks noChangeShapeType="1"/>
            </p:cNvSpPr>
            <p:nvPr/>
          </p:nvSpPr>
          <p:spPr bwMode="auto">
            <a:xfrm>
              <a:off x="1136" y="2463"/>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 name="Line 53">
              <a:extLst>
                <a:ext uri="{FF2B5EF4-FFF2-40B4-BE49-F238E27FC236}">
                  <a16:creationId xmlns="" xmlns:a16="http://schemas.microsoft.com/office/drawing/2014/main" id="{76DAFBDD-B528-434A-9BAF-616DE12838F9}"/>
                </a:ext>
              </a:extLst>
            </p:cNvPr>
            <p:cNvSpPr>
              <a:spLocks noChangeShapeType="1"/>
            </p:cNvSpPr>
            <p:nvPr/>
          </p:nvSpPr>
          <p:spPr bwMode="auto">
            <a:xfrm flipH="1">
              <a:off x="1206" y="2760"/>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8" name="Line 54">
              <a:extLst>
                <a:ext uri="{FF2B5EF4-FFF2-40B4-BE49-F238E27FC236}">
                  <a16:creationId xmlns="" xmlns:a16="http://schemas.microsoft.com/office/drawing/2014/main" id="{E9FC1C78-8973-4657-AEFE-A0AE0E6BC7D1}"/>
                </a:ext>
              </a:extLst>
            </p:cNvPr>
            <p:cNvSpPr>
              <a:spLocks noChangeShapeType="1"/>
            </p:cNvSpPr>
            <p:nvPr/>
          </p:nvSpPr>
          <p:spPr bwMode="auto">
            <a:xfrm>
              <a:off x="1488" y="2784"/>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grpSp>
      <p:sp>
        <p:nvSpPr>
          <p:cNvPr id="19" name="Line 71">
            <a:extLst>
              <a:ext uri="{FF2B5EF4-FFF2-40B4-BE49-F238E27FC236}">
                <a16:creationId xmlns="" xmlns:a16="http://schemas.microsoft.com/office/drawing/2014/main" id="{2BC95B2C-81F3-48D9-A508-26FAF867DD70}"/>
              </a:ext>
            </a:extLst>
          </p:cNvPr>
          <p:cNvSpPr>
            <a:spLocks noChangeShapeType="1"/>
          </p:cNvSpPr>
          <p:nvPr/>
        </p:nvSpPr>
        <p:spPr bwMode="auto">
          <a:xfrm>
            <a:off x="5008098" y="4150509"/>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 name="Text Box 72">
            <a:extLst>
              <a:ext uri="{FF2B5EF4-FFF2-40B4-BE49-F238E27FC236}">
                <a16:creationId xmlns="" xmlns:a16="http://schemas.microsoft.com/office/drawing/2014/main" id="{FF17E7B5-0DF9-4A3B-911E-4FCA1A8ED1BF}"/>
              </a:ext>
            </a:extLst>
          </p:cNvPr>
          <p:cNvSpPr txBox="1">
            <a:spLocks noChangeArrowheads="1"/>
          </p:cNvSpPr>
          <p:nvPr/>
        </p:nvSpPr>
        <p:spPr bwMode="auto">
          <a:xfrm>
            <a:off x="4835962" y="445530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60</a:t>
            </a:r>
          </a:p>
        </p:txBody>
      </p:sp>
      <p:sp>
        <p:nvSpPr>
          <p:cNvPr id="3" name="TextBox 2"/>
          <p:cNvSpPr txBox="1"/>
          <p:nvPr/>
        </p:nvSpPr>
        <p:spPr>
          <a:xfrm>
            <a:off x="577516" y="4726004"/>
            <a:ext cx="2330061" cy="1200329"/>
          </a:xfrm>
          <a:prstGeom prst="rect">
            <a:avLst/>
          </a:prstGeom>
          <a:noFill/>
        </p:spPr>
        <p:txBody>
          <a:bodyPr wrap="none" rtlCol="0">
            <a:spAutoFit/>
          </a:bodyPr>
          <a:lstStyle/>
          <a:p>
            <a:r>
              <a:rPr lang="en-US" dirty="0" smtClean="0"/>
              <a:t>temp1 := </a:t>
            </a:r>
            <a:r>
              <a:rPr lang="en-US" dirty="0" err="1" smtClean="0"/>
              <a:t>inttofloat</a:t>
            </a:r>
            <a:r>
              <a:rPr lang="en-US" dirty="0" smtClean="0"/>
              <a:t>(60)</a:t>
            </a:r>
          </a:p>
          <a:p>
            <a:r>
              <a:rPr lang="en-US" dirty="0"/>
              <a:t>t</a:t>
            </a:r>
            <a:r>
              <a:rPr lang="en-US" dirty="0" smtClean="0"/>
              <a:t>emp2 := id3 * temp1</a:t>
            </a:r>
          </a:p>
          <a:p>
            <a:r>
              <a:rPr lang="en-US" dirty="0"/>
              <a:t>t</a:t>
            </a:r>
            <a:r>
              <a:rPr lang="en-US" dirty="0" smtClean="0"/>
              <a:t>emp3 := id2 + temp2</a:t>
            </a:r>
          </a:p>
          <a:p>
            <a:r>
              <a:rPr lang="en-US" dirty="0"/>
              <a:t>i</a:t>
            </a:r>
            <a:r>
              <a:rPr lang="en-US" dirty="0" smtClean="0"/>
              <a:t>d1 := temp3</a:t>
            </a:r>
          </a:p>
        </p:txBody>
      </p:sp>
      <p:sp>
        <p:nvSpPr>
          <p:cNvPr id="21" name="TextBox 20"/>
          <p:cNvSpPr txBox="1"/>
          <p:nvPr/>
        </p:nvSpPr>
        <p:spPr>
          <a:xfrm>
            <a:off x="5799207" y="3807680"/>
            <a:ext cx="797719" cy="369332"/>
          </a:xfrm>
          <a:prstGeom prst="rect">
            <a:avLst/>
          </a:prstGeom>
          <a:noFill/>
        </p:spPr>
        <p:txBody>
          <a:bodyPr wrap="none" rtlCol="0">
            <a:spAutoFit/>
          </a:bodyPr>
          <a:lstStyle/>
          <a:p>
            <a:r>
              <a:rPr lang="en-US" dirty="0" smtClean="0">
                <a:solidFill>
                  <a:srgbClr val="FF0000"/>
                </a:solidFill>
              </a:rPr>
              <a:t>temp1</a:t>
            </a:r>
            <a:endParaRPr lang="en-US" dirty="0">
              <a:solidFill>
                <a:srgbClr val="FF0000"/>
              </a:solidFill>
            </a:endParaRPr>
          </a:p>
        </p:txBody>
      </p:sp>
      <p:cxnSp>
        <p:nvCxnSpPr>
          <p:cNvPr id="23" name="Straight Arrow Connector 22"/>
          <p:cNvCxnSpPr/>
          <p:nvPr/>
        </p:nvCxnSpPr>
        <p:spPr>
          <a:xfrm flipV="1">
            <a:off x="6076140" y="4150509"/>
            <a:ext cx="0" cy="4881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flipV="1">
            <a:off x="4764505" y="3167353"/>
            <a:ext cx="1164657" cy="6403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404140" y="2873432"/>
            <a:ext cx="797719" cy="369332"/>
          </a:xfrm>
          <a:prstGeom prst="rect">
            <a:avLst/>
          </a:prstGeom>
          <a:noFill/>
        </p:spPr>
        <p:txBody>
          <a:bodyPr wrap="none" rtlCol="0">
            <a:spAutoFit/>
          </a:bodyPr>
          <a:lstStyle/>
          <a:p>
            <a:r>
              <a:rPr lang="en-US" dirty="0" smtClean="0">
                <a:solidFill>
                  <a:srgbClr val="FF0000"/>
                </a:solidFill>
              </a:rPr>
              <a:t>temp2</a:t>
            </a:r>
            <a:endParaRPr lang="en-US" dirty="0">
              <a:solidFill>
                <a:srgbClr val="FF0000"/>
              </a:solidFill>
            </a:endParaRPr>
          </a:p>
        </p:txBody>
      </p:sp>
      <p:cxnSp>
        <p:nvCxnSpPr>
          <p:cNvPr id="29" name="Straight Arrow Connector 28"/>
          <p:cNvCxnSpPr/>
          <p:nvPr/>
        </p:nvCxnSpPr>
        <p:spPr>
          <a:xfrm flipH="1" flipV="1">
            <a:off x="3985095" y="2414182"/>
            <a:ext cx="489651" cy="4513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3712962" y="2136353"/>
            <a:ext cx="797719" cy="369332"/>
          </a:xfrm>
          <a:prstGeom prst="rect">
            <a:avLst/>
          </a:prstGeom>
          <a:noFill/>
        </p:spPr>
        <p:txBody>
          <a:bodyPr wrap="none" rtlCol="0">
            <a:spAutoFit/>
          </a:bodyPr>
          <a:lstStyle/>
          <a:p>
            <a:r>
              <a:rPr lang="en-US" dirty="0" smtClean="0">
                <a:solidFill>
                  <a:srgbClr val="FF0000"/>
                </a:solidFill>
              </a:rPr>
              <a:t>temp3</a:t>
            </a:r>
            <a:endParaRPr lang="en-US" dirty="0">
              <a:solidFill>
                <a:srgbClr val="FF0000"/>
              </a:solidFill>
            </a:endParaRPr>
          </a:p>
        </p:txBody>
      </p:sp>
      <p:cxnSp>
        <p:nvCxnSpPr>
          <p:cNvPr id="40" name="Straight Arrow Connector 39"/>
          <p:cNvCxnSpPr/>
          <p:nvPr/>
        </p:nvCxnSpPr>
        <p:spPr>
          <a:xfrm flipH="1" flipV="1">
            <a:off x="3405141" y="1954928"/>
            <a:ext cx="271710" cy="3044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37860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 xmlns:a16="http://schemas.microsoft.com/office/drawing/2014/main" id="{EF1BEE68-AF41-4F30-9DA7-39B7F494DE12}"/>
              </a:ext>
            </a:extLst>
          </p:cNvPr>
          <p:cNvSpPr txBox="1"/>
          <p:nvPr/>
        </p:nvSpPr>
        <p:spPr>
          <a:xfrm>
            <a:off x="994491" y="1718131"/>
            <a:ext cx="7556508" cy="2339102"/>
          </a:xfrm>
          <a:prstGeom prst="rect">
            <a:avLst/>
          </a:prstGeom>
          <a:noFill/>
        </p:spPr>
        <p:txBody>
          <a:bodyPr wrap="square" rtlCol="0">
            <a:spAutoFit/>
          </a:bodyPr>
          <a:lstStyle/>
          <a:p>
            <a:pPr algn="just"/>
            <a:r>
              <a:rPr lang="en-US" sz="2000" b="1" dirty="0"/>
              <a:t>Semantic Errors: </a:t>
            </a:r>
            <a:r>
              <a:rPr lang="en-US" dirty="0"/>
              <a:t>During compilation Semantic analyzer will recognize the following semantic errors.</a:t>
            </a:r>
          </a:p>
          <a:p>
            <a:pPr algn="just"/>
            <a:endParaRPr lang="en-US" dirty="0"/>
          </a:p>
          <a:p>
            <a:pPr algn="just"/>
            <a:endParaRPr lang="en-US" dirty="0"/>
          </a:p>
          <a:p>
            <a:pPr marL="742950" lvl="1" indent="-285750" algn="just">
              <a:buFont typeface="Wingdings" panose="05000000000000000000" pitchFamily="2" charset="2"/>
              <a:buChar char="v"/>
            </a:pPr>
            <a:r>
              <a:rPr lang="en-US" dirty="0"/>
              <a:t>Datatype mismatch</a:t>
            </a:r>
          </a:p>
          <a:p>
            <a:pPr marL="742950" lvl="1" indent="-285750" algn="just">
              <a:buFont typeface="Wingdings" panose="05000000000000000000" pitchFamily="2" charset="2"/>
              <a:buChar char="v"/>
            </a:pPr>
            <a:r>
              <a:rPr lang="en-US" dirty="0"/>
              <a:t>Undeclared variable</a:t>
            </a:r>
          </a:p>
          <a:p>
            <a:pPr marL="742950" lvl="1" indent="-285750" algn="just">
              <a:buFont typeface="Wingdings" panose="05000000000000000000" pitchFamily="2" charset="2"/>
              <a:buChar char="v"/>
            </a:pPr>
            <a:r>
              <a:rPr lang="en-US" dirty="0"/>
              <a:t>Multiple declaration of a variable in a scope </a:t>
            </a:r>
          </a:p>
          <a:p>
            <a:pPr marL="742950" lvl="1" indent="-285750" algn="just">
              <a:buFont typeface="Wingdings" panose="05000000000000000000" pitchFamily="2" charset="2"/>
              <a:buChar char="v"/>
            </a:pPr>
            <a:r>
              <a:rPr lang="en-US" dirty="0"/>
              <a:t>Actual and formal parameter </a:t>
            </a:r>
            <a:r>
              <a:rPr lang="en-US" dirty="0" smtClean="0"/>
              <a:t>mismatch                                                                                                                                    </a:t>
            </a:r>
            <a:endParaRPr lang="x-none" dirty="0"/>
          </a:p>
        </p:txBody>
      </p:sp>
    </p:spTree>
    <p:extLst>
      <p:ext uri="{BB962C8B-B14F-4D97-AF65-F5344CB8AC3E}">
        <p14:creationId xmlns:p14="http://schemas.microsoft.com/office/powerpoint/2010/main" val="2634059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Language Processing System</a:t>
            </a:r>
          </a:p>
          <a:p>
            <a:pPr marL="342900" indent="-342900">
              <a:buAutoNum type="arabicPeriod"/>
            </a:pPr>
            <a:r>
              <a:rPr lang="en-US" sz="2400" dirty="0">
                <a:solidFill>
                  <a:schemeClr val="tx1"/>
                </a:solidFill>
              </a:rPr>
              <a:t>Different Phases of a Compiler</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5" name="TextBox 4">
            <a:extLst>
              <a:ext uri="{FF2B5EF4-FFF2-40B4-BE49-F238E27FC236}">
                <a16:creationId xmlns="" xmlns:a16="http://schemas.microsoft.com/office/drawing/2014/main" id="{F2944A7F-5AE5-EC49-82AF-722C8C8F62C6}"/>
              </a:ext>
            </a:extLst>
          </p:cNvPr>
          <p:cNvSpPr txBox="1"/>
          <p:nvPr/>
        </p:nvSpPr>
        <p:spPr>
          <a:xfrm>
            <a:off x="783772" y="2435897"/>
            <a:ext cx="7151958" cy="923330"/>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p>
          <a:p>
            <a:r>
              <a:rPr lang="en-US" i="1" dirty="0"/>
              <a:t>(</a:t>
            </a:r>
            <a:r>
              <a:rPr lang="en-US" dirty="0"/>
              <a:t>The Dragon Book</a:t>
            </a:r>
            <a:r>
              <a:rPr lang="en-US" i="1" dirty="0"/>
              <a:t>)</a:t>
            </a:r>
            <a:r>
              <a:rPr lang="en-US" dirty="0"/>
              <a:t>,   [ Second Edition]</a:t>
            </a:r>
            <a:endParaRPr lang="x-none" dirty="0"/>
          </a:p>
          <a:p>
            <a:endParaRPr lang="x-none" dirty="0"/>
          </a:p>
        </p:txBody>
      </p:sp>
    </p:spTree>
    <p:extLst>
      <p:ext uri="{BB962C8B-B14F-4D97-AF65-F5344CB8AC3E}">
        <p14:creationId xmlns:p14="http://schemas.microsoft.com/office/powerpoint/2010/main" val="19233823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783772" y="2435897"/>
            <a:ext cx="184731" cy="369332"/>
          </a:xfrm>
          <a:prstGeom prst="rect">
            <a:avLst/>
          </a:prstGeom>
          <a:noFill/>
        </p:spPr>
        <p:txBody>
          <a:bodyPr wrap="none" rtlCol="0">
            <a:spAutoFit/>
          </a:bodyPr>
          <a:lstStyle/>
          <a:p>
            <a:endParaRPr lang="x-none" dirty="0"/>
          </a:p>
        </p:txBody>
      </p:sp>
      <p:sp>
        <p:nvSpPr>
          <p:cNvPr id="2" name="Rectangle 1">
            <a:extLst>
              <a:ext uri="{FF2B5EF4-FFF2-40B4-BE49-F238E27FC236}">
                <a16:creationId xmlns="" xmlns:a16="http://schemas.microsoft.com/office/drawing/2014/main" id="{57E16F0D-9199-4F56-AFEB-CB1EB455210D}"/>
              </a:ext>
            </a:extLst>
          </p:cNvPr>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endParaRPr lang="x-none" dirty="0"/>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 and Outcomes</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421341" y="2112340"/>
            <a:ext cx="8525711" cy="5478423"/>
          </a:xfrm>
          <a:prstGeom prst="rect">
            <a:avLst/>
          </a:prstGeom>
          <a:noFill/>
        </p:spPr>
        <p:txBody>
          <a:bodyPr wrap="square" rtlCol="0">
            <a:spAutoFit/>
          </a:bodyPr>
          <a:lstStyle/>
          <a:p>
            <a:pPr algn="just"/>
            <a:endParaRPr lang="en-US" sz="2000" b="1" dirty="0"/>
          </a:p>
          <a:p>
            <a:pPr algn="just"/>
            <a:r>
              <a:rPr lang="en-US" sz="2000" b="1" dirty="0"/>
              <a:t>Objectives:</a:t>
            </a:r>
          </a:p>
          <a:p>
            <a:pPr marL="742950" lvl="1" indent="-285750" algn="just">
              <a:buFont typeface="Wingdings" panose="05000000000000000000" pitchFamily="2" charset="2"/>
              <a:buChar char="Ø"/>
            </a:pPr>
            <a:r>
              <a:rPr lang="en-US" dirty="0"/>
              <a:t>Understand the structure of a language processing system.</a:t>
            </a:r>
          </a:p>
          <a:p>
            <a:pPr marL="742950" lvl="1" indent="-285750" algn="just">
              <a:buFont typeface="Wingdings" panose="05000000000000000000" pitchFamily="2" charset="2"/>
              <a:buChar char="Ø"/>
            </a:pPr>
            <a:r>
              <a:rPr lang="en-US" dirty="0"/>
              <a:t>Understand the structure of a compiler.</a:t>
            </a:r>
          </a:p>
          <a:p>
            <a:pPr marL="742950" lvl="1" indent="-285750" algn="just">
              <a:buFont typeface="Wingdings" panose="05000000000000000000" pitchFamily="2" charset="2"/>
              <a:buChar char="Ø"/>
            </a:pPr>
            <a:r>
              <a:rPr lang="en-US" dirty="0"/>
              <a:t>Understand the tools involved( Scanner generator, Parser generator, </a:t>
            </a:r>
            <a:r>
              <a:rPr lang="en-US" dirty="0" err="1"/>
              <a:t>etc</a:t>
            </a:r>
            <a:r>
              <a:rPr lang="en-US" dirty="0"/>
              <a:t>)</a:t>
            </a:r>
          </a:p>
          <a:p>
            <a:pPr lvl="1" algn="just"/>
            <a:endParaRPr lang="en-US" dirty="0"/>
          </a:p>
          <a:p>
            <a:pPr lvl="1" algn="just"/>
            <a:endParaRPr lang="en-US" dirty="0"/>
          </a:p>
          <a:p>
            <a:pPr algn="just"/>
            <a:r>
              <a:rPr lang="en-US" sz="2000" b="1" dirty="0"/>
              <a:t>Outcomes:</a:t>
            </a:r>
          </a:p>
          <a:p>
            <a:pPr marL="800100" lvl="1" indent="-342900" algn="just">
              <a:buFont typeface="Wingdings" panose="05000000000000000000" pitchFamily="2" charset="2"/>
              <a:buChar char="Ø"/>
            </a:pPr>
            <a:r>
              <a:rPr lang="en-US" dirty="0"/>
              <a:t>Students should be able to understand how a language is processed step by step.</a:t>
            </a:r>
          </a:p>
          <a:p>
            <a:pPr marL="800100" lvl="1" indent="-342900" algn="just">
              <a:buFont typeface="Wingdings" panose="05000000000000000000" pitchFamily="2" charset="2"/>
              <a:buChar char="Ø"/>
            </a:pPr>
            <a:r>
              <a:rPr lang="en-US" dirty="0"/>
              <a:t>Students will analyze the phases of a compiler.</a:t>
            </a:r>
          </a:p>
          <a:p>
            <a:pPr marL="800100" lvl="1" indent="-342900" algn="just">
              <a:buFont typeface="Wingdings" panose="05000000000000000000" pitchFamily="2" charset="2"/>
              <a:buChar char="Ø"/>
            </a:pPr>
            <a:endParaRPr lang="en-US" dirty="0"/>
          </a:p>
          <a:p>
            <a:pPr lvl="1" algn="just"/>
            <a:endParaRPr lang="en-US" sz="2000" dirty="0"/>
          </a:p>
          <a:p>
            <a:endParaRPr lang="en-US" b="1" dirty="0"/>
          </a:p>
          <a:p>
            <a:endParaRPr lang="en-US" b="1" dirty="0"/>
          </a:p>
          <a:p>
            <a:endParaRPr lang="en-US" b="1" dirty="0"/>
          </a:p>
          <a:p>
            <a:endParaRPr lang="en-US" b="1" dirty="0"/>
          </a:p>
          <a:p>
            <a:endParaRPr lang="en-US" b="1" dirty="0"/>
          </a:p>
          <a:p>
            <a:endParaRPr lang="en-US" b="1" dirty="0"/>
          </a:p>
          <a:p>
            <a:r>
              <a:rPr lang="en-US" b="1" dirty="0"/>
              <a:t>                                                                                                                             </a:t>
            </a:r>
            <a:endParaRPr lang="x-none" b="1" dirty="0"/>
          </a:p>
        </p:txBody>
      </p:sp>
    </p:spTree>
    <p:extLst>
      <p:ext uri="{BB962C8B-B14F-4D97-AF65-F5344CB8AC3E}">
        <p14:creationId xmlns:p14="http://schemas.microsoft.com/office/powerpoint/2010/main" val="2596703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Language Processing System</a:t>
            </a:r>
          </a:p>
          <a:p>
            <a:pPr marL="0" indent="0">
              <a:buNone/>
            </a:pP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941456" y="1224576"/>
            <a:ext cx="7261087" cy="5570756"/>
          </a:xfrm>
          <a:prstGeom prst="rect">
            <a:avLst/>
          </a:prstGeom>
          <a:noFill/>
        </p:spPr>
        <p:txBody>
          <a:bodyPr wrap="square" rtlCol="0">
            <a:spAutoFit/>
          </a:bodyPr>
          <a:lstStyle/>
          <a:p>
            <a:pPr algn="just"/>
            <a:endParaRPr lang="en-US" dirty="0"/>
          </a:p>
          <a:p>
            <a:pPr algn="just"/>
            <a:endParaRPr lang="en-US" dirty="0"/>
          </a:p>
          <a:p>
            <a:pPr algn="just"/>
            <a:endParaRPr lang="en-US" sz="1400" dirty="0"/>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x-none" dirty="0"/>
          </a:p>
        </p:txBody>
      </p:sp>
      <p:sp>
        <p:nvSpPr>
          <p:cNvPr id="10" name="Rectangle: Rounded Corners 9">
            <a:extLst>
              <a:ext uri="{FF2B5EF4-FFF2-40B4-BE49-F238E27FC236}">
                <a16:creationId xmlns="" xmlns:a16="http://schemas.microsoft.com/office/drawing/2014/main" id="{3E2E769B-163B-4B4C-A9F9-28091286CDFE}"/>
              </a:ext>
            </a:extLst>
          </p:cNvPr>
          <p:cNvSpPr/>
          <p:nvPr/>
        </p:nvSpPr>
        <p:spPr>
          <a:xfrm>
            <a:off x="3144129" y="1261730"/>
            <a:ext cx="1589649" cy="499768"/>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Source Program</a:t>
            </a:r>
          </a:p>
        </p:txBody>
      </p:sp>
      <p:cxnSp>
        <p:nvCxnSpPr>
          <p:cNvPr id="11" name="Straight Arrow Connector 10">
            <a:extLst>
              <a:ext uri="{FF2B5EF4-FFF2-40B4-BE49-F238E27FC236}">
                <a16:creationId xmlns="" xmlns:a16="http://schemas.microsoft.com/office/drawing/2014/main" id="{5BF16684-11E6-4922-A376-C4ECBD03466F}"/>
              </a:ext>
            </a:extLst>
          </p:cNvPr>
          <p:cNvCxnSpPr/>
          <p:nvPr/>
        </p:nvCxnSpPr>
        <p:spPr>
          <a:xfrm>
            <a:off x="3931920" y="1769852"/>
            <a:ext cx="7034" cy="2813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Rectangle: Rounded Corners 11">
            <a:extLst>
              <a:ext uri="{FF2B5EF4-FFF2-40B4-BE49-F238E27FC236}">
                <a16:creationId xmlns="" xmlns:a16="http://schemas.microsoft.com/office/drawing/2014/main" id="{901F6111-861B-4EDE-96BB-682BFC81572A}"/>
              </a:ext>
            </a:extLst>
          </p:cNvPr>
          <p:cNvSpPr/>
          <p:nvPr/>
        </p:nvSpPr>
        <p:spPr>
          <a:xfrm>
            <a:off x="3144129" y="2065728"/>
            <a:ext cx="1589649" cy="484632"/>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Preprocessor</a:t>
            </a:r>
          </a:p>
        </p:txBody>
      </p:sp>
      <p:cxnSp>
        <p:nvCxnSpPr>
          <p:cNvPr id="13" name="Straight Arrow Connector 12">
            <a:extLst>
              <a:ext uri="{FF2B5EF4-FFF2-40B4-BE49-F238E27FC236}">
                <a16:creationId xmlns="" xmlns:a16="http://schemas.microsoft.com/office/drawing/2014/main" id="{EDE64022-93CA-4FF2-83F2-25C67A1B7FFB}"/>
              </a:ext>
            </a:extLst>
          </p:cNvPr>
          <p:cNvCxnSpPr>
            <a:cxnSpLocks/>
          </p:cNvCxnSpPr>
          <p:nvPr/>
        </p:nvCxnSpPr>
        <p:spPr>
          <a:xfrm>
            <a:off x="3931919" y="2549320"/>
            <a:ext cx="7034" cy="4696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 xmlns:a16="http://schemas.microsoft.com/office/drawing/2014/main" id="{6250F71F-433F-4537-BB97-922AE4947B2B}"/>
              </a:ext>
            </a:extLst>
          </p:cNvPr>
          <p:cNvSpPr/>
          <p:nvPr/>
        </p:nvSpPr>
        <p:spPr>
          <a:xfrm>
            <a:off x="4353261" y="2713967"/>
            <a:ext cx="2617280" cy="1987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Modified source program</a:t>
            </a:r>
          </a:p>
        </p:txBody>
      </p:sp>
      <p:sp>
        <p:nvSpPr>
          <p:cNvPr id="15" name="Rectangle: Rounded Corners 14">
            <a:extLst>
              <a:ext uri="{FF2B5EF4-FFF2-40B4-BE49-F238E27FC236}">
                <a16:creationId xmlns="" xmlns:a16="http://schemas.microsoft.com/office/drawing/2014/main" id="{D5918594-DA97-4A67-9DA1-664B00E0999A}"/>
              </a:ext>
            </a:extLst>
          </p:cNvPr>
          <p:cNvSpPr/>
          <p:nvPr/>
        </p:nvSpPr>
        <p:spPr>
          <a:xfrm>
            <a:off x="3179299" y="2998683"/>
            <a:ext cx="1589649" cy="484632"/>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Compiler</a:t>
            </a:r>
          </a:p>
        </p:txBody>
      </p:sp>
      <p:sp>
        <p:nvSpPr>
          <p:cNvPr id="16" name="Rectangle 15">
            <a:extLst>
              <a:ext uri="{FF2B5EF4-FFF2-40B4-BE49-F238E27FC236}">
                <a16:creationId xmlns="" xmlns:a16="http://schemas.microsoft.com/office/drawing/2014/main" id="{1AD77E45-2099-4025-96A5-145A45C677A2}"/>
              </a:ext>
            </a:extLst>
          </p:cNvPr>
          <p:cNvSpPr/>
          <p:nvPr/>
        </p:nvSpPr>
        <p:spPr>
          <a:xfrm>
            <a:off x="4353261" y="3780695"/>
            <a:ext cx="2617280" cy="1987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Target assembly program</a:t>
            </a:r>
          </a:p>
        </p:txBody>
      </p:sp>
      <p:cxnSp>
        <p:nvCxnSpPr>
          <p:cNvPr id="17" name="Straight Arrow Connector 16">
            <a:extLst>
              <a:ext uri="{FF2B5EF4-FFF2-40B4-BE49-F238E27FC236}">
                <a16:creationId xmlns="" xmlns:a16="http://schemas.microsoft.com/office/drawing/2014/main" id="{2FF5FD01-8407-4963-A369-CCE3716A63E2}"/>
              </a:ext>
            </a:extLst>
          </p:cNvPr>
          <p:cNvCxnSpPr>
            <a:cxnSpLocks/>
          </p:cNvCxnSpPr>
          <p:nvPr/>
        </p:nvCxnSpPr>
        <p:spPr>
          <a:xfrm>
            <a:off x="3974123" y="3545888"/>
            <a:ext cx="7034" cy="6051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Rectangle: Rounded Corners 18">
            <a:extLst>
              <a:ext uri="{FF2B5EF4-FFF2-40B4-BE49-F238E27FC236}">
                <a16:creationId xmlns="" xmlns:a16="http://schemas.microsoft.com/office/drawing/2014/main" id="{E552B425-B623-42A3-BE48-46374CD63CD4}"/>
              </a:ext>
            </a:extLst>
          </p:cNvPr>
          <p:cNvSpPr/>
          <p:nvPr/>
        </p:nvSpPr>
        <p:spPr>
          <a:xfrm>
            <a:off x="3158195" y="4155689"/>
            <a:ext cx="1589649" cy="484632"/>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Assembler</a:t>
            </a:r>
          </a:p>
        </p:txBody>
      </p:sp>
      <p:sp>
        <p:nvSpPr>
          <p:cNvPr id="21" name="Rectangle 20">
            <a:extLst>
              <a:ext uri="{FF2B5EF4-FFF2-40B4-BE49-F238E27FC236}">
                <a16:creationId xmlns="" xmlns:a16="http://schemas.microsoft.com/office/drawing/2014/main" id="{70050576-5C30-4A26-A867-C4ABE1A8F5CD}"/>
              </a:ext>
            </a:extLst>
          </p:cNvPr>
          <p:cNvSpPr/>
          <p:nvPr/>
        </p:nvSpPr>
        <p:spPr>
          <a:xfrm>
            <a:off x="4325126" y="4956022"/>
            <a:ext cx="2617280" cy="1987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Relocatable machine code</a:t>
            </a:r>
          </a:p>
        </p:txBody>
      </p:sp>
      <p:cxnSp>
        <p:nvCxnSpPr>
          <p:cNvPr id="24" name="Straight Arrow Connector 23">
            <a:extLst>
              <a:ext uri="{FF2B5EF4-FFF2-40B4-BE49-F238E27FC236}">
                <a16:creationId xmlns="" xmlns:a16="http://schemas.microsoft.com/office/drawing/2014/main" id="{58043587-0F52-42AD-A643-C9970ADDC93F}"/>
              </a:ext>
            </a:extLst>
          </p:cNvPr>
          <p:cNvCxnSpPr>
            <a:cxnSpLocks/>
          </p:cNvCxnSpPr>
          <p:nvPr/>
        </p:nvCxnSpPr>
        <p:spPr>
          <a:xfrm>
            <a:off x="3950678" y="4639842"/>
            <a:ext cx="7034" cy="6723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Rectangle: Rounded Corners 24">
            <a:extLst>
              <a:ext uri="{FF2B5EF4-FFF2-40B4-BE49-F238E27FC236}">
                <a16:creationId xmlns="" xmlns:a16="http://schemas.microsoft.com/office/drawing/2014/main" id="{72766A63-F01A-4242-8202-E8FEC870B0E5}"/>
              </a:ext>
            </a:extLst>
          </p:cNvPr>
          <p:cNvSpPr/>
          <p:nvPr/>
        </p:nvSpPr>
        <p:spPr>
          <a:xfrm>
            <a:off x="3155853" y="5316444"/>
            <a:ext cx="1589649" cy="484632"/>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Linker/ Loader</a:t>
            </a:r>
          </a:p>
        </p:txBody>
      </p:sp>
      <p:cxnSp>
        <p:nvCxnSpPr>
          <p:cNvPr id="27" name="Straight Arrow Connector 26">
            <a:extLst>
              <a:ext uri="{FF2B5EF4-FFF2-40B4-BE49-F238E27FC236}">
                <a16:creationId xmlns="" xmlns:a16="http://schemas.microsoft.com/office/drawing/2014/main" id="{D83DCFA3-0FD2-4E40-888F-C706706F61AE}"/>
              </a:ext>
            </a:extLst>
          </p:cNvPr>
          <p:cNvCxnSpPr>
            <a:cxnSpLocks/>
          </p:cNvCxnSpPr>
          <p:nvPr/>
        </p:nvCxnSpPr>
        <p:spPr>
          <a:xfrm>
            <a:off x="3957712" y="5805291"/>
            <a:ext cx="7034" cy="3935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Rectangle: Rounded Corners 27">
            <a:extLst>
              <a:ext uri="{FF2B5EF4-FFF2-40B4-BE49-F238E27FC236}">
                <a16:creationId xmlns="" xmlns:a16="http://schemas.microsoft.com/office/drawing/2014/main" id="{4A768506-95DC-49AA-BE71-B3F44DC2DAC0}"/>
              </a:ext>
            </a:extLst>
          </p:cNvPr>
          <p:cNvSpPr/>
          <p:nvPr/>
        </p:nvSpPr>
        <p:spPr>
          <a:xfrm>
            <a:off x="3162887" y="6171782"/>
            <a:ext cx="1589649" cy="499768"/>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Target Program</a:t>
            </a:r>
          </a:p>
        </p:txBody>
      </p:sp>
      <p:sp>
        <p:nvSpPr>
          <p:cNvPr id="29" name="Rectangle 28">
            <a:extLst>
              <a:ext uri="{FF2B5EF4-FFF2-40B4-BE49-F238E27FC236}">
                <a16:creationId xmlns="" xmlns:a16="http://schemas.microsoft.com/office/drawing/2014/main" id="{27C8C667-45C4-44DE-BA42-385DB2B3D378}"/>
              </a:ext>
            </a:extLst>
          </p:cNvPr>
          <p:cNvSpPr/>
          <p:nvPr/>
        </p:nvSpPr>
        <p:spPr>
          <a:xfrm>
            <a:off x="4447205" y="5887066"/>
            <a:ext cx="2617280" cy="1987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Absolute machine code</a:t>
            </a:r>
          </a:p>
        </p:txBody>
      </p:sp>
      <p:sp>
        <p:nvSpPr>
          <p:cNvPr id="3" name="Rectangle 2"/>
          <p:cNvSpPr/>
          <p:nvPr/>
        </p:nvSpPr>
        <p:spPr>
          <a:xfrm>
            <a:off x="151324" y="2433872"/>
            <a:ext cx="2093302" cy="29570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#include </a:t>
            </a:r>
            <a:r>
              <a:rPr lang="en-US" dirty="0" err="1" smtClean="0"/>
              <a:t>add.c</a:t>
            </a:r>
            <a:endParaRPr lang="en-US" dirty="0" smtClean="0"/>
          </a:p>
          <a:p>
            <a:r>
              <a:rPr lang="en-US" dirty="0" smtClean="0"/>
              <a:t>#include </a:t>
            </a:r>
            <a:r>
              <a:rPr lang="en-US" dirty="0" err="1" smtClean="0"/>
              <a:t>sub.c</a:t>
            </a:r>
            <a:endParaRPr lang="en-US" dirty="0" smtClean="0"/>
          </a:p>
          <a:p>
            <a:r>
              <a:rPr lang="en-US" dirty="0" smtClean="0"/>
              <a:t>#define MAX 50</a:t>
            </a:r>
          </a:p>
          <a:p>
            <a:endParaRPr lang="en-US" dirty="0"/>
          </a:p>
          <a:p>
            <a:r>
              <a:rPr lang="en-US" dirty="0" err="1" smtClean="0"/>
              <a:t>int</a:t>
            </a:r>
            <a:r>
              <a:rPr lang="en-US" dirty="0" smtClean="0"/>
              <a:t> main(){</a:t>
            </a:r>
          </a:p>
          <a:p>
            <a:endParaRPr lang="en-US" dirty="0" smtClean="0"/>
          </a:p>
          <a:p>
            <a:r>
              <a:rPr lang="en-US" dirty="0" err="1"/>
              <a:t>i</a:t>
            </a:r>
            <a:r>
              <a:rPr lang="en-US" dirty="0" err="1" smtClean="0"/>
              <a:t>nt</a:t>
            </a:r>
            <a:r>
              <a:rPr lang="en-US" dirty="0" smtClean="0"/>
              <a:t> a[MAX];</a:t>
            </a:r>
            <a:endParaRPr lang="en-US" dirty="0"/>
          </a:p>
          <a:p>
            <a:r>
              <a:rPr lang="en-US" dirty="0" smtClean="0"/>
              <a:t>}c</a:t>
            </a:r>
            <a:endParaRPr lang="en-US" dirty="0"/>
          </a:p>
        </p:txBody>
      </p:sp>
      <p:sp>
        <p:nvSpPr>
          <p:cNvPr id="4" name="TextBox 3"/>
          <p:cNvSpPr txBox="1"/>
          <p:nvPr/>
        </p:nvSpPr>
        <p:spPr>
          <a:xfrm>
            <a:off x="748951" y="2123378"/>
            <a:ext cx="809837" cy="369332"/>
          </a:xfrm>
          <a:prstGeom prst="rect">
            <a:avLst/>
          </a:prstGeom>
          <a:noFill/>
        </p:spPr>
        <p:txBody>
          <a:bodyPr wrap="none" rtlCol="0">
            <a:spAutoFit/>
          </a:bodyPr>
          <a:lstStyle/>
          <a:p>
            <a:r>
              <a:rPr lang="en-US" dirty="0" err="1"/>
              <a:t>m</a:t>
            </a:r>
            <a:r>
              <a:rPr lang="en-US" dirty="0" err="1" smtClean="0"/>
              <a:t>ain.c</a:t>
            </a:r>
            <a:endParaRPr lang="en-US" dirty="0"/>
          </a:p>
        </p:txBody>
      </p:sp>
      <p:sp>
        <p:nvSpPr>
          <p:cNvPr id="7" name="TextBox 6"/>
          <p:cNvSpPr txBox="1"/>
          <p:nvPr/>
        </p:nvSpPr>
        <p:spPr>
          <a:xfrm>
            <a:off x="5748952" y="1316442"/>
            <a:ext cx="3134191" cy="923330"/>
          </a:xfrm>
          <a:prstGeom prst="rect">
            <a:avLst/>
          </a:prstGeom>
          <a:noFill/>
        </p:spPr>
        <p:txBody>
          <a:bodyPr wrap="none" rtlCol="0">
            <a:spAutoFit/>
          </a:bodyPr>
          <a:lstStyle/>
          <a:p>
            <a:r>
              <a:rPr lang="en-US" dirty="0" smtClean="0"/>
              <a:t>Task of preprocessor:</a:t>
            </a:r>
          </a:p>
          <a:p>
            <a:pPr marL="342900" indent="-342900">
              <a:buAutoNum type="arabicPeriod"/>
            </a:pPr>
            <a:r>
              <a:rPr lang="en-US" dirty="0" smtClean="0"/>
              <a:t>Inclusion </a:t>
            </a:r>
            <a:r>
              <a:rPr lang="en-US" dirty="0" smtClean="0"/>
              <a:t>of the header files</a:t>
            </a:r>
          </a:p>
          <a:p>
            <a:pPr marL="342900" indent="-342900">
              <a:buAutoNum type="arabicPeriod"/>
            </a:pPr>
            <a:r>
              <a:rPr lang="en-US" dirty="0" smtClean="0"/>
              <a:t>Expansion of macros</a:t>
            </a:r>
            <a:endParaRPr lang="en-US" dirty="0"/>
          </a:p>
        </p:txBody>
      </p:sp>
      <p:sp>
        <p:nvSpPr>
          <p:cNvPr id="9" name="Rectangle 8"/>
          <p:cNvSpPr/>
          <p:nvPr/>
        </p:nvSpPr>
        <p:spPr>
          <a:xfrm>
            <a:off x="7459579" y="2922453"/>
            <a:ext cx="856648" cy="6234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add.o</a:t>
            </a:r>
            <a:endParaRPr lang="en-US" dirty="0"/>
          </a:p>
        </p:txBody>
      </p:sp>
      <p:sp>
        <p:nvSpPr>
          <p:cNvPr id="30" name="Rectangle 29"/>
          <p:cNvSpPr/>
          <p:nvPr/>
        </p:nvSpPr>
        <p:spPr>
          <a:xfrm>
            <a:off x="7459579" y="4547174"/>
            <a:ext cx="856648" cy="6234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sub.o</a:t>
            </a:r>
            <a:endParaRPr lang="en-US" dirty="0"/>
          </a:p>
        </p:txBody>
      </p:sp>
      <p:sp>
        <p:nvSpPr>
          <p:cNvPr id="20" name="Rectangle 19"/>
          <p:cNvSpPr/>
          <p:nvPr/>
        </p:nvSpPr>
        <p:spPr>
          <a:xfrm>
            <a:off x="8322429" y="3631526"/>
            <a:ext cx="972152" cy="7664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main.o</a:t>
            </a:r>
            <a:endParaRPr lang="en-US" dirty="0"/>
          </a:p>
        </p:txBody>
      </p:sp>
      <p:cxnSp>
        <p:nvCxnSpPr>
          <p:cNvPr id="41" name="Straight Arrow Connector 40"/>
          <p:cNvCxnSpPr>
            <a:stCxn id="20" idx="0"/>
            <a:endCxn id="9" idx="3"/>
          </p:cNvCxnSpPr>
          <p:nvPr/>
        </p:nvCxnSpPr>
        <p:spPr>
          <a:xfrm flipH="1" flipV="1">
            <a:off x="8316227" y="3234171"/>
            <a:ext cx="492278" cy="3973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20" idx="2"/>
            <a:endCxn id="30" idx="3"/>
          </p:cNvCxnSpPr>
          <p:nvPr/>
        </p:nvCxnSpPr>
        <p:spPr>
          <a:xfrm flipH="1">
            <a:off x="8316227" y="4398005"/>
            <a:ext cx="492278" cy="4608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732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par>
                                <p:cTn id="24" presetID="10" presetClass="entr" presetSubtype="0" fill="hold" nodeType="with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fade">
                                      <p:cBhvr>
                                        <p:cTn id="26" dur="500"/>
                                        <p:tgtEl>
                                          <p:spTgt spid="4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7" grpId="0"/>
      <p:bldP spid="9" grpId="0" animBg="1"/>
      <p:bldP spid="30"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3078" y="701325"/>
            <a:ext cx="4853813" cy="43134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#include </a:t>
            </a:r>
            <a:r>
              <a:rPr lang="en-US" dirty="0" err="1" smtClean="0"/>
              <a:t>add.c</a:t>
            </a:r>
            <a:endParaRPr lang="en-US" dirty="0" smtClean="0"/>
          </a:p>
          <a:p>
            <a:r>
              <a:rPr lang="en-US" dirty="0" smtClean="0"/>
              <a:t>#include </a:t>
            </a:r>
            <a:r>
              <a:rPr lang="en-US" dirty="0" err="1" smtClean="0"/>
              <a:t>sub.c</a:t>
            </a:r>
            <a:endParaRPr lang="en-US" dirty="0" smtClean="0"/>
          </a:p>
          <a:p>
            <a:r>
              <a:rPr lang="en-US" dirty="0" smtClean="0"/>
              <a:t>#define MAX 50</a:t>
            </a:r>
          </a:p>
          <a:p>
            <a:r>
              <a:rPr lang="en-US" dirty="0" smtClean="0"/>
              <a:t>#define max(</a:t>
            </a:r>
            <a:r>
              <a:rPr lang="en-US" dirty="0" err="1" smtClean="0"/>
              <a:t>a,b</a:t>
            </a:r>
            <a:r>
              <a:rPr lang="en-US" dirty="0" smtClean="0"/>
              <a:t>) {(a&gt;b)?return a: return b} </a:t>
            </a:r>
          </a:p>
          <a:p>
            <a:endParaRPr lang="en-US" dirty="0" smtClean="0"/>
          </a:p>
          <a:p>
            <a:r>
              <a:rPr lang="en-US" dirty="0" err="1"/>
              <a:t>i</a:t>
            </a:r>
            <a:r>
              <a:rPr lang="en-US" dirty="0" err="1" smtClean="0"/>
              <a:t>nt</a:t>
            </a:r>
            <a:r>
              <a:rPr lang="en-US" dirty="0" smtClean="0"/>
              <a:t> a = 90;</a:t>
            </a:r>
          </a:p>
          <a:p>
            <a:r>
              <a:rPr lang="en-US" dirty="0" err="1" smtClean="0"/>
              <a:t>int</a:t>
            </a:r>
            <a:r>
              <a:rPr lang="en-US" dirty="0" smtClean="0"/>
              <a:t> max1(){</a:t>
            </a:r>
          </a:p>
          <a:p>
            <a:endParaRPr lang="en-US" dirty="0"/>
          </a:p>
          <a:p>
            <a:r>
              <a:rPr lang="en-US" dirty="0" smtClean="0"/>
              <a:t>}</a:t>
            </a:r>
          </a:p>
          <a:p>
            <a:endParaRPr lang="en-US" dirty="0"/>
          </a:p>
          <a:p>
            <a:r>
              <a:rPr lang="en-US" dirty="0" err="1" smtClean="0"/>
              <a:t>int</a:t>
            </a:r>
            <a:r>
              <a:rPr lang="en-US" dirty="0" smtClean="0"/>
              <a:t> main(){</a:t>
            </a:r>
          </a:p>
          <a:p>
            <a:endParaRPr lang="en-US" dirty="0" smtClean="0"/>
          </a:p>
          <a:p>
            <a:r>
              <a:rPr lang="en-US" dirty="0" smtClean="0"/>
              <a:t>      </a:t>
            </a:r>
            <a:r>
              <a:rPr lang="en-US" dirty="0" err="1" smtClean="0"/>
              <a:t>int</a:t>
            </a:r>
            <a:r>
              <a:rPr lang="en-US" dirty="0" smtClean="0"/>
              <a:t> </a:t>
            </a:r>
            <a:r>
              <a:rPr lang="en-US" dirty="0" err="1" smtClean="0"/>
              <a:t>arr</a:t>
            </a:r>
            <a:r>
              <a:rPr lang="en-US" dirty="0" smtClean="0"/>
              <a:t>[</a:t>
            </a:r>
            <a:r>
              <a:rPr lang="en-US" dirty="0"/>
              <a:t>50</a:t>
            </a:r>
            <a:r>
              <a:rPr lang="en-US" dirty="0" smtClean="0"/>
              <a:t>];</a:t>
            </a:r>
          </a:p>
          <a:p>
            <a:r>
              <a:rPr lang="en-US" dirty="0"/>
              <a:t> </a:t>
            </a:r>
            <a:r>
              <a:rPr lang="en-US" dirty="0" smtClean="0"/>
              <a:t>     </a:t>
            </a:r>
            <a:r>
              <a:rPr lang="en-US" dirty="0" err="1" smtClean="0"/>
              <a:t>int</a:t>
            </a:r>
            <a:r>
              <a:rPr lang="en-US" dirty="0" smtClean="0"/>
              <a:t> m </a:t>
            </a:r>
            <a:r>
              <a:rPr lang="en-US" dirty="0"/>
              <a:t>= </a:t>
            </a:r>
            <a:r>
              <a:rPr lang="en-US" dirty="0" smtClean="0"/>
              <a:t>(3&gt;4)?</a:t>
            </a:r>
            <a:r>
              <a:rPr lang="en-US" dirty="0"/>
              <a:t>return </a:t>
            </a:r>
            <a:r>
              <a:rPr lang="en-US" dirty="0" smtClean="0"/>
              <a:t>3: </a:t>
            </a:r>
            <a:r>
              <a:rPr lang="en-US" dirty="0"/>
              <a:t>return </a:t>
            </a:r>
            <a:r>
              <a:rPr lang="en-US" dirty="0" smtClean="0"/>
              <a:t>4;</a:t>
            </a:r>
          </a:p>
          <a:p>
            <a:r>
              <a:rPr lang="en-US" dirty="0" smtClean="0"/>
              <a:t>      max1();</a:t>
            </a:r>
            <a:endParaRPr lang="en-US" dirty="0"/>
          </a:p>
          <a:p>
            <a:r>
              <a:rPr lang="en-US" dirty="0" smtClean="0"/>
              <a:t>}</a:t>
            </a:r>
            <a:endParaRPr lang="en-US" dirty="0"/>
          </a:p>
        </p:txBody>
      </p:sp>
      <p:sp>
        <p:nvSpPr>
          <p:cNvPr id="4" name="TextBox 3"/>
          <p:cNvSpPr txBox="1"/>
          <p:nvPr/>
        </p:nvSpPr>
        <p:spPr>
          <a:xfrm>
            <a:off x="5748952" y="1419397"/>
            <a:ext cx="3134191" cy="646331"/>
          </a:xfrm>
          <a:prstGeom prst="rect">
            <a:avLst/>
          </a:prstGeom>
          <a:noFill/>
        </p:spPr>
        <p:txBody>
          <a:bodyPr wrap="none" rtlCol="0">
            <a:spAutoFit/>
          </a:bodyPr>
          <a:lstStyle/>
          <a:p>
            <a:pPr marL="342900" indent="-342900">
              <a:buAutoNum type="arabicPeriod"/>
            </a:pPr>
            <a:r>
              <a:rPr lang="en-US" dirty="0" smtClean="0"/>
              <a:t>Inclusion of the header files</a:t>
            </a:r>
          </a:p>
          <a:p>
            <a:pPr marL="342900" indent="-342900">
              <a:buAutoNum type="arabicPeriod"/>
            </a:pPr>
            <a:r>
              <a:rPr lang="en-US" dirty="0" smtClean="0"/>
              <a:t>Expansion of macros</a:t>
            </a:r>
            <a:endParaRPr lang="en-US" dirty="0"/>
          </a:p>
        </p:txBody>
      </p:sp>
    </p:spTree>
    <p:extLst>
      <p:ext uri="{BB962C8B-B14F-4D97-AF65-F5344CB8AC3E}">
        <p14:creationId xmlns:p14="http://schemas.microsoft.com/office/powerpoint/2010/main" val="31072693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grpSp>
        <p:nvGrpSpPr>
          <p:cNvPr id="4" name="Group 4">
            <a:extLst>
              <a:ext uri="{FF2B5EF4-FFF2-40B4-BE49-F238E27FC236}">
                <a16:creationId xmlns="" xmlns:a16="http://schemas.microsoft.com/office/drawing/2014/main" id="{97113EC5-14F1-484C-A9FA-6F7A2153BEA9}"/>
              </a:ext>
            </a:extLst>
          </p:cNvPr>
          <p:cNvGrpSpPr>
            <a:grpSpLocks/>
          </p:cNvGrpSpPr>
          <p:nvPr/>
        </p:nvGrpSpPr>
        <p:grpSpPr bwMode="auto">
          <a:xfrm>
            <a:off x="2683985" y="1377200"/>
            <a:ext cx="6172200" cy="5396887"/>
            <a:chOff x="144" y="816"/>
            <a:chExt cx="3984" cy="4367"/>
          </a:xfrm>
        </p:grpSpPr>
        <p:sp>
          <p:nvSpPr>
            <p:cNvPr id="6" name="Text Box 5">
              <a:extLst>
                <a:ext uri="{FF2B5EF4-FFF2-40B4-BE49-F238E27FC236}">
                  <a16:creationId xmlns="" xmlns:a16="http://schemas.microsoft.com/office/drawing/2014/main" id="{401B01DD-FAB9-4598-94A6-455A7E85A227}"/>
                </a:ext>
              </a:extLst>
            </p:cNvPr>
            <p:cNvSpPr txBox="1">
              <a:spLocks noChangeArrowheads="1"/>
            </p:cNvSpPr>
            <p:nvPr/>
          </p:nvSpPr>
          <p:spPr bwMode="auto">
            <a:xfrm>
              <a:off x="1633" y="816"/>
              <a:ext cx="129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Source Program</a:t>
              </a:r>
            </a:p>
          </p:txBody>
        </p:sp>
        <p:grpSp>
          <p:nvGrpSpPr>
            <p:cNvPr id="7" name="Group 6">
              <a:extLst>
                <a:ext uri="{FF2B5EF4-FFF2-40B4-BE49-F238E27FC236}">
                  <a16:creationId xmlns="" xmlns:a16="http://schemas.microsoft.com/office/drawing/2014/main" id="{4F73B48E-76E2-4C52-AC21-01D014520C84}"/>
                </a:ext>
              </a:extLst>
            </p:cNvPr>
            <p:cNvGrpSpPr>
              <a:grpSpLocks/>
            </p:cNvGrpSpPr>
            <p:nvPr/>
          </p:nvGrpSpPr>
          <p:grpSpPr bwMode="auto">
            <a:xfrm>
              <a:off x="1487" y="1248"/>
              <a:ext cx="1345" cy="432"/>
              <a:chOff x="1487" y="1248"/>
              <a:chExt cx="1345" cy="432"/>
            </a:xfrm>
          </p:grpSpPr>
          <p:sp>
            <p:nvSpPr>
              <p:cNvPr id="54" name="Rectangle 7">
                <a:extLst>
                  <a:ext uri="{FF2B5EF4-FFF2-40B4-BE49-F238E27FC236}">
                    <a16:creationId xmlns="" xmlns:a16="http://schemas.microsoft.com/office/drawing/2014/main" id="{65B16C53-4FCE-4C7A-B869-DF967BB98D13}"/>
                  </a:ext>
                </a:extLst>
              </p:cNvPr>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55" name="Text Box 8">
                <a:extLst>
                  <a:ext uri="{FF2B5EF4-FFF2-40B4-BE49-F238E27FC236}">
                    <a16:creationId xmlns="" xmlns:a16="http://schemas.microsoft.com/office/drawing/2014/main" id="{38B61348-C744-4936-AB94-B4D877D41704}"/>
                  </a:ext>
                </a:extLst>
              </p:cNvPr>
              <p:cNvSpPr txBox="1">
                <a:spLocks noChangeArrowheads="1"/>
              </p:cNvSpPr>
              <p:nvPr/>
            </p:nvSpPr>
            <p:spPr bwMode="auto">
              <a:xfrm>
                <a:off x="1681" y="1344"/>
                <a:ext cx="100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dirty="0">
                    <a:latin typeface="Times New Roman" panose="02020603050405020304" pitchFamily="18" charset="0"/>
                  </a:rPr>
                  <a:t>Lexical Analyzer</a:t>
                </a:r>
              </a:p>
            </p:txBody>
          </p:sp>
          <p:sp>
            <p:nvSpPr>
              <p:cNvPr id="56" name="Text Box 9">
                <a:extLst>
                  <a:ext uri="{FF2B5EF4-FFF2-40B4-BE49-F238E27FC236}">
                    <a16:creationId xmlns="" xmlns:a16="http://schemas.microsoft.com/office/drawing/2014/main" id="{C523D2A2-AB29-4AB1-BA51-1CAF8933F986}"/>
                  </a:ext>
                </a:extLst>
              </p:cNvPr>
              <p:cNvSpPr txBox="1">
                <a:spLocks noChangeArrowheads="1"/>
              </p:cNvSpPr>
              <p:nvPr/>
            </p:nvSpPr>
            <p:spPr bwMode="auto">
              <a:xfrm>
                <a:off x="1487" y="1248"/>
                <a:ext cx="14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1</a:t>
                </a:r>
              </a:p>
            </p:txBody>
          </p:sp>
        </p:grpSp>
        <p:grpSp>
          <p:nvGrpSpPr>
            <p:cNvPr id="8" name="Group 10">
              <a:extLst>
                <a:ext uri="{FF2B5EF4-FFF2-40B4-BE49-F238E27FC236}">
                  <a16:creationId xmlns="" xmlns:a16="http://schemas.microsoft.com/office/drawing/2014/main" id="{2908E8BD-FAD9-4FA5-A9D0-C401523C5F80}"/>
                </a:ext>
              </a:extLst>
            </p:cNvPr>
            <p:cNvGrpSpPr>
              <a:grpSpLocks/>
            </p:cNvGrpSpPr>
            <p:nvPr/>
          </p:nvGrpSpPr>
          <p:grpSpPr bwMode="auto">
            <a:xfrm>
              <a:off x="1487" y="1824"/>
              <a:ext cx="1345" cy="432"/>
              <a:chOff x="1487" y="1248"/>
              <a:chExt cx="1345" cy="432"/>
            </a:xfrm>
          </p:grpSpPr>
          <p:sp>
            <p:nvSpPr>
              <p:cNvPr id="51" name="Rectangle 11">
                <a:extLst>
                  <a:ext uri="{FF2B5EF4-FFF2-40B4-BE49-F238E27FC236}">
                    <a16:creationId xmlns="" xmlns:a16="http://schemas.microsoft.com/office/drawing/2014/main" id="{59BD0920-52DA-491F-B500-8F08411EE92A}"/>
                  </a:ext>
                </a:extLst>
              </p:cNvPr>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52" name="Text Box 12">
                <a:extLst>
                  <a:ext uri="{FF2B5EF4-FFF2-40B4-BE49-F238E27FC236}">
                    <a16:creationId xmlns="" xmlns:a16="http://schemas.microsoft.com/office/drawing/2014/main" id="{A14B5FD3-6F22-4451-87B2-AB82E7F5F11A}"/>
                  </a:ext>
                </a:extLst>
              </p:cNvPr>
              <p:cNvSpPr txBox="1">
                <a:spLocks noChangeArrowheads="1"/>
              </p:cNvSpPr>
              <p:nvPr/>
            </p:nvSpPr>
            <p:spPr bwMode="auto">
              <a:xfrm>
                <a:off x="1682" y="1346"/>
                <a:ext cx="1006"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dirty="0">
                    <a:latin typeface="Times New Roman" panose="02020603050405020304" pitchFamily="18" charset="0"/>
                  </a:rPr>
                  <a:t>Syntax Analyzer</a:t>
                </a:r>
              </a:p>
            </p:txBody>
          </p:sp>
          <p:sp>
            <p:nvSpPr>
              <p:cNvPr id="53" name="Text Box 13">
                <a:extLst>
                  <a:ext uri="{FF2B5EF4-FFF2-40B4-BE49-F238E27FC236}">
                    <a16:creationId xmlns="" xmlns:a16="http://schemas.microsoft.com/office/drawing/2014/main" id="{582337C5-0D5C-49FD-B8E6-9E14D8AF59F7}"/>
                  </a:ext>
                </a:extLst>
              </p:cNvPr>
              <p:cNvSpPr txBox="1">
                <a:spLocks noChangeArrowheads="1"/>
              </p:cNvSpPr>
              <p:nvPr/>
            </p:nvSpPr>
            <p:spPr bwMode="auto">
              <a:xfrm>
                <a:off x="1487" y="1248"/>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2</a:t>
                </a:r>
              </a:p>
            </p:txBody>
          </p:sp>
        </p:grpSp>
        <p:grpSp>
          <p:nvGrpSpPr>
            <p:cNvPr id="9" name="Group 14">
              <a:extLst>
                <a:ext uri="{FF2B5EF4-FFF2-40B4-BE49-F238E27FC236}">
                  <a16:creationId xmlns="" xmlns:a16="http://schemas.microsoft.com/office/drawing/2014/main" id="{E0DFEC0D-723E-4C13-B643-5B78128DAC00}"/>
                </a:ext>
              </a:extLst>
            </p:cNvPr>
            <p:cNvGrpSpPr>
              <a:grpSpLocks/>
            </p:cNvGrpSpPr>
            <p:nvPr/>
          </p:nvGrpSpPr>
          <p:grpSpPr bwMode="auto">
            <a:xfrm>
              <a:off x="1487" y="2400"/>
              <a:ext cx="1345" cy="432"/>
              <a:chOff x="1487" y="2400"/>
              <a:chExt cx="1345" cy="432"/>
            </a:xfrm>
          </p:grpSpPr>
          <p:sp>
            <p:nvSpPr>
              <p:cNvPr id="48" name="Rectangle 15">
                <a:extLst>
                  <a:ext uri="{FF2B5EF4-FFF2-40B4-BE49-F238E27FC236}">
                    <a16:creationId xmlns="" xmlns:a16="http://schemas.microsoft.com/office/drawing/2014/main" id="{0241A096-5B2C-4891-A577-5AE7FEEFE6CF}"/>
                  </a:ext>
                </a:extLst>
              </p:cNvPr>
              <p:cNvSpPr>
                <a:spLocks noChangeArrowheads="1"/>
              </p:cNvSpPr>
              <p:nvPr/>
            </p:nvSpPr>
            <p:spPr bwMode="auto">
              <a:xfrm>
                <a:off x="1488" y="2400"/>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9" name="Text Box 16">
                <a:extLst>
                  <a:ext uri="{FF2B5EF4-FFF2-40B4-BE49-F238E27FC236}">
                    <a16:creationId xmlns="" xmlns:a16="http://schemas.microsoft.com/office/drawing/2014/main" id="{24D8B5B7-B198-40BD-A2EF-6F37F5CDD7F9}"/>
                  </a:ext>
                </a:extLst>
              </p:cNvPr>
              <p:cNvSpPr txBox="1">
                <a:spLocks noChangeArrowheads="1"/>
              </p:cNvSpPr>
              <p:nvPr/>
            </p:nvSpPr>
            <p:spPr bwMode="auto">
              <a:xfrm>
                <a:off x="1681" y="2496"/>
                <a:ext cx="1151"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dirty="0">
                    <a:latin typeface="Times New Roman" panose="02020603050405020304" pitchFamily="18" charset="0"/>
                  </a:rPr>
                  <a:t>Semantic Analyzer</a:t>
                </a:r>
              </a:p>
            </p:txBody>
          </p:sp>
          <p:sp>
            <p:nvSpPr>
              <p:cNvPr id="50" name="Text Box 17">
                <a:extLst>
                  <a:ext uri="{FF2B5EF4-FFF2-40B4-BE49-F238E27FC236}">
                    <a16:creationId xmlns="" xmlns:a16="http://schemas.microsoft.com/office/drawing/2014/main" id="{029B2596-1BB2-4C93-B698-FD296124ED96}"/>
                  </a:ext>
                </a:extLst>
              </p:cNvPr>
              <p:cNvSpPr txBox="1">
                <a:spLocks noChangeArrowheads="1"/>
              </p:cNvSpPr>
              <p:nvPr/>
            </p:nvSpPr>
            <p:spPr bwMode="auto">
              <a:xfrm>
                <a:off x="1487" y="2400"/>
                <a:ext cx="14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3</a:t>
                </a:r>
              </a:p>
            </p:txBody>
          </p:sp>
        </p:grpSp>
        <p:grpSp>
          <p:nvGrpSpPr>
            <p:cNvPr id="10" name="Group 18">
              <a:extLst>
                <a:ext uri="{FF2B5EF4-FFF2-40B4-BE49-F238E27FC236}">
                  <a16:creationId xmlns="" xmlns:a16="http://schemas.microsoft.com/office/drawing/2014/main" id="{83F22CE8-2656-4496-9019-A9077ECA777D}"/>
                </a:ext>
              </a:extLst>
            </p:cNvPr>
            <p:cNvGrpSpPr>
              <a:grpSpLocks/>
            </p:cNvGrpSpPr>
            <p:nvPr/>
          </p:nvGrpSpPr>
          <p:grpSpPr bwMode="auto">
            <a:xfrm>
              <a:off x="1487" y="3024"/>
              <a:ext cx="1345" cy="432"/>
              <a:chOff x="1487" y="3024"/>
              <a:chExt cx="1345" cy="432"/>
            </a:xfrm>
          </p:grpSpPr>
          <p:sp>
            <p:nvSpPr>
              <p:cNvPr id="45" name="Rectangle 19">
                <a:extLst>
                  <a:ext uri="{FF2B5EF4-FFF2-40B4-BE49-F238E27FC236}">
                    <a16:creationId xmlns="" xmlns:a16="http://schemas.microsoft.com/office/drawing/2014/main" id="{3733B8E2-DFB8-4076-A07D-6058C22CFBFE}"/>
                  </a:ext>
                </a:extLst>
              </p:cNvPr>
              <p:cNvSpPr>
                <a:spLocks noChangeArrowheads="1"/>
              </p:cNvSpPr>
              <p:nvPr/>
            </p:nvSpPr>
            <p:spPr bwMode="auto">
              <a:xfrm>
                <a:off x="1488" y="3024"/>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6" name="Text Box 20">
                <a:extLst>
                  <a:ext uri="{FF2B5EF4-FFF2-40B4-BE49-F238E27FC236}">
                    <a16:creationId xmlns="" xmlns:a16="http://schemas.microsoft.com/office/drawing/2014/main" id="{00D4CFF2-C2EB-4577-B9F0-0E56621CAE19}"/>
                  </a:ext>
                </a:extLst>
              </p:cNvPr>
              <p:cNvSpPr txBox="1">
                <a:spLocks noChangeArrowheads="1"/>
              </p:cNvSpPr>
              <p:nvPr/>
            </p:nvSpPr>
            <p:spPr bwMode="auto">
              <a:xfrm>
                <a:off x="1679" y="3043"/>
                <a:ext cx="1007"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dirty="0">
                    <a:latin typeface="Times New Roman" panose="02020603050405020304" pitchFamily="18" charset="0"/>
                  </a:rPr>
                  <a:t>Intermediate Code Generator</a:t>
                </a:r>
              </a:p>
            </p:txBody>
          </p:sp>
          <p:sp>
            <p:nvSpPr>
              <p:cNvPr id="47" name="Text Box 21">
                <a:extLst>
                  <a:ext uri="{FF2B5EF4-FFF2-40B4-BE49-F238E27FC236}">
                    <a16:creationId xmlns="" xmlns:a16="http://schemas.microsoft.com/office/drawing/2014/main" id="{38AF4397-CFA1-4550-9FDE-55DC748D4872}"/>
                  </a:ext>
                </a:extLst>
              </p:cNvPr>
              <p:cNvSpPr txBox="1">
                <a:spLocks noChangeArrowheads="1"/>
              </p:cNvSpPr>
              <p:nvPr/>
            </p:nvSpPr>
            <p:spPr bwMode="auto">
              <a:xfrm>
                <a:off x="1487" y="3024"/>
                <a:ext cx="14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4</a:t>
                </a:r>
              </a:p>
            </p:txBody>
          </p:sp>
        </p:grpSp>
        <p:grpSp>
          <p:nvGrpSpPr>
            <p:cNvPr id="11" name="Group 22">
              <a:extLst>
                <a:ext uri="{FF2B5EF4-FFF2-40B4-BE49-F238E27FC236}">
                  <a16:creationId xmlns="" xmlns:a16="http://schemas.microsoft.com/office/drawing/2014/main" id="{A4D3E476-79F2-4FC2-94C2-E502FFF50249}"/>
                </a:ext>
              </a:extLst>
            </p:cNvPr>
            <p:cNvGrpSpPr>
              <a:grpSpLocks/>
            </p:cNvGrpSpPr>
            <p:nvPr/>
          </p:nvGrpSpPr>
          <p:grpSpPr bwMode="auto">
            <a:xfrm>
              <a:off x="1487" y="3695"/>
              <a:ext cx="1345" cy="433"/>
              <a:chOff x="1487" y="1247"/>
              <a:chExt cx="1345" cy="433"/>
            </a:xfrm>
          </p:grpSpPr>
          <p:sp>
            <p:nvSpPr>
              <p:cNvPr id="42" name="Rectangle 23">
                <a:extLst>
                  <a:ext uri="{FF2B5EF4-FFF2-40B4-BE49-F238E27FC236}">
                    <a16:creationId xmlns="" xmlns:a16="http://schemas.microsoft.com/office/drawing/2014/main" id="{1AC43D1C-C1C1-46B8-AF5D-4F4054891554}"/>
                  </a:ext>
                </a:extLst>
              </p:cNvPr>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3" name="Text Box 24">
                <a:extLst>
                  <a:ext uri="{FF2B5EF4-FFF2-40B4-BE49-F238E27FC236}">
                    <a16:creationId xmlns="" xmlns:a16="http://schemas.microsoft.com/office/drawing/2014/main" id="{1AC5865D-1E09-4A93-8AF2-19D481568026}"/>
                  </a:ext>
                </a:extLst>
              </p:cNvPr>
              <p:cNvSpPr txBox="1">
                <a:spLocks noChangeArrowheads="1"/>
              </p:cNvSpPr>
              <p:nvPr/>
            </p:nvSpPr>
            <p:spPr bwMode="auto">
              <a:xfrm>
                <a:off x="1681" y="1343"/>
                <a:ext cx="100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dirty="0">
                    <a:latin typeface="Times New Roman" panose="02020603050405020304" pitchFamily="18" charset="0"/>
                  </a:rPr>
                  <a:t>Code Optimizer</a:t>
                </a:r>
              </a:p>
            </p:txBody>
          </p:sp>
          <p:sp>
            <p:nvSpPr>
              <p:cNvPr id="44" name="Text Box 25">
                <a:extLst>
                  <a:ext uri="{FF2B5EF4-FFF2-40B4-BE49-F238E27FC236}">
                    <a16:creationId xmlns="" xmlns:a16="http://schemas.microsoft.com/office/drawing/2014/main" id="{AE3C4E16-282E-4236-A42D-8918D2A6DDFE}"/>
                  </a:ext>
                </a:extLst>
              </p:cNvPr>
              <p:cNvSpPr txBox="1">
                <a:spLocks noChangeArrowheads="1"/>
              </p:cNvSpPr>
              <p:nvPr/>
            </p:nvSpPr>
            <p:spPr bwMode="auto">
              <a:xfrm>
                <a:off x="1487" y="1247"/>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5</a:t>
                </a:r>
              </a:p>
            </p:txBody>
          </p:sp>
        </p:grpSp>
        <p:grpSp>
          <p:nvGrpSpPr>
            <p:cNvPr id="12" name="Group 26">
              <a:extLst>
                <a:ext uri="{FF2B5EF4-FFF2-40B4-BE49-F238E27FC236}">
                  <a16:creationId xmlns="" xmlns:a16="http://schemas.microsoft.com/office/drawing/2014/main" id="{BB6DA0C3-C1F8-4FFA-836B-5ADA17C718A0}"/>
                </a:ext>
              </a:extLst>
            </p:cNvPr>
            <p:cNvGrpSpPr>
              <a:grpSpLocks/>
            </p:cNvGrpSpPr>
            <p:nvPr/>
          </p:nvGrpSpPr>
          <p:grpSpPr bwMode="auto">
            <a:xfrm>
              <a:off x="1487" y="4320"/>
              <a:ext cx="1345" cy="432"/>
              <a:chOff x="1487" y="1248"/>
              <a:chExt cx="1345" cy="432"/>
            </a:xfrm>
          </p:grpSpPr>
          <p:sp>
            <p:nvSpPr>
              <p:cNvPr id="39" name="Rectangle 27">
                <a:extLst>
                  <a:ext uri="{FF2B5EF4-FFF2-40B4-BE49-F238E27FC236}">
                    <a16:creationId xmlns="" xmlns:a16="http://schemas.microsoft.com/office/drawing/2014/main" id="{A2D6374A-BE7A-46CD-8C2A-FF85A6CBEBA6}"/>
                  </a:ext>
                </a:extLst>
              </p:cNvPr>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0" name="Text Box 28">
                <a:extLst>
                  <a:ext uri="{FF2B5EF4-FFF2-40B4-BE49-F238E27FC236}">
                    <a16:creationId xmlns="" xmlns:a16="http://schemas.microsoft.com/office/drawing/2014/main" id="{3BB8AD83-222E-4C71-8AB9-88145BC26BD9}"/>
                  </a:ext>
                </a:extLst>
              </p:cNvPr>
              <p:cNvSpPr txBox="1">
                <a:spLocks noChangeArrowheads="1"/>
              </p:cNvSpPr>
              <p:nvPr/>
            </p:nvSpPr>
            <p:spPr bwMode="auto">
              <a:xfrm>
                <a:off x="1682" y="1346"/>
                <a:ext cx="100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dirty="0">
                    <a:latin typeface="Times New Roman" panose="02020603050405020304" pitchFamily="18" charset="0"/>
                  </a:rPr>
                  <a:t>Code Generator</a:t>
                </a:r>
              </a:p>
            </p:txBody>
          </p:sp>
          <p:sp>
            <p:nvSpPr>
              <p:cNvPr id="41" name="Text Box 29">
                <a:extLst>
                  <a:ext uri="{FF2B5EF4-FFF2-40B4-BE49-F238E27FC236}">
                    <a16:creationId xmlns="" xmlns:a16="http://schemas.microsoft.com/office/drawing/2014/main" id="{AE37E00B-4577-4AE3-B7DE-6355C61277C8}"/>
                  </a:ext>
                </a:extLst>
              </p:cNvPr>
              <p:cNvSpPr txBox="1">
                <a:spLocks noChangeArrowheads="1"/>
              </p:cNvSpPr>
              <p:nvPr/>
            </p:nvSpPr>
            <p:spPr bwMode="auto">
              <a:xfrm>
                <a:off x="1487" y="1251"/>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6</a:t>
                </a:r>
              </a:p>
            </p:txBody>
          </p:sp>
        </p:grpSp>
        <p:sp>
          <p:nvSpPr>
            <p:cNvPr id="13" name="Text Box 30">
              <a:extLst>
                <a:ext uri="{FF2B5EF4-FFF2-40B4-BE49-F238E27FC236}">
                  <a16:creationId xmlns="" xmlns:a16="http://schemas.microsoft.com/office/drawing/2014/main" id="{056AA6DF-0056-4292-AAC8-290321F85A36}"/>
                </a:ext>
              </a:extLst>
            </p:cNvPr>
            <p:cNvSpPr txBox="1">
              <a:spLocks noChangeArrowheads="1"/>
            </p:cNvSpPr>
            <p:nvPr/>
          </p:nvSpPr>
          <p:spPr bwMode="auto">
            <a:xfrm>
              <a:off x="1633" y="4943"/>
              <a:ext cx="129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Target Program</a:t>
              </a:r>
            </a:p>
          </p:txBody>
        </p:sp>
        <p:sp>
          <p:nvSpPr>
            <p:cNvPr id="14" name="Line 31">
              <a:extLst>
                <a:ext uri="{FF2B5EF4-FFF2-40B4-BE49-F238E27FC236}">
                  <a16:creationId xmlns="" xmlns:a16="http://schemas.microsoft.com/office/drawing/2014/main" id="{37B5A5F7-558D-419D-9533-03E7903DE999}"/>
                </a:ext>
              </a:extLst>
            </p:cNvPr>
            <p:cNvSpPr>
              <a:spLocks noChangeShapeType="1"/>
            </p:cNvSpPr>
            <p:nvPr/>
          </p:nvSpPr>
          <p:spPr bwMode="auto">
            <a:xfrm>
              <a:off x="2112" y="1056"/>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32">
              <a:extLst>
                <a:ext uri="{FF2B5EF4-FFF2-40B4-BE49-F238E27FC236}">
                  <a16:creationId xmlns="" xmlns:a16="http://schemas.microsoft.com/office/drawing/2014/main" id="{BF30F683-2F7A-44B1-BD56-0A74DF3D7DF8}"/>
                </a:ext>
              </a:extLst>
            </p:cNvPr>
            <p:cNvSpPr>
              <a:spLocks noChangeShapeType="1"/>
            </p:cNvSpPr>
            <p:nvPr/>
          </p:nvSpPr>
          <p:spPr bwMode="auto">
            <a:xfrm>
              <a:off x="2112" y="168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33">
              <a:extLst>
                <a:ext uri="{FF2B5EF4-FFF2-40B4-BE49-F238E27FC236}">
                  <a16:creationId xmlns="" xmlns:a16="http://schemas.microsoft.com/office/drawing/2014/main" id="{6CB68D24-516F-4D0B-BDFE-3F57C5E82ECE}"/>
                </a:ext>
              </a:extLst>
            </p:cNvPr>
            <p:cNvSpPr>
              <a:spLocks noChangeShapeType="1"/>
            </p:cNvSpPr>
            <p:nvPr/>
          </p:nvSpPr>
          <p:spPr bwMode="auto">
            <a:xfrm>
              <a:off x="2112" y="225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34">
              <a:extLst>
                <a:ext uri="{FF2B5EF4-FFF2-40B4-BE49-F238E27FC236}">
                  <a16:creationId xmlns="" xmlns:a16="http://schemas.microsoft.com/office/drawing/2014/main" id="{E2BCAED5-19B5-48FD-BCFA-C4E8A75E6F32}"/>
                </a:ext>
              </a:extLst>
            </p:cNvPr>
            <p:cNvSpPr>
              <a:spLocks noChangeShapeType="1"/>
            </p:cNvSpPr>
            <p:nvPr/>
          </p:nvSpPr>
          <p:spPr bwMode="auto">
            <a:xfrm>
              <a:off x="2112" y="2832"/>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35">
              <a:extLst>
                <a:ext uri="{FF2B5EF4-FFF2-40B4-BE49-F238E27FC236}">
                  <a16:creationId xmlns="" xmlns:a16="http://schemas.microsoft.com/office/drawing/2014/main" id="{FCEAACA5-B393-4E28-85BD-1DC7D3BC341C}"/>
                </a:ext>
              </a:extLst>
            </p:cNvPr>
            <p:cNvSpPr>
              <a:spLocks noChangeShapeType="1"/>
            </p:cNvSpPr>
            <p:nvPr/>
          </p:nvSpPr>
          <p:spPr bwMode="auto">
            <a:xfrm>
              <a:off x="2112" y="3456"/>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36">
              <a:extLst>
                <a:ext uri="{FF2B5EF4-FFF2-40B4-BE49-F238E27FC236}">
                  <a16:creationId xmlns="" xmlns:a16="http://schemas.microsoft.com/office/drawing/2014/main" id="{C8A310E4-65A0-419A-B3FB-8252564B3B73}"/>
                </a:ext>
              </a:extLst>
            </p:cNvPr>
            <p:cNvSpPr>
              <a:spLocks noChangeShapeType="1"/>
            </p:cNvSpPr>
            <p:nvPr/>
          </p:nvSpPr>
          <p:spPr bwMode="auto">
            <a:xfrm>
              <a:off x="2112" y="4128"/>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37">
              <a:extLst>
                <a:ext uri="{FF2B5EF4-FFF2-40B4-BE49-F238E27FC236}">
                  <a16:creationId xmlns="" xmlns:a16="http://schemas.microsoft.com/office/drawing/2014/main" id="{A7892AC5-7D84-4744-8C9C-558A6941B11E}"/>
                </a:ext>
              </a:extLst>
            </p:cNvPr>
            <p:cNvSpPr>
              <a:spLocks noChangeShapeType="1"/>
            </p:cNvSpPr>
            <p:nvPr/>
          </p:nvSpPr>
          <p:spPr bwMode="auto">
            <a:xfrm>
              <a:off x="2112" y="4752"/>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1" name="Group 38">
              <a:extLst>
                <a:ext uri="{FF2B5EF4-FFF2-40B4-BE49-F238E27FC236}">
                  <a16:creationId xmlns="" xmlns:a16="http://schemas.microsoft.com/office/drawing/2014/main" id="{871D15E8-AA1B-48E1-BC30-D0CB4DAD8CC0}"/>
                </a:ext>
              </a:extLst>
            </p:cNvPr>
            <p:cNvGrpSpPr>
              <a:grpSpLocks/>
            </p:cNvGrpSpPr>
            <p:nvPr/>
          </p:nvGrpSpPr>
          <p:grpSpPr bwMode="auto">
            <a:xfrm>
              <a:off x="144" y="2640"/>
              <a:ext cx="1104" cy="576"/>
              <a:chOff x="144" y="2640"/>
              <a:chExt cx="1104" cy="576"/>
            </a:xfrm>
          </p:grpSpPr>
          <p:sp>
            <p:nvSpPr>
              <p:cNvPr id="37" name="Rectangle 39">
                <a:extLst>
                  <a:ext uri="{FF2B5EF4-FFF2-40B4-BE49-F238E27FC236}">
                    <a16:creationId xmlns="" xmlns:a16="http://schemas.microsoft.com/office/drawing/2014/main" id="{5AC64032-4194-4474-9540-0B1B5DE20ECA}"/>
                  </a:ext>
                </a:extLst>
              </p:cNvPr>
              <p:cNvSpPr>
                <a:spLocks noChangeArrowheads="1"/>
              </p:cNvSpPr>
              <p:nvPr/>
            </p:nvSpPr>
            <p:spPr bwMode="auto">
              <a:xfrm>
                <a:off x="144" y="2640"/>
                <a:ext cx="1104" cy="576"/>
              </a:xfrm>
              <a:prstGeom prst="rect">
                <a:avLst/>
              </a:prstGeom>
              <a:solidFill>
                <a:srgbClr val="FFFF99"/>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8" name="Text Box 40">
                <a:extLst>
                  <a:ext uri="{FF2B5EF4-FFF2-40B4-BE49-F238E27FC236}">
                    <a16:creationId xmlns="" xmlns:a16="http://schemas.microsoft.com/office/drawing/2014/main" id="{A103B0E2-3987-4D73-B0A8-D07780170CB0}"/>
                  </a:ext>
                </a:extLst>
              </p:cNvPr>
              <p:cNvSpPr txBox="1">
                <a:spLocks noChangeArrowheads="1"/>
              </p:cNvSpPr>
              <p:nvPr/>
            </p:nvSpPr>
            <p:spPr bwMode="auto">
              <a:xfrm>
                <a:off x="221" y="2716"/>
                <a:ext cx="91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dirty="0">
                    <a:latin typeface="Times New Roman" panose="02020603050405020304" pitchFamily="18" charset="0"/>
                  </a:rPr>
                  <a:t>Symbol-table Manager</a:t>
                </a:r>
              </a:p>
            </p:txBody>
          </p:sp>
        </p:grpSp>
        <p:grpSp>
          <p:nvGrpSpPr>
            <p:cNvPr id="22" name="Group 41">
              <a:extLst>
                <a:ext uri="{FF2B5EF4-FFF2-40B4-BE49-F238E27FC236}">
                  <a16:creationId xmlns="" xmlns:a16="http://schemas.microsoft.com/office/drawing/2014/main" id="{22C2C392-766C-4F2A-93B9-72D7A2FBEC74}"/>
                </a:ext>
              </a:extLst>
            </p:cNvPr>
            <p:cNvGrpSpPr>
              <a:grpSpLocks/>
            </p:cNvGrpSpPr>
            <p:nvPr/>
          </p:nvGrpSpPr>
          <p:grpSpPr bwMode="auto">
            <a:xfrm>
              <a:off x="3024" y="2640"/>
              <a:ext cx="1104" cy="576"/>
              <a:chOff x="144" y="2640"/>
              <a:chExt cx="1104" cy="576"/>
            </a:xfrm>
          </p:grpSpPr>
          <p:sp>
            <p:nvSpPr>
              <p:cNvPr id="35" name="Rectangle 42">
                <a:extLst>
                  <a:ext uri="{FF2B5EF4-FFF2-40B4-BE49-F238E27FC236}">
                    <a16:creationId xmlns="" xmlns:a16="http://schemas.microsoft.com/office/drawing/2014/main" id="{D0E53184-05A8-4B53-8785-3AFBAF60F214}"/>
                  </a:ext>
                </a:extLst>
              </p:cNvPr>
              <p:cNvSpPr>
                <a:spLocks noChangeArrowheads="1"/>
              </p:cNvSpPr>
              <p:nvPr/>
            </p:nvSpPr>
            <p:spPr bwMode="auto">
              <a:xfrm>
                <a:off x="144" y="2640"/>
                <a:ext cx="1104" cy="576"/>
              </a:xfrm>
              <a:prstGeom prst="rect">
                <a:avLst/>
              </a:prstGeom>
              <a:solidFill>
                <a:srgbClr val="FFFF99"/>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6" name="Text Box 43">
                <a:extLst>
                  <a:ext uri="{FF2B5EF4-FFF2-40B4-BE49-F238E27FC236}">
                    <a16:creationId xmlns="" xmlns:a16="http://schemas.microsoft.com/office/drawing/2014/main" id="{20868933-7F15-426F-B544-6E2E8DCA43DD}"/>
                  </a:ext>
                </a:extLst>
              </p:cNvPr>
              <p:cNvSpPr txBox="1">
                <a:spLocks noChangeArrowheads="1"/>
              </p:cNvSpPr>
              <p:nvPr/>
            </p:nvSpPr>
            <p:spPr bwMode="auto">
              <a:xfrm>
                <a:off x="240" y="2784"/>
                <a:ext cx="9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dirty="0">
                    <a:latin typeface="Times New Roman" panose="02020603050405020304" pitchFamily="18" charset="0"/>
                  </a:rPr>
                  <a:t>Error Handler</a:t>
                </a:r>
              </a:p>
            </p:txBody>
          </p:sp>
        </p:grpSp>
        <p:sp>
          <p:nvSpPr>
            <p:cNvPr id="23" name="Line 44">
              <a:extLst>
                <a:ext uri="{FF2B5EF4-FFF2-40B4-BE49-F238E27FC236}">
                  <a16:creationId xmlns="" xmlns:a16="http://schemas.microsoft.com/office/drawing/2014/main" id="{D0828B06-4B50-415D-B326-5D23D880FF01}"/>
                </a:ext>
              </a:extLst>
            </p:cNvPr>
            <p:cNvSpPr>
              <a:spLocks noChangeShapeType="1"/>
            </p:cNvSpPr>
            <p:nvPr/>
          </p:nvSpPr>
          <p:spPr bwMode="auto">
            <a:xfrm flipH="1">
              <a:off x="384" y="1440"/>
              <a:ext cx="110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45">
              <a:extLst>
                <a:ext uri="{FF2B5EF4-FFF2-40B4-BE49-F238E27FC236}">
                  <a16:creationId xmlns="" xmlns:a16="http://schemas.microsoft.com/office/drawing/2014/main" id="{10C5EEB5-14D2-48FB-9933-57CEEBAA9D0A}"/>
                </a:ext>
              </a:extLst>
            </p:cNvPr>
            <p:cNvSpPr>
              <a:spLocks noChangeShapeType="1"/>
            </p:cNvSpPr>
            <p:nvPr/>
          </p:nvSpPr>
          <p:spPr bwMode="auto">
            <a:xfrm flipH="1">
              <a:off x="720" y="2016"/>
              <a:ext cx="76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46">
              <a:extLst>
                <a:ext uri="{FF2B5EF4-FFF2-40B4-BE49-F238E27FC236}">
                  <a16:creationId xmlns="" xmlns:a16="http://schemas.microsoft.com/office/drawing/2014/main" id="{05EA090B-6E4D-49B2-B612-28F2B2F3D8A2}"/>
                </a:ext>
              </a:extLst>
            </p:cNvPr>
            <p:cNvSpPr>
              <a:spLocks noChangeShapeType="1"/>
            </p:cNvSpPr>
            <p:nvPr/>
          </p:nvSpPr>
          <p:spPr bwMode="auto">
            <a:xfrm flipH="1">
              <a:off x="1056" y="2544"/>
              <a:ext cx="43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47">
              <a:extLst>
                <a:ext uri="{FF2B5EF4-FFF2-40B4-BE49-F238E27FC236}">
                  <a16:creationId xmlns="" xmlns:a16="http://schemas.microsoft.com/office/drawing/2014/main" id="{391EAEB8-385F-41E9-8FF0-8AA2FFB6A9E0}"/>
                </a:ext>
              </a:extLst>
            </p:cNvPr>
            <p:cNvSpPr>
              <a:spLocks noChangeShapeType="1"/>
            </p:cNvSpPr>
            <p:nvPr/>
          </p:nvSpPr>
          <p:spPr bwMode="auto">
            <a:xfrm flipH="1" flipV="1">
              <a:off x="2832" y="2544"/>
              <a:ext cx="43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48">
              <a:extLst>
                <a:ext uri="{FF2B5EF4-FFF2-40B4-BE49-F238E27FC236}">
                  <a16:creationId xmlns="" xmlns:a16="http://schemas.microsoft.com/office/drawing/2014/main" id="{10F28786-688E-4347-82F6-1F1A7D8A74B7}"/>
                </a:ext>
              </a:extLst>
            </p:cNvPr>
            <p:cNvSpPr>
              <a:spLocks noChangeShapeType="1"/>
            </p:cNvSpPr>
            <p:nvPr/>
          </p:nvSpPr>
          <p:spPr bwMode="auto">
            <a:xfrm flipH="1" flipV="1">
              <a:off x="2832" y="2016"/>
              <a:ext cx="76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49">
              <a:extLst>
                <a:ext uri="{FF2B5EF4-FFF2-40B4-BE49-F238E27FC236}">
                  <a16:creationId xmlns="" xmlns:a16="http://schemas.microsoft.com/office/drawing/2014/main" id="{EDB7343B-B4E4-40C7-AF5E-A25C34BBDB28}"/>
                </a:ext>
              </a:extLst>
            </p:cNvPr>
            <p:cNvSpPr>
              <a:spLocks noChangeShapeType="1"/>
            </p:cNvSpPr>
            <p:nvPr/>
          </p:nvSpPr>
          <p:spPr bwMode="auto">
            <a:xfrm flipH="1" flipV="1">
              <a:off x="2832" y="1440"/>
              <a:ext cx="110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50">
              <a:extLst>
                <a:ext uri="{FF2B5EF4-FFF2-40B4-BE49-F238E27FC236}">
                  <a16:creationId xmlns="" xmlns:a16="http://schemas.microsoft.com/office/drawing/2014/main" id="{40389C78-F284-44D7-AC36-6A5FEA0DC374}"/>
                </a:ext>
              </a:extLst>
            </p:cNvPr>
            <p:cNvSpPr>
              <a:spLocks noChangeShapeType="1"/>
            </p:cNvSpPr>
            <p:nvPr/>
          </p:nvSpPr>
          <p:spPr bwMode="auto">
            <a:xfrm flipV="1">
              <a:off x="2832" y="3216"/>
              <a:ext cx="110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51">
              <a:extLst>
                <a:ext uri="{FF2B5EF4-FFF2-40B4-BE49-F238E27FC236}">
                  <a16:creationId xmlns="" xmlns:a16="http://schemas.microsoft.com/office/drawing/2014/main" id="{10B9E666-1918-49C2-8558-927B06755657}"/>
                </a:ext>
              </a:extLst>
            </p:cNvPr>
            <p:cNvSpPr>
              <a:spLocks noChangeShapeType="1"/>
            </p:cNvSpPr>
            <p:nvPr/>
          </p:nvSpPr>
          <p:spPr bwMode="auto">
            <a:xfrm>
              <a:off x="384" y="3216"/>
              <a:ext cx="110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52">
              <a:extLst>
                <a:ext uri="{FF2B5EF4-FFF2-40B4-BE49-F238E27FC236}">
                  <a16:creationId xmlns="" xmlns:a16="http://schemas.microsoft.com/office/drawing/2014/main" id="{F15C6331-8370-48EF-8673-90EBC5B2BA56}"/>
                </a:ext>
              </a:extLst>
            </p:cNvPr>
            <p:cNvSpPr>
              <a:spLocks noChangeShapeType="1"/>
            </p:cNvSpPr>
            <p:nvPr/>
          </p:nvSpPr>
          <p:spPr bwMode="auto">
            <a:xfrm flipV="1">
              <a:off x="2832" y="3216"/>
              <a:ext cx="76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53">
              <a:extLst>
                <a:ext uri="{FF2B5EF4-FFF2-40B4-BE49-F238E27FC236}">
                  <a16:creationId xmlns="" xmlns:a16="http://schemas.microsoft.com/office/drawing/2014/main" id="{C5B28946-DC4E-4B15-9528-3B39539C3A81}"/>
                </a:ext>
              </a:extLst>
            </p:cNvPr>
            <p:cNvSpPr>
              <a:spLocks noChangeShapeType="1"/>
            </p:cNvSpPr>
            <p:nvPr/>
          </p:nvSpPr>
          <p:spPr bwMode="auto">
            <a:xfrm>
              <a:off x="720" y="3216"/>
              <a:ext cx="76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54">
              <a:extLst>
                <a:ext uri="{FF2B5EF4-FFF2-40B4-BE49-F238E27FC236}">
                  <a16:creationId xmlns="" xmlns:a16="http://schemas.microsoft.com/office/drawing/2014/main" id="{F88DB507-213C-4AD8-8047-213920D5F830}"/>
                </a:ext>
              </a:extLst>
            </p:cNvPr>
            <p:cNvSpPr>
              <a:spLocks noChangeShapeType="1"/>
            </p:cNvSpPr>
            <p:nvPr/>
          </p:nvSpPr>
          <p:spPr bwMode="auto">
            <a:xfrm flipV="1">
              <a:off x="2832" y="3216"/>
              <a:ext cx="43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55">
              <a:extLst>
                <a:ext uri="{FF2B5EF4-FFF2-40B4-BE49-F238E27FC236}">
                  <a16:creationId xmlns="" xmlns:a16="http://schemas.microsoft.com/office/drawing/2014/main" id="{ADAE9F95-8E51-4BC9-97F0-D8F14E02EFC5}"/>
                </a:ext>
              </a:extLst>
            </p:cNvPr>
            <p:cNvSpPr>
              <a:spLocks noChangeShapeType="1"/>
            </p:cNvSpPr>
            <p:nvPr/>
          </p:nvSpPr>
          <p:spPr bwMode="auto">
            <a:xfrm>
              <a:off x="1056" y="3216"/>
              <a:ext cx="43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 name="TextBox 4"/>
          <p:cNvSpPr txBox="1"/>
          <p:nvPr/>
        </p:nvSpPr>
        <p:spPr>
          <a:xfrm>
            <a:off x="182880" y="1870130"/>
            <a:ext cx="2572370" cy="2585323"/>
          </a:xfrm>
          <a:prstGeom prst="rect">
            <a:avLst/>
          </a:prstGeom>
          <a:noFill/>
        </p:spPr>
        <p:txBody>
          <a:bodyPr wrap="square" rtlCol="0">
            <a:spAutoFit/>
          </a:bodyPr>
          <a:lstStyle/>
          <a:p>
            <a:r>
              <a:rPr lang="en-US" dirty="0"/>
              <a:t>f</a:t>
            </a:r>
            <a:r>
              <a:rPr lang="en-US" dirty="0" smtClean="0"/>
              <a:t>loat z=50.0;</a:t>
            </a:r>
          </a:p>
          <a:p>
            <a:endParaRPr lang="en-US" dirty="0"/>
          </a:p>
          <a:p>
            <a:r>
              <a:rPr lang="en-US" dirty="0" err="1"/>
              <a:t>i</a:t>
            </a:r>
            <a:r>
              <a:rPr lang="en-US" dirty="0" err="1" smtClean="0"/>
              <a:t>nt</a:t>
            </a:r>
            <a:r>
              <a:rPr lang="en-US" dirty="0" smtClean="0"/>
              <a:t> a(</a:t>
            </a:r>
            <a:r>
              <a:rPr lang="en-US" dirty="0" err="1" smtClean="0"/>
              <a:t>int</a:t>
            </a:r>
            <a:r>
              <a:rPr lang="en-US" dirty="0" smtClean="0"/>
              <a:t>, </a:t>
            </a:r>
            <a:r>
              <a:rPr lang="en-US" dirty="0" err="1" smtClean="0"/>
              <a:t>int</a:t>
            </a:r>
            <a:r>
              <a:rPr lang="en-US" dirty="0" smtClean="0"/>
              <a:t>);</a:t>
            </a:r>
          </a:p>
          <a:p>
            <a:endParaRPr lang="en-US" dirty="0"/>
          </a:p>
          <a:p>
            <a:endParaRPr lang="en-US" dirty="0" smtClean="0"/>
          </a:p>
          <a:p>
            <a:r>
              <a:rPr lang="en-US" dirty="0" err="1"/>
              <a:t>i</a:t>
            </a:r>
            <a:r>
              <a:rPr lang="en-US" dirty="0" err="1" smtClean="0"/>
              <a:t>nt</a:t>
            </a:r>
            <a:r>
              <a:rPr lang="en-US" dirty="0" smtClean="0"/>
              <a:t> a(</a:t>
            </a:r>
            <a:r>
              <a:rPr lang="en-US" dirty="0" err="1" smtClean="0"/>
              <a:t>int</a:t>
            </a:r>
            <a:r>
              <a:rPr lang="en-US" dirty="0" smtClean="0"/>
              <a:t> a, </a:t>
            </a:r>
            <a:r>
              <a:rPr lang="en-US" dirty="0" err="1" smtClean="0"/>
              <a:t>int</a:t>
            </a:r>
            <a:r>
              <a:rPr lang="en-US" dirty="0"/>
              <a:t> </a:t>
            </a:r>
            <a:r>
              <a:rPr lang="en-US" dirty="0" smtClean="0"/>
              <a:t>b, </a:t>
            </a:r>
            <a:r>
              <a:rPr lang="en-US" dirty="0" err="1" smtClean="0"/>
              <a:t>int</a:t>
            </a:r>
            <a:r>
              <a:rPr lang="en-US" dirty="0" smtClean="0"/>
              <a:t> b)</a:t>
            </a:r>
          </a:p>
          <a:p>
            <a:r>
              <a:rPr lang="en-US" dirty="0" smtClean="0"/>
              <a:t>{</a:t>
            </a:r>
          </a:p>
          <a:p>
            <a:endParaRPr lang="en-US" dirty="0"/>
          </a:p>
          <a:p>
            <a:r>
              <a:rPr lang="en-US" dirty="0" smtClean="0"/>
              <a:t>}</a:t>
            </a:r>
            <a:endParaRPr lang="en-US" dirty="0"/>
          </a:p>
        </p:txBody>
      </p:sp>
      <p:sp>
        <p:nvSpPr>
          <p:cNvPr id="57" name="TextBox 56"/>
          <p:cNvSpPr txBox="1"/>
          <p:nvPr/>
        </p:nvSpPr>
        <p:spPr>
          <a:xfrm>
            <a:off x="678784" y="6073247"/>
            <a:ext cx="1052981" cy="369332"/>
          </a:xfrm>
          <a:prstGeom prst="rect">
            <a:avLst/>
          </a:prstGeom>
          <a:noFill/>
        </p:spPr>
        <p:txBody>
          <a:bodyPr wrap="none" rtlCol="0">
            <a:spAutoFit/>
          </a:bodyPr>
          <a:lstStyle/>
          <a:p>
            <a:r>
              <a:rPr lang="en-US" dirty="0" smtClean="0"/>
              <a:t>I eat rice.</a:t>
            </a:r>
          </a:p>
        </p:txBody>
      </p:sp>
    </p:spTree>
    <p:extLst>
      <p:ext uri="{BB962C8B-B14F-4D97-AF65-F5344CB8AC3E}">
        <p14:creationId xmlns:p14="http://schemas.microsoft.com/office/powerpoint/2010/main" val="28237621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Two main Phases of  a Compiler</a:t>
            </a:r>
          </a:p>
          <a:p>
            <a:pPr marL="0" indent="0">
              <a:buNone/>
            </a:pP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1066987" y="1795817"/>
            <a:ext cx="7626847" cy="4585871"/>
          </a:xfrm>
          <a:prstGeom prst="rect">
            <a:avLst/>
          </a:prstGeom>
          <a:noFill/>
        </p:spPr>
        <p:txBody>
          <a:bodyPr wrap="square" rtlCol="0">
            <a:spAutoFit/>
          </a:bodyPr>
          <a:lstStyle/>
          <a:p>
            <a:pPr marL="457200" indent="-457200" algn="just">
              <a:buAutoNum type="arabicPeriod"/>
            </a:pPr>
            <a:r>
              <a:rPr lang="en-US" sz="2000" b="1" dirty="0"/>
              <a:t>Analysis Phase</a:t>
            </a:r>
            <a:r>
              <a:rPr lang="en-US" dirty="0"/>
              <a:t>: Breaks up a source program into constituent pieces and produces an internal representation of it called intermediate code.</a:t>
            </a:r>
          </a:p>
          <a:p>
            <a:pPr marL="1371600" lvl="2" indent="-457200">
              <a:buFont typeface="+mj-lt"/>
              <a:buAutoNum type="romanUcPeriod"/>
            </a:pPr>
            <a:r>
              <a:rPr lang="en-US" dirty="0"/>
              <a:t>Lexical Analyzer</a:t>
            </a:r>
          </a:p>
          <a:p>
            <a:pPr marL="1371600" lvl="2" indent="-457200">
              <a:buFont typeface="+mj-lt"/>
              <a:buAutoNum type="romanUcPeriod"/>
            </a:pPr>
            <a:r>
              <a:rPr lang="en-US" dirty="0"/>
              <a:t>Syntax Analyzer</a:t>
            </a:r>
          </a:p>
          <a:p>
            <a:pPr marL="1371600" lvl="2" indent="-457200">
              <a:buFont typeface="+mj-lt"/>
              <a:buAutoNum type="romanUcPeriod"/>
            </a:pPr>
            <a:r>
              <a:rPr lang="en-US" dirty="0" smtClean="0"/>
              <a:t>Semantic Analyzer</a:t>
            </a:r>
          </a:p>
          <a:p>
            <a:pPr marL="1371600" lvl="2" indent="-457200">
              <a:buFont typeface="+mj-lt"/>
              <a:buAutoNum type="romanUcPeriod"/>
            </a:pPr>
            <a:r>
              <a:rPr lang="en-US" dirty="0" smtClean="0"/>
              <a:t>Intermediate code generator</a:t>
            </a:r>
          </a:p>
          <a:p>
            <a:pPr lvl="2"/>
            <a:endParaRPr lang="en-US" dirty="0"/>
          </a:p>
          <a:p>
            <a:pPr lvl="2"/>
            <a:endParaRPr lang="en-US" dirty="0"/>
          </a:p>
          <a:p>
            <a:pPr marL="342900" indent="-342900" algn="just">
              <a:buAutoNum type="arabicPeriod"/>
            </a:pPr>
            <a:r>
              <a:rPr lang="en-US" sz="2000" b="1" dirty="0"/>
              <a:t>Synthesis Phase</a:t>
            </a:r>
            <a:r>
              <a:rPr lang="en-US" dirty="0"/>
              <a:t>: Translates the intermediate code into the target program.</a:t>
            </a:r>
          </a:p>
          <a:p>
            <a:pPr lvl="2" algn="just"/>
            <a:r>
              <a:rPr lang="en-US" dirty="0"/>
              <a:t>V.     Code optimizer</a:t>
            </a:r>
          </a:p>
          <a:p>
            <a:pPr lvl="2" algn="just"/>
            <a:r>
              <a:rPr lang="en-US" dirty="0"/>
              <a:t>VI.   Code generator</a:t>
            </a:r>
          </a:p>
          <a:p>
            <a:endParaRPr lang="en-US" dirty="0"/>
          </a:p>
          <a:p>
            <a:r>
              <a:rPr lang="en-US" dirty="0"/>
              <a:t>                                                                                                                     </a:t>
            </a:r>
          </a:p>
          <a:p>
            <a:r>
              <a:rPr lang="en-US" dirty="0"/>
              <a:t>                                                                                                                                </a:t>
            </a:r>
          </a:p>
          <a:p>
            <a:endParaRPr lang="x-none" dirty="0"/>
          </a:p>
        </p:txBody>
      </p:sp>
    </p:spTree>
    <p:extLst>
      <p:ext uri="{BB962C8B-B14F-4D97-AF65-F5344CB8AC3E}">
        <p14:creationId xmlns:p14="http://schemas.microsoft.com/office/powerpoint/2010/main" val="26217499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961109" y="1304929"/>
            <a:ext cx="7626847" cy="6771084"/>
          </a:xfrm>
          <a:prstGeom prst="rect">
            <a:avLst/>
          </a:prstGeom>
          <a:noFill/>
        </p:spPr>
        <p:txBody>
          <a:bodyPr wrap="square" rtlCol="0">
            <a:spAutoFit/>
          </a:bodyPr>
          <a:lstStyle/>
          <a:p>
            <a:pPr algn="just"/>
            <a:r>
              <a:rPr lang="en-US" sz="2000" b="1" dirty="0"/>
              <a:t>Lexical Analyzer: </a:t>
            </a:r>
            <a:r>
              <a:rPr lang="en-US" dirty="0"/>
              <a:t>The first phase of a compiler is called lexical analysis or scanning. The lexical analyzer reads the stream of characters making up the source program and groups the characters into meaningful sequences called lexemes. For each lexeme, the lexical analyzer produces as output a token of the form </a:t>
            </a:r>
            <a:r>
              <a:rPr lang="en-US" i="1" dirty="0"/>
              <a:t>(token-name, attribute-value). </a:t>
            </a:r>
            <a:r>
              <a:rPr lang="en-US" dirty="0"/>
              <a:t>For example, suppose a source program contains the assignment statement </a:t>
            </a:r>
          </a:p>
          <a:p>
            <a:pPr algn="just"/>
            <a:endParaRPr lang="en-US" b="1" dirty="0"/>
          </a:p>
          <a:p>
            <a:pPr algn="ctr"/>
            <a:r>
              <a:rPr lang="pt-BR" b="1" dirty="0"/>
              <a:t>p o s i t i o n = i n i t i a l + r a t e * 60    </a:t>
            </a:r>
          </a:p>
          <a:p>
            <a:pPr algn="ctr"/>
            <a:endParaRPr lang="pt-BR" b="1" dirty="0"/>
          </a:p>
          <a:p>
            <a:pPr algn="just"/>
            <a:r>
              <a:rPr lang="en-US" dirty="0"/>
              <a:t>The characters in this assignment could be grouped into the following lexemes and mapped into the following tokens passed on to the syntax analyzer:</a:t>
            </a:r>
          </a:p>
          <a:p>
            <a:pPr algn="just"/>
            <a:endParaRPr lang="en-US" dirty="0"/>
          </a:p>
          <a:p>
            <a:pPr marL="800100" lvl="1" indent="-342900" algn="just">
              <a:buFont typeface="+mj-lt"/>
              <a:buAutoNum type="arabicPeriod"/>
            </a:pPr>
            <a:r>
              <a:rPr lang="en-US" dirty="0"/>
              <a:t>p o s </a:t>
            </a:r>
            <a:r>
              <a:rPr lang="en-US" dirty="0" err="1"/>
              <a:t>i</a:t>
            </a:r>
            <a:r>
              <a:rPr lang="en-US" dirty="0"/>
              <a:t> t </a:t>
            </a:r>
            <a:r>
              <a:rPr lang="en-US" dirty="0" err="1"/>
              <a:t>i</a:t>
            </a:r>
            <a:r>
              <a:rPr lang="en-US" dirty="0"/>
              <a:t> o n is a lexeme that would be mapped into a token </a:t>
            </a:r>
            <a:r>
              <a:rPr lang="en-US" b="1" dirty="0"/>
              <a:t>(id, </a:t>
            </a:r>
            <a:r>
              <a:rPr lang="en-US" dirty="0"/>
              <a:t>1), where </a:t>
            </a:r>
            <a:r>
              <a:rPr lang="en-US" b="1" dirty="0"/>
              <a:t>id </a:t>
            </a:r>
            <a:r>
              <a:rPr lang="en-US" dirty="0"/>
              <a:t>is an abstract symbol standing for </a:t>
            </a:r>
            <a:r>
              <a:rPr lang="en-US" i="1" dirty="0"/>
              <a:t>identifier </a:t>
            </a:r>
            <a:r>
              <a:rPr lang="en-US" dirty="0"/>
              <a:t>and 1 points to the symbol table entry for p o s </a:t>
            </a:r>
            <a:r>
              <a:rPr lang="en-US" dirty="0" err="1"/>
              <a:t>i</a:t>
            </a:r>
            <a:r>
              <a:rPr lang="en-US" dirty="0"/>
              <a:t> t </a:t>
            </a:r>
            <a:r>
              <a:rPr lang="en-US" dirty="0" err="1"/>
              <a:t>i</a:t>
            </a:r>
            <a:r>
              <a:rPr lang="en-US" dirty="0"/>
              <a:t> o n . The symbol-table entry for an identifier holds information about the identifier, such as its name and type.</a:t>
            </a:r>
          </a:p>
          <a:p>
            <a:pPr algn="just"/>
            <a:endParaRPr lang="pt-BR" b="1" dirty="0"/>
          </a:p>
          <a:p>
            <a:pPr algn="just"/>
            <a:endParaRPr lang="en-US" dirty="0"/>
          </a:p>
          <a:p>
            <a:pPr lvl="2"/>
            <a:endParaRPr lang="en-US" dirty="0"/>
          </a:p>
          <a:p>
            <a:endParaRPr lang="en-US" dirty="0"/>
          </a:p>
          <a:p>
            <a:r>
              <a:rPr lang="en-US" dirty="0"/>
              <a:t>                                                                                                                     </a:t>
            </a:r>
          </a:p>
          <a:p>
            <a:r>
              <a:rPr lang="en-US" dirty="0"/>
              <a:t>                                                                                                                                </a:t>
            </a:r>
          </a:p>
          <a:p>
            <a:endParaRPr lang="x-none" dirty="0"/>
          </a:p>
        </p:txBody>
      </p:sp>
    </p:spTree>
    <p:extLst>
      <p:ext uri="{BB962C8B-B14F-4D97-AF65-F5344CB8AC3E}">
        <p14:creationId xmlns:p14="http://schemas.microsoft.com/office/powerpoint/2010/main" val="29137555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1066987" y="1528528"/>
            <a:ext cx="7626847" cy="6740307"/>
          </a:xfrm>
          <a:prstGeom prst="rect">
            <a:avLst/>
          </a:prstGeom>
          <a:noFill/>
        </p:spPr>
        <p:txBody>
          <a:bodyPr wrap="square" rtlCol="0">
            <a:spAutoFit/>
          </a:bodyPr>
          <a:lstStyle/>
          <a:p>
            <a:pPr algn="just"/>
            <a:endParaRPr lang="en-US" dirty="0"/>
          </a:p>
          <a:p>
            <a:pPr algn="just"/>
            <a:r>
              <a:rPr lang="en-US" dirty="0"/>
              <a:t>2. The assignment symbol = is a lexeme that is mapped into the token (=).Since this token needs no attribute-value, we have omitted the 	second component. We could have used any abstract symbol such as 	</a:t>
            </a:r>
            <a:r>
              <a:rPr lang="en-US" b="1" dirty="0"/>
              <a:t>assign </a:t>
            </a:r>
            <a:r>
              <a:rPr lang="en-US" dirty="0"/>
              <a:t>for the token-name, but for notational convenience we have 	chosen to use the lexeme itself as the name of the abstract symbol.</a:t>
            </a:r>
          </a:p>
          <a:p>
            <a:pPr algn="just"/>
            <a:endParaRPr lang="en-US" b="1" dirty="0"/>
          </a:p>
          <a:p>
            <a:pPr algn="just"/>
            <a:r>
              <a:rPr lang="en-US" dirty="0"/>
              <a:t>3. Initial is a lexeme that is mapped into the token </a:t>
            </a:r>
            <a:r>
              <a:rPr lang="en-US" b="1" dirty="0"/>
              <a:t>(id, </a:t>
            </a:r>
            <a:r>
              <a:rPr lang="en-US" dirty="0"/>
              <a:t>2), where 2 points to the symbol-table entry for </a:t>
            </a:r>
            <a:r>
              <a:rPr lang="en-US" dirty="0" err="1"/>
              <a:t>i</a:t>
            </a:r>
            <a:r>
              <a:rPr lang="en-US" dirty="0"/>
              <a:t> n </a:t>
            </a:r>
            <a:r>
              <a:rPr lang="en-US" dirty="0" err="1"/>
              <a:t>i</a:t>
            </a:r>
            <a:r>
              <a:rPr lang="en-US" dirty="0"/>
              <a:t> t </a:t>
            </a:r>
            <a:r>
              <a:rPr lang="en-US" dirty="0" err="1"/>
              <a:t>i</a:t>
            </a:r>
            <a:r>
              <a:rPr lang="en-US" dirty="0"/>
              <a:t> a l .</a:t>
            </a:r>
          </a:p>
          <a:p>
            <a:pPr algn="just"/>
            <a:endParaRPr lang="en-US" dirty="0"/>
          </a:p>
          <a:p>
            <a:pPr algn="just"/>
            <a:r>
              <a:rPr lang="en-US" dirty="0"/>
              <a:t>4. + is a lexeme that is mapped into the token (+).</a:t>
            </a:r>
          </a:p>
          <a:p>
            <a:pPr algn="just"/>
            <a:endParaRPr lang="en-US" dirty="0"/>
          </a:p>
          <a:p>
            <a:pPr algn="just"/>
            <a:r>
              <a:rPr lang="en-US" dirty="0"/>
              <a:t>5. r a t e is a lexeme that is mapped into the token </a:t>
            </a:r>
            <a:r>
              <a:rPr lang="en-US" b="1" dirty="0"/>
              <a:t>(id, </a:t>
            </a:r>
            <a:r>
              <a:rPr lang="en-US" dirty="0"/>
              <a:t>3), where 3 points to the symbol-table entry for r a t e .</a:t>
            </a:r>
          </a:p>
          <a:p>
            <a:pPr algn="just"/>
            <a:endParaRPr lang="en-US" dirty="0"/>
          </a:p>
          <a:p>
            <a:pPr algn="just"/>
            <a:r>
              <a:rPr lang="en-US" dirty="0"/>
              <a:t>6. * is a lexeme that is mapped into the token (*).</a:t>
            </a:r>
          </a:p>
          <a:p>
            <a:pPr algn="just"/>
            <a:endParaRPr lang="en-US" dirty="0"/>
          </a:p>
          <a:p>
            <a:pPr algn="just"/>
            <a:r>
              <a:rPr lang="en-US" dirty="0"/>
              <a:t>7. 60 is a lexeme that is mapped into the token (60).</a:t>
            </a:r>
            <a:endParaRPr lang="pt-BR" dirty="0"/>
          </a:p>
          <a:p>
            <a:pPr algn="just"/>
            <a:endParaRPr lang="en-US" dirty="0"/>
          </a:p>
          <a:p>
            <a:pPr lvl="2" algn="just"/>
            <a:endParaRPr lang="en-US" dirty="0"/>
          </a:p>
          <a:p>
            <a:pPr algn="just"/>
            <a:endParaRPr lang="en-US" dirty="0"/>
          </a:p>
          <a:p>
            <a:r>
              <a:rPr lang="en-US" dirty="0"/>
              <a:t>                                                                                                                     </a:t>
            </a:r>
          </a:p>
          <a:p>
            <a:r>
              <a:rPr lang="en-US" dirty="0"/>
              <a:t>                                                                                                                                </a:t>
            </a:r>
          </a:p>
          <a:p>
            <a:endParaRPr lang="x-none" dirty="0"/>
          </a:p>
        </p:txBody>
      </p:sp>
    </p:spTree>
    <p:extLst>
      <p:ext uri="{BB962C8B-B14F-4D97-AF65-F5344CB8AC3E}">
        <p14:creationId xmlns:p14="http://schemas.microsoft.com/office/powerpoint/2010/main" val="906826340"/>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CF50D458084F40A0D1641F0BFE9633" ma:contentTypeVersion="2" ma:contentTypeDescription="Create a new document." ma:contentTypeScope="" ma:versionID="c503a3699d1309ea9791694c20c53fed">
  <xsd:schema xmlns:xsd="http://www.w3.org/2001/XMLSchema" xmlns:xs="http://www.w3.org/2001/XMLSchema" xmlns:p="http://schemas.microsoft.com/office/2006/metadata/properties" xmlns:ns2="3f2ce422-7e51-4509-8fa4-95c5b039ee4d" targetNamespace="http://schemas.microsoft.com/office/2006/metadata/properties" ma:root="true" ma:fieldsID="7974109a811d59dfffecea554d7b07fe" ns2:_="">
    <xsd:import namespace="3f2ce422-7e51-4509-8fa4-95c5b039ee4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2ce422-7e51-4509-8fa4-95c5b039ee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7272EC2-52EB-49AD-9EDB-119A189626C3}"/>
</file>

<file path=customXml/itemProps2.xml><?xml version="1.0" encoding="utf-8"?>
<ds:datastoreItem xmlns:ds="http://schemas.openxmlformats.org/officeDocument/2006/customXml" ds:itemID="{AFBAFB53-4FF7-496B-8EFF-35AD5150DF9C}"/>
</file>

<file path=customXml/itemProps3.xml><?xml version="1.0" encoding="utf-8"?>
<ds:datastoreItem xmlns:ds="http://schemas.openxmlformats.org/officeDocument/2006/customXml" ds:itemID="{9BCD2A3E-CC08-4419-83B4-1D62D901C210}"/>
</file>

<file path=docProps/app.xml><?xml version="1.0" encoding="utf-8"?>
<Properties xmlns="http://schemas.openxmlformats.org/officeDocument/2006/extended-properties" xmlns:vt="http://schemas.openxmlformats.org/officeDocument/2006/docPropsVTypes">
  <Template>Spectrum.thmx</Template>
  <TotalTime>6104</TotalTime>
  <Words>1434</Words>
  <Application>Microsoft Office PowerPoint</Application>
  <PresentationFormat>On-screen Show (4:3)</PresentationFormat>
  <Paragraphs>328</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Corbel</vt:lpstr>
      <vt:lpstr>Courier New</vt:lpstr>
      <vt:lpstr>Symbol</vt:lpstr>
      <vt:lpstr>Times New Roman</vt:lpstr>
      <vt:lpstr>Wingdings</vt:lpstr>
      <vt:lpstr>Spectrum</vt:lpstr>
      <vt:lpstr>Introduction To Compiler</vt:lpstr>
      <vt:lpstr>Lecture Outline</vt:lpstr>
      <vt:lpstr>Objectives and 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user</cp:lastModifiedBy>
  <cp:revision>160</cp:revision>
  <dcterms:created xsi:type="dcterms:W3CDTF">2018-12-10T17:20:29Z</dcterms:created>
  <dcterms:modified xsi:type="dcterms:W3CDTF">2021-05-30T05:14:23Z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0x010100CCCF50D458084F40A0D1641F0BFE9633</vt:lpwstr>
  </property>
</Properties>
</file>