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2" r:id="rId5"/>
    <p:sldId id="273" r:id="rId6"/>
    <p:sldId id="274" r:id="rId7"/>
    <p:sldId id="275" r:id="rId8"/>
    <p:sldId id="278" r:id="rId9"/>
    <p:sldId id="279" r:id="rId10"/>
    <p:sldId id="280" r:id="rId11"/>
    <p:sldId id="288" r:id="rId12"/>
    <p:sldId id="277" r:id="rId13"/>
    <p:sldId id="287" r:id="rId14"/>
    <p:sldId id="281" r:id="rId15"/>
    <p:sldId id="282" r:id="rId16"/>
    <p:sldId id="283" r:id="rId17"/>
    <p:sldId id="284" r:id="rId18"/>
    <p:sldId id="285" r:id="rId19"/>
    <p:sldId id="286" r:id="rId20"/>
    <p:sldId id="26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249" autoAdjust="0"/>
  </p:normalViewPr>
  <p:slideViewPr>
    <p:cSldViewPr snapToGrid="0" snapToObjects="1">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6/6/2021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6/6/2021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51801336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353724">
                  <a:extLst>
                    <a:ext uri="{9D8B030D-6E8A-4147-A177-3AD203B41FA5}">
                      <a16:colId xmlns:a16="http://schemas.microsoft.com/office/drawing/2014/main" xmlns="" val="1762131981"/>
                    </a:ext>
                  </a:extLst>
                </a:gridCol>
                <a:gridCol w="1193533">
                  <a:extLst>
                    <a:ext uri="{9D8B030D-6E8A-4147-A177-3AD203B41FA5}">
                      <a16:colId xmlns:a16="http://schemas.microsoft.com/office/drawing/2014/main" xmlns="" val="445458238"/>
                    </a:ext>
                  </a:extLst>
                </a:gridCol>
                <a:gridCol w="1679683">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a:t>3</a:t>
                      </a:r>
                    </a:p>
                  </a:txBody>
                  <a:tcPr/>
                </a:tc>
                <a:tc>
                  <a:txBody>
                    <a:bodyPr/>
                    <a:lstStyle/>
                    <a:p>
                      <a:r>
                        <a:rPr lang="en-US" dirty="0"/>
                        <a:t>Week No:</a:t>
                      </a:r>
                    </a:p>
                  </a:txBody>
                  <a:tcPr/>
                </a:tc>
                <a:tc>
                  <a:txBody>
                    <a:bodyPr/>
                    <a:lstStyle/>
                    <a:p>
                      <a:r>
                        <a:rPr lang="en-US" dirty="0"/>
                        <a:t>3</a:t>
                      </a:r>
                    </a:p>
                  </a:txBody>
                  <a:tcPr/>
                </a:tc>
                <a:tc>
                  <a:txBody>
                    <a:bodyPr/>
                    <a:lstStyle/>
                    <a:p>
                      <a:r>
                        <a:rPr lang="en-US" dirty="0"/>
                        <a:t>Semester:</a:t>
                      </a:r>
                    </a:p>
                  </a:txBody>
                  <a:tcPr/>
                </a:tc>
                <a:tc>
                  <a:txBody>
                    <a:bodyPr/>
                    <a:lstStyle/>
                    <a:p>
                      <a:r>
                        <a:rPr lang="en-US" smtClean="0"/>
                        <a:t>Summer 20_21</a:t>
                      </a:r>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smtClean="0"/>
                        <a:t>Nazia</a:t>
                      </a:r>
                      <a:r>
                        <a:rPr lang="en-US" i="1" dirty="0" smtClean="0"/>
                        <a:t> Hossain;  nazia@aiub.edu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cxnSp>
        <p:nvCxnSpPr>
          <p:cNvPr id="11" name="Straight Arrow Connector 10">
            <a:extLst>
              <a:ext uri="{FF2B5EF4-FFF2-40B4-BE49-F238E27FC236}">
                <a16:creationId xmlns:a16="http://schemas.microsoft.com/office/drawing/2014/main" xmlns=""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1" name="Group 67">
            <a:extLst>
              <a:ext uri="{FF2B5EF4-FFF2-40B4-BE49-F238E27FC236}">
                <a16:creationId xmlns:a16="http://schemas.microsoft.com/office/drawing/2014/main" xmlns="" id="{C035B695-A5FE-4490-A188-568F38E1C887}"/>
              </a:ext>
            </a:extLst>
          </p:cNvPr>
          <p:cNvGrpSpPr>
            <a:grpSpLocks/>
          </p:cNvGrpSpPr>
          <p:nvPr/>
        </p:nvGrpSpPr>
        <p:grpSpPr bwMode="auto">
          <a:xfrm>
            <a:off x="2467707" y="1966539"/>
            <a:ext cx="4038600" cy="336550"/>
            <a:chOff x="912" y="528"/>
            <a:chExt cx="2544" cy="212"/>
          </a:xfrm>
        </p:grpSpPr>
        <p:sp>
          <p:nvSpPr>
            <p:cNvPr id="32" name="Rectangle 68">
              <a:extLst>
                <a:ext uri="{FF2B5EF4-FFF2-40B4-BE49-F238E27FC236}">
                  <a16:creationId xmlns:a16="http://schemas.microsoft.com/office/drawing/2014/main" xmlns="" id="{F667F122-E5D3-4A2B-89EB-5E23A115D5AA}"/>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3" name="Text Box 69">
              <a:extLst>
                <a:ext uri="{FF2B5EF4-FFF2-40B4-BE49-F238E27FC236}">
                  <a16:creationId xmlns:a16="http://schemas.microsoft.com/office/drawing/2014/main" xmlns="" id="{1EB4FC57-29B4-4783-AB0A-D7AFA896BA90}"/>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code optimizer</a:t>
              </a:r>
            </a:p>
          </p:txBody>
        </p:sp>
      </p:grpSp>
      <p:sp>
        <p:nvSpPr>
          <p:cNvPr id="34" name="Text Box 74">
            <a:extLst>
              <a:ext uri="{FF2B5EF4-FFF2-40B4-BE49-F238E27FC236}">
                <a16:creationId xmlns:a16="http://schemas.microsoft.com/office/drawing/2014/main" xmlns="" id="{95F9BAAC-B402-4EAC-B9D7-FDBF329A64A7}"/>
              </a:ext>
            </a:extLst>
          </p:cNvPr>
          <p:cNvSpPr txBox="1">
            <a:spLocks noChangeArrowheads="1"/>
          </p:cNvSpPr>
          <p:nvPr/>
        </p:nvSpPr>
        <p:spPr bwMode="auto">
          <a:xfrm>
            <a:off x="2747890" y="2580832"/>
            <a:ext cx="3352800" cy="63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temp1 := id3 * 60.0</a:t>
            </a:r>
          </a:p>
          <a:p>
            <a:pPr algn="ctr">
              <a:lnSpc>
                <a:spcPct val="70000"/>
              </a:lnSpc>
              <a:spcBef>
                <a:spcPct val="50000"/>
              </a:spcBef>
            </a:pPr>
            <a:r>
              <a:rPr lang="en-US" altLang="en-US" sz="1600" dirty="0">
                <a:latin typeface="Times New Roman" panose="02020603050405020304" pitchFamily="18" charset="0"/>
              </a:rPr>
              <a:t>id1 := id2 + temp1</a:t>
            </a:r>
          </a:p>
        </p:txBody>
      </p:sp>
      <p:grpSp>
        <p:nvGrpSpPr>
          <p:cNvPr id="35" name="Group 70">
            <a:extLst>
              <a:ext uri="{FF2B5EF4-FFF2-40B4-BE49-F238E27FC236}">
                <a16:creationId xmlns:a16="http://schemas.microsoft.com/office/drawing/2014/main" xmlns="" id="{392FD7ED-C62D-44A6-A4E3-C0245527BA34}"/>
              </a:ext>
            </a:extLst>
          </p:cNvPr>
          <p:cNvGrpSpPr>
            <a:grpSpLocks/>
          </p:cNvGrpSpPr>
          <p:nvPr/>
        </p:nvGrpSpPr>
        <p:grpSpPr bwMode="auto">
          <a:xfrm>
            <a:off x="2453640" y="3443654"/>
            <a:ext cx="4038600" cy="336550"/>
            <a:chOff x="912" y="528"/>
            <a:chExt cx="2544" cy="212"/>
          </a:xfrm>
        </p:grpSpPr>
        <p:sp>
          <p:nvSpPr>
            <p:cNvPr id="36" name="Rectangle 71">
              <a:extLst>
                <a:ext uri="{FF2B5EF4-FFF2-40B4-BE49-F238E27FC236}">
                  <a16:creationId xmlns:a16="http://schemas.microsoft.com/office/drawing/2014/main" xmlns="" id="{E2C6539A-648C-4CE6-A483-2C47BA5EAF70}"/>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7" name="Text Box 72">
              <a:extLst>
                <a:ext uri="{FF2B5EF4-FFF2-40B4-BE49-F238E27FC236}">
                  <a16:creationId xmlns:a16="http://schemas.microsoft.com/office/drawing/2014/main" xmlns="" id="{891E3943-D7B8-4C8A-9D2A-94315D770A3C}"/>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 code generator</a:t>
              </a:r>
            </a:p>
          </p:txBody>
        </p:sp>
      </p:grpSp>
      <p:sp>
        <p:nvSpPr>
          <p:cNvPr id="38" name="Text Box 75">
            <a:extLst>
              <a:ext uri="{FF2B5EF4-FFF2-40B4-BE49-F238E27FC236}">
                <a16:creationId xmlns:a16="http://schemas.microsoft.com/office/drawing/2014/main" xmlns="" id="{45AF85CF-F211-41DC-99C9-3C323EF49F51}"/>
              </a:ext>
            </a:extLst>
          </p:cNvPr>
          <p:cNvSpPr txBox="1">
            <a:spLocks noChangeArrowheads="1"/>
          </p:cNvSpPr>
          <p:nvPr/>
        </p:nvSpPr>
        <p:spPr bwMode="auto">
          <a:xfrm>
            <a:off x="3581400" y="3865097"/>
            <a:ext cx="2133600" cy="143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p14="http://schemas.microsoft.com/office/powerpoint/2010/main" val="803860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Exercises</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1477328"/>
          </a:xfrm>
          <a:prstGeom prst="rect">
            <a:avLst/>
          </a:prstGeom>
          <a:noFill/>
        </p:spPr>
        <p:txBody>
          <a:bodyPr wrap="square" rtlCol="0">
            <a:spAutoFit/>
          </a:bodyPr>
          <a:lstStyle/>
          <a:p>
            <a:pPr algn="just"/>
            <a:r>
              <a:rPr lang="en-US" dirty="0"/>
              <a:t>Find the output for the following expressions</a:t>
            </a:r>
          </a:p>
          <a:p>
            <a:pPr marL="800100" lvl="1" indent="-342900">
              <a:buFont typeface="+mj-lt"/>
              <a:buAutoNum type="arabicPeriod"/>
            </a:pPr>
            <a:r>
              <a:rPr lang="en-US" dirty="0"/>
              <a:t>x=a*b+c-10</a:t>
            </a:r>
          </a:p>
          <a:p>
            <a:pPr marL="800100" lvl="1" indent="-342900">
              <a:buFont typeface="+mj-lt"/>
              <a:buAutoNum type="arabicPeriod"/>
            </a:pPr>
            <a:r>
              <a:rPr lang="en-US" dirty="0"/>
              <a:t>Y= b+c-d+20</a:t>
            </a:r>
          </a:p>
          <a:p>
            <a:pPr lvl="1"/>
            <a:endParaRPr lang="en-US" dirty="0"/>
          </a:p>
          <a:p>
            <a:pPr lvl="1"/>
            <a:r>
              <a:rPr lang="en-US" dirty="0"/>
              <a:t>        </a:t>
            </a:r>
            <a:endParaRPr lang="x-none" dirty="0"/>
          </a:p>
        </p:txBody>
      </p:sp>
    </p:spTree>
    <p:extLst>
      <p:ext uri="{BB962C8B-B14F-4D97-AF65-F5344CB8AC3E}">
        <p14:creationId xmlns:p14="http://schemas.microsoft.com/office/powerpoint/2010/main" val="2626942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Linker and Loader</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421341" y="2112340"/>
            <a:ext cx="8525711" cy="4031873"/>
          </a:xfrm>
          <a:prstGeom prst="rect">
            <a:avLst/>
          </a:prstGeom>
          <a:noFill/>
        </p:spPr>
        <p:txBody>
          <a:bodyPr wrap="square" rtlCol="0">
            <a:spAutoFit/>
          </a:bodyPr>
          <a:lstStyle/>
          <a:p>
            <a:pPr algn="just"/>
            <a:endParaRPr lang="en-US" sz="2000" b="1" dirty="0"/>
          </a:p>
          <a:p>
            <a:pPr algn="just"/>
            <a:r>
              <a:rPr lang="en-US" sz="2000" b="1" dirty="0"/>
              <a:t>Linker</a:t>
            </a:r>
            <a:r>
              <a:rPr lang="en-US" b="1" dirty="0"/>
              <a:t>:  </a:t>
            </a:r>
            <a:r>
              <a:rPr lang="en-US" dirty="0"/>
              <a:t>A linker, also called link editor or binder, is a program that combines the object modules to form an executable program. In general , in case of a large program, programmers prefer to break the code in to smaller modules, as this simplifies the programming task. Eventually, when the source code of all the modules has been converted in to object code, all the modules need to be put together, which is done by the linker</a:t>
            </a:r>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x-none" b="1" dirty="0"/>
          </a:p>
        </p:txBody>
      </p:sp>
    </p:spTree>
    <p:extLst>
      <p:ext uri="{BB962C8B-B14F-4D97-AF65-F5344CB8AC3E}">
        <p14:creationId xmlns:p14="http://schemas.microsoft.com/office/powerpoint/2010/main" val="3258424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89D3080-90A4-4D19-9F17-E401CB48FD10}"/>
              </a:ext>
            </a:extLst>
          </p:cNvPr>
          <p:cNvPicPr>
            <a:picLocks noChangeAspect="1"/>
          </p:cNvPicPr>
          <p:nvPr/>
        </p:nvPicPr>
        <p:blipFill>
          <a:blip r:embed="rId2"/>
          <a:stretch>
            <a:fillRect/>
          </a:stretch>
        </p:blipFill>
        <p:spPr>
          <a:xfrm>
            <a:off x="633046" y="1119187"/>
            <a:ext cx="7512148" cy="4943988"/>
          </a:xfrm>
          <a:prstGeom prst="rect">
            <a:avLst/>
          </a:prstGeom>
        </p:spPr>
      </p:pic>
    </p:spTree>
    <p:extLst>
      <p:ext uri="{BB962C8B-B14F-4D97-AF65-F5344CB8AC3E}">
        <p14:creationId xmlns:p14="http://schemas.microsoft.com/office/powerpoint/2010/main" val="2839165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Loader</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1815882"/>
          </a:xfrm>
          <a:prstGeom prst="rect">
            <a:avLst/>
          </a:prstGeom>
          <a:noFill/>
        </p:spPr>
        <p:txBody>
          <a:bodyPr wrap="square" rtlCol="0">
            <a:spAutoFit/>
          </a:bodyPr>
          <a:lstStyle/>
          <a:p>
            <a:pPr algn="just"/>
            <a:endParaRPr lang="en-US" sz="2000" b="1" dirty="0"/>
          </a:p>
          <a:p>
            <a:pPr algn="just"/>
            <a:r>
              <a:rPr lang="en-US" dirty="0"/>
              <a:t>A loader is a special type of a program that copies programs from a storage device to the main memory, where they can be executed.</a:t>
            </a:r>
            <a:r>
              <a:rPr lang="en-US" sz="2000" b="1" dirty="0"/>
              <a:t> </a:t>
            </a:r>
            <a:r>
              <a:rPr lang="en-US" dirty="0"/>
              <a:t>	</a:t>
            </a:r>
          </a:p>
          <a:p>
            <a:pPr lvl="1"/>
            <a:endParaRPr lang="en-US" dirty="0"/>
          </a:p>
          <a:p>
            <a:pPr lvl="1"/>
            <a:endParaRPr lang="en-US" dirty="0"/>
          </a:p>
          <a:p>
            <a:pPr lvl="1"/>
            <a:r>
              <a:rPr lang="en-US" dirty="0"/>
              <a:t>        </a:t>
            </a:r>
            <a:endParaRPr lang="x-none" dirty="0"/>
          </a:p>
        </p:txBody>
      </p:sp>
    </p:spTree>
    <p:extLst>
      <p:ext uri="{BB962C8B-B14F-4D97-AF65-F5344CB8AC3E}">
        <p14:creationId xmlns:p14="http://schemas.microsoft.com/office/powerpoint/2010/main" val="1440262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7808976" cy="1088136"/>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Front end and Back end of a </a:t>
            </a:r>
            <a:br>
              <a:rPr lang="en-US" dirty="0"/>
            </a:br>
            <a:r>
              <a:rPr lang="en-US" dirty="0"/>
              <a:t>Compiler</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421341" y="2174499"/>
            <a:ext cx="8525711" cy="4062651"/>
          </a:xfrm>
          <a:prstGeom prst="rect">
            <a:avLst/>
          </a:prstGeom>
          <a:noFill/>
        </p:spPr>
        <p:txBody>
          <a:bodyPr wrap="square" rtlCol="0">
            <a:spAutoFit/>
          </a:bodyPr>
          <a:lstStyle/>
          <a:p>
            <a:endParaRPr lang="en-US" sz="2000" b="1" dirty="0"/>
          </a:p>
          <a:p>
            <a:r>
              <a:rPr lang="en-US" sz="2000" b="1" dirty="0"/>
              <a:t>Front end:  </a:t>
            </a:r>
          </a:p>
          <a:p>
            <a:pPr marL="857250" lvl="1" indent="-400050">
              <a:buFont typeface="+mj-lt"/>
              <a:buAutoNum type="romanUcPeriod"/>
            </a:pPr>
            <a:r>
              <a:rPr lang="en-US" dirty="0"/>
              <a:t>Lexical Analyzer</a:t>
            </a:r>
          </a:p>
          <a:p>
            <a:pPr marL="857250" lvl="1" indent="-400050">
              <a:buFont typeface="+mj-lt"/>
              <a:buAutoNum type="romanUcPeriod"/>
            </a:pPr>
            <a:r>
              <a:rPr lang="en-US" dirty="0"/>
              <a:t>Syntax Analyzer</a:t>
            </a:r>
          </a:p>
          <a:p>
            <a:pPr marL="857250" lvl="1" indent="-400050">
              <a:buFont typeface="+mj-lt"/>
              <a:buAutoNum type="romanUcPeriod"/>
            </a:pPr>
            <a:r>
              <a:rPr lang="en-US" dirty="0"/>
              <a:t>Semantic Analyzer</a:t>
            </a:r>
          </a:p>
          <a:p>
            <a:pPr marL="857250" lvl="1" indent="-400050">
              <a:buFont typeface="+mj-lt"/>
              <a:buAutoNum type="romanUcPeriod"/>
            </a:pPr>
            <a:r>
              <a:rPr lang="en-US" dirty="0"/>
              <a:t>Intermediate Code Generator</a:t>
            </a:r>
          </a:p>
          <a:p>
            <a:endParaRPr lang="en-US" dirty="0"/>
          </a:p>
          <a:p>
            <a:endParaRPr lang="en-US" dirty="0"/>
          </a:p>
          <a:p>
            <a:r>
              <a:rPr lang="en-US" sz="2000" b="1" dirty="0"/>
              <a:t>Back end :</a:t>
            </a:r>
          </a:p>
          <a:p>
            <a:r>
              <a:rPr lang="en-US" dirty="0"/>
              <a:t>        V. Code Optimizer</a:t>
            </a:r>
          </a:p>
          <a:p>
            <a:r>
              <a:rPr lang="en-US" dirty="0"/>
              <a:t>        VI. Code Generator</a:t>
            </a:r>
            <a:endParaRPr lang="en-US" b="1" dirty="0"/>
          </a:p>
          <a:p>
            <a:endParaRPr lang="en-US" b="1" dirty="0"/>
          </a:p>
          <a:p>
            <a:endParaRPr lang="en-US" b="1" dirty="0"/>
          </a:p>
          <a:p>
            <a:r>
              <a:rPr lang="en-US" b="1" dirty="0"/>
              <a:t>                                                                                                                             </a:t>
            </a:r>
            <a:endParaRPr lang="x-none" b="1" dirty="0"/>
          </a:p>
        </p:txBody>
      </p:sp>
    </p:spTree>
    <p:extLst>
      <p:ext uri="{BB962C8B-B14F-4D97-AF65-F5344CB8AC3E}">
        <p14:creationId xmlns:p14="http://schemas.microsoft.com/office/powerpoint/2010/main" val="1823757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Advantages of Using Front-end and Back- end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4001095"/>
          </a:xfrm>
          <a:prstGeom prst="rect">
            <a:avLst/>
          </a:prstGeom>
          <a:noFill/>
        </p:spPr>
        <p:txBody>
          <a:bodyPr wrap="square" rtlCol="0">
            <a:spAutoFit/>
          </a:bodyPr>
          <a:lstStyle/>
          <a:p>
            <a:pPr algn="just"/>
            <a:endParaRPr lang="en-US" sz="2400" b="1" dirty="0"/>
          </a:p>
          <a:p>
            <a:pPr algn="just"/>
            <a:endParaRPr lang="en-US" sz="2400" b="1" dirty="0"/>
          </a:p>
          <a:p>
            <a:pPr algn="just"/>
            <a:r>
              <a:rPr lang="en-US" sz="2000" b="1" dirty="0"/>
              <a:t>Retargeting: </a:t>
            </a:r>
            <a:r>
              <a:rPr lang="en-US" dirty="0"/>
              <a:t>Build a compiler for a new machine by attaching a new code generator to an existing front-end</a:t>
            </a:r>
          </a:p>
          <a:p>
            <a:pPr algn="just"/>
            <a:endParaRPr lang="en-US" sz="2000" b="1" dirty="0"/>
          </a:p>
          <a:p>
            <a:pPr algn="just"/>
            <a:endParaRPr lang="en-US" sz="2000" b="1" dirty="0"/>
          </a:p>
          <a:p>
            <a:pPr algn="just"/>
            <a:r>
              <a:rPr lang="en-US" sz="2000" b="1" dirty="0"/>
              <a:t>Optimization: </a:t>
            </a:r>
            <a:r>
              <a:rPr lang="en-US" dirty="0"/>
              <a:t>Reuse intermediate code optimizers in compilers for different languages and different machines. </a:t>
            </a:r>
            <a:endParaRPr lang="en-US" sz="2000" b="1" dirty="0"/>
          </a:p>
          <a:p>
            <a:pPr lvl="1"/>
            <a:endParaRPr lang="en-US" dirty="0"/>
          </a:p>
          <a:p>
            <a:pPr lvl="1"/>
            <a:r>
              <a:rPr lang="en-US" dirty="0"/>
              <a:t>        </a:t>
            </a:r>
          </a:p>
          <a:p>
            <a:pPr lvl="1"/>
            <a:endParaRPr lang="en-US" dirty="0"/>
          </a:p>
          <a:p>
            <a:pPr lvl="1"/>
            <a:endParaRPr lang="en-US" dirty="0"/>
          </a:p>
          <a:p>
            <a:pPr lvl="1"/>
            <a:endParaRPr lang="x-none" dirty="0"/>
          </a:p>
        </p:txBody>
      </p:sp>
    </p:spTree>
    <p:extLst>
      <p:ext uri="{BB962C8B-B14F-4D97-AF65-F5344CB8AC3E}">
        <p14:creationId xmlns:p14="http://schemas.microsoft.com/office/powerpoint/2010/main" val="103545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421341" y="2112340"/>
            <a:ext cx="8525711" cy="4278094"/>
          </a:xfrm>
          <a:prstGeom prst="rect">
            <a:avLst/>
          </a:prstGeom>
          <a:noFill/>
        </p:spPr>
        <p:txBody>
          <a:bodyPr wrap="square" rtlCol="0">
            <a:spAutoFit/>
          </a:bodyPr>
          <a:lstStyle/>
          <a:p>
            <a:pPr algn="just"/>
            <a:endParaRPr lang="en-US" sz="2000" b="1" dirty="0"/>
          </a:p>
          <a:p>
            <a:pPr algn="just"/>
            <a:r>
              <a:rPr lang="en-US" dirty="0"/>
              <a:t>A symbol table is a data structure containing all the identifiers (i.e. names of variables, procedures etc.) of a source program together with all the attributes of each identifier.</a:t>
            </a:r>
            <a:endParaRPr lang="en-US" b="1" dirty="0"/>
          </a:p>
          <a:p>
            <a:pPr algn="just"/>
            <a:endParaRPr lang="en-US" b="1" dirty="0"/>
          </a:p>
          <a:p>
            <a:r>
              <a:rPr lang="en-US" dirty="0"/>
              <a:t>For variables, typical attributes include:</a:t>
            </a:r>
          </a:p>
          <a:p>
            <a:pPr marL="742950" lvl="1" indent="-285750">
              <a:buFont typeface="Wingdings" panose="05000000000000000000" pitchFamily="2" charset="2"/>
              <a:buChar char="Ø"/>
            </a:pPr>
            <a:r>
              <a:rPr lang="en-US" dirty="0"/>
              <a:t>its type,</a:t>
            </a:r>
          </a:p>
          <a:p>
            <a:pPr marL="742950" lvl="1" indent="-285750">
              <a:buFont typeface="Wingdings" panose="05000000000000000000" pitchFamily="2" charset="2"/>
              <a:buChar char="Ø"/>
            </a:pPr>
            <a:r>
              <a:rPr lang="en-US" dirty="0"/>
              <a:t>how much memory it occupies,</a:t>
            </a:r>
          </a:p>
          <a:p>
            <a:pPr marL="742950" lvl="1" indent="-285750">
              <a:buFont typeface="Wingdings" panose="05000000000000000000" pitchFamily="2" charset="2"/>
              <a:buChar char="Ø"/>
            </a:pPr>
            <a:r>
              <a:rPr lang="en-US" dirty="0"/>
              <a:t>its scope.</a:t>
            </a:r>
          </a:p>
          <a:p>
            <a:endParaRPr lang="en-US" b="1" dirty="0"/>
          </a:p>
          <a:p>
            <a:r>
              <a:rPr lang="en-US" dirty="0"/>
              <a:t>For procedures and functions, typical attributes include:</a:t>
            </a:r>
          </a:p>
          <a:p>
            <a:pPr marL="742950" lvl="1" indent="-285750">
              <a:buFont typeface="Wingdings" panose="05000000000000000000" pitchFamily="2" charset="2"/>
              <a:buChar char="Ø"/>
            </a:pPr>
            <a:r>
              <a:rPr lang="en-US" dirty="0"/>
              <a:t>the number and type of each argument (if any),</a:t>
            </a:r>
          </a:p>
          <a:p>
            <a:pPr marL="742950" lvl="1" indent="-285750">
              <a:buFont typeface="Wingdings" panose="05000000000000000000" pitchFamily="2" charset="2"/>
              <a:buChar char="Ø"/>
            </a:pPr>
            <a:r>
              <a:rPr lang="en-US" dirty="0"/>
              <a:t>the method of passing each argument, and</a:t>
            </a:r>
          </a:p>
          <a:p>
            <a:pPr marL="742950" lvl="1" indent="-285750">
              <a:buFont typeface="Wingdings" panose="05000000000000000000" pitchFamily="2" charset="2"/>
              <a:buChar char="Ø"/>
            </a:pPr>
            <a:r>
              <a:rPr lang="en-US" dirty="0"/>
              <a:t>the type of value returned (if any).</a:t>
            </a:r>
            <a:endParaRPr lang="en-US" b="1" dirty="0"/>
          </a:p>
          <a:p>
            <a:endParaRPr lang="en-US" b="1" dirty="0"/>
          </a:p>
          <a:p>
            <a:r>
              <a:rPr lang="en-US" b="1" dirty="0"/>
              <a:t>                                                                                                                             </a:t>
            </a:r>
            <a:endParaRPr lang="x-none" b="1" dirty="0"/>
          </a:p>
        </p:txBody>
      </p:sp>
    </p:spTree>
    <p:extLst>
      <p:ext uri="{BB962C8B-B14F-4D97-AF65-F5344CB8AC3E}">
        <p14:creationId xmlns:p14="http://schemas.microsoft.com/office/powerpoint/2010/main" val="298522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421341" y="2112340"/>
            <a:ext cx="8525711" cy="1785104"/>
          </a:xfrm>
          <a:prstGeom prst="rect">
            <a:avLst/>
          </a:prstGeom>
          <a:noFill/>
        </p:spPr>
        <p:txBody>
          <a:bodyPr wrap="square" rtlCol="0">
            <a:spAutoFit/>
          </a:bodyPr>
          <a:lstStyle/>
          <a:p>
            <a:pPr algn="just"/>
            <a:endParaRPr lang="en-US" sz="2000" b="1" dirty="0"/>
          </a:p>
          <a:p>
            <a:pPr algn="just"/>
            <a:r>
              <a:rPr lang="en-US" dirty="0"/>
              <a:t>The purpose of the symbol table is to provide quick and uniform access to identifier attributes throughout the compilation process. Information is usually put into the symbol table throughout the analysis phase and used for the synthesis phase.</a:t>
            </a:r>
          </a:p>
          <a:p>
            <a:pPr algn="just"/>
            <a:endParaRPr lang="en-US" b="1" dirty="0"/>
          </a:p>
          <a:p>
            <a:pPr algn="just"/>
            <a:r>
              <a:rPr lang="en-US" b="1" dirty="0"/>
              <a:t>                                                                                                                             </a:t>
            </a:r>
            <a:endParaRPr lang="x-none" b="1" dirty="0"/>
          </a:p>
        </p:txBody>
      </p:sp>
    </p:spTree>
    <p:extLst>
      <p:ext uri="{BB962C8B-B14F-4D97-AF65-F5344CB8AC3E}">
        <p14:creationId xmlns:p14="http://schemas.microsoft.com/office/powerpoint/2010/main" val="219110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Error Handler</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421341" y="2112340"/>
            <a:ext cx="8525711" cy="2646878"/>
          </a:xfrm>
          <a:prstGeom prst="rect">
            <a:avLst/>
          </a:prstGeom>
          <a:noFill/>
        </p:spPr>
        <p:txBody>
          <a:bodyPr wrap="square" rtlCol="0">
            <a:spAutoFit/>
          </a:bodyPr>
          <a:lstStyle/>
          <a:p>
            <a:pPr algn="just"/>
            <a:endParaRPr lang="en-US" sz="2000" b="1" dirty="0"/>
          </a:p>
          <a:p>
            <a:pPr algn="just"/>
            <a:endParaRPr lang="en-US" sz="2000" b="1" dirty="0"/>
          </a:p>
          <a:p>
            <a:r>
              <a:rPr lang="en-US" dirty="0"/>
              <a:t>Each of the six phases (but mainly the analysis phases) of a compiler can encounter errors. On detecting an error the compiler must:</a:t>
            </a:r>
          </a:p>
          <a:p>
            <a:endParaRPr lang="en-US" b="1" dirty="0"/>
          </a:p>
          <a:p>
            <a:pPr marL="742950" lvl="1" indent="-285750">
              <a:buFont typeface="Wingdings" panose="05000000000000000000" pitchFamily="2" charset="2"/>
              <a:buChar char="Ø"/>
            </a:pPr>
            <a:r>
              <a:rPr lang="en-US" dirty="0"/>
              <a:t>report the error in a helpful way,</a:t>
            </a:r>
          </a:p>
          <a:p>
            <a:pPr marL="742950" lvl="1" indent="-285750">
              <a:buFont typeface="Wingdings" panose="05000000000000000000" pitchFamily="2" charset="2"/>
              <a:buChar char="Ø"/>
            </a:pPr>
            <a:r>
              <a:rPr lang="en-US" dirty="0"/>
              <a:t>correct the error if possible, and</a:t>
            </a:r>
          </a:p>
          <a:p>
            <a:pPr marL="742950" lvl="1" indent="-285750">
              <a:buFont typeface="Wingdings" panose="05000000000000000000" pitchFamily="2" charset="2"/>
              <a:buChar char="Ø"/>
            </a:pPr>
            <a:r>
              <a:rPr lang="en-US" dirty="0"/>
              <a:t>continue processing (if possible) after the error to look for further errors.</a:t>
            </a:r>
            <a:endParaRPr lang="en-US" b="1" dirty="0"/>
          </a:p>
          <a:p>
            <a:pPr algn="just"/>
            <a:r>
              <a:rPr lang="en-US" b="1" dirty="0"/>
              <a:t>                                                                                                                             </a:t>
            </a:r>
            <a:endParaRPr lang="x-none" b="1" dirty="0"/>
          </a:p>
        </p:txBody>
      </p:sp>
    </p:spTree>
    <p:extLst>
      <p:ext uri="{BB962C8B-B14F-4D97-AF65-F5344CB8AC3E}">
        <p14:creationId xmlns:p14="http://schemas.microsoft.com/office/powerpoint/2010/main" val="207205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Phases of a Compiler</a:t>
            </a:r>
          </a:p>
          <a:p>
            <a:pPr marL="342900" indent="-342900">
              <a:buAutoNum type="arabicPeriod"/>
            </a:pPr>
            <a:r>
              <a:rPr lang="en-US" sz="2400" dirty="0">
                <a:solidFill>
                  <a:schemeClr val="tx1"/>
                </a:solidFill>
              </a:rPr>
              <a:t>Practice on Different Input Expressions</a:t>
            </a:r>
          </a:p>
          <a:p>
            <a:pPr marL="342900" indent="-342900">
              <a:buAutoNum type="arabicPeriod"/>
            </a:pPr>
            <a:r>
              <a:rPr lang="en-US" sz="2400" dirty="0">
                <a:solidFill>
                  <a:schemeClr val="tx1"/>
                </a:solidFill>
              </a:rPr>
              <a:t>Linker and Loader</a:t>
            </a:r>
          </a:p>
          <a:p>
            <a:pPr marL="342900" indent="-342900">
              <a:buAutoNum type="arabicPeriod"/>
            </a:pPr>
            <a:r>
              <a:rPr lang="en-US" sz="2400" dirty="0">
                <a:solidFill>
                  <a:schemeClr val="tx1"/>
                </a:solidFill>
              </a:rPr>
              <a:t>Front end and Back end of a compiler</a:t>
            </a:r>
          </a:p>
          <a:p>
            <a:pPr marL="342900" indent="-342900">
              <a:buAutoNum type="arabicPeriod"/>
            </a:pPr>
            <a:r>
              <a:rPr lang="en-US" sz="2400" dirty="0">
                <a:solidFill>
                  <a:schemeClr val="tx1"/>
                </a:solidFill>
              </a:rPr>
              <a:t>Symbol Table Management</a:t>
            </a:r>
          </a:p>
          <a:p>
            <a:pPr marL="342900" indent="-342900">
              <a:buAutoNum type="arabicPeriod"/>
            </a:pPr>
            <a:r>
              <a:rPr lang="en-US" sz="2400" dirty="0">
                <a:solidFill>
                  <a:schemeClr val="tx1"/>
                </a:solidFill>
              </a:rPr>
              <a:t>Error Handler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7151958" cy="1200329"/>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x-none" dirty="0"/>
          </a:p>
          <a:p>
            <a:endParaRPr lang="en-US" dirty="0"/>
          </a:p>
          <a:p>
            <a:endParaRPr lang="x-none" dirty="0"/>
          </a:p>
        </p:txBody>
      </p:sp>
    </p:spTree>
    <p:extLst>
      <p:ext uri="{BB962C8B-B14F-4D97-AF65-F5344CB8AC3E}">
        <p14:creationId xmlns:p14="http://schemas.microsoft.com/office/powerpoint/2010/main" val="192338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x-none" dirty="0"/>
          </a:p>
        </p:txBody>
      </p:sp>
      <p:sp>
        <p:nvSpPr>
          <p:cNvPr id="2" name="Rectangle 1">
            <a:extLst>
              <a:ext uri="{FF2B5EF4-FFF2-40B4-BE49-F238E27FC236}">
                <a16:creationId xmlns:a16="http://schemas.microsoft.com/office/drawing/2014/main" xmlns=""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x-none"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421341" y="2112340"/>
            <a:ext cx="8525711" cy="4985980"/>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b="1" dirty="0"/>
              <a:t> </a:t>
            </a: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a:t>
            </a:r>
          </a:p>
          <a:p>
            <a:pPr marL="800100" lvl="1" indent="-342900" algn="just">
              <a:buFont typeface="Wingdings" panose="05000000000000000000" pitchFamily="2" charset="2"/>
              <a:buChar char="Ø"/>
            </a:pPr>
            <a:r>
              <a:rPr lang="en-US" dirty="0"/>
              <a:t>Students will be able to represent the simulation of all phases of a compiler for inputs.</a:t>
            </a:r>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x-none" b="1" dirty="0"/>
          </a:p>
        </p:txBody>
      </p:sp>
    </p:spTree>
    <p:extLst>
      <p:ext uri="{BB962C8B-B14F-4D97-AF65-F5344CB8AC3E}">
        <p14:creationId xmlns:p14="http://schemas.microsoft.com/office/powerpoint/2010/main" val="2596703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4585871"/>
          </a:xfrm>
          <a:prstGeom prst="rect">
            <a:avLst/>
          </a:prstGeom>
          <a:noFill/>
        </p:spPr>
        <p:txBody>
          <a:bodyPr wrap="square" rtlCol="0">
            <a:spAutoFit/>
          </a:bodyPr>
          <a:lstStyle/>
          <a:p>
            <a:pPr algn="just"/>
            <a:endParaRPr lang="en-US" sz="2000" b="1" dirty="0"/>
          </a:p>
          <a:p>
            <a:pPr algn="just"/>
            <a:r>
              <a:rPr lang="en-US" sz="2000" b="1" dirty="0"/>
              <a:t>Intermediate Code generator: </a:t>
            </a:r>
            <a:r>
              <a:rPr lang="en-US" dirty="0"/>
              <a:t>After syntax and semantic analysis of the source program, many compilers generate an explicit low-level or machine-like intermediate representation, which we can think of as a program for an abstract machine. This intermediate representation should have two important properties:</a:t>
            </a:r>
          </a:p>
          <a:p>
            <a:pPr algn="just"/>
            <a:endParaRPr lang="en-US" dirty="0"/>
          </a:p>
          <a:p>
            <a:pPr marL="742950" lvl="1" indent="-285750" algn="just">
              <a:buFont typeface="Wingdings" panose="05000000000000000000" pitchFamily="2" charset="2"/>
              <a:buChar char="Ø"/>
            </a:pPr>
            <a:r>
              <a:rPr lang="en-US" altLang="en-US" dirty="0"/>
              <a:t>Easy to Produce and </a:t>
            </a:r>
          </a:p>
          <a:p>
            <a:pPr marL="742950" lvl="1" indent="-285750" algn="just">
              <a:buFont typeface="Wingdings" panose="05000000000000000000" pitchFamily="2" charset="2"/>
              <a:buChar char="Ø"/>
            </a:pPr>
            <a:r>
              <a:rPr lang="en-US" altLang="en-US" dirty="0"/>
              <a:t>Easy to translate into target program</a:t>
            </a:r>
          </a:p>
          <a:p>
            <a:pPr lvl="1" algn="just"/>
            <a:endParaRPr lang="en-US" dirty="0"/>
          </a:p>
          <a:p>
            <a:pPr algn="just"/>
            <a:endParaRPr lang="en-US" b="1" dirty="0"/>
          </a:p>
          <a:p>
            <a:r>
              <a:rPr lang="en-US" dirty="0"/>
              <a:t>The intermediate representation can have a variety of forms. In this course we consider an intermediate  form called “ </a:t>
            </a:r>
            <a:r>
              <a:rPr lang="en-US" b="1" dirty="0"/>
              <a:t>three address code</a:t>
            </a:r>
            <a:r>
              <a:rPr lang="en-US" dirty="0"/>
              <a:t>”.</a:t>
            </a:r>
          </a:p>
          <a:p>
            <a:endParaRPr lang="en-US" dirty="0"/>
          </a:p>
          <a:p>
            <a:endParaRPr lang="en-US" dirty="0"/>
          </a:p>
          <a:p>
            <a:r>
              <a:rPr lang="en-US" dirty="0"/>
              <a:t>                                                                                                                                    </a:t>
            </a:r>
            <a:endParaRPr lang="x-none" dirty="0"/>
          </a:p>
        </p:txBody>
      </p:sp>
    </p:spTree>
    <p:extLst>
      <p:ext uri="{BB962C8B-B14F-4D97-AF65-F5344CB8AC3E}">
        <p14:creationId xmlns:p14="http://schemas.microsoft.com/office/powerpoint/2010/main" val="2351850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457200" y="1118937"/>
            <a:ext cx="8093799" cy="4801314"/>
          </a:xfrm>
          <a:prstGeom prst="rect">
            <a:avLst/>
          </a:prstGeom>
          <a:noFill/>
        </p:spPr>
        <p:txBody>
          <a:bodyPr wrap="square" rtlCol="0">
            <a:spAutoFit/>
          </a:bodyPr>
          <a:lstStyle/>
          <a:p>
            <a:r>
              <a:rPr lang="en-US" dirty="0"/>
              <a:t>We need to follow some steps to generate three address code.</a:t>
            </a:r>
          </a:p>
          <a:p>
            <a:endParaRPr lang="en-US" dirty="0"/>
          </a:p>
          <a:p>
            <a:pPr marL="742950" lvl="1" indent="-285750">
              <a:buFont typeface="Wingdings" panose="05000000000000000000" pitchFamily="2" charset="2"/>
              <a:buChar char="Ø"/>
            </a:pPr>
            <a:r>
              <a:rPr lang="en-US" dirty="0"/>
              <a:t>Each three address instruction has at most one operator on the right side.</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The compiler must generate a temporary name to hold the value computed by each instruction.</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Some three address instructions have fewer than three operands. </a:t>
            </a:r>
          </a:p>
          <a:p>
            <a:pPr lvl="1"/>
            <a:endParaRPr lang="en-US" dirty="0"/>
          </a:p>
          <a:p>
            <a:r>
              <a:rPr lang="en-US" dirty="0"/>
              <a:t> So the output of the intermediate code generator will be </a:t>
            </a:r>
          </a:p>
          <a:p>
            <a:endParaRPr lang="en-US" dirty="0"/>
          </a:p>
          <a:p>
            <a:endParaRPr lang="en-US" dirty="0"/>
          </a:p>
          <a:p>
            <a:endParaRPr lang="en-US" dirty="0"/>
          </a:p>
          <a:p>
            <a:endParaRPr lang="en-US" dirty="0"/>
          </a:p>
          <a:p>
            <a:pPr lvl="1"/>
            <a:endParaRPr lang="en-US" dirty="0"/>
          </a:p>
          <a:p>
            <a:pPr lvl="1"/>
            <a:endParaRPr lang="en-US" dirty="0"/>
          </a:p>
          <a:p>
            <a:pPr lvl="1"/>
            <a:r>
              <a:rPr lang="en-US" dirty="0"/>
              <a:t>        </a:t>
            </a:r>
            <a:endParaRPr lang="x-none" dirty="0"/>
          </a:p>
        </p:txBody>
      </p:sp>
      <p:sp>
        <p:nvSpPr>
          <p:cNvPr id="4" name="Text Box 73">
            <a:extLst>
              <a:ext uri="{FF2B5EF4-FFF2-40B4-BE49-F238E27FC236}">
                <a16:creationId xmlns:a16="http://schemas.microsoft.com/office/drawing/2014/main" xmlns="" id="{60EA1339-1C40-40C2-94F5-F01DBB27688D}"/>
              </a:ext>
            </a:extLst>
          </p:cNvPr>
          <p:cNvSpPr txBox="1">
            <a:spLocks noChangeArrowheads="1"/>
          </p:cNvSpPr>
          <p:nvPr/>
        </p:nvSpPr>
        <p:spPr bwMode="auto">
          <a:xfrm>
            <a:off x="2225842" y="4150895"/>
            <a:ext cx="4223303"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2400" dirty="0">
                <a:latin typeface="Times New Roman" panose="02020603050405020304" pitchFamily="18" charset="0"/>
              </a:rPr>
              <a:t>temp1 := </a:t>
            </a:r>
            <a:r>
              <a:rPr lang="en-US" altLang="en-US" sz="2400" dirty="0" err="1">
                <a:latin typeface="Times New Roman" panose="02020603050405020304" pitchFamily="18" charset="0"/>
              </a:rPr>
              <a:t>inttofloat</a:t>
            </a:r>
            <a:r>
              <a:rPr lang="en-US" altLang="en-US" sz="2400" dirty="0">
                <a:latin typeface="Times New Roman" panose="02020603050405020304" pitchFamily="18" charset="0"/>
              </a:rPr>
              <a:t>(60)</a:t>
            </a:r>
          </a:p>
          <a:p>
            <a:pPr algn="l">
              <a:lnSpc>
                <a:spcPct val="70000"/>
              </a:lnSpc>
              <a:spcBef>
                <a:spcPct val="50000"/>
              </a:spcBef>
            </a:pPr>
            <a:r>
              <a:rPr lang="en-US" altLang="en-US" sz="2400" dirty="0">
                <a:latin typeface="Times New Roman" panose="02020603050405020304" pitchFamily="18" charset="0"/>
              </a:rPr>
              <a:t>temp2 := id3 * temp1</a:t>
            </a:r>
          </a:p>
          <a:p>
            <a:pPr algn="l">
              <a:lnSpc>
                <a:spcPct val="70000"/>
              </a:lnSpc>
              <a:spcBef>
                <a:spcPct val="50000"/>
              </a:spcBef>
            </a:pPr>
            <a:r>
              <a:rPr lang="en-US" altLang="en-US" sz="2400" dirty="0">
                <a:latin typeface="Times New Roman" panose="02020603050405020304" pitchFamily="18" charset="0"/>
              </a:rPr>
              <a:t>temp3 := id2 + temp2</a:t>
            </a:r>
          </a:p>
          <a:p>
            <a:pPr algn="l">
              <a:lnSpc>
                <a:spcPct val="70000"/>
              </a:lnSpc>
              <a:spcBef>
                <a:spcPct val="50000"/>
              </a:spcBef>
            </a:pPr>
            <a:r>
              <a:rPr lang="en-US" altLang="en-US" sz="2400" dirty="0">
                <a:latin typeface="Times New Roman" panose="02020603050405020304" pitchFamily="18" charset="0"/>
              </a:rPr>
              <a:t>id1 := temp3</a:t>
            </a:r>
          </a:p>
        </p:txBody>
      </p:sp>
      <p:grpSp>
        <p:nvGrpSpPr>
          <p:cNvPr id="6" name="Group 40">
            <a:extLst>
              <a:ext uri="{FF2B5EF4-FFF2-40B4-BE49-F238E27FC236}">
                <a16:creationId xmlns="" xmlns:a16="http://schemas.microsoft.com/office/drawing/2014/main" id="{635F3233-5C68-4AFF-8795-D99B2403CD8F}"/>
              </a:ext>
            </a:extLst>
          </p:cNvPr>
          <p:cNvGrpSpPr>
            <a:grpSpLocks/>
          </p:cNvGrpSpPr>
          <p:nvPr/>
        </p:nvGrpSpPr>
        <p:grpSpPr bwMode="auto">
          <a:xfrm>
            <a:off x="5425252" y="3438501"/>
            <a:ext cx="2875689" cy="2348743"/>
            <a:chOff x="247" y="2201"/>
            <a:chExt cx="1433" cy="895"/>
          </a:xfrm>
        </p:grpSpPr>
        <p:sp>
          <p:nvSpPr>
            <p:cNvPr id="7" name="Text Box 41">
              <a:extLst>
                <a:ext uri="{FF2B5EF4-FFF2-40B4-BE49-F238E27FC236}">
                  <a16:creationId xmlns="" xmlns:a16="http://schemas.microsoft.com/office/drawing/2014/main" id="{B4268EA7-FB76-464F-AD0A-031604BE5C18}"/>
                </a:ext>
              </a:extLst>
            </p:cNvPr>
            <p:cNvSpPr txBox="1">
              <a:spLocks noChangeArrowheads="1"/>
            </p:cNvSpPr>
            <p:nvPr/>
          </p:nvSpPr>
          <p:spPr bwMode="auto">
            <a:xfrm>
              <a:off x="247" y="2369"/>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 1)</a:t>
              </a:r>
            </a:p>
          </p:txBody>
        </p:sp>
        <p:sp>
          <p:nvSpPr>
            <p:cNvPr id="8" name="Text Box 42">
              <a:extLst>
                <a:ext uri="{FF2B5EF4-FFF2-40B4-BE49-F238E27FC236}">
                  <a16:creationId xmlns="" xmlns:a16="http://schemas.microsoft.com/office/drawing/2014/main" id="{0ED02F49-D4B4-4D91-9701-4232DBC5B838}"/>
                </a:ext>
              </a:extLst>
            </p:cNvPr>
            <p:cNvSpPr txBox="1">
              <a:spLocks noChangeArrowheads="1"/>
            </p:cNvSpPr>
            <p:nvPr/>
          </p:nvSpPr>
          <p:spPr bwMode="auto">
            <a:xfrm>
              <a:off x="444" y="2667"/>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(id,2)</a:t>
              </a:r>
            </a:p>
          </p:txBody>
        </p:sp>
        <p:sp>
          <p:nvSpPr>
            <p:cNvPr id="9" name="Text Box 43">
              <a:extLst>
                <a:ext uri="{FF2B5EF4-FFF2-40B4-BE49-F238E27FC236}">
                  <a16:creationId xmlns="" xmlns:a16="http://schemas.microsoft.com/office/drawing/2014/main" id="{69B4CD75-C2EB-4C86-8B9B-1D272E1CA811}"/>
                </a:ext>
              </a:extLst>
            </p:cNvPr>
            <p:cNvSpPr txBox="1">
              <a:spLocks noChangeArrowheads="1"/>
            </p:cNvSpPr>
            <p:nvPr/>
          </p:nvSpPr>
          <p:spPr bwMode="auto">
            <a:xfrm>
              <a:off x="821" y="2955"/>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(id,3)</a:t>
              </a:r>
            </a:p>
          </p:txBody>
        </p:sp>
        <p:sp>
          <p:nvSpPr>
            <p:cNvPr id="10" name="Text Box 44">
              <a:extLst>
                <a:ext uri="{FF2B5EF4-FFF2-40B4-BE49-F238E27FC236}">
                  <a16:creationId xmlns="" xmlns:a16="http://schemas.microsoft.com/office/drawing/2014/main" id="{DDC9DED0-E447-4E05-9084-64A625BB2A3E}"/>
                </a:ext>
              </a:extLst>
            </p:cNvPr>
            <p:cNvSpPr txBox="1">
              <a:spLocks noChangeArrowheads="1"/>
            </p:cNvSpPr>
            <p:nvPr/>
          </p:nvSpPr>
          <p:spPr bwMode="auto">
            <a:xfrm>
              <a:off x="640" y="2201"/>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a:t>
              </a:r>
            </a:p>
          </p:txBody>
        </p:sp>
        <p:sp>
          <p:nvSpPr>
            <p:cNvPr id="11" name="Text Box 45">
              <a:extLst>
                <a:ext uri="{FF2B5EF4-FFF2-40B4-BE49-F238E27FC236}">
                  <a16:creationId xmlns="" xmlns:a16="http://schemas.microsoft.com/office/drawing/2014/main" id="{4879EEFE-4649-40CB-A173-F08F2DC0F1F4}"/>
                </a:ext>
              </a:extLst>
            </p:cNvPr>
            <p:cNvSpPr txBox="1">
              <a:spLocks noChangeArrowheads="1"/>
            </p:cNvSpPr>
            <p:nvPr/>
          </p:nvSpPr>
          <p:spPr bwMode="auto">
            <a:xfrm>
              <a:off x="820" y="2352"/>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2" name="Text Box 46">
              <a:extLst>
                <a:ext uri="{FF2B5EF4-FFF2-40B4-BE49-F238E27FC236}">
                  <a16:creationId xmlns="" xmlns:a16="http://schemas.microsoft.com/office/drawing/2014/main" id="{3ADA073C-F701-40D7-ABD3-20383A49230F}"/>
                </a:ext>
              </a:extLst>
            </p:cNvPr>
            <p:cNvSpPr txBox="1">
              <a:spLocks noChangeArrowheads="1"/>
            </p:cNvSpPr>
            <p:nvPr/>
          </p:nvSpPr>
          <p:spPr bwMode="auto">
            <a:xfrm>
              <a:off x="1164" y="2640"/>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3" name="Line 48">
              <a:extLst>
                <a:ext uri="{FF2B5EF4-FFF2-40B4-BE49-F238E27FC236}">
                  <a16:creationId xmlns="" xmlns:a16="http://schemas.microsoft.com/office/drawing/2014/main" id="{05D90F63-33D6-405E-A8C7-D29DACE394AD}"/>
                </a:ext>
              </a:extLst>
            </p:cNvPr>
            <p:cNvSpPr>
              <a:spLocks noChangeShapeType="1"/>
            </p:cNvSpPr>
            <p:nvPr/>
          </p:nvSpPr>
          <p:spPr bwMode="auto">
            <a:xfrm flipH="1">
              <a:off x="656" y="2314"/>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4" name="Line 49">
              <a:extLst>
                <a:ext uri="{FF2B5EF4-FFF2-40B4-BE49-F238E27FC236}">
                  <a16:creationId xmlns="" xmlns:a16="http://schemas.microsoft.com/office/drawing/2014/main" id="{3B82986F-250B-4023-808B-08E2A0917646}"/>
                </a:ext>
              </a:extLst>
            </p:cNvPr>
            <p:cNvSpPr>
              <a:spLocks noChangeShapeType="1"/>
            </p:cNvSpPr>
            <p:nvPr/>
          </p:nvSpPr>
          <p:spPr bwMode="auto">
            <a:xfrm>
              <a:off x="912" y="2304"/>
              <a:ext cx="104"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5" name="Line 50">
              <a:extLst>
                <a:ext uri="{FF2B5EF4-FFF2-40B4-BE49-F238E27FC236}">
                  <a16:creationId xmlns="" xmlns:a16="http://schemas.microsoft.com/office/drawing/2014/main" id="{B36782DD-5D84-4CEA-97B9-8BC63BEC15E3}"/>
                </a:ext>
              </a:extLst>
            </p:cNvPr>
            <p:cNvSpPr>
              <a:spLocks noChangeShapeType="1"/>
            </p:cNvSpPr>
            <p:nvPr/>
          </p:nvSpPr>
          <p:spPr bwMode="auto">
            <a:xfrm flipH="1">
              <a:off x="820" y="247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6" name="Line 51">
              <a:extLst>
                <a:ext uri="{FF2B5EF4-FFF2-40B4-BE49-F238E27FC236}">
                  <a16:creationId xmlns="" xmlns:a16="http://schemas.microsoft.com/office/drawing/2014/main" id="{7660DEFE-ED4C-48D9-9D17-1BC64F5F6253}"/>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 name="Line 52">
              <a:extLst>
                <a:ext uri="{FF2B5EF4-FFF2-40B4-BE49-F238E27FC236}">
                  <a16:creationId xmlns="" xmlns:a16="http://schemas.microsoft.com/office/drawing/2014/main" id="{4CB8384E-6203-4EC6-BDFF-29048E531085}"/>
                </a:ext>
              </a:extLst>
            </p:cNvPr>
            <p:cNvSpPr>
              <a:spLocks noChangeShapeType="1"/>
            </p:cNvSpPr>
            <p:nvPr/>
          </p:nvSpPr>
          <p:spPr bwMode="auto">
            <a:xfrm>
              <a:off x="1136" y="2463"/>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8" name="Line 53">
              <a:extLst>
                <a:ext uri="{FF2B5EF4-FFF2-40B4-BE49-F238E27FC236}">
                  <a16:creationId xmlns="" xmlns:a16="http://schemas.microsoft.com/office/drawing/2014/main" id="{76DAFBDD-B528-434A-9BAF-616DE12838F9}"/>
                </a:ext>
              </a:extLst>
            </p:cNvPr>
            <p:cNvSpPr>
              <a:spLocks noChangeShapeType="1"/>
            </p:cNvSpPr>
            <p:nvPr/>
          </p:nvSpPr>
          <p:spPr bwMode="auto">
            <a:xfrm flipH="1">
              <a:off x="1206" y="276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9" name="Line 54">
              <a:extLst>
                <a:ext uri="{FF2B5EF4-FFF2-40B4-BE49-F238E27FC236}">
                  <a16:creationId xmlns="" xmlns:a16="http://schemas.microsoft.com/office/drawing/2014/main" id="{E9FC1C78-8973-4657-AEFE-A0AE0E6BC7D1}"/>
                </a:ext>
              </a:extLst>
            </p:cNvPr>
            <p:cNvSpPr>
              <a:spLocks noChangeShapeType="1"/>
            </p:cNvSpPr>
            <p:nvPr/>
          </p:nvSpPr>
          <p:spPr bwMode="auto">
            <a:xfrm>
              <a:off x="1488" y="2760"/>
              <a:ext cx="192"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sp>
        <p:nvSpPr>
          <p:cNvPr id="20" name="TextBox 19"/>
          <p:cNvSpPr txBox="1"/>
          <p:nvPr/>
        </p:nvSpPr>
        <p:spPr>
          <a:xfrm>
            <a:off x="8006030" y="5409345"/>
            <a:ext cx="1058175" cy="369332"/>
          </a:xfrm>
          <a:prstGeom prst="rect">
            <a:avLst/>
          </a:prstGeom>
          <a:noFill/>
        </p:spPr>
        <p:txBody>
          <a:bodyPr wrap="none" rtlCol="0">
            <a:spAutoFit/>
          </a:bodyPr>
          <a:lstStyle/>
          <a:p>
            <a:r>
              <a:rPr lang="en-US" dirty="0" err="1" smtClean="0"/>
              <a:t>inttofloat</a:t>
            </a:r>
            <a:endParaRPr lang="en-US" dirty="0"/>
          </a:p>
        </p:txBody>
      </p:sp>
      <p:sp>
        <p:nvSpPr>
          <p:cNvPr id="21" name="TextBox 20"/>
          <p:cNvSpPr txBox="1"/>
          <p:nvPr/>
        </p:nvSpPr>
        <p:spPr>
          <a:xfrm>
            <a:off x="8344204" y="6191923"/>
            <a:ext cx="418704" cy="369332"/>
          </a:xfrm>
          <a:prstGeom prst="rect">
            <a:avLst/>
          </a:prstGeom>
          <a:noFill/>
        </p:spPr>
        <p:txBody>
          <a:bodyPr wrap="none" rtlCol="0">
            <a:spAutoFit/>
          </a:bodyPr>
          <a:lstStyle/>
          <a:p>
            <a:r>
              <a:rPr lang="en-US" dirty="0" smtClean="0"/>
              <a:t>60</a:t>
            </a:r>
            <a:endParaRPr lang="en-US" dirty="0"/>
          </a:p>
        </p:txBody>
      </p:sp>
      <p:cxnSp>
        <p:nvCxnSpPr>
          <p:cNvPr id="22" name="Straight Connector 21"/>
          <p:cNvCxnSpPr>
            <a:stCxn id="20" idx="2"/>
            <a:endCxn id="21" idx="0"/>
          </p:cNvCxnSpPr>
          <p:nvPr/>
        </p:nvCxnSpPr>
        <p:spPr>
          <a:xfrm>
            <a:off x="8535118" y="5778677"/>
            <a:ext cx="18438" cy="41324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5424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4031873"/>
          </a:xfrm>
          <a:prstGeom prst="rect">
            <a:avLst/>
          </a:prstGeom>
          <a:noFill/>
        </p:spPr>
        <p:txBody>
          <a:bodyPr wrap="square" rtlCol="0">
            <a:spAutoFit/>
          </a:bodyPr>
          <a:lstStyle/>
          <a:p>
            <a:pPr algn="just"/>
            <a:endParaRPr lang="en-US" sz="2000" b="1" dirty="0"/>
          </a:p>
          <a:p>
            <a:pPr algn="just"/>
            <a:r>
              <a:rPr lang="en-US" sz="2000" b="1" dirty="0"/>
              <a:t>Code Optimizer: </a:t>
            </a:r>
            <a:r>
              <a:rPr lang="en-US" dirty="0"/>
              <a:t>The machine-independent code-optimization phase attempts to improve the intermediate code so that better target code will result. </a:t>
            </a:r>
          </a:p>
          <a:p>
            <a:pPr algn="just"/>
            <a:endParaRPr lang="en-US" dirty="0"/>
          </a:p>
          <a:p>
            <a:pPr marL="742950" lvl="1" indent="-285750">
              <a:buFont typeface="Wingdings" panose="05000000000000000000" pitchFamily="2" charset="2"/>
              <a:buChar char="Ø"/>
            </a:pPr>
            <a:r>
              <a:rPr lang="en-US" altLang="en-US" dirty="0"/>
              <a:t>Find More Efficient Ways to Execute Code</a:t>
            </a:r>
          </a:p>
          <a:p>
            <a:pPr marL="742950" lvl="1" indent="-285750">
              <a:buFont typeface="Wingdings" panose="05000000000000000000" pitchFamily="2" charset="2"/>
              <a:buChar char="Ø"/>
            </a:pPr>
            <a:r>
              <a:rPr lang="en-US" altLang="en-US" dirty="0"/>
              <a:t>Replace Code With More Optimal Statements</a:t>
            </a:r>
          </a:p>
          <a:p>
            <a:pPr marL="742950" lvl="1" indent="-285750">
              <a:buFont typeface="Wingdings" panose="05000000000000000000" pitchFamily="2" charset="2"/>
              <a:buChar char="Ø"/>
            </a:pPr>
            <a:r>
              <a:rPr lang="en-US" dirty="0"/>
              <a:t>Significantly improve the running time of the target program</a:t>
            </a:r>
          </a:p>
          <a:p>
            <a:pPr lvl="1"/>
            <a:endParaRPr lang="en-US" altLang="en-US" dirty="0"/>
          </a:p>
          <a:p>
            <a:r>
              <a:rPr lang="en-US" dirty="0"/>
              <a:t>So this phase optimized the code and produced the output as follows</a:t>
            </a:r>
          </a:p>
          <a:p>
            <a:r>
              <a:rPr lang="en-US" dirty="0"/>
              <a:t>	</a:t>
            </a:r>
          </a:p>
          <a:p>
            <a:pPr lvl="1"/>
            <a:endParaRPr lang="en-US" dirty="0"/>
          </a:p>
          <a:p>
            <a:pPr lvl="1"/>
            <a:endParaRPr lang="en-US" dirty="0"/>
          </a:p>
          <a:p>
            <a:pPr lvl="1"/>
            <a:r>
              <a:rPr lang="en-US" dirty="0"/>
              <a:t>        </a:t>
            </a:r>
            <a:endParaRPr lang="x-none" dirty="0"/>
          </a:p>
        </p:txBody>
      </p:sp>
      <p:sp>
        <p:nvSpPr>
          <p:cNvPr id="5" name="Text Box 74">
            <a:extLst>
              <a:ext uri="{FF2B5EF4-FFF2-40B4-BE49-F238E27FC236}">
                <a16:creationId xmlns:a16="http://schemas.microsoft.com/office/drawing/2014/main" xmlns="" id="{771D32C6-0A6E-4059-9EF3-7915D5CD98B7}"/>
              </a:ext>
            </a:extLst>
          </p:cNvPr>
          <p:cNvSpPr txBox="1">
            <a:spLocks noChangeArrowheads="1"/>
          </p:cNvSpPr>
          <p:nvPr/>
        </p:nvSpPr>
        <p:spPr bwMode="auto">
          <a:xfrm>
            <a:off x="5130264" y="4807289"/>
            <a:ext cx="2665781" cy="77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dirty="0">
                <a:latin typeface="Times New Roman" panose="02020603050405020304" pitchFamily="18" charset="0"/>
              </a:rPr>
              <a:t>temp1 := id3 * 60.0</a:t>
            </a:r>
          </a:p>
          <a:p>
            <a:pPr algn="l">
              <a:lnSpc>
                <a:spcPct val="70000"/>
              </a:lnSpc>
              <a:spcBef>
                <a:spcPct val="50000"/>
              </a:spcBef>
            </a:pPr>
            <a:r>
              <a:rPr lang="en-US" altLang="en-US" dirty="0">
                <a:latin typeface="Times New Roman" panose="02020603050405020304" pitchFamily="18" charset="0"/>
              </a:rPr>
              <a:t>id1 := id2 + temp1</a:t>
            </a:r>
          </a:p>
        </p:txBody>
      </p:sp>
      <p:sp>
        <p:nvSpPr>
          <p:cNvPr id="6" name="Text Box 73">
            <a:extLst>
              <a:ext uri="{FF2B5EF4-FFF2-40B4-BE49-F238E27FC236}">
                <a16:creationId xmlns:a16="http://schemas.microsoft.com/office/drawing/2014/main" xmlns="" id="{60EA1339-1C40-40C2-94F5-F01DBB27688D}"/>
              </a:ext>
            </a:extLst>
          </p:cNvPr>
          <p:cNvSpPr txBox="1">
            <a:spLocks noChangeArrowheads="1"/>
          </p:cNvSpPr>
          <p:nvPr/>
        </p:nvSpPr>
        <p:spPr bwMode="auto">
          <a:xfrm>
            <a:off x="1042469" y="4719400"/>
            <a:ext cx="3352800" cy="1229952"/>
          </a:xfrm>
          <a:prstGeom prst="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b="0" dirty="0">
                <a:ln w="0"/>
                <a:effectLst>
                  <a:outerShdw blurRad="38100" dist="19050" dir="2700000" algn="tl" rotWithShape="0">
                    <a:schemeClr val="dk1">
                      <a:alpha val="40000"/>
                    </a:schemeClr>
                  </a:outerShdw>
                </a:effectLst>
                <a:latin typeface="Times New Roman" panose="02020603050405020304" pitchFamily="18" charset="0"/>
              </a:rPr>
              <a:t>temp1 := </a:t>
            </a:r>
            <a:r>
              <a:rPr lang="en-US" altLang="en-US" sz="1600" b="0" dirty="0" err="1">
                <a:ln w="0"/>
                <a:effectLst>
                  <a:outerShdw blurRad="38100" dist="19050" dir="2700000" algn="tl" rotWithShape="0">
                    <a:schemeClr val="dk1">
                      <a:alpha val="40000"/>
                    </a:schemeClr>
                  </a:outerShdw>
                </a:effectLst>
                <a:latin typeface="Times New Roman" panose="02020603050405020304" pitchFamily="18" charset="0"/>
              </a:rPr>
              <a:t>inttofloat</a:t>
            </a:r>
            <a:r>
              <a:rPr lang="en-US" altLang="en-US" sz="1600" b="0" dirty="0">
                <a:ln w="0"/>
                <a:effectLst>
                  <a:outerShdw blurRad="38100" dist="19050" dir="2700000" algn="tl" rotWithShape="0">
                    <a:schemeClr val="dk1">
                      <a:alpha val="40000"/>
                    </a:schemeClr>
                  </a:outerShdw>
                </a:effectLst>
                <a:latin typeface="Times New Roman" panose="02020603050405020304" pitchFamily="18" charset="0"/>
              </a:rPr>
              <a:t>(60)</a:t>
            </a:r>
          </a:p>
          <a:p>
            <a:pPr algn="l">
              <a:lnSpc>
                <a:spcPct val="70000"/>
              </a:lnSpc>
              <a:spcBef>
                <a:spcPct val="50000"/>
              </a:spcBef>
            </a:pPr>
            <a:r>
              <a:rPr lang="en-US" altLang="en-US" sz="1600" b="0" dirty="0">
                <a:ln w="0"/>
                <a:effectLst>
                  <a:outerShdw blurRad="38100" dist="19050" dir="2700000" algn="tl" rotWithShape="0">
                    <a:schemeClr val="dk1">
                      <a:alpha val="40000"/>
                    </a:schemeClr>
                  </a:outerShdw>
                </a:effectLst>
                <a:latin typeface="Times New Roman" panose="02020603050405020304" pitchFamily="18" charset="0"/>
              </a:rPr>
              <a:t>temp2 := id3 * temp1</a:t>
            </a:r>
          </a:p>
          <a:p>
            <a:pPr algn="l">
              <a:lnSpc>
                <a:spcPct val="70000"/>
              </a:lnSpc>
              <a:spcBef>
                <a:spcPct val="50000"/>
              </a:spcBef>
            </a:pPr>
            <a:r>
              <a:rPr lang="en-US" altLang="en-US" sz="1600" b="0" dirty="0">
                <a:ln w="0"/>
                <a:effectLst>
                  <a:outerShdw blurRad="38100" dist="19050" dir="2700000" algn="tl" rotWithShape="0">
                    <a:schemeClr val="dk1">
                      <a:alpha val="40000"/>
                    </a:schemeClr>
                  </a:outerShdw>
                </a:effectLst>
                <a:latin typeface="Times New Roman" panose="02020603050405020304" pitchFamily="18" charset="0"/>
              </a:rPr>
              <a:t>temp3 := id2 + temp2</a:t>
            </a:r>
          </a:p>
          <a:p>
            <a:pPr algn="l">
              <a:lnSpc>
                <a:spcPct val="70000"/>
              </a:lnSpc>
              <a:spcBef>
                <a:spcPct val="50000"/>
              </a:spcBef>
            </a:pPr>
            <a:r>
              <a:rPr lang="en-US" altLang="en-US" sz="1600" b="0" dirty="0">
                <a:ln w="0"/>
                <a:effectLst>
                  <a:outerShdw blurRad="38100" dist="19050" dir="2700000" algn="tl" rotWithShape="0">
                    <a:schemeClr val="dk1">
                      <a:alpha val="40000"/>
                    </a:schemeClr>
                  </a:outerShdw>
                </a:effectLst>
                <a:latin typeface="Times New Roman" panose="02020603050405020304" pitchFamily="18" charset="0"/>
              </a:rPr>
              <a:t>id1 := temp3</a:t>
            </a:r>
          </a:p>
        </p:txBody>
      </p:sp>
    </p:spTree>
    <p:extLst>
      <p:ext uri="{BB962C8B-B14F-4D97-AF65-F5344CB8AC3E}">
        <p14:creationId xmlns:p14="http://schemas.microsoft.com/office/powerpoint/2010/main" val="2866011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248661"/>
            <a:ext cx="7556508" cy="5416868"/>
          </a:xfrm>
          <a:prstGeom prst="rect">
            <a:avLst/>
          </a:prstGeom>
          <a:noFill/>
        </p:spPr>
        <p:txBody>
          <a:bodyPr wrap="square" rtlCol="0">
            <a:spAutoFit/>
          </a:bodyPr>
          <a:lstStyle/>
          <a:p>
            <a:pPr algn="just"/>
            <a:endParaRPr lang="en-US" sz="2000" b="1" dirty="0"/>
          </a:p>
          <a:p>
            <a:r>
              <a:rPr lang="en-US" sz="2000" b="1" dirty="0"/>
              <a:t>Code Generator: </a:t>
            </a:r>
            <a:r>
              <a:rPr lang="en-US" dirty="0"/>
              <a:t>The final phase of the compiler is to generate code for a specific machine. In this phase we consider:</a:t>
            </a:r>
          </a:p>
          <a:p>
            <a:endParaRPr lang="en-US" dirty="0"/>
          </a:p>
          <a:p>
            <a:pPr marL="742950" lvl="1" indent="-285750">
              <a:buFont typeface="Wingdings" panose="05000000000000000000" pitchFamily="2" charset="2"/>
              <a:buChar char="Ø"/>
            </a:pPr>
            <a:r>
              <a:rPr lang="en-US" dirty="0"/>
              <a:t>memory management</a:t>
            </a:r>
          </a:p>
          <a:p>
            <a:pPr marL="742950" lvl="1" indent="-285750">
              <a:buFont typeface="Wingdings" panose="05000000000000000000" pitchFamily="2" charset="2"/>
              <a:buChar char="Ø"/>
            </a:pPr>
            <a:r>
              <a:rPr lang="en-US" dirty="0"/>
              <a:t>register assignment</a:t>
            </a:r>
          </a:p>
          <a:p>
            <a:endParaRPr lang="en-US" dirty="0"/>
          </a:p>
          <a:p>
            <a:r>
              <a:rPr lang="en-US" dirty="0"/>
              <a:t>The output from this phase is usually assembly language or relocatable machine code.</a:t>
            </a:r>
          </a:p>
          <a:p>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7" name="Text Box 75">
            <a:extLst>
              <a:ext uri="{FF2B5EF4-FFF2-40B4-BE49-F238E27FC236}">
                <a16:creationId xmlns:a16="http://schemas.microsoft.com/office/drawing/2014/main" xmlns="" id="{5055F65B-8F67-4E67-917B-E197B7F28FBC}"/>
              </a:ext>
            </a:extLst>
          </p:cNvPr>
          <p:cNvSpPr txBox="1">
            <a:spLocks noChangeArrowheads="1"/>
          </p:cNvSpPr>
          <p:nvPr/>
        </p:nvSpPr>
        <p:spPr bwMode="auto">
          <a:xfrm>
            <a:off x="4937760" y="4334532"/>
            <a:ext cx="2519753"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2400" dirty="0">
                <a:latin typeface="Times New Roman" panose="02020603050405020304" pitchFamily="18" charset="0"/>
              </a:rPr>
              <a:t>MOVF R2,id3</a:t>
            </a:r>
          </a:p>
          <a:p>
            <a:pPr algn="l">
              <a:lnSpc>
                <a:spcPct val="60000"/>
              </a:lnSpc>
              <a:spcBef>
                <a:spcPct val="50000"/>
              </a:spcBef>
            </a:pPr>
            <a:r>
              <a:rPr lang="en-US" altLang="en-US" sz="2400" dirty="0">
                <a:latin typeface="Times New Roman" panose="02020603050405020304" pitchFamily="18" charset="0"/>
              </a:rPr>
              <a:t>MULF </a:t>
            </a:r>
            <a:r>
              <a:rPr lang="en-US" altLang="en-US" sz="2400" dirty="0" smtClean="0">
                <a:latin typeface="Times New Roman" panose="02020603050405020304" pitchFamily="18" charset="0"/>
              </a:rPr>
              <a:t>R2</a:t>
            </a:r>
            <a:r>
              <a:rPr lang="en-US" altLang="en-US" sz="2400" dirty="0">
                <a:latin typeface="Times New Roman" panose="02020603050405020304" pitchFamily="18" charset="0"/>
              </a:rPr>
              <a:t>,#60.0</a:t>
            </a:r>
          </a:p>
          <a:p>
            <a:pPr algn="l">
              <a:lnSpc>
                <a:spcPct val="60000"/>
              </a:lnSpc>
              <a:spcBef>
                <a:spcPct val="50000"/>
              </a:spcBef>
            </a:pPr>
            <a:r>
              <a:rPr lang="en-US" altLang="en-US" sz="2400" dirty="0">
                <a:latin typeface="Times New Roman" panose="02020603050405020304" pitchFamily="18" charset="0"/>
              </a:rPr>
              <a:t>MOVF R1,id2</a:t>
            </a:r>
          </a:p>
          <a:p>
            <a:pPr algn="l">
              <a:lnSpc>
                <a:spcPct val="60000"/>
              </a:lnSpc>
              <a:spcBef>
                <a:spcPct val="50000"/>
              </a:spcBef>
            </a:pPr>
            <a:r>
              <a:rPr lang="en-US" altLang="en-US" sz="2400" dirty="0">
                <a:latin typeface="Times New Roman" panose="02020603050405020304" pitchFamily="18" charset="0"/>
              </a:rPr>
              <a:t>ADDF R1, R2</a:t>
            </a:r>
          </a:p>
          <a:p>
            <a:pPr algn="l">
              <a:lnSpc>
                <a:spcPct val="60000"/>
              </a:lnSpc>
              <a:spcBef>
                <a:spcPct val="50000"/>
              </a:spcBef>
            </a:pPr>
            <a:r>
              <a:rPr lang="en-US" altLang="en-US" sz="2400" dirty="0">
                <a:latin typeface="Times New Roman" panose="02020603050405020304" pitchFamily="18" charset="0"/>
              </a:rPr>
              <a:t>MOVF id1,R1</a:t>
            </a:r>
          </a:p>
        </p:txBody>
      </p:sp>
      <p:sp>
        <p:nvSpPr>
          <p:cNvPr id="5" name="Text Box 74">
            <a:extLst>
              <a:ext uri="{FF2B5EF4-FFF2-40B4-BE49-F238E27FC236}">
                <a16:creationId xmlns:a16="http://schemas.microsoft.com/office/drawing/2014/main" xmlns="" id="{771D32C6-0A6E-4059-9EF3-7915D5CD98B7}"/>
              </a:ext>
            </a:extLst>
          </p:cNvPr>
          <p:cNvSpPr txBox="1">
            <a:spLocks noChangeArrowheads="1"/>
          </p:cNvSpPr>
          <p:nvPr/>
        </p:nvSpPr>
        <p:spPr bwMode="auto">
          <a:xfrm>
            <a:off x="496042" y="4830822"/>
            <a:ext cx="2362661" cy="77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dirty="0">
                <a:latin typeface="Times New Roman" panose="02020603050405020304" pitchFamily="18" charset="0"/>
              </a:rPr>
              <a:t>temp1 := id3 * 60.0</a:t>
            </a:r>
          </a:p>
          <a:p>
            <a:pPr algn="l">
              <a:lnSpc>
                <a:spcPct val="70000"/>
              </a:lnSpc>
              <a:spcBef>
                <a:spcPct val="50000"/>
              </a:spcBef>
            </a:pPr>
            <a:r>
              <a:rPr lang="en-US" altLang="en-US" dirty="0">
                <a:latin typeface="Times New Roman" panose="02020603050405020304" pitchFamily="18" charset="0"/>
              </a:rPr>
              <a:t>id1 := id2 + temp1</a:t>
            </a:r>
          </a:p>
        </p:txBody>
      </p:sp>
    </p:spTree>
    <p:extLst>
      <p:ext uri="{BB962C8B-B14F-4D97-AF65-F5344CB8AC3E}">
        <p14:creationId xmlns:p14="http://schemas.microsoft.com/office/powerpoint/2010/main" val="1640023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6" name="Text Box 18">
            <a:extLst>
              <a:ext uri="{FF2B5EF4-FFF2-40B4-BE49-F238E27FC236}">
                <a16:creationId xmlns:a16="http://schemas.microsoft.com/office/drawing/2014/main" xmlns="" id="{D3C6D4C8-1706-49ED-82B5-EB3390F29CB0}"/>
              </a:ext>
            </a:extLst>
          </p:cNvPr>
          <p:cNvSpPr txBox="1">
            <a:spLocks noChangeArrowheads="1"/>
          </p:cNvSpPr>
          <p:nvPr/>
        </p:nvSpPr>
        <p:spPr bwMode="auto">
          <a:xfrm>
            <a:off x="2819400" y="1963025"/>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600" dirty="0">
                <a:latin typeface="Times New Roman" panose="02020603050405020304" pitchFamily="18" charset="0"/>
              </a:rPr>
              <a:t>position   :=   initial  +  rate * 60</a:t>
            </a:r>
          </a:p>
        </p:txBody>
      </p:sp>
      <p:grpSp>
        <p:nvGrpSpPr>
          <p:cNvPr id="8" name="Group 19">
            <a:extLst>
              <a:ext uri="{FF2B5EF4-FFF2-40B4-BE49-F238E27FC236}">
                <a16:creationId xmlns:a16="http://schemas.microsoft.com/office/drawing/2014/main" xmlns="" id="{DFA3A44B-842D-4205-87A0-8E74CB46E8CB}"/>
              </a:ext>
            </a:extLst>
          </p:cNvPr>
          <p:cNvGrpSpPr>
            <a:grpSpLocks/>
          </p:cNvGrpSpPr>
          <p:nvPr/>
        </p:nvGrpSpPr>
        <p:grpSpPr bwMode="auto">
          <a:xfrm>
            <a:off x="2552700" y="2639377"/>
            <a:ext cx="4038600" cy="336550"/>
            <a:chOff x="912" y="528"/>
            <a:chExt cx="2544" cy="212"/>
          </a:xfrm>
        </p:grpSpPr>
        <p:sp>
          <p:nvSpPr>
            <p:cNvPr id="9" name="Rectangle 20">
              <a:extLst>
                <a:ext uri="{FF2B5EF4-FFF2-40B4-BE49-F238E27FC236}">
                  <a16:creationId xmlns:a16="http://schemas.microsoft.com/office/drawing/2014/main" xmlns=""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a16="http://schemas.microsoft.com/office/drawing/2014/main" xmlns=""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lexical analyzer</a:t>
              </a:r>
            </a:p>
          </p:txBody>
        </p:sp>
      </p:grpSp>
      <p:cxnSp>
        <p:nvCxnSpPr>
          <p:cNvPr id="11" name="Straight Arrow Connector 10">
            <a:extLst>
              <a:ext uri="{FF2B5EF4-FFF2-40B4-BE49-F238E27FC236}">
                <a16:creationId xmlns:a16="http://schemas.microsoft.com/office/drawing/2014/main" xmlns="" id="{3EBA628D-EAA1-4D20-B571-3EACDAC0CD18}"/>
              </a:ext>
            </a:extLst>
          </p:cNvPr>
          <p:cNvCxnSpPr>
            <a:cxnSpLocks/>
          </p:cNvCxnSpPr>
          <p:nvPr/>
        </p:nvCxnSpPr>
        <p:spPr>
          <a:xfrm>
            <a:off x="4445391" y="2299575"/>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xmlns="" id="{7BDD7B57-889F-458B-8A21-8037FBE1DC71}"/>
              </a:ext>
            </a:extLst>
          </p:cNvPr>
          <p:cNvCxnSpPr>
            <a:cxnSpLocks/>
          </p:cNvCxnSpPr>
          <p:nvPr/>
        </p:nvCxnSpPr>
        <p:spPr>
          <a:xfrm>
            <a:off x="4445391" y="2975927"/>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 Box 31">
            <a:extLst>
              <a:ext uri="{FF2B5EF4-FFF2-40B4-BE49-F238E27FC236}">
                <a16:creationId xmlns:a16="http://schemas.microsoft.com/office/drawing/2014/main" xmlns="" id="{F818D5DB-C03D-445C-98EE-2366F8AFB34E}"/>
              </a:ext>
            </a:extLst>
          </p:cNvPr>
          <p:cNvSpPr txBox="1">
            <a:spLocks noChangeArrowheads="1"/>
          </p:cNvSpPr>
          <p:nvPr/>
        </p:nvSpPr>
        <p:spPr bwMode="auto">
          <a:xfrm>
            <a:off x="2780992" y="3340251"/>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id1  :=   id2  +  id3 * 60</a:t>
            </a:r>
          </a:p>
        </p:txBody>
      </p:sp>
      <p:grpSp>
        <p:nvGrpSpPr>
          <p:cNvPr id="15" name="Group 22">
            <a:extLst>
              <a:ext uri="{FF2B5EF4-FFF2-40B4-BE49-F238E27FC236}">
                <a16:creationId xmlns:a16="http://schemas.microsoft.com/office/drawing/2014/main" xmlns="" id="{E128AAA4-803B-463E-8574-AF86759943A4}"/>
              </a:ext>
            </a:extLst>
          </p:cNvPr>
          <p:cNvGrpSpPr>
            <a:grpSpLocks/>
          </p:cNvGrpSpPr>
          <p:nvPr/>
        </p:nvGrpSpPr>
        <p:grpSpPr bwMode="auto">
          <a:xfrm>
            <a:off x="2552700" y="3728898"/>
            <a:ext cx="4038600" cy="336550"/>
            <a:chOff x="912" y="528"/>
            <a:chExt cx="2544" cy="212"/>
          </a:xfrm>
        </p:grpSpPr>
        <p:sp>
          <p:nvSpPr>
            <p:cNvPr id="16" name="Rectangle 23">
              <a:extLst>
                <a:ext uri="{FF2B5EF4-FFF2-40B4-BE49-F238E27FC236}">
                  <a16:creationId xmlns:a16="http://schemas.microsoft.com/office/drawing/2014/main" xmlns="" id="{0BAF6A65-7C9B-4C4B-B174-16642E1EC2FD}"/>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7" name="Text Box 24">
              <a:extLst>
                <a:ext uri="{FF2B5EF4-FFF2-40B4-BE49-F238E27FC236}">
                  <a16:creationId xmlns:a16="http://schemas.microsoft.com/office/drawing/2014/main" xmlns="" id="{61169FE7-C377-48F9-A827-2C4347040BC8}"/>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syntax analyzer</a:t>
              </a:r>
            </a:p>
          </p:txBody>
        </p:sp>
      </p:grpSp>
      <p:cxnSp>
        <p:nvCxnSpPr>
          <p:cNvPr id="18" name="Straight Arrow Connector 17">
            <a:extLst>
              <a:ext uri="{FF2B5EF4-FFF2-40B4-BE49-F238E27FC236}">
                <a16:creationId xmlns:a16="http://schemas.microsoft.com/office/drawing/2014/main" xmlns="" id="{700F6C10-B03A-4F61-A852-2CA85B58CCFF}"/>
              </a:ext>
            </a:extLst>
          </p:cNvPr>
          <p:cNvCxnSpPr>
            <a:cxnSpLocks/>
          </p:cNvCxnSpPr>
          <p:nvPr/>
        </p:nvCxnSpPr>
        <p:spPr>
          <a:xfrm>
            <a:off x="4445391" y="4065448"/>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4" name="Group 32">
            <a:extLst>
              <a:ext uri="{FF2B5EF4-FFF2-40B4-BE49-F238E27FC236}">
                <a16:creationId xmlns:a16="http://schemas.microsoft.com/office/drawing/2014/main" xmlns="" id="{AD77D242-F58F-4AB5-B2C6-D3B369226FA8}"/>
              </a:ext>
            </a:extLst>
          </p:cNvPr>
          <p:cNvGrpSpPr>
            <a:grpSpLocks/>
          </p:cNvGrpSpPr>
          <p:nvPr/>
        </p:nvGrpSpPr>
        <p:grpSpPr bwMode="auto">
          <a:xfrm>
            <a:off x="2840499" y="4395560"/>
            <a:ext cx="3429000" cy="1281113"/>
            <a:chOff x="1344" y="1392"/>
            <a:chExt cx="2160" cy="807"/>
          </a:xfrm>
        </p:grpSpPr>
        <p:sp>
          <p:nvSpPr>
            <p:cNvPr id="35" name="Text Box 33">
              <a:extLst>
                <a:ext uri="{FF2B5EF4-FFF2-40B4-BE49-F238E27FC236}">
                  <a16:creationId xmlns:a16="http://schemas.microsoft.com/office/drawing/2014/main" xmlns="" id="{FB54E9DD-649B-4432-A85C-6C4DF6666DEC}"/>
                </a:ext>
              </a:extLst>
            </p:cNvPr>
            <p:cNvSpPr txBox="1">
              <a:spLocks noChangeArrowheads="1"/>
            </p:cNvSpPr>
            <p:nvPr/>
          </p:nvSpPr>
          <p:spPr bwMode="auto">
            <a:xfrm>
              <a:off x="1872" y="139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36" name="Text Box 34">
              <a:extLst>
                <a:ext uri="{FF2B5EF4-FFF2-40B4-BE49-F238E27FC236}">
                  <a16:creationId xmlns:a16="http://schemas.microsoft.com/office/drawing/2014/main" xmlns="" id="{4EC83356-0879-4F25-8EEB-1A333FD0C433}"/>
                </a:ext>
              </a:extLst>
            </p:cNvPr>
            <p:cNvSpPr txBox="1">
              <a:spLocks noChangeArrowheads="1"/>
            </p:cNvSpPr>
            <p:nvPr/>
          </p:nvSpPr>
          <p:spPr bwMode="auto">
            <a:xfrm>
              <a:off x="1344" y="163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37" name="Text Box 35">
              <a:extLst>
                <a:ext uri="{FF2B5EF4-FFF2-40B4-BE49-F238E27FC236}">
                  <a16:creationId xmlns:a16="http://schemas.microsoft.com/office/drawing/2014/main" xmlns="" id="{EC903E5A-FC6C-4079-BC81-63E8185A7B88}"/>
                </a:ext>
              </a:extLst>
            </p:cNvPr>
            <p:cNvSpPr txBox="1">
              <a:spLocks noChangeArrowheads="1"/>
            </p:cNvSpPr>
            <p:nvPr/>
          </p:nvSpPr>
          <p:spPr bwMode="auto">
            <a:xfrm>
              <a:off x="1920" y="177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id2</a:t>
              </a:r>
            </a:p>
          </p:txBody>
        </p:sp>
        <p:sp>
          <p:nvSpPr>
            <p:cNvPr id="38" name="Text Box 36">
              <a:extLst>
                <a:ext uri="{FF2B5EF4-FFF2-40B4-BE49-F238E27FC236}">
                  <a16:creationId xmlns:a16="http://schemas.microsoft.com/office/drawing/2014/main" xmlns="" id="{F985E3CD-A7DF-4C3E-ABCF-B0152F1066C9}"/>
                </a:ext>
              </a:extLst>
            </p:cNvPr>
            <p:cNvSpPr txBox="1">
              <a:spLocks noChangeArrowheads="1"/>
            </p:cNvSpPr>
            <p:nvPr/>
          </p:nvSpPr>
          <p:spPr bwMode="auto">
            <a:xfrm>
              <a:off x="2352" y="196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39" name="Text Box 37">
              <a:extLst>
                <a:ext uri="{FF2B5EF4-FFF2-40B4-BE49-F238E27FC236}">
                  <a16:creationId xmlns:a16="http://schemas.microsoft.com/office/drawing/2014/main" xmlns="" id="{EE3A4F4D-CB48-4EFC-AEA2-9335C39C1FA5}"/>
                </a:ext>
              </a:extLst>
            </p:cNvPr>
            <p:cNvSpPr txBox="1">
              <a:spLocks noChangeArrowheads="1"/>
            </p:cNvSpPr>
            <p:nvPr/>
          </p:nvSpPr>
          <p:spPr bwMode="auto">
            <a:xfrm>
              <a:off x="2304" y="158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0" name="Text Box 38">
              <a:extLst>
                <a:ext uri="{FF2B5EF4-FFF2-40B4-BE49-F238E27FC236}">
                  <a16:creationId xmlns:a16="http://schemas.microsoft.com/office/drawing/2014/main" xmlns="" id="{C6CD7E40-5B77-42EB-8A52-2A4774F957C4}"/>
                </a:ext>
              </a:extLst>
            </p:cNvPr>
            <p:cNvSpPr txBox="1">
              <a:spLocks noChangeArrowheads="1"/>
            </p:cNvSpPr>
            <p:nvPr/>
          </p:nvSpPr>
          <p:spPr bwMode="auto">
            <a:xfrm>
              <a:off x="2736" y="177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1" name="Text Box 39">
              <a:extLst>
                <a:ext uri="{FF2B5EF4-FFF2-40B4-BE49-F238E27FC236}">
                  <a16:creationId xmlns:a16="http://schemas.microsoft.com/office/drawing/2014/main" xmlns="" id="{B3DEA96A-80DE-45DB-8B63-EC10F8C6CD55}"/>
                </a:ext>
              </a:extLst>
            </p:cNvPr>
            <p:cNvSpPr txBox="1">
              <a:spLocks noChangeArrowheads="1"/>
            </p:cNvSpPr>
            <p:nvPr/>
          </p:nvSpPr>
          <p:spPr bwMode="auto">
            <a:xfrm>
              <a:off x="3120" y="19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42" name="Line 40">
              <a:extLst>
                <a:ext uri="{FF2B5EF4-FFF2-40B4-BE49-F238E27FC236}">
                  <a16:creationId xmlns:a16="http://schemas.microsoft.com/office/drawing/2014/main" xmlns="" id="{6BA878F2-1EA5-4312-8760-E6219D964B64}"/>
                </a:ext>
              </a:extLst>
            </p:cNvPr>
            <p:cNvSpPr>
              <a:spLocks noChangeShapeType="1"/>
            </p:cNvSpPr>
            <p:nvPr/>
          </p:nvSpPr>
          <p:spPr bwMode="auto">
            <a:xfrm>
              <a:off x="2352" y="177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1">
              <a:extLst>
                <a:ext uri="{FF2B5EF4-FFF2-40B4-BE49-F238E27FC236}">
                  <a16:creationId xmlns:a16="http://schemas.microsoft.com/office/drawing/2014/main" xmlns="" id="{22CE20F0-388D-4233-A924-364BA54D958E}"/>
                </a:ext>
              </a:extLst>
            </p:cNvPr>
            <p:cNvSpPr>
              <a:spLocks noChangeShapeType="1"/>
            </p:cNvSpPr>
            <p:nvPr/>
          </p:nvSpPr>
          <p:spPr bwMode="auto">
            <a:xfrm flipH="1">
              <a:off x="1728" y="158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2">
              <a:extLst>
                <a:ext uri="{FF2B5EF4-FFF2-40B4-BE49-F238E27FC236}">
                  <a16:creationId xmlns:a16="http://schemas.microsoft.com/office/drawing/2014/main" xmlns="" id="{2A6A8EA6-7F9F-4275-A22D-4B675BB41479}"/>
                </a:ext>
              </a:extLst>
            </p:cNvPr>
            <p:cNvSpPr>
              <a:spLocks noChangeShapeType="1"/>
            </p:cNvSpPr>
            <p:nvPr/>
          </p:nvSpPr>
          <p:spPr bwMode="auto">
            <a:xfrm>
              <a:off x="2112" y="1584"/>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5" name="Line 43">
              <a:extLst>
                <a:ext uri="{FF2B5EF4-FFF2-40B4-BE49-F238E27FC236}">
                  <a16:creationId xmlns:a16="http://schemas.microsoft.com/office/drawing/2014/main" xmlns="" id="{6FE91F8D-B5E0-49F8-902D-9D9193648ABC}"/>
                </a:ext>
              </a:extLst>
            </p:cNvPr>
            <p:cNvSpPr>
              <a:spLocks noChangeShapeType="1"/>
            </p:cNvSpPr>
            <p:nvPr/>
          </p:nvSpPr>
          <p:spPr bwMode="auto">
            <a:xfrm>
              <a:off x="2544" y="1728"/>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4">
              <a:extLst>
                <a:ext uri="{FF2B5EF4-FFF2-40B4-BE49-F238E27FC236}">
                  <a16:creationId xmlns:a16="http://schemas.microsoft.com/office/drawing/2014/main" xmlns="" id="{DC4EF153-E4B0-4180-928A-62ADC9413A58}"/>
                </a:ext>
              </a:extLst>
            </p:cNvPr>
            <p:cNvSpPr>
              <a:spLocks noChangeShapeType="1"/>
            </p:cNvSpPr>
            <p:nvPr/>
          </p:nvSpPr>
          <p:spPr bwMode="auto">
            <a:xfrm>
              <a:off x="3024" y="1920"/>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5">
              <a:extLst>
                <a:ext uri="{FF2B5EF4-FFF2-40B4-BE49-F238E27FC236}">
                  <a16:creationId xmlns:a16="http://schemas.microsoft.com/office/drawing/2014/main" xmlns="" id="{B35C5BC3-D28C-44D3-A388-ECC570FE2EC8}"/>
                </a:ext>
              </a:extLst>
            </p:cNvPr>
            <p:cNvSpPr>
              <a:spLocks noChangeShapeType="1"/>
            </p:cNvSpPr>
            <p:nvPr/>
          </p:nvSpPr>
          <p:spPr bwMode="auto">
            <a:xfrm flipH="1">
              <a:off x="2784"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46">
              <a:extLst>
                <a:ext uri="{FF2B5EF4-FFF2-40B4-BE49-F238E27FC236}">
                  <a16:creationId xmlns:a16="http://schemas.microsoft.com/office/drawing/2014/main" xmlns="" id="{90608726-130F-41B2-B3B0-65928FAC415E}"/>
                </a:ext>
              </a:extLst>
            </p:cNvPr>
            <p:cNvSpPr>
              <a:spLocks noChangeShapeType="1"/>
            </p:cNvSpPr>
            <p:nvPr/>
          </p:nvSpPr>
          <p:spPr bwMode="auto">
            <a:xfrm flipH="1">
              <a:off x="2304" y="172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cxnSp>
        <p:nvCxnSpPr>
          <p:cNvPr id="49" name="Straight Arrow Connector 48">
            <a:extLst>
              <a:ext uri="{FF2B5EF4-FFF2-40B4-BE49-F238E27FC236}">
                <a16:creationId xmlns:a16="http://schemas.microsoft.com/office/drawing/2014/main" xmlns="" id="{ADA4C03A-2556-4CB4-86BF-8C1B7F072688}"/>
              </a:ext>
            </a:extLst>
          </p:cNvPr>
          <p:cNvCxnSpPr>
            <a:cxnSpLocks/>
          </p:cNvCxnSpPr>
          <p:nvPr/>
        </p:nvCxnSpPr>
        <p:spPr>
          <a:xfrm>
            <a:off x="4516899" y="5676673"/>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425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816606"/>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pSp>
        <p:nvGrpSpPr>
          <p:cNvPr id="8" name="Group 19">
            <a:extLst>
              <a:ext uri="{FF2B5EF4-FFF2-40B4-BE49-F238E27FC236}">
                <a16:creationId xmlns:a16="http://schemas.microsoft.com/office/drawing/2014/main" xmlns="" id="{DFA3A44B-842D-4205-87A0-8E74CB46E8CB}"/>
              </a:ext>
            </a:extLst>
          </p:cNvPr>
          <p:cNvGrpSpPr>
            <a:grpSpLocks/>
          </p:cNvGrpSpPr>
          <p:nvPr/>
        </p:nvGrpSpPr>
        <p:grpSpPr bwMode="auto">
          <a:xfrm>
            <a:off x="2552700" y="1964120"/>
            <a:ext cx="4038600" cy="336550"/>
            <a:chOff x="912" y="528"/>
            <a:chExt cx="2544" cy="212"/>
          </a:xfrm>
        </p:grpSpPr>
        <p:sp>
          <p:nvSpPr>
            <p:cNvPr id="9" name="Rectangle 20">
              <a:extLst>
                <a:ext uri="{FF2B5EF4-FFF2-40B4-BE49-F238E27FC236}">
                  <a16:creationId xmlns:a16="http://schemas.microsoft.com/office/drawing/2014/main" xmlns=""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a16="http://schemas.microsoft.com/office/drawing/2014/main" xmlns=""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Semantic analyzer</a:t>
              </a:r>
            </a:p>
          </p:txBody>
        </p:sp>
      </p:grpSp>
      <p:cxnSp>
        <p:nvCxnSpPr>
          <p:cNvPr id="11" name="Straight Arrow Connector 10">
            <a:extLst>
              <a:ext uri="{FF2B5EF4-FFF2-40B4-BE49-F238E27FC236}">
                <a16:creationId xmlns:a16="http://schemas.microsoft.com/office/drawing/2014/main" xmlns=""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7" name="Group 47">
            <a:extLst>
              <a:ext uri="{FF2B5EF4-FFF2-40B4-BE49-F238E27FC236}">
                <a16:creationId xmlns:a16="http://schemas.microsoft.com/office/drawing/2014/main" xmlns="" id="{54A36B4B-5616-4145-A732-D982040D2CFE}"/>
              </a:ext>
            </a:extLst>
          </p:cNvPr>
          <p:cNvGrpSpPr>
            <a:grpSpLocks/>
          </p:cNvGrpSpPr>
          <p:nvPr/>
        </p:nvGrpSpPr>
        <p:grpSpPr bwMode="auto">
          <a:xfrm>
            <a:off x="2494673" y="2191630"/>
            <a:ext cx="4038600" cy="1662113"/>
            <a:chOff x="1056" y="2304"/>
            <a:chExt cx="2544" cy="1047"/>
          </a:xfrm>
        </p:grpSpPr>
        <p:sp>
          <p:nvSpPr>
            <p:cNvPr id="68" name="Text Box 48">
              <a:extLst>
                <a:ext uri="{FF2B5EF4-FFF2-40B4-BE49-F238E27FC236}">
                  <a16:creationId xmlns:a16="http://schemas.microsoft.com/office/drawing/2014/main" xmlns="" id="{E929F5D9-A72D-4480-A351-55AE429B5E84}"/>
                </a:ext>
              </a:extLst>
            </p:cNvPr>
            <p:cNvSpPr txBox="1">
              <a:spLocks noChangeArrowheads="1"/>
            </p:cNvSpPr>
            <p:nvPr/>
          </p:nvSpPr>
          <p:spPr bwMode="auto">
            <a:xfrm>
              <a:off x="1584" y="230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69" name="Text Box 49">
              <a:extLst>
                <a:ext uri="{FF2B5EF4-FFF2-40B4-BE49-F238E27FC236}">
                  <a16:creationId xmlns:a16="http://schemas.microsoft.com/office/drawing/2014/main" xmlns="" id="{BACABAE9-5C45-4629-B187-87DCDFF54B41}"/>
                </a:ext>
              </a:extLst>
            </p:cNvPr>
            <p:cNvSpPr txBox="1">
              <a:spLocks noChangeArrowheads="1"/>
            </p:cNvSpPr>
            <p:nvPr/>
          </p:nvSpPr>
          <p:spPr bwMode="auto">
            <a:xfrm>
              <a:off x="1056" y="2544"/>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70" name="Text Box 50">
              <a:extLst>
                <a:ext uri="{FF2B5EF4-FFF2-40B4-BE49-F238E27FC236}">
                  <a16:creationId xmlns:a16="http://schemas.microsoft.com/office/drawing/2014/main" xmlns="" id="{E67E3E20-BECE-4D8C-94D9-194F1DC3B6FA}"/>
                </a:ext>
              </a:extLst>
            </p:cNvPr>
            <p:cNvSpPr txBox="1">
              <a:spLocks noChangeArrowheads="1"/>
            </p:cNvSpPr>
            <p:nvPr/>
          </p:nvSpPr>
          <p:spPr bwMode="auto">
            <a:xfrm>
              <a:off x="1632" y="2796"/>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id2l</a:t>
              </a:r>
            </a:p>
          </p:txBody>
        </p:sp>
        <p:sp>
          <p:nvSpPr>
            <p:cNvPr id="71" name="Text Box 51">
              <a:extLst>
                <a:ext uri="{FF2B5EF4-FFF2-40B4-BE49-F238E27FC236}">
                  <a16:creationId xmlns:a16="http://schemas.microsoft.com/office/drawing/2014/main" xmlns="" id="{872F1016-5DD4-466F-9936-C4F38E751F58}"/>
                </a:ext>
              </a:extLst>
            </p:cNvPr>
            <p:cNvSpPr txBox="1">
              <a:spLocks noChangeArrowheads="1"/>
            </p:cNvSpPr>
            <p:nvPr/>
          </p:nvSpPr>
          <p:spPr bwMode="auto">
            <a:xfrm>
              <a:off x="2064" y="2880"/>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72" name="Text Box 52">
              <a:extLst>
                <a:ext uri="{FF2B5EF4-FFF2-40B4-BE49-F238E27FC236}">
                  <a16:creationId xmlns:a16="http://schemas.microsoft.com/office/drawing/2014/main" xmlns="" id="{75E81983-5E3D-4406-9124-D3DF60F59A75}"/>
                </a:ext>
              </a:extLst>
            </p:cNvPr>
            <p:cNvSpPr txBox="1">
              <a:spLocks noChangeArrowheads="1"/>
            </p:cNvSpPr>
            <p:nvPr/>
          </p:nvSpPr>
          <p:spPr bwMode="auto">
            <a:xfrm>
              <a:off x="2088" y="249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3" name="Text Box 53">
              <a:extLst>
                <a:ext uri="{FF2B5EF4-FFF2-40B4-BE49-F238E27FC236}">
                  <a16:creationId xmlns:a16="http://schemas.microsoft.com/office/drawing/2014/main" xmlns="" id="{D900DBDE-1278-44CA-B913-E556A6F5E689}"/>
                </a:ext>
              </a:extLst>
            </p:cNvPr>
            <p:cNvSpPr txBox="1">
              <a:spLocks noChangeArrowheads="1"/>
            </p:cNvSpPr>
            <p:nvPr/>
          </p:nvSpPr>
          <p:spPr bwMode="auto">
            <a:xfrm>
              <a:off x="2547" y="268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4" name="Text Box 54">
              <a:extLst>
                <a:ext uri="{FF2B5EF4-FFF2-40B4-BE49-F238E27FC236}">
                  <a16:creationId xmlns:a16="http://schemas.microsoft.com/office/drawing/2014/main" xmlns="" id="{EE2249B5-6AF1-478C-A26A-78767ECFF71B}"/>
                </a:ext>
              </a:extLst>
            </p:cNvPr>
            <p:cNvSpPr txBox="1">
              <a:spLocks noChangeArrowheads="1"/>
            </p:cNvSpPr>
            <p:nvPr/>
          </p:nvSpPr>
          <p:spPr bwMode="auto">
            <a:xfrm>
              <a:off x="2832" y="2880"/>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75" name="Line 55">
              <a:extLst>
                <a:ext uri="{FF2B5EF4-FFF2-40B4-BE49-F238E27FC236}">
                  <a16:creationId xmlns:a16="http://schemas.microsoft.com/office/drawing/2014/main" xmlns="" id="{0D1795A5-AFA9-49F4-BFE1-D4784DE17C15}"/>
                </a:ext>
              </a:extLst>
            </p:cNvPr>
            <p:cNvSpPr>
              <a:spLocks noChangeShapeType="1"/>
            </p:cNvSpPr>
            <p:nvPr/>
          </p:nvSpPr>
          <p:spPr bwMode="auto">
            <a:xfrm>
              <a:off x="2064" y="2689"/>
              <a:ext cx="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Line 56">
              <a:extLst>
                <a:ext uri="{FF2B5EF4-FFF2-40B4-BE49-F238E27FC236}">
                  <a16:creationId xmlns:a16="http://schemas.microsoft.com/office/drawing/2014/main" xmlns="" id="{F3EE990F-A8BD-47D7-A091-CDD36452278C}"/>
                </a:ext>
              </a:extLst>
            </p:cNvPr>
            <p:cNvSpPr>
              <a:spLocks noChangeShapeType="1"/>
            </p:cNvSpPr>
            <p:nvPr/>
          </p:nvSpPr>
          <p:spPr bwMode="auto">
            <a:xfrm flipH="1">
              <a:off x="1440" y="2496"/>
              <a:ext cx="16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57">
              <a:extLst>
                <a:ext uri="{FF2B5EF4-FFF2-40B4-BE49-F238E27FC236}">
                  <a16:creationId xmlns:a16="http://schemas.microsoft.com/office/drawing/2014/main" xmlns="" id="{A0B3E431-82FF-4789-8F13-F8A332907159}"/>
                </a:ext>
              </a:extLst>
            </p:cNvPr>
            <p:cNvSpPr>
              <a:spLocks noChangeShapeType="1"/>
            </p:cNvSpPr>
            <p:nvPr/>
          </p:nvSpPr>
          <p:spPr bwMode="auto">
            <a:xfrm>
              <a:off x="1824" y="2496"/>
              <a:ext cx="32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78" name="Line 58">
              <a:extLst>
                <a:ext uri="{FF2B5EF4-FFF2-40B4-BE49-F238E27FC236}">
                  <a16:creationId xmlns:a16="http://schemas.microsoft.com/office/drawing/2014/main" xmlns="" id="{DABC92DF-F0FB-47C5-9145-A7CF6046F96E}"/>
                </a:ext>
              </a:extLst>
            </p:cNvPr>
            <p:cNvSpPr>
              <a:spLocks noChangeShapeType="1"/>
            </p:cNvSpPr>
            <p:nvPr/>
          </p:nvSpPr>
          <p:spPr bwMode="auto">
            <a:xfrm>
              <a:off x="2256" y="2640"/>
              <a:ext cx="32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59">
              <a:extLst>
                <a:ext uri="{FF2B5EF4-FFF2-40B4-BE49-F238E27FC236}">
                  <a16:creationId xmlns:a16="http://schemas.microsoft.com/office/drawing/2014/main" xmlns="" id="{6A0E7E78-8169-4056-8ACF-8E2702B093C1}"/>
                </a:ext>
              </a:extLst>
            </p:cNvPr>
            <p:cNvSpPr>
              <a:spLocks noChangeShapeType="1"/>
            </p:cNvSpPr>
            <p:nvPr/>
          </p:nvSpPr>
          <p:spPr bwMode="auto">
            <a:xfrm>
              <a:off x="2736" y="2832"/>
              <a:ext cx="27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 name="Line 60">
              <a:extLst>
                <a:ext uri="{FF2B5EF4-FFF2-40B4-BE49-F238E27FC236}">
                  <a16:creationId xmlns:a16="http://schemas.microsoft.com/office/drawing/2014/main" xmlns="" id="{D537B776-12C6-43D3-A77B-C471C9A0C1E8}"/>
                </a:ext>
              </a:extLst>
            </p:cNvPr>
            <p:cNvSpPr>
              <a:spLocks noChangeShapeType="1"/>
            </p:cNvSpPr>
            <p:nvPr/>
          </p:nvSpPr>
          <p:spPr bwMode="auto">
            <a:xfrm flipH="1">
              <a:off x="2496" y="2832"/>
              <a:ext cx="10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61">
              <a:extLst>
                <a:ext uri="{FF2B5EF4-FFF2-40B4-BE49-F238E27FC236}">
                  <a16:creationId xmlns:a16="http://schemas.microsoft.com/office/drawing/2014/main" xmlns="" id="{63F003B4-52AA-4291-8740-6BCEF9675D42}"/>
                </a:ext>
              </a:extLst>
            </p:cNvPr>
            <p:cNvSpPr>
              <a:spLocks noChangeShapeType="1"/>
            </p:cNvSpPr>
            <p:nvPr/>
          </p:nvSpPr>
          <p:spPr bwMode="auto">
            <a:xfrm flipH="1">
              <a:off x="1902" y="2640"/>
              <a:ext cx="22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2" name="Text Box 62">
              <a:extLst>
                <a:ext uri="{FF2B5EF4-FFF2-40B4-BE49-F238E27FC236}">
                  <a16:creationId xmlns:a16="http://schemas.microsoft.com/office/drawing/2014/main" xmlns="" id="{1C271FDF-0DF1-406B-B959-C5DCB30F8CBD}"/>
                </a:ext>
              </a:extLst>
            </p:cNvPr>
            <p:cNvSpPr txBox="1">
              <a:spLocks noChangeArrowheads="1"/>
            </p:cNvSpPr>
            <p:nvPr/>
          </p:nvSpPr>
          <p:spPr bwMode="auto">
            <a:xfrm>
              <a:off x="2976" y="312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83" name="Line 63">
              <a:extLst>
                <a:ext uri="{FF2B5EF4-FFF2-40B4-BE49-F238E27FC236}">
                  <a16:creationId xmlns:a16="http://schemas.microsoft.com/office/drawing/2014/main" xmlns="" id="{3879384E-D989-4018-B420-29433BE10F97}"/>
                </a:ext>
              </a:extLst>
            </p:cNvPr>
            <p:cNvSpPr>
              <a:spLocks noChangeShapeType="1"/>
            </p:cNvSpPr>
            <p:nvPr/>
          </p:nvSpPr>
          <p:spPr bwMode="auto">
            <a:xfrm>
              <a:off x="3216" y="312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4" name="Group 28">
            <a:extLst>
              <a:ext uri="{FF2B5EF4-FFF2-40B4-BE49-F238E27FC236}">
                <a16:creationId xmlns:a16="http://schemas.microsoft.com/office/drawing/2014/main" xmlns="" id="{0879A042-68A0-4058-9D8C-D53A58816A30}"/>
              </a:ext>
            </a:extLst>
          </p:cNvPr>
          <p:cNvGrpSpPr>
            <a:grpSpLocks/>
          </p:cNvGrpSpPr>
          <p:nvPr/>
        </p:nvGrpSpPr>
        <p:grpSpPr bwMode="auto">
          <a:xfrm>
            <a:off x="2552700" y="3846172"/>
            <a:ext cx="4038600" cy="361950"/>
            <a:chOff x="912" y="492"/>
            <a:chExt cx="2544" cy="228"/>
          </a:xfrm>
        </p:grpSpPr>
        <p:sp>
          <p:nvSpPr>
            <p:cNvPr id="85" name="Rectangle 29">
              <a:extLst>
                <a:ext uri="{FF2B5EF4-FFF2-40B4-BE49-F238E27FC236}">
                  <a16:creationId xmlns:a16="http://schemas.microsoft.com/office/drawing/2014/main" xmlns="" id="{041A663A-0822-4D8F-9094-66F73816826C}"/>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86" name="Text Box 30">
              <a:extLst>
                <a:ext uri="{FF2B5EF4-FFF2-40B4-BE49-F238E27FC236}">
                  <a16:creationId xmlns:a16="http://schemas.microsoft.com/office/drawing/2014/main" xmlns="" id="{54807923-DF3F-4BF5-82ED-6AADB7B7B004}"/>
                </a:ext>
              </a:extLst>
            </p:cNvPr>
            <p:cNvSpPr txBox="1">
              <a:spLocks noChangeArrowheads="1"/>
            </p:cNvSpPr>
            <p:nvPr/>
          </p:nvSpPr>
          <p:spPr bwMode="auto">
            <a:xfrm>
              <a:off x="954" y="492"/>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intermediate code generator</a:t>
              </a:r>
            </a:p>
          </p:txBody>
        </p:sp>
      </p:grpSp>
      <p:cxnSp>
        <p:nvCxnSpPr>
          <p:cNvPr id="87" name="Straight Arrow Connector 86">
            <a:extLst>
              <a:ext uri="{FF2B5EF4-FFF2-40B4-BE49-F238E27FC236}">
                <a16:creationId xmlns:a16="http://schemas.microsoft.com/office/drawing/2014/main" xmlns="" id="{DA9F38EA-74E4-45B0-8150-8FF5BA219B04}"/>
              </a:ext>
            </a:extLst>
          </p:cNvPr>
          <p:cNvCxnSpPr>
            <a:cxnSpLocks/>
          </p:cNvCxnSpPr>
          <p:nvPr/>
        </p:nvCxnSpPr>
        <p:spPr>
          <a:xfrm>
            <a:off x="4428979" y="3563230"/>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xmlns="" id="{93CA3209-2640-4342-9E1B-4BED77EFB6C5}"/>
              </a:ext>
            </a:extLst>
          </p:cNvPr>
          <p:cNvCxnSpPr>
            <a:cxnSpLocks/>
          </p:cNvCxnSpPr>
          <p:nvPr/>
        </p:nvCxnSpPr>
        <p:spPr>
          <a:xfrm>
            <a:off x="4459461" y="4248739"/>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 Box 73">
            <a:extLst>
              <a:ext uri="{FF2B5EF4-FFF2-40B4-BE49-F238E27FC236}">
                <a16:creationId xmlns:a16="http://schemas.microsoft.com/office/drawing/2014/main" xmlns="" id="{1C736D4A-7988-4876-9E98-289F7B3F4687}"/>
              </a:ext>
            </a:extLst>
          </p:cNvPr>
          <p:cNvSpPr txBox="1">
            <a:spLocks noChangeArrowheads="1"/>
          </p:cNvSpPr>
          <p:nvPr/>
        </p:nvSpPr>
        <p:spPr bwMode="auto">
          <a:xfrm>
            <a:off x="3183985" y="4507526"/>
            <a:ext cx="335280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inttoreal</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p14="http://schemas.microsoft.com/office/powerpoint/2010/main" val="2724146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CF50D458084F40A0D1641F0BFE9633" ma:contentTypeVersion="2" ma:contentTypeDescription="Create a new document." ma:contentTypeScope="" ma:versionID="c503a3699d1309ea9791694c20c53fed">
  <xsd:schema xmlns:xsd="http://www.w3.org/2001/XMLSchema" xmlns:xs="http://www.w3.org/2001/XMLSchema" xmlns:p="http://schemas.microsoft.com/office/2006/metadata/properties" xmlns:ns2="3f2ce422-7e51-4509-8fa4-95c5b039ee4d" targetNamespace="http://schemas.microsoft.com/office/2006/metadata/properties" ma:root="true" ma:fieldsID="7974109a811d59dfffecea554d7b07fe" ns2:_="">
    <xsd:import namespace="3f2ce422-7e51-4509-8fa4-95c5b039ee4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2ce422-7e51-4509-8fa4-95c5b039ee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BBA034-CF13-4AC3-9F67-494810B162C8}"/>
</file>

<file path=customXml/itemProps2.xml><?xml version="1.0" encoding="utf-8"?>
<ds:datastoreItem xmlns:ds="http://schemas.openxmlformats.org/officeDocument/2006/customXml" ds:itemID="{A2251ACC-7B2D-42A0-B587-E106D5A1D982}"/>
</file>

<file path=customXml/itemProps3.xml><?xml version="1.0" encoding="utf-8"?>
<ds:datastoreItem xmlns:ds="http://schemas.openxmlformats.org/officeDocument/2006/customXml" ds:itemID="{1E4E38C3-1C34-4244-9603-1B32A9A1FC1C}"/>
</file>

<file path=docProps/app.xml><?xml version="1.0" encoding="utf-8"?>
<Properties xmlns="http://schemas.openxmlformats.org/officeDocument/2006/extended-properties" xmlns:vt="http://schemas.openxmlformats.org/officeDocument/2006/docPropsVTypes">
  <Template>Spectrum.thmx</Template>
  <TotalTime>4703</TotalTime>
  <Words>1034</Words>
  <Application>Microsoft Office PowerPoint</Application>
  <PresentationFormat>On-screen Show (4:3)</PresentationFormat>
  <Paragraphs>275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Courier New</vt:lpstr>
      <vt:lpstr>Times New Roman</vt:lpstr>
      <vt:lpstr>Wingdings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Linker and Loader</vt:lpstr>
      <vt:lpstr>PowerPoint Presentation</vt:lpstr>
      <vt:lpstr>PowerPoint Presentation</vt:lpstr>
      <vt:lpstr>   Front end and Back end of a  Compiler</vt:lpstr>
      <vt:lpstr>PowerPoint Presentation</vt:lpstr>
      <vt:lpstr>Symbol Table Management</vt:lpstr>
      <vt:lpstr>Symbol Table Management</vt:lpstr>
      <vt:lpstr>Error Handler</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cp:lastModifiedBy>
  <cp:revision>114</cp:revision>
  <dcterms:created xsi:type="dcterms:W3CDTF">2018-12-10T17:20:29Z</dcterms:created>
  <dcterms:modified xsi:type="dcterms:W3CDTF">2021-06-06T07:27:58Z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0x010100CCCF50D458084F40A0D1641F0BFE9633</vt:lpwstr>
  </property>
</Properties>
</file>