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84" r:id="rId7"/>
    <p:sldId id="266" r:id="rId8"/>
    <p:sldId id="277" r:id="rId9"/>
    <p:sldId id="272" r:id="rId10"/>
    <p:sldId id="288" r:id="rId11"/>
    <p:sldId id="289" r:id="rId12"/>
    <p:sldId id="285" r:id="rId13"/>
    <p:sldId id="286" r:id="rId14"/>
    <p:sldId id="267" r:id="rId15"/>
    <p:sldId id="273" r:id="rId16"/>
    <p:sldId id="278" r:id="rId17"/>
    <p:sldId id="269" r:id="rId18"/>
    <p:sldId id="279" r:id="rId19"/>
    <p:sldId id="290" r:id="rId20"/>
    <p:sldId id="274" r:id="rId21"/>
    <p:sldId id="270" r:id="rId22"/>
    <p:sldId id="275" r:id="rId23"/>
    <p:sldId id="271" r:id="rId24"/>
    <p:sldId id="265"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3077" autoAdjust="0"/>
  </p:normalViewPr>
  <p:slideViewPr>
    <p:cSldViewPr snapToGrid="0" snapToObjects="1">
      <p:cViewPr varScale="1">
        <p:scale>
          <a:sx n="65" d="100"/>
          <a:sy n="65" d="100"/>
        </p:scale>
        <p:origin x="13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t>6/16/2021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t>‹#›</a:t>
            </a:fld>
            <a:endParaRPr lang="en-US"/>
          </a:p>
        </p:txBody>
      </p:sp>
    </p:spTree>
    <p:extLst>
      <p:ext uri="{BB962C8B-B14F-4D97-AF65-F5344CB8AC3E}">
        <p14:creationId xmlns:p14="http://schemas.microsoft.com/office/powerpoint/2010/main" val="205898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Book page: 42</a:t>
            </a:r>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4</a:t>
            </a:fld>
            <a:endParaRPr lang="en-US"/>
          </a:p>
        </p:txBody>
      </p:sp>
    </p:spTree>
    <p:extLst>
      <p:ext uri="{BB962C8B-B14F-4D97-AF65-F5344CB8AC3E}">
        <p14:creationId xmlns:p14="http://schemas.microsoft.com/office/powerpoint/2010/main" val="127161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Book page:</a:t>
            </a:r>
            <a:r>
              <a:rPr lang="en-US" baseline="0" dirty="0" smtClean="0"/>
              <a:t> 47</a:t>
            </a:r>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14</a:t>
            </a:fld>
            <a:endParaRPr lang="en-US"/>
          </a:p>
        </p:txBody>
      </p:sp>
    </p:spTree>
    <p:extLst>
      <p:ext uri="{BB962C8B-B14F-4D97-AF65-F5344CB8AC3E}">
        <p14:creationId xmlns:p14="http://schemas.microsoft.com/office/powerpoint/2010/main" val="6952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15</a:t>
            </a:fld>
            <a:endParaRPr lang="en-US"/>
          </a:p>
        </p:txBody>
      </p:sp>
    </p:spTree>
    <p:extLst>
      <p:ext uri="{BB962C8B-B14F-4D97-AF65-F5344CB8AC3E}">
        <p14:creationId xmlns:p14="http://schemas.microsoft.com/office/powerpoint/2010/main" val="216216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Book</a:t>
            </a:r>
            <a:r>
              <a:rPr lang="en-US" baseline="0" dirty="0" smtClean="0"/>
              <a:t> page: 48</a:t>
            </a:r>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18</a:t>
            </a:fld>
            <a:endParaRPr lang="en-US"/>
          </a:p>
        </p:txBody>
      </p:sp>
    </p:spTree>
    <p:extLst>
      <p:ext uri="{BB962C8B-B14F-4D97-AF65-F5344CB8AC3E}">
        <p14:creationId xmlns:p14="http://schemas.microsoft.com/office/powerpoint/2010/main" val="378576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Book</a:t>
            </a:r>
            <a:r>
              <a:rPr lang="en-US" baseline="0" smtClean="0"/>
              <a:t> </a:t>
            </a:r>
            <a:r>
              <a:rPr lang="en-US" baseline="0" dirty="0" smtClean="0"/>
              <a:t>page: 48</a:t>
            </a:r>
            <a:endParaRPr lang="en-US" dirty="0" smtClean="0"/>
          </a:p>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20</a:t>
            </a:fld>
            <a:endParaRPr lang="en-US"/>
          </a:p>
        </p:txBody>
      </p:sp>
    </p:spTree>
    <p:extLst>
      <p:ext uri="{BB962C8B-B14F-4D97-AF65-F5344CB8AC3E}">
        <p14:creationId xmlns:p14="http://schemas.microsoft.com/office/powerpoint/2010/main" val="188294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t>22</a:t>
            </a:fld>
            <a:endParaRPr lang="en-US"/>
          </a:p>
        </p:txBody>
      </p:sp>
    </p:spTree>
    <p:extLst>
      <p:ext uri="{BB962C8B-B14F-4D97-AF65-F5344CB8AC3E}">
        <p14:creationId xmlns:p14="http://schemas.microsoft.com/office/powerpoint/2010/main" val="4047592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85494087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319626">
                  <a:extLst>
                    <a:ext uri="{9D8B030D-6E8A-4147-A177-3AD203B41FA5}">
                      <a16:colId xmlns:a16="http://schemas.microsoft.com/office/drawing/2014/main" xmlns="" val="1762131981"/>
                    </a:ext>
                  </a:extLst>
                </a:gridCol>
                <a:gridCol w="1284051">
                  <a:extLst>
                    <a:ext uri="{9D8B030D-6E8A-4147-A177-3AD203B41FA5}">
                      <a16:colId xmlns:a16="http://schemas.microsoft.com/office/drawing/2014/main" xmlns="" val="445458238"/>
                    </a:ext>
                  </a:extLst>
                </a:gridCol>
                <a:gridCol w="162326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4</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r>
                        <a:rPr lang="en-US" baseline="0" smtClean="0"/>
                        <a:t>Summer 20_21</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Nazia</a:t>
                      </a:r>
                      <a:r>
                        <a:rPr lang="en-US" i="1" dirty="0" smtClean="0"/>
                        <a:t> Hossain;  nazia@aiub.edu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11" name="Subtitle 2">
            <a:extLst>
              <a:ext uri="{FF2B5EF4-FFF2-40B4-BE49-F238E27FC236}">
                <a16:creationId xmlns:a16="http://schemas.microsoft.com/office/drawing/2014/main" xmlns="" id="{0E78E58E-EF83-4BBA-8A12-864D971F5708}"/>
              </a:ext>
            </a:extLst>
          </p:cNvPr>
          <p:cNvSpPr txBox="1">
            <a:spLocks/>
          </p:cNvSpPr>
          <p:nvPr/>
        </p:nvSpPr>
        <p:spPr>
          <a:xfrm>
            <a:off x="373214" y="1419111"/>
            <a:ext cx="278950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Code: CSC3220</a:t>
            </a:r>
          </a:p>
        </p:txBody>
      </p:sp>
      <p:sp>
        <p:nvSpPr>
          <p:cNvPr id="12" name="Subtitle 2">
            <a:extLst>
              <a:ext uri="{FF2B5EF4-FFF2-40B4-BE49-F238E27FC236}">
                <a16:creationId xmlns:a16="http://schemas.microsoft.com/office/drawing/2014/main" xmlns="" id="{E2141C86-37F6-4627-B175-852CB29ED579}"/>
              </a:ext>
            </a:extLst>
          </p:cNvPr>
          <p:cNvSpPr txBox="1">
            <a:spLocks/>
          </p:cNvSpPr>
          <p:nvPr/>
        </p:nvSpPr>
        <p:spPr>
          <a:xfrm>
            <a:off x="3356672" y="1381186"/>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
        <p:nvSpPr>
          <p:cNvPr id="13" name="Title 1">
            <a:extLst>
              <a:ext uri="{FF2B5EF4-FFF2-40B4-BE49-F238E27FC236}">
                <a16:creationId xmlns:a16="http://schemas.microsoft.com/office/drawing/2014/main" xmlns="" id="{8FBD2120-6C0D-4A8E-A0D5-11C11E85D2EF}"/>
              </a:ext>
            </a:extLst>
          </p:cNvPr>
          <p:cNvSpPr txBox="1">
            <a:spLocks/>
          </p:cNvSpPr>
          <p:nvPr/>
        </p:nvSpPr>
        <p:spPr>
          <a:xfrm>
            <a:off x="373214" y="15869"/>
            <a:ext cx="7808976" cy="10881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b="1" dirty="0"/>
              <a:t>A </a:t>
            </a:r>
            <a:r>
              <a:rPr lang="en-US" sz="3200" b="1" dirty="0">
                <a:latin typeface="+mn-lt"/>
              </a:rPr>
              <a:t>Simple</a:t>
            </a:r>
            <a:r>
              <a:rPr lang="en-US" sz="3200" b="1" dirty="0"/>
              <a:t> Syntax-Directed Translator</a:t>
            </a:r>
            <a:endParaRPr lang="en-US" sz="3200"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76649" y="1136822"/>
            <a:ext cx="5584927" cy="2862322"/>
          </a:xfrm>
          <a:prstGeom prst="rect">
            <a:avLst/>
          </a:prstGeom>
          <a:noFill/>
        </p:spPr>
        <p:txBody>
          <a:bodyPr wrap="none" rtlCol="0">
            <a:spAutoFit/>
          </a:bodyPr>
          <a:lstStyle/>
          <a:p>
            <a:r>
              <a:rPr lang="en-US" dirty="0" smtClean="0"/>
              <a:t>Language description: Even number of 0’s, alphabet={0,1}</a:t>
            </a:r>
          </a:p>
          <a:p>
            <a:endParaRPr lang="en-US" dirty="0"/>
          </a:p>
          <a:p>
            <a:r>
              <a:rPr lang="en-US" dirty="0" smtClean="0"/>
              <a:t>String: 0011, 1100, 1001, 10110010, 1</a:t>
            </a:r>
          </a:p>
          <a:p>
            <a:endParaRPr lang="en-US" dirty="0"/>
          </a:p>
          <a:p>
            <a:r>
              <a:rPr lang="en-US" dirty="0" smtClean="0"/>
              <a:t>S -&gt; A0A0S | </a:t>
            </a:r>
            <a:r>
              <a:rPr lang="en-US" dirty="0"/>
              <a:t>epsilon</a:t>
            </a:r>
            <a:endParaRPr lang="en-US" dirty="0" smtClean="0"/>
          </a:p>
          <a:p>
            <a:r>
              <a:rPr lang="en-US" dirty="0" smtClean="0"/>
              <a:t>A -&gt; 1A | epsilon</a:t>
            </a:r>
          </a:p>
          <a:p>
            <a:endParaRPr lang="en-US" dirty="0" smtClean="0"/>
          </a:p>
          <a:p>
            <a:r>
              <a:rPr lang="en-US" dirty="0" smtClean="0"/>
              <a:t>Version:</a:t>
            </a:r>
            <a:endParaRPr lang="en-US" dirty="0"/>
          </a:p>
          <a:p>
            <a:r>
              <a:rPr lang="en-US" dirty="0" smtClean="0"/>
              <a:t>S -&gt; 1S | 0A0S | epsilon</a:t>
            </a:r>
          </a:p>
          <a:p>
            <a:r>
              <a:rPr lang="en-US" dirty="0" smtClean="0"/>
              <a:t>A -&gt; 1A | epsilon</a:t>
            </a:r>
            <a:endParaRPr lang="en-US" dirty="0"/>
          </a:p>
        </p:txBody>
      </p:sp>
      <p:sp>
        <p:nvSpPr>
          <p:cNvPr id="3" name="TextBox 2"/>
          <p:cNvSpPr txBox="1"/>
          <p:nvPr/>
        </p:nvSpPr>
        <p:spPr>
          <a:xfrm>
            <a:off x="7109254" y="1812324"/>
            <a:ext cx="1237839" cy="646331"/>
          </a:xfrm>
          <a:prstGeom prst="rect">
            <a:avLst/>
          </a:prstGeom>
          <a:noFill/>
        </p:spPr>
        <p:txBody>
          <a:bodyPr wrap="none" rtlCol="0">
            <a:spAutoFit/>
          </a:bodyPr>
          <a:lstStyle/>
          <a:p>
            <a:r>
              <a:rPr lang="en-US" dirty="0" smtClean="0"/>
              <a:t>000000</a:t>
            </a:r>
          </a:p>
          <a:p>
            <a:r>
              <a:rPr lang="en-US" dirty="0" smtClean="0"/>
              <a:t>111000000</a:t>
            </a:r>
            <a:endParaRPr lang="en-US" dirty="0"/>
          </a:p>
        </p:txBody>
      </p:sp>
    </p:spTree>
    <p:extLst>
      <p:ext uri="{BB962C8B-B14F-4D97-AF65-F5344CB8AC3E}">
        <p14:creationId xmlns:p14="http://schemas.microsoft.com/office/powerpoint/2010/main" val="3968970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6205" y="2435897"/>
            <a:ext cx="8334163" cy="1200329"/>
          </a:xfrm>
          <a:prstGeom prst="rect">
            <a:avLst/>
          </a:prstGeom>
          <a:noFill/>
        </p:spPr>
        <p:txBody>
          <a:bodyPr wrap="square" rtlCol="0">
            <a:spAutoFit/>
          </a:bodyPr>
          <a:lstStyle/>
          <a:p>
            <a:pPr marL="342900" indent="-342900">
              <a:buFont typeface="Arial" pitchFamily="34" charset="0"/>
              <a:buChar char="•"/>
            </a:pPr>
            <a:r>
              <a:rPr lang="en-US" dirty="0"/>
              <a:t>A grammar derives strings by beginning with the start symbol and repeatedly replacing a nonterminal by the body of a production for that nonterminal. </a:t>
            </a:r>
          </a:p>
          <a:p>
            <a:pPr marL="342900" indent="-342900">
              <a:buFont typeface="Arial" pitchFamily="34" charset="0"/>
              <a:buChar char="•"/>
            </a:pPr>
            <a:r>
              <a:rPr lang="en-US" dirty="0"/>
              <a:t>The terminal strings that can be derived from the start symbol form the language defined by the grammar.</a:t>
            </a:r>
            <a:endParaRPr lang="x-none" dirty="0"/>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98574" y="1400400"/>
            <a:ext cx="7780451" cy="2862322"/>
          </a:xfrm>
          <a:prstGeom prst="rect">
            <a:avLst/>
          </a:prstGeom>
          <a:noFill/>
        </p:spPr>
        <p:txBody>
          <a:bodyPr wrap="square" rtlCol="0">
            <a:spAutoFit/>
          </a:bodyPr>
          <a:lstStyle/>
          <a:p>
            <a:r>
              <a:rPr lang="en-US" dirty="0"/>
              <a:t>S → 0S1</a:t>
            </a:r>
          </a:p>
          <a:p>
            <a:r>
              <a:rPr lang="en-US" dirty="0"/>
              <a:t>S → ε</a:t>
            </a:r>
          </a:p>
          <a:p>
            <a:endParaRPr lang="en-US" dirty="0"/>
          </a:p>
          <a:p>
            <a:r>
              <a:rPr lang="en-US" dirty="0"/>
              <a:t>The string 0011 is in the language generated.</a:t>
            </a:r>
          </a:p>
          <a:p>
            <a:endParaRPr lang="en-US" dirty="0"/>
          </a:p>
          <a:p>
            <a:r>
              <a:rPr lang="en-US" dirty="0"/>
              <a:t>The derivation is:</a:t>
            </a:r>
          </a:p>
          <a:p>
            <a:r>
              <a:rPr lang="en-US" dirty="0"/>
              <a:t>S =⇒ 0S1 =⇒ 00S11 =⇒ 0011</a:t>
            </a:r>
          </a:p>
          <a:p>
            <a:r>
              <a:rPr lang="en-US" dirty="0"/>
              <a:t>For compactness, we write</a:t>
            </a:r>
          </a:p>
          <a:p>
            <a:r>
              <a:rPr lang="en-US" dirty="0"/>
              <a:t>S → 0S1 | ε</a:t>
            </a:r>
          </a:p>
          <a:p>
            <a:r>
              <a:rPr lang="en-US" dirty="0"/>
              <a:t>where the vertical bar means or.</a:t>
            </a:r>
            <a:endParaRPr lang="x-none" dirty="0"/>
          </a:p>
        </p:txBody>
      </p:sp>
      <p:sp>
        <p:nvSpPr>
          <p:cNvPr id="4" name="TextBox 3">
            <a:extLst>
              <a:ext uri="{FF2B5EF4-FFF2-40B4-BE49-F238E27FC236}">
                <a16:creationId xmlns:a16="http://schemas.microsoft.com/office/drawing/2014/main" xmlns="" id="{53BED9D7-DC35-6145-B086-E1B62BC08349}"/>
              </a:ext>
            </a:extLst>
          </p:cNvPr>
          <p:cNvSpPr txBox="1"/>
          <p:nvPr/>
        </p:nvSpPr>
        <p:spPr>
          <a:xfrm>
            <a:off x="498574" y="4718936"/>
            <a:ext cx="7780451" cy="1477328"/>
          </a:xfrm>
          <a:prstGeom prst="rect">
            <a:avLst/>
          </a:prstGeom>
          <a:noFill/>
        </p:spPr>
        <p:txBody>
          <a:bodyPr wrap="square" rtlCol="0">
            <a:spAutoFit/>
          </a:bodyPr>
          <a:lstStyle/>
          <a:p>
            <a:r>
              <a:rPr lang="en-US" dirty="0"/>
              <a:t>Consider the CFG</a:t>
            </a:r>
          </a:p>
          <a:p>
            <a:r>
              <a:rPr lang="en-US" dirty="0"/>
              <a:t>S → 0S1S | 1S0S | ε</a:t>
            </a:r>
          </a:p>
          <a:p>
            <a:r>
              <a:rPr lang="en-US" dirty="0"/>
              <a:t>The string 011100 is generated:</a:t>
            </a:r>
          </a:p>
          <a:p>
            <a:r>
              <a:rPr lang="en-US" dirty="0"/>
              <a:t>S =⇒ 0S1S =⇒ 01S =⇒ 011S0S =⇒ 0111S0S0S</a:t>
            </a:r>
          </a:p>
          <a:p>
            <a:r>
              <a:rPr lang="en-US" dirty="0"/>
              <a:t>=⇒ 01110S0S =⇒ 011100S =⇒ 011100</a:t>
            </a:r>
            <a:endParaRPr lang="x-none" dirty="0"/>
          </a:p>
        </p:txBody>
      </p:sp>
    </p:spTree>
    <p:extLst>
      <p:ext uri="{BB962C8B-B14F-4D97-AF65-F5344CB8AC3E}">
        <p14:creationId xmlns:p14="http://schemas.microsoft.com/office/powerpoint/2010/main" val="1807225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498574" y="1400400"/>
            <a:ext cx="77804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CFG generates sentences as composed of noun- and verb-phrases:</a:t>
            </a:r>
          </a:p>
          <a:p>
            <a:endParaRPr lang="en-US" dirty="0"/>
          </a:p>
          <a:p>
            <a:r>
              <a:rPr lang="en-US" dirty="0"/>
              <a:t>S → NP VP</a:t>
            </a:r>
          </a:p>
          <a:p>
            <a:r>
              <a:rPr lang="en-US" dirty="0"/>
              <a:t>NP → the N</a:t>
            </a:r>
          </a:p>
          <a:p>
            <a:r>
              <a:rPr lang="en-US" dirty="0"/>
              <a:t>VP → V NP</a:t>
            </a:r>
          </a:p>
          <a:p>
            <a:r>
              <a:rPr lang="en-US" dirty="0"/>
              <a:t>V → sings | eats</a:t>
            </a:r>
          </a:p>
          <a:p>
            <a:r>
              <a:rPr lang="en-US" dirty="0"/>
              <a:t>N → cat | song | canary</a:t>
            </a:r>
          </a:p>
          <a:p>
            <a:endParaRPr lang="en-US" dirty="0"/>
          </a:p>
          <a:p>
            <a:r>
              <a:rPr lang="en-US" dirty="0"/>
              <a:t>This generates “the canary sings the song”, but also “the song eats the cat”.</a:t>
            </a:r>
          </a:p>
          <a:p>
            <a:r>
              <a:rPr lang="en-US" dirty="0"/>
              <a:t>This CFG generates all “legal” sentences, not just meaningful ones.</a:t>
            </a:r>
            <a:endParaRPr lang="x-none" dirty="0"/>
          </a:p>
        </p:txBody>
      </p:sp>
    </p:spTree>
    <p:extLst>
      <p:ext uri="{BB962C8B-B14F-4D97-AF65-F5344CB8AC3E}">
        <p14:creationId xmlns:p14="http://schemas.microsoft.com/office/powerpoint/2010/main" val="1730102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Parse Trees and Ambiguity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598420" y="2435897"/>
            <a:ext cx="7400616" cy="1200329"/>
          </a:xfrm>
          <a:prstGeom prst="rect">
            <a:avLst/>
          </a:prstGeom>
          <a:noFill/>
        </p:spPr>
        <p:txBody>
          <a:bodyPr wrap="none" rtlCol="0">
            <a:spAutoFit/>
          </a:bodyPr>
          <a:lstStyle/>
          <a:p>
            <a:pPr marL="285750" indent="-285750">
              <a:buFont typeface="Arial" panose="020B0604020202020204" pitchFamily="34" charset="0"/>
              <a:buChar char="•"/>
            </a:pPr>
            <a:r>
              <a:rPr lang="en-US" dirty="0"/>
              <a:t>A parse tree pictorially shows how the start symbol of a grammar derives a</a:t>
            </a:r>
          </a:p>
          <a:p>
            <a:r>
              <a:rPr lang="en-US" dirty="0"/>
              <a:t>string in the language. If nonterminal A has a production A -&gt; XYZ, then a</a:t>
            </a:r>
          </a:p>
          <a:p>
            <a:r>
              <a:rPr lang="en-US" dirty="0"/>
              <a:t>parse tree may have an interior node labeled A with three children labeled X,</a:t>
            </a:r>
          </a:p>
          <a:p>
            <a:r>
              <a:rPr lang="en-US" dirty="0"/>
              <a:t>Y, and Z, from left to right.</a:t>
            </a:r>
            <a:endParaRPr lang="x-none" dirty="0"/>
          </a:p>
        </p:txBody>
      </p:sp>
      <p:sp>
        <p:nvSpPr>
          <p:cNvPr id="6" name="TextBox 5">
            <a:extLst>
              <a:ext uri="{FF2B5EF4-FFF2-40B4-BE49-F238E27FC236}">
                <a16:creationId xmlns:a16="http://schemas.microsoft.com/office/drawing/2014/main" xmlns="" id="{E00A471B-FCB5-3949-B014-0D06C67E41B3}"/>
              </a:ext>
            </a:extLst>
          </p:cNvPr>
          <p:cNvSpPr txBox="1"/>
          <p:nvPr/>
        </p:nvSpPr>
        <p:spPr>
          <a:xfrm>
            <a:off x="598419" y="4055064"/>
            <a:ext cx="7278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grammar can have more than one parse tree generating a given string of terminals. Such a grammar is said to be ambiguous.</a:t>
            </a:r>
            <a:endParaRPr lang="x-none" dirty="0"/>
          </a:p>
        </p:txBody>
      </p:sp>
    </p:spTree>
    <p:extLst>
      <p:ext uri="{BB962C8B-B14F-4D97-AF65-F5344CB8AC3E}">
        <p14:creationId xmlns:p14="http://schemas.microsoft.com/office/powerpoint/2010/main" val="913857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pic>
        <p:nvPicPr>
          <p:cNvPr id="1027" name="Picture 3" descr="C:\Users\teacher\Desktop\Compiler design\fig-2-3 (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5494" y="1156046"/>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p>
        </p:txBody>
      </p:sp>
      <p:sp>
        <p:nvSpPr>
          <p:cNvPr id="4" name="TextBox 3"/>
          <p:cNvSpPr txBox="1"/>
          <p:nvPr/>
        </p:nvSpPr>
        <p:spPr>
          <a:xfrm>
            <a:off x="797668" y="4912468"/>
            <a:ext cx="978153" cy="923330"/>
          </a:xfrm>
          <a:prstGeom prst="rect">
            <a:avLst/>
          </a:prstGeom>
          <a:noFill/>
        </p:spPr>
        <p:txBody>
          <a:bodyPr wrap="none" rtlCol="0">
            <a:spAutoFit/>
          </a:bodyPr>
          <a:lstStyle/>
          <a:p>
            <a:r>
              <a:rPr lang="en-US" dirty="0" smtClean="0"/>
              <a:t>9 – 5 + 2</a:t>
            </a:r>
          </a:p>
          <a:p>
            <a:r>
              <a:rPr lang="en-US" dirty="0" smtClean="0"/>
              <a:t>= 4 + 2</a:t>
            </a:r>
          </a:p>
          <a:p>
            <a:r>
              <a:rPr lang="en-US" dirty="0" smtClean="0"/>
              <a:t>= 6 </a:t>
            </a:r>
            <a:endParaRPr lang="en-US" dirty="0"/>
          </a:p>
        </p:txBody>
      </p:sp>
      <p:sp>
        <p:nvSpPr>
          <p:cNvPr id="5" name="TextBox 4"/>
          <p:cNvSpPr txBox="1"/>
          <p:nvPr/>
        </p:nvSpPr>
        <p:spPr>
          <a:xfrm>
            <a:off x="6391072" y="4662488"/>
            <a:ext cx="978153" cy="923330"/>
          </a:xfrm>
          <a:prstGeom prst="rect">
            <a:avLst/>
          </a:prstGeom>
          <a:noFill/>
        </p:spPr>
        <p:txBody>
          <a:bodyPr wrap="none" rtlCol="0">
            <a:spAutoFit/>
          </a:bodyPr>
          <a:lstStyle/>
          <a:p>
            <a:r>
              <a:rPr lang="en-US" dirty="0" smtClean="0"/>
              <a:t>9 – 5 + 2</a:t>
            </a:r>
          </a:p>
          <a:p>
            <a:r>
              <a:rPr lang="en-US" smtClean="0"/>
              <a:t>= </a:t>
            </a:r>
            <a:r>
              <a:rPr lang="en-US" dirty="0" smtClean="0"/>
              <a:t>9 – 7</a:t>
            </a:r>
          </a:p>
          <a:p>
            <a:r>
              <a:rPr lang="en-US" dirty="0" smtClean="0"/>
              <a:t>= 2</a:t>
            </a:r>
            <a:endParaRPr lang="en-US" dirty="0"/>
          </a:p>
        </p:txBody>
      </p:sp>
    </p:spTree>
    <p:extLst>
      <p:ext uri="{BB962C8B-B14F-4D97-AF65-F5344CB8AC3E}">
        <p14:creationId xmlns:p14="http://schemas.microsoft.com/office/powerpoint/2010/main" val="2104571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559" y="785378"/>
            <a:ext cx="7105136" cy="646331"/>
          </a:xfrm>
          <a:prstGeom prst="rect">
            <a:avLst/>
          </a:prstGeom>
        </p:spPr>
        <p:txBody>
          <a:bodyPr wrap="square">
            <a:spAutoFit/>
          </a:bodyPr>
          <a:lstStyle/>
          <a:p>
            <a:r>
              <a:rPr lang="en-US" i="1" dirty="0" smtClean="0"/>
              <a:t>Grammar:</a:t>
            </a:r>
          </a:p>
          <a:p>
            <a:r>
              <a:rPr lang="en-US" b="1" i="1" dirty="0" smtClean="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p>
        </p:txBody>
      </p:sp>
      <p:sp>
        <p:nvSpPr>
          <p:cNvPr id="3" name="TextBox 2"/>
          <p:cNvSpPr txBox="1"/>
          <p:nvPr/>
        </p:nvSpPr>
        <p:spPr>
          <a:xfrm>
            <a:off x="335494" y="1867711"/>
            <a:ext cx="1443024" cy="369332"/>
          </a:xfrm>
          <a:prstGeom prst="rect">
            <a:avLst/>
          </a:prstGeom>
          <a:noFill/>
        </p:spPr>
        <p:txBody>
          <a:bodyPr wrap="none" rtlCol="0">
            <a:spAutoFit/>
          </a:bodyPr>
          <a:lstStyle/>
          <a:p>
            <a:r>
              <a:rPr lang="en-US" dirty="0" smtClean="0"/>
              <a:t>Input: 9 -5 +2</a:t>
            </a:r>
            <a:endParaRPr lang="en-US" dirty="0"/>
          </a:p>
        </p:txBody>
      </p:sp>
      <p:sp>
        <p:nvSpPr>
          <p:cNvPr id="4" name="TextBox 3"/>
          <p:cNvSpPr txBox="1"/>
          <p:nvPr/>
        </p:nvSpPr>
        <p:spPr>
          <a:xfrm>
            <a:off x="1410511" y="2529191"/>
            <a:ext cx="712696" cy="369332"/>
          </a:xfrm>
          <a:prstGeom prst="rect">
            <a:avLst/>
          </a:prstGeom>
          <a:noFill/>
        </p:spPr>
        <p:txBody>
          <a:bodyPr wrap="none" rtlCol="0">
            <a:spAutoFit/>
          </a:bodyPr>
          <a:lstStyle/>
          <a:p>
            <a:r>
              <a:rPr lang="en-US" dirty="0" smtClean="0"/>
              <a:t>string</a:t>
            </a:r>
            <a:endParaRPr lang="en-US" dirty="0"/>
          </a:p>
        </p:txBody>
      </p:sp>
      <p:sp>
        <p:nvSpPr>
          <p:cNvPr id="5" name="TextBox 4"/>
          <p:cNvSpPr txBox="1"/>
          <p:nvPr/>
        </p:nvSpPr>
        <p:spPr>
          <a:xfrm>
            <a:off x="697815" y="3167979"/>
            <a:ext cx="712696" cy="369332"/>
          </a:xfrm>
          <a:prstGeom prst="rect">
            <a:avLst/>
          </a:prstGeom>
          <a:noFill/>
        </p:spPr>
        <p:txBody>
          <a:bodyPr wrap="none" rtlCol="0">
            <a:spAutoFit/>
          </a:bodyPr>
          <a:lstStyle/>
          <a:p>
            <a:r>
              <a:rPr lang="en-US" dirty="0" smtClean="0"/>
              <a:t>string</a:t>
            </a:r>
            <a:endParaRPr lang="en-US" dirty="0"/>
          </a:p>
        </p:txBody>
      </p:sp>
      <p:cxnSp>
        <p:nvCxnSpPr>
          <p:cNvPr id="7" name="Straight Connector 6"/>
          <p:cNvCxnSpPr>
            <a:stCxn id="4" idx="1"/>
            <a:endCxn id="5" idx="0"/>
          </p:cNvCxnSpPr>
          <p:nvPr/>
        </p:nvCxnSpPr>
        <p:spPr>
          <a:xfrm flipH="1">
            <a:off x="1054163" y="2713857"/>
            <a:ext cx="356348" cy="45412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82885" y="3190671"/>
            <a:ext cx="300082" cy="369332"/>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2393004" y="3190671"/>
            <a:ext cx="712696" cy="369332"/>
          </a:xfrm>
          <a:prstGeom prst="rect">
            <a:avLst/>
          </a:prstGeom>
          <a:noFill/>
        </p:spPr>
        <p:txBody>
          <a:bodyPr wrap="none" rtlCol="0">
            <a:spAutoFit/>
          </a:bodyPr>
          <a:lstStyle/>
          <a:p>
            <a:r>
              <a:rPr lang="en-US" dirty="0" smtClean="0"/>
              <a:t>string</a:t>
            </a:r>
            <a:endParaRPr lang="en-US" dirty="0"/>
          </a:p>
        </p:txBody>
      </p:sp>
      <p:cxnSp>
        <p:nvCxnSpPr>
          <p:cNvPr id="11" name="Straight Connector 10"/>
          <p:cNvCxnSpPr>
            <a:stCxn id="4" idx="2"/>
            <a:endCxn id="4" idx="2"/>
          </p:cNvCxnSpPr>
          <p:nvPr/>
        </p:nvCxnSpPr>
        <p:spPr>
          <a:xfrm>
            <a:off x="1766859" y="2898523"/>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2"/>
            <a:endCxn id="8" idx="0"/>
          </p:cNvCxnSpPr>
          <p:nvPr/>
        </p:nvCxnSpPr>
        <p:spPr>
          <a:xfrm>
            <a:off x="1766859" y="2898523"/>
            <a:ext cx="66067" cy="2921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3"/>
            <a:endCxn id="9" idx="0"/>
          </p:cNvCxnSpPr>
          <p:nvPr/>
        </p:nvCxnSpPr>
        <p:spPr>
          <a:xfrm>
            <a:off x="2123207" y="2713857"/>
            <a:ext cx="626145" cy="47681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0" y="3852151"/>
            <a:ext cx="712696" cy="369332"/>
          </a:xfrm>
          <a:prstGeom prst="rect">
            <a:avLst/>
          </a:prstGeom>
          <a:noFill/>
        </p:spPr>
        <p:txBody>
          <a:bodyPr wrap="none" rtlCol="0">
            <a:spAutoFit/>
          </a:bodyPr>
          <a:lstStyle/>
          <a:p>
            <a:r>
              <a:rPr lang="en-US" dirty="0" smtClean="0"/>
              <a:t>string</a:t>
            </a:r>
            <a:endParaRPr lang="en-US" dirty="0"/>
          </a:p>
        </p:txBody>
      </p:sp>
      <p:sp>
        <p:nvSpPr>
          <p:cNvPr id="17" name="TextBox 16"/>
          <p:cNvSpPr txBox="1"/>
          <p:nvPr/>
        </p:nvSpPr>
        <p:spPr>
          <a:xfrm>
            <a:off x="754081" y="3868362"/>
            <a:ext cx="255198" cy="369332"/>
          </a:xfrm>
          <a:prstGeom prst="rect">
            <a:avLst/>
          </a:prstGeom>
          <a:noFill/>
        </p:spPr>
        <p:txBody>
          <a:bodyPr wrap="none" rtlCol="0">
            <a:spAutoFit/>
          </a:bodyPr>
          <a:lstStyle/>
          <a:p>
            <a:r>
              <a:rPr lang="en-US" dirty="0"/>
              <a:t>-</a:t>
            </a:r>
          </a:p>
        </p:txBody>
      </p:sp>
      <p:sp>
        <p:nvSpPr>
          <p:cNvPr id="18" name="TextBox 17"/>
          <p:cNvSpPr txBox="1"/>
          <p:nvPr/>
        </p:nvSpPr>
        <p:spPr>
          <a:xfrm>
            <a:off x="1232337" y="3855388"/>
            <a:ext cx="712696" cy="369332"/>
          </a:xfrm>
          <a:prstGeom prst="rect">
            <a:avLst/>
          </a:prstGeom>
          <a:noFill/>
        </p:spPr>
        <p:txBody>
          <a:bodyPr wrap="none" rtlCol="0">
            <a:spAutoFit/>
          </a:bodyPr>
          <a:lstStyle/>
          <a:p>
            <a:r>
              <a:rPr lang="en-US" dirty="0" smtClean="0"/>
              <a:t>string</a:t>
            </a:r>
            <a:endParaRPr lang="en-US" dirty="0"/>
          </a:p>
        </p:txBody>
      </p:sp>
      <p:cxnSp>
        <p:nvCxnSpPr>
          <p:cNvPr id="20" name="Straight Connector 19"/>
          <p:cNvCxnSpPr>
            <a:stCxn id="5" idx="1"/>
            <a:endCxn id="16" idx="0"/>
          </p:cNvCxnSpPr>
          <p:nvPr/>
        </p:nvCxnSpPr>
        <p:spPr>
          <a:xfrm flipH="1">
            <a:off x="356348" y="3352645"/>
            <a:ext cx="341467" cy="499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17" idx="0"/>
          </p:cNvCxnSpPr>
          <p:nvPr/>
        </p:nvCxnSpPr>
        <p:spPr>
          <a:xfrm flipH="1">
            <a:off x="881680" y="3444978"/>
            <a:ext cx="100813" cy="423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8" idx="0"/>
          </p:cNvCxnSpPr>
          <p:nvPr/>
        </p:nvCxnSpPr>
        <p:spPr>
          <a:xfrm>
            <a:off x="1272848" y="3375337"/>
            <a:ext cx="315837" cy="480051"/>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84651" y="4598421"/>
            <a:ext cx="301686" cy="369332"/>
          </a:xfrm>
          <a:prstGeom prst="rect">
            <a:avLst/>
          </a:prstGeom>
          <a:noFill/>
        </p:spPr>
        <p:txBody>
          <a:bodyPr wrap="none" rtlCol="0">
            <a:spAutoFit/>
          </a:bodyPr>
          <a:lstStyle/>
          <a:p>
            <a:r>
              <a:rPr lang="en-US" dirty="0" smtClean="0"/>
              <a:t>9</a:t>
            </a:r>
            <a:endParaRPr lang="en-US" dirty="0"/>
          </a:p>
        </p:txBody>
      </p:sp>
      <p:cxnSp>
        <p:nvCxnSpPr>
          <p:cNvPr id="27" name="Straight Connector 26"/>
          <p:cNvCxnSpPr>
            <a:stCxn id="16" idx="2"/>
            <a:endCxn id="25" idx="0"/>
          </p:cNvCxnSpPr>
          <p:nvPr/>
        </p:nvCxnSpPr>
        <p:spPr>
          <a:xfrm flipH="1">
            <a:off x="335494" y="4221483"/>
            <a:ext cx="20854" cy="3769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p:cNvCxnSpPr>
          <p:nvPr/>
        </p:nvCxnSpPr>
        <p:spPr>
          <a:xfrm>
            <a:off x="1588685" y="4224720"/>
            <a:ext cx="0" cy="373701"/>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507787" y="4679004"/>
            <a:ext cx="301686" cy="369332"/>
          </a:xfrm>
          <a:prstGeom prst="rect">
            <a:avLst/>
          </a:prstGeom>
          <a:noFill/>
        </p:spPr>
        <p:txBody>
          <a:bodyPr wrap="none" rtlCol="0">
            <a:spAutoFit/>
          </a:bodyPr>
          <a:lstStyle/>
          <a:p>
            <a:r>
              <a:rPr lang="en-US" dirty="0" smtClean="0"/>
              <a:t>5</a:t>
            </a:r>
            <a:endParaRPr lang="en-US" dirty="0"/>
          </a:p>
        </p:txBody>
      </p:sp>
      <p:cxnSp>
        <p:nvCxnSpPr>
          <p:cNvPr id="31" name="Straight Connector 30"/>
          <p:cNvCxnSpPr/>
          <p:nvPr/>
        </p:nvCxnSpPr>
        <p:spPr>
          <a:xfrm>
            <a:off x="2821023" y="3494661"/>
            <a:ext cx="0" cy="37370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40125" y="3948945"/>
            <a:ext cx="301686" cy="369332"/>
          </a:xfrm>
          <a:prstGeom prst="rect">
            <a:avLst/>
          </a:prstGeom>
          <a:noFill/>
        </p:spPr>
        <p:txBody>
          <a:bodyPr wrap="none" rtlCol="0">
            <a:spAutoFit/>
          </a:bodyPr>
          <a:lstStyle/>
          <a:p>
            <a:r>
              <a:rPr lang="en-US" dirty="0" smtClean="0"/>
              <a:t>2</a:t>
            </a:r>
            <a:endParaRPr lang="en-US" dirty="0"/>
          </a:p>
        </p:txBody>
      </p:sp>
      <p:sp>
        <p:nvSpPr>
          <p:cNvPr id="33" name="TextBox 32"/>
          <p:cNvSpPr txBox="1"/>
          <p:nvPr/>
        </p:nvSpPr>
        <p:spPr>
          <a:xfrm>
            <a:off x="985569" y="5291847"/>
            <a:ext cx="1315681" cy="369332"/>
          </a:xfrm>
          <a:prstGeom prst="rect">
            <a:avLst/>
          </a:prstGeom>
          <a:noFill/>
        </p:spPr>
        <p:txBody>
          <a:bodyPr wrap="none" rtlCol="0">
            <a:spAutoFit/>
          </a:bodyPr>
          <a:lstStyle/>
          <a:p>
            <a:r>
              <a:rPr lang="en-US" dirty="0" smtClean="0"/>
              <a:t>Parse tree-1</a:t>
            </a:r>
            <a:endParaRPr lang="en-US" dirty="0"/>
          </a:p>
        </p:txBody>
      </p:sp>
      <p:sp>
        <p:nvSpPr>
          <p:cNvPr id="34" name="TextBox 33"/>
          <p:cNvSpPr txBox="1"/>
          <p:nvPr/>
        </p:nvSpPr>
        <p:spPr>
          <a:xfrm>
            <a:off x="5894962" y="2285518"/>
            <a:ext cx="712696" cy="369332"/>
          </a:xfrm>
          <a:prstGeom prst="rect">
            <a:avLst/>
          </a:prstGeom>
          <a:noFill/>
        </p:spPr>
        <p:txBody>
          <a:bodyPr wrap="none" rtlCol="0">
            <a:spAutoFit/>
          </a:bodyPr>
          <a:lstStyle/>
          <a:p>
            <a:r>
              <a:rPr lang="en-US" dirty="0" smtClean="0"/>
              <a:t>string</a:t>
            </a:r>
            <a:endParaRPr lang="en-US" dirty="0"/>
          </a:p>
        </p:txBody>
      </p:sp>
      <p:sp>
        <p:nvSpPr>
          <p:cNvPr id="35" name="TextBox 34"/>
          <p:cNvSpPr txBox="1"/>
          <p:nvPr/>
        </p:nvSpPr>
        <p:spPr>
          <a:xfrm>
            <a:off x="5029200" y="3044597"/>
            <a:ext cx="712696" cy="369332"/>
          </a:xfrm>
          <a:prstGeom prst="rect">
            <a:avLst/>
          </a:prstGeom>
          <a:noFill/>
        </p:spPr>
        <p:txBody>
          <a:bodyPr wrap="none" rtlCol="0">
            <a:spAutoFit/>
          </a:bodyPr>
          <a:lstStyle/>
          <a:p>
            <a:r>
              <a:rPr lang="en-US" dirty="0" smtClean="0"/>
              <a:t>string</a:t>
            </a:r>
            <a:endParaRPr lang="en-US" dirty="0"/>
          </a:p>
        </p:txBody>
      </p:sp>
      <p:cxnSp>
        <p:nvCxnSpPr>
          <p:cNvPr id="37" name="Straight Connector 36"/>
          <p:cNvCxnSpPr>
            <a:stCxn id="34" idx="1"/>
            <a:endCxn id="35" idx="0"/>
          </p:cNvCxnSpPr>
          <p:nvPr/>
        </p:nvCxnSpPr>
        <p:spPr>
          <a:xfrm flipH="1">
            <a:off x="5385548" y="2470184"/>
            <a:ext cx="509414" cy="574413"/>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023998" y="3012331"/>
            <a:ext cx="255198" cy="369332"/>
          </a:xfrm>
          <a:prstGeom prst="rect">
            <a:avLst/>
          </a:prstGeom>
          <a:noFill/>
        </p:spPr>
        <p:txBody>
          <a:bodyPr wrap="none" rtlCol="0">
            <a:spAutoFit/>
          </a:bodyPr>
          <a:lstStyle/>
          <a:p>
            <a:r>
              <a:rPr lang="en-US" dirty="0"/>
              <a:t>-</a:t>
            </a:r>
          </a:p>
        </p:txBody>
      </p:sp>
      <p:sp>
        <p:nvSpPr>
          <p:cNvPr id="44" name="TextBox 43"/>
          <p:cNvSpPr txBox="1"/>
          <p:nvPr/>
        </p:nvSpPr>
        <p:spPr>
          <a:xfrm>
            <a:off x="6734117" y="3012331"/>
            <a:ext cx="712696" cy="369332"/>
          </a:xfrm>
          <a:prstGeom prst="rect">
            <a:avLst/>
          </a:prstGeom>
          <a:noFill/>
        </p:spPr>
        <p:txBody>
          <a:bodyPr wrap="none" rtlCol="0">
            <a:spAutoFit/>
          </a:bodyPr>
          <a:lstStyle/>
          <a:p>
            <a:r>
              <a:rPr lang="en-US" dirty="0" smtClean="0"/>
              <a:t>string</a:t>
            </a:r>
            <a:endParaRPr lang="en-US" dirty="0"/>
          </a:p>
        </p:txBody>
      </p:sp>
      <p:cxnSp>
        <p:nvCxnSpPr>
          <p:cNvPr id="45" name="Straight Connector 44"/>
          <p:cNvCxnSpPr>
            <a:endCxn id="43" idx="0"/>
          </p:cNvCxnSpPr>
          <p:nvPr/>
        </p:nvCxnSpPr>
        <p:spPr>
          <a:xfrm>
            <a:off x="6107972" y="2720183"/>
            <a:ext cx="43625" cy="2921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44" idx="0"/>
          </p:cNvCxnSpPr>
          <p:nvPr/>
        </p:nvCxnSpPr>
        <p:spPr>
          <a:xfrm>
            <a:off x="6464320" y="2535517"/>
            <a:ext cx="626145" cy="476814"/>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105396" y="3797496"/>
            <a:ext cx="712696" cy="369332"/>
          </a:xfrm>
          <a:prstGeom prst="rect">
            <a:avLst/>
          </a:prstGeom>
          <a:noFill/>
        </p:spPr>
        <p:txBody>
          <a:bodyPr wrap="none" rtlCol="0">
            <a:spAutoFit/>
          </a:bodyPr>
          <a:lstStyle/>
          <a:p>
            <a:r>
              <a:rPr lang="en-US" dirty="0" smtClean="0"/>
              <a:t>string</a:t>
            </a:r>
            <a:endParaRPr lang="en-US" dirty="0"/>
          </a:p>
        </p:txBody>
      </p:sp>
      <p:sp>
        <p:nvSpPr>
          <p:cNvPr id="49" name="TextBox 48"/>
          <p:cNvSpPr txBox="1"/>
          <p:nvPr/>
        </p:nvSpPr>
        <p:spPr>
          <a:xfrm>
            <a:off x="6859477" y="3813707"/>
            <a:ext cx="300082" cy="369332"/>
          </a:xfrm>
          <a:prstGeom prst="rect">
            <a:avLst/>
          </a:prstGeom>
          <a:noFill/>
        </p:spPr>
        <p:txBody>
          <a:bodyPr wrap="none" rtlCol="0">
            <a:spAutoFit/>
          </a:bodyPr>
          <a:lstStyle/>
          <a:p>
            <a:r>
              <a:rPr lang="en-US" dirty="0" smtClean="0"/>
              <a:t>+</a:t>
            </a:r>
            <a:endParaRPr lang="en-US" dirty="0"/>
          </a:p>
        </p:txBody>
      </p:sp>
      <p:sp>
        <p:nvSpPr>
          <p:cNvPr id="50" name="TextBox 49"/>
          <p:cNvSpPr txBox="1"/>
          <p:nvPr/>
        </p:nvSpPr>
        <p:spPr>
          <a:xfrm>
            <a:off x="7337733" y="3800733"/>
            <a:ext cx="712696" cy="369332"/>
          </a:xfrm>
          <a:prstGeom prst="rect">
            <a:avLst/>
          </a:prstGeom>
          <a:noFill/>
        </p:spPr>
        <p:txBody>
          <a:bodyPr wrap="none" rtlCol="0">
            <a:spAutoFit/>
          </a:bodyPr>
          <a:lstStyle/>
          <a:p>
            <a:r>
              <a:rPr lang="en-US" dirty="0" smtClean="0"/>
              <a:t>string</a:t>
            </a:r>
            <a:endParaRPr lang="en-US" dirty="0"/>
          </a:p>
        </p:txBody>
      </p:sp>
      <p:cxnSp>
        <p:nvCxnSpPr>
          <p:cNvPr id="51" name="Straight Connector 50"/>
          <p:cNvCxnSpPr>
            <a:endCxn id="48" idx="0"/>
          </p:cNvCxnSpPr>
          <p:nvPr/>
        </p:nvCxnSpPr>
        <p:spPr>
          <a:xfrm flipH="1">
            <a:off x="6461744" y="3297990"/>
            <a:ext cx="341467" cy="499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9" idx="0"/>
          </p:cNvCxnSpPr>
          <p:nvPr/>
        </p:nvCxnSpPr>
        <p:spPr>
          <a:xfrm flipH="1">
            <a:off x="7009518" y="3390323"/>
            <a:ext cx="78373" cy="42338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endCxn id="50" idx="0"/>
          </p:cNvCxnSpPr>
          <p:nvPr/>
        </p:nvCxnSpPr>
        <p:spPr>
          <a:xfrm>
            <a:off x="7378244" y="3320682"/>
            <a:ext cx="315837" cy="480051"/>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6492475" y="4116526"/>
            <a:ext cx="0" cy="373701"/>
          </a:xfrm>
          <a:prstGeom prst="line">
            <a:avLst/>
          </a:prstGeom>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411577" y="4570810"/>
            <a:ext cx="301686" cy="369332"/>
          </a:xfrm>
          <a:prstGeom prst="rect">
            <a:avLst/>
          </a:prstGeom>
          <a:noFill/>
        </p:spPr>
        <p:txBody>
          <a:bodyPr wrap="none" rtlCol="0">
            <a:spAutoFit/>
          </a:bodyPr>
          <a:lstStyle/>
          <a:p>
            <a:r>
              <a:rPr lang="en-US" dirty="0" smtClean="0"/>
              <a:t>5</a:t>
            </a:r>
            <a:endParaRPr lang="en-US" dirty="0"/>
          </a:p>
        </p:txBody>
      </p:sp>
      <p:cxnSp>
        <p:nvCxnSpPr>
          <p:cNvPr id="56" name="Straight Connector 55"/>
          <p:cNvCxnSpPr/>
          <p:nvPr/>
        </p:nvCxnSpPr>
        <p:spPr>
          <a:xfrm>
            <a:off x="7745667" y="4059978"/>
            <a:ext cx="0" cy="373701"/>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7664769" y="4514262"/>
            <a:ext cx="301686" cy="369332"/>
          </a:xfrm>
          <a:prstGeom prst="rect">
            <a:avLst/>
          </a:prstGeom>
          <a:noFill/>
        </p:spPr>
        <p:txBody>
          <a:bodyPr wrap="none" rtlCol="0">
            <a:spAutoFit/>
          </a:bodyPr>
          <a:lstStyle/>
          <a:p>
            <a:r>
              <a:rPr lang="en-US" dirty="0" smtClean="0"/>
              <a:t>2</a:t>
            </a:r>
            <a:endParaRPr lang="en-US" dirty="0"/>
          </a:p>
        </p:txBody>
      </p:sp>
      <p:sp>
        <p:nvSpPr>
          <p:cNvPr id="58" name="TextBox 57"/>
          <p:cNvSpPr txBox="1"/>
          <p:nvPr/>
        </p:nvSpPr>
        <p:spPr>
          <a:xfrm>
            <a:off x="5272391" y="3852151"/>
            <a:ext cx="301686" cy="369332"/>
          </a:xfrm>
          <a:prstGeom prst="rect">
            <a:avLst/>
          </a:prstGeom>
          <a:noFill/>
        </p:spPr>
        <p:txBody>
          <a:bodyPr wrap="none" rtlCol="0">
            <a:spAutoFit/>
          </a:bodyPr>
          <a:lstStyle/>
          <a:p>
            <a:r>
              <a:rPr lang="en-US" dirty="0" smtClean="0"/>
              <a:t>9</a:t>
            </a:r>
            <a:endParaRPr lang="en-US" dirty="0"/>
          </a:p>
        </p:txBody>
      </p:sp>
      <p:cxnSp>
        <p:nvCxnSpPr>
          <p:cNvPr id="60" name="Straight Connector 59"/>
          <p:cNvCxnSpPr>
            <a:stCxn id="35" idx="2"/>
            <a:endCxn id="58" idx="0"/>
          </p:cNvCxnSpPr>
          <p:nvPr/>
        </p:nvCxnSpPr>
        <p:spPr>
          <a:xfrm>
            <a:off x="5385548" y="3413929"/>
            <a:ext cx="37686" cy="438222"/>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352164" y="5224549"/>
            <a:ext cx="1315681" cy="369332"/>
          </a:xfrm>
          <a:prstGeom prst="rect">
            <a:avLst/>
          </a:prstGeom>
          <a:noFill/>
        </p:spPr>
        <p:txBody>
          <a:bodyPr wrap="none" rtlCol="0">
            <a:spAutoFit/>
          </a:bodyPr>
          <a:lstStyle/>
          <a:p>
            <a:r>
              <a:rPr lang="en-US" smtClean="0"/>
              <a:t>Parse tree-2</a:t>
            </a:r>
            <a:endParaRPr lang="en-US" dirty="0"/>
          </a:p>
        </p:txBody>
      </p:sp>
    </p:spTree>
    <p:extLst>
      <p:ext uri="{BB962C8B-B14F-4D97-AF65-F5344CB8AC3E}">
        <p14:creationId xmlns:p14="http://schemas.microsoft.com/office/powerpoint/2010/main" val="233340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p>
          <a:p>
            <a:r>
              <a:rPr lang="en-US" dirty="0"/>
              <a:t>S → ε </a:t>
            </a:r>
            <a:endParaRPr lang="x-none" dirty="0"/>
          </a:p>
        </p:txBody>
      </p:sp>
      <p:sp>
        <p:nvSpPr>
          <p:cNvPr id="4" name="TextBox 3">
            <a:extLst>
              <a:ext uri="{FF2B5EF4-FFF2-40B4-BE49-F238E27FC236}">
                <a16:creationId xmlns:a16="http://schemas.microsoft.com/office/drawing/2014/main" xmlns="" id="{53BED9D7-DC35-6145-B086-E1B62BC08349}"/>
              </a:ext>
            </a:extLst>
          </p:cNvPr>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15" y="3267075"/>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53BED9D7-DC35-6145-B086-E1B62BC08349}"/>
              </a:ext>
            </a:extLst>
          </p:cNvPr>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extLst>
      <p:ext uri="{BB962C8B-B14F-4D97-AF65-F5344CB8AC3E}">
        <p14:creationId xmlns:p14="http://schemas.microsoft.com/office/powerpoint/2010/main" val="1807225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Associativity of operators</a:t>
            </a:r>
            <a:r>
              <a:rPr lang="en-US" sz="4400" dirty="0">
                <a:latin typeface="Times New Roman" pitchFamily="18" charset="0"/>
                <a:cs typeface="Times New Roman" pitchFamily="18" charset="0"/>
              </a:rPr>
              <a:t>​</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left-associative</a:t>
            </a:r>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309237" y="2168611"/>
            <a:ext cx="8539341" cy="2031325"/>
          </a:xfrm>
          <a:prstGeom prst="rect">
            <a:avLst/>
          </a:prstGeom>
          <a:noFill/>
        </p:spPr>
        <p:txBody>
          <a:bodyPr wrap="square" rtlCol="0">
            <a:spAutoFit/>
          </a:bodyPr>
          <a:lstStyle/>
          <a:p>
            <a:pPr marL="342900" indent="-342900">
              <a:buFont typeface="Arial" pitchFamily="34" charset="0"/>
              <a:buChar char="•"/>
            </a:pPr>
            <a:r>
              <a:rPr lang="en-US" dirty="0"/>
              <a:t>By convention, 9+5+2 is equivalent to (9+5)+2 and 9 - 5 - 2 is equivalent to ( 9 - 5 ) - 2 . </a:t>
            </a:r>
          </a:p>
          <a:p>
            <a:pPr marL="342900" indent="-342900">
              <a:buFont typeface="Arial" pitchFamily="34" charset="0"/>
              <a:buChar char="•"/>
            </a:pPr>
            <a:r>
              <a:rPr lang="en-US" dirty="0"/>
              <a:t>When an operand like 5 has operators to its left and right, conventions are needed for deciding which operator applies to that operand. </a:t>
            </a:r>
          </a:p>
          <a:p>
            <a:pPr marL="342900" indent="-342900">
              <a:buFont typeface="Arial" pitchFamily="34" charset="0"/>
              <a:buChar char="•"/>
            </a:pPr>
            <a:r>
              <a:rPr lang="en-US"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241487" y="1337962"/>
            <a:ext cx="873741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p>
          <a:p>
            <a:pPr marL="285750" indent="-285750">
              <a:buFont typeface="Arial" panose="020B0604020202020204" pitchFamily="34" charset="0"/>
              <a:buChar char="•"/>
            </a:pPr>
            <a:r>
              <a:rPr lang="en-US" dirty="0"/>
              <a:t>Strings like a=b=c with a right-associative operator are generated by the following grammar:</a:t>
            </a:r>
          </a:p>
          <a:p>
            <a:r>
              <a:rPr lang="en-US" b="1" dirty="0"/>
              <a:t>right -&gt;• letter = right | letter</a:t>
            </a:r>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49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2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p>
          <a:p>
            <a:pPr marL="457200" indent="-457200">
              <a:buFont typeface="+mj-lt"/>
              <a:buAutoNum type="arabicPeriod"/>
            </a:pPr>
            <a:r>
              <a:rPr lang="en-US" sz="2400" dirty="0">
                <a:solidFill>
                  <a:schemeClr val="tx1"/>
                </a:solidFill>
              </a:rPr>
              <a:t>Learning Objectives</a:t>
            </a:r>
          </a:p>
          <a:p>
            <a:pPr marL="457200" indent="-457200">
              <a:buFont typeface="+mj-lt"/>
              <a:buAutoNum type="arabicPeriod"/>
            </a:pPr>
            <a:r>
              <a:rPr lang="en-US" sz="2400" dirty="0">
                <a:solidFill>
                  <a:schemeClr val="tx1"/>
                </a:solidFill>
              </a:rPr>
              <a:t>Context-free grammar​</a:t>
            </a:r>
          </a:p>
          <a:p>
            <a:pPr marL="457200" indent="-457200">
              <a:buFont typeface="+mj-lt"/>
              <a:buAutoNum type="arabicPeriod"/>
            </a:pPr>
            <a:r>
              <a:rPr lang="en-US" sz="2400" dirty="0">
                <a:solidFill>
                  <a:schemeClr val="tx1"/>
                </a:solidFill>
              </a:rPr>
              <a:t>Derivation</a:t>
            </a:r>
          </a:p>
          <a:p>
            <a:pPr marL="457200" indent="-457200">
              <a:buFont typeface="+mj-lt"/>
              <a:buAutoNum type="arabicPeriod"/>
            </a:pPr>
            <a:r>
              <a:rPr lang="en-US" sz="2400" dirty="0">
                <a:solidFill>
                  <a:schemeClr val="tx1"/>
                </a:solidFill>
              </a:rPr>
              <a:t>Ambiguity</a:t>
            </a:r>
          </a:p>
          <a:p>
            <a:pPr marL="457200" indent="-457200">
              <a:buFont typeface="+mj-lt"/>
              <a:buAutoNum type="arabicPeriod"/>
            </a:pPr>
            <a:r>
              <a:rPr lang="en-US" sz="2400" dirty="0">
                <a:solidFill>
                  <a:schemeClr val="tx1"/>
                </a:solidFill>
              </a:rPr>
              <a:t>Associativity of operators</a:t>
            </a:r>
          </a:p>
          <a:p>
            <a:pPr marL="457200" indent="-457200">
              <a:buFont typeface="+mj-lt"/>
              <a:buAutoNum type="arabicPeriod"/>
            </a:pPr>
            <a:r>
              <a:rPr lang="en-US" sz="2400" dirty="0">
                <a:solidFill>
                  <a:schemeClr val="tx1"/>
                </a:solidFill>
              </a:rPr>
              <a:t>Precedence of operators</a:t>
            </a:r>
          </a:p>
          <a:p>
            <a:pPr marL="457200" indent="-457200">
              <a:buFont typeface="+mj-lt"/>
              <a:buAutoNum type="arabicPeriod"/>
            </a:pPr>
            <a:r>
              <a:rPr lang="en-US" sz="2400" dirty="0">
                <a:solidFill>
                  <a:schemeClr val="tx1"/>
                </a:solidFill>
              </a:rPr>
              <a:t>Books and References</a:t>
            </a: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itchFamily="18" charset="0"/>
              </a:rPr>
              <a:t>Precedence of operators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6205" y="2224882"/>
            <a:ext cx="8174877" cy="2031325"/>
          </a:xfrm>
          <a:prstGeom prst="rect">
            <a:avLst/>
          </a:prstGeom>
          <a:noFill/>
        </p:spPr>
        <p:txBody>
          <a:bodyPr wrap="square" rtlCol="0">
            <a:spAutoFit/>
          </a:bodyPr>
          <a:lstStyle/>
          <a:p>
            <a:pPr marL="342900" indent="-342900">
              <a:buFont typeface="Arial" pitchFamily="34" charset="0"/>
              <a:buChar char="•"/>
            </a:pPr>
            <a:r>
              <a:rPr lang="en-US" dirty="0"/>
              <a:t>Consider the expression 9+5*2. </a:t>
            </a:r>
          </a:p>
          <a:p>
            <a:pPr marL="342900" indent="-342900">
              <a:buFont typeface="Arial" pitchFamily="34" charset="0"/>
              <a:buChar char="•"/>
            </a:pPr>
            <a:r>
              <a:rPr lang="en-US" dirty="0"/>
              <a:t>There are two possible interpretations of this expression: (9+5)*2 or 9+(5*2). </a:t>
            </a:r>
          </a:p>
          <a:p>
            <a:pPr marL="342900" indent="-342900">
              <a:buFont typeface="Arial" pitchFamily="34" charset="0"/>
              <a:buChar char="•"/>
            </a:pPr>
            <a:r>
              <a:rPr lang="en-US" dirty="0"/>
              <a:t>The associativity rules for + and * apply to occurrences of the same operator, so they do not resolve this ambiguity.</a:t>
            </a:r>
          </a:p>
          <a:p>
            <a:pPr marL="342900" indent="-342900">
              <a:buFont typeface="Arial" pitchFamily="34" charset="0"/>
              <a:buChar char="•"/>
            </a:pPr>
            <a:r>
              <a:rPr lang="en-US" dirty="0"/>
              <a:t>We say that * has higher precedence than + if * takes its operands before + does.</a:t>
            </a:r>
          </a:p>
          <a:p>
            <a:pPr marL="342900" indent="-342900">
              <a:buFont typeface="Arial" pitchFamily="34" charset="0"/>
              <a:buChar char="•"/>
            </a:pPr>
            <a:r>
              <a:rPr lang="en-US" dirty="0"/>
              <a:t> In ordinary arithmetic, multiplication and division have higher precedence than addition and subtraction. Therefore, 5 is taken by * in 9+5*2.</a:t>
            </a:r>
            <a:endParaRPr lang="x-none" dirty="0"/>
          </a:p>
        </p:txBody>
      </p:sp>
    </p:spTree>
    <p:extLst>
      <p:ext uri="{BB962C8B-B14F-4D97-AF65-F5344CB8AC3E}">
        <p14:creationId xmlns:p14="http://schemas.microsoft.com/office/powerpoint/2010/main" val="3761407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2" name="Rectangle 1">
            <a:extLst>
              <a:ext uri="{FF2B5EF4-FFF2-40B4-BE49-F238E27FC236}">
                <a16:creationId xmlns:a16="http://schemas.microsoft.com/office/drawing/2014/main" xmlns="" id="{5F0E5FB0-310B-4282-A0EC-61B41F18A3BF}"/>
              </a:ext>
            </a:extLst>
          </p:cNvPr>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p:txBody>
      </p:sp>
    </p:spTree>
    <p:extLst>
      <p:ext uri="{BB962C8B-B14F-4D97-AF65-F5344CB8AC3E}">
        <p14:creationId xmlns:p14="http://schemas.microsoft.com/office/powerpoint/2010/main" val="322496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p>
        </p:txBody>
      </p:sp>
      <p:sp>
        <p:nvSpPr>
          <p:cNvPr id="8" name="Rectangle 7">
            <a:extLst>
              <a:ext uri="{FF2B5EF4-FFF2-40B4-BE49-F238E27FC236}">
                <a16:creationId xmlns:a16="http://schemas.microsoft.com/office/drawing/2014/main" xmlns="" id="{8E0D1114-A609-4851-84B9-DBD061D4755A}"/>
              </a:ext>
            </a:extLst>
          </p:cNvPr>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a:p>
            <a:r>
              <a:rPr lang="en-US" dirty="0"/>
              <a:t>2. Principles of Compiler Design (2nd Revised Edition 2009) </a:t>
            </a:r>
            <a:r>
              <a:rPr lang="en-US" i="1" dirty="0"/>
              <a:t>A. A. Puntambekar </a:t>
            </a:r>
          </a:p>
          <a:p>
            <a:r>
              <a:rPr lang="en-US" dirty="0"/>
              <a:t>3. Basics of Compiler Design  </a:t>
            </a:r>
            <a:r>
              <a:rPr lang="en-US" i="1" dirty="0"/>
              <a:t>Torben </a:t>
            </a:r>
            <a:r>
              <a:rPr lang="en-US" i="1" dirty="0" err="1"/>
              <a:t>Mogensen</a:t>
            </a:r>
            <a:r>
              <a:rPr lang="en-US" i="1" dirty="0"/>
              <a:t> </a:t>
            </a:r>
          </a:p>
        </p:txBody>
      </p:sp>
    </p:spTree>
    <p:extLst>
      <p:ext uri="{BB962C8B-B14F-4D97-AF65-F5344CB8AC3E}">
        <p14:creationId xmlns:p14="http://schemas.microsoft.com/office/powerpoint/2010/main" val="31789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p>
          <a:p>
            <a:pPr marL="285750" indent="-285750">
              <a:buFont typeface="Arial" panose="020B0604020202020204" pitchFamily="34" charset="0"/>
              <a:buChar char="•"/>
            </a:pPr>
            <a:r>
              <a:rPr lang="en-US" dirty="0">
                <a:solidFill>
                  <a:schemeClr val="tx1"/>
                </a:solidFill>
              </a:rPr>
              <a:t>To explain the Context Free Grammar (CFG) with example.</a:t>
            </a:r>
          </a:p>
          <a:p>
            <a:pPr marL="285750" indent="-285750">
              <a:buFont typeface="Arial" panose="020B0604020202020204" pitchFamily="34" charset="0"/>
              <a:buChar char="•"/>
            </a:pPr>
            <a:r>
              <a:rPr lang="en-US" dirty="0">
                <a:solidFill>
                  <a:schemeClr val="tx1"/>
                </a:solidFill>
              </a:rPr>
              <a:t>To demonstrate derivation or derivation tree from a CFG</a:t>
            </a:r>
          </a:p>
          <a:p>
            <a:pPr marL="285750" indent="-285750">
              <a:buFont typeface="Arial" panose="020B0604020202020204" pitchFamily="34" charset="0"/>
              <a:buChar char="•"/>
            </a:pPr>
            <a:r>
              <a:rPr lang="en-US" dirty="0">
                <a:solidFill>
                  <a:schemeClr val="tx1"/>
                </a:solidFill>
              </a:rPr>
              <a:t>To elaborate ambiguity and ambiguous grammar.   </a:t>
            </a:r>
          </a:p>
          <a:p>
            <a:pPr marL="285750" indent="-285750">
              <a:buFont typeface="Arial" panose="020B0604020202020204" pitchFamily="34" charset="0"/>
              <a:buChar char="•"/>
            </a:pPr>
            <a:r>
              <a:rPr lang="en-US" dirty="0">
                <a:solidFill>
                  <a:schemeClr val="tx1"/>
                </a:solidFill>
              </a:rPr>
              <a:t>To explain associativity and precedence of operator</a:t>
            </a: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p>
          <a:p>
            <a:pPr marL="285750" indent="-285750">
              <a:buFont typeface="Arial" panose="020B0604020202020204" pitchFamily="34" charset="0"/>
              <a:buChar char="•"/>
            </a:pPr>
            <a:r>
              <a:rPr lang="en-US" dirty="0">
                <a:solidFill>
                  <a:schemeClr val="tx1"/>
                </a:solidFill>
              </a:rPr>
              <a:t>After this lecture the student will able to demonstrate CFG</a:t>
            </a:r>
          </a:p>
          <a:p>
            <a:pPr marL="285750" indent="-285750">
              <a:buFont typeface="Arial" panose="020B0604020202020204" pitchFamily="34" charset="0"/>
              <a:buChar char="•"/>
            </a:pPr>
            <a:r>
              <a:rPr lang="en-US" dirty="0">
                <a:solidFill>
                  <a:schemeClr val="tx1"/>
                </a:solidFill>
              </a:rPr>
              <a:t>Student will be capable of derivation from CFG</a:t>
            </a:r>
          </a:p>
          <a:p>
            <a:pPr marL="285750" indent="-285750">
              <a:buFont typeface="Arial" panose="020B0604020202020204" pitchFamily="34" charset="0"/>
              <a:buChar char="•"/>
            </a:pPr>
            <a:r>
              <a:rPr lang="en-US" dirty="0">
                <a:solidFill>
                  <a:schemeClr val="tx1"/>
                </a:solidFill>
              </a:rPr>
              <a:t>Student will be able to differentiate if a grammar is ambiguous or not.</a:t>
            </a: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701784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Context-free grammar</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3" y="2435897"/>
            <a:ext cx="8131628" cy="1938992"/>
          </a:xfrm>
          <a:prstGeom prst="rect">
            <a:avLst/>
          </a:prstGeom>
          <a:noFill/>
        </p:spPr>
        <p:txBody>
          <a:bodyPr wrap="square" rtlCol="0">
            <a:spAutoFit/>
          </a:bodyPr>
          <a:lstStyle/>
          <a:p>
            <a:pPr marL="285750" indent="-285750">
              <a:buFont typeface="Arial" pitchFamily="34" charset="0"/>
              <a:buChar char="•"/>
            </a:pPr>
            <a:r>
              <a:rPr lang="en-US" sz="2000" dirty="0"/>
              <a:t>In this section, we introduce a notation — the </a:t>
            </a:r>
            <a:r>
              <a:rPr lang="en-US" sz="2000" b="1" dirty="0"/>
              <a:t>"context-free grammar," </a:t>
            </a:r>
            <a:r>
              <a:rPr lang="en-US" sz="2000" dirty="0"/>
              <a:t>or</a:t>
            </a:r>
          </a:p>
          <a:p>
            <a:r>
              <a:rPr lang="en-US" sz="2000" b="1" dirty="0"/>
              <a:t>"grammar" </a:t>
            </a:r>
            <a:r>
              <a:rPr lang="en-US" sz="2000" dirty="0"/>
              <a:t>for short — that is used to specify the syntax of a language. </a:t>
            </a:r>
          </a:p>
          <a:p>
            <a:pPr marL="285750" indent="-285750">
              <a:buFont typeface="Arial" pitchFamily="34" charset="0"/>
              <a:buChar char="•"/>
            </a:pPr>
            <a:r>
              <a:rPr lang="en-US" sz="2000" dirty="0"/>
              <a:t>A grammar naturally describes the hierarchical structure of most programming language constructs. </a:t>
            </a:r>
          </a:p>
          <a:p>
            <a:pPr marL="285750" indent="-285750">
              <a:buFont typeface="Arial" pitchFamily="34" charset="0"/>
              <a:buChar char="•"/>
            </a:pPr>
            <a:r>
              <a:rPr lang="en-US" sz="2000" dirty="0"/>
              <a:t>For example, an if-else statement in Java can have the form</a:t>
            </a:r>
          </a:p>
          <a:p>
            <a:pPr lvl="2"/>
            <a:r>
              <a:rPr lang="en-US" sz="2000" dirty="0"/>
              <a:t>if ( expression ) statement else statement</a:t>
            </a:r>
            <a:endParaRPr lang="x-none" sz="2000"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335495" y="1795817"/>
            <a:ext cx="8487230" cy="2123658"/>
          </a:xfrm>
          <a:prstGeom prst="rect">
            <a:avLst/>
          </a:prstGeom>
          <a:noFill/>
        </p:spPr>
        <p:txBody>
          <a:bodyPr wrap="square" rtlCol="0">
            <a:spAutoFit/>
          </a:bodyPr>
          <a:lstStyle/>
          <a:p>
            <a:r>
              <a:rPr lang="en-US" sz="2400" dirty="0"/>
              <a:t>A grammar consists of: </a:t>
            </a:r>
          </a:p>
          <a:p>
            <a:pPr marL="285750" indent="-285750">
              <a:buFont typeface="Arial" pitchFamily="34" charset="0"/>
              <a:buChar char="•"/>
            </a:pPr>
            <a:r>
              <a:rPr lang="en-US" dirty="0"/>
              <a:t>a set of variables (also called non terminals), one of which is designated the start variable; It is customary to use upper-case letters for variables; </a:t>
            </a:r>
          </a:p>
          <a:p>
            <a:pPr marL="285750" indent="-285750">
              <a:buFont typeface="Arial" pitchFamily="34" charset="0"/>
              <a:buChar char="•"/>
            </a:pPr>
            <a:r>
              <a:rPr lang="en-US" dirty="0"/>
              <a:t>a set of terminals (from the alphabet); and </a:t>
            </a:r>
          </a:p>
          <a:p>
            <a:pPr marL="285750" indent="-285750">
              <a:buFont typeface="Arial" pitchFamily="34" charset="0"/>
              <a:buChar char="•"/>
            </a:pPr>
            <a:r>
              <a:rPr lang="en-US" dirty="0"/>
              <a:t>a list of productions (also called rules).</a:t>
            </a:r>
          </a:p>
          <a:p>
            <a:pPr marL="285750" indent="-285750">
              <a:buFont typeface="Arial" pitchFamily="34" charset="0"/>
              <a:buChar char="•"/>
            </a:pPr>
            <a:r>
              <a:rPr lang="en-US" dirty="0"/>
              <a:t>A designation of one of the non terminals as the </a:t>
            </a:r>
            <a:r>
              <a:rPr lang="en-US" i="1" dirty="0"/>
              <a:t>start </a:t>
            </a:r>
            <a:r>
              <a:rPr lang="en-US" dirty="0"/>
              <a:t>symbol.</a:t>
            </a:r>
            <a:br>
              <a:rPr lang="en-US" dirty="0"/>
            </a:br>
            <a:endParaRPr lang="en-US" dirty="0"/>
          </a:p>
        </p:txBody>
      </p:sp>
    </p:spTree>
    <p:extLst>
      <p:ext uri="{BB962C8B-B14F-4D97-AF65-F5344CB8AC3E}">
        <p14:creationId xmlns:p14="http://schemas.microsoft.com/office/powerpoint/2010/main" val="1842236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Formal Definition</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335495" y="1795817"/>
            <a:ext cx="8487230" cy="1754326"/>
          </a:xfrm>
          <a:prstGeom prst="rect">
            <a:avLst/>
          </a:prstGeom>
          <a:noFill/>
        </p:spPr>
        <p:txBody>
          <a:bodyPr wrap="square" rtlCol="0">
            <a:spAutoFit/>
          </a:bodyPr>
          <a:lstStyle/>
          <a:p>
            <a:r>
              <a:rPr lang="en-US" dirty="0"/>
              <a:t>One can provide a formal definition of a context free grammar. It is a 4-tuple (V, Σ, S, P) where:</a:t>
            </a:r>
          </a:p>
          <a:p>
            <a:r>
              <a:rPr lang="en-US" dirty="0"/>
              <a:t>• V is a finite set of variables;</a:t>
            </a:r>
          </a:p>
          <a:p>
            <a:r>
              <a:rPr lang="en-US" dirty="0"/>
              <a:t>• Σ is a finite alphabet of terminals;</a:t>
            </a:r>
          </a:p>
          <a:p>
            <a:r>
              <a:rPr lang="en-US" dirty="0"/>
              <a:t>• S is the start variable; and</a:t>
            </a:r>
          </a:p>
          <a:p>
            <a:r>
              <a:rPr lang="en-US" dirty="0"/>
              <a:t>• P is the finite set of productions. Each production has the form V → (V ∪ Σ)∗</a:t>
            </a:r>
          </a:p>
        </p:txBody>
      </p:sp>
      <p:sp>
        <p:nvSpPr>
          <p:cNvPr id="4" name="TextBox 3">
            <a:extLst>
              <a:ext uri="{FF2B5EF4-FFF2-40B4-BE49-F238E27FC236}">
                <a16:creationId xmlns:a16="http://schemas.microsoft.com/office/drawing/2014/main" xmlns="" id="{53BED9D7-DC35-6145-B086-E1B62BC08349}"/>
              </a:ext>
            </a:extLst>
          </p:cNvPr>
          <p:cNvSpPr txBox="1"/>
          <p:nvPr/>
        </p:nvSpPr>
        <p:spPr>
          <a:xfrm>
            <a:off x="452673" y="3767896"/>
            <a:ext cx="8487230" cy="1261884"/>
          </a:xfrm>
          <a:prstGeom prst="rect">
            <a:avLst/>
          </a:prstGeom>
          <a:noFill/>
        </p:spPr>
        <p:txBody>
          <a:bodyPr wrap="square" rtlCol="0">
            <a:spAutoFit/>
          </a:bodyPr>
          <a:lstStyle/>
          <a:p>
            <a:r>
              <a:rPr lang="en-US" dirty="0"/>
              <a:t>Example: 0ⁿ1ⁿ Here is a grammar: </a:t>
            </a:r>
          </a:p>
          <a:p>
            <a:r>
              <a:rPr lang="en-US" sz="2000" b="1" dirty="0"/>
              <a:t>S → 0S1 </a:t>
            </a:r>
            <a:r>
              <a:rPr lang="en-US" sz="2000" b="1" dirty="0" smtClean="0"/>
              <a:t> </a:t>
            </a:r>
            <a:endParaRPr lang="en-US" sz="2000" b="1" dirty="0"/>
          </a:p>
          <a:p>
            <a:r>
              <a:rPr lang="en-US" sz="2000" b="1" dirty="0"/>
              <a:t>S → </a:t>
            </a:r>
            <a:r>
              <a:rPr lang="en-US" sz="2000" b="1" dirty="0" smtClean="0"/>
              <a:t>ε </a:t>
            </a:r>
            <a:endParaRPr lang="en-US" sz="2000" b="1" dirty="0" smtClean="0"/>
          </a:p>
          <a:p>
            <a:r>
              <a:rPr lang="en-US" dirty="0" smtClean="0"/>
              <a:t>S </a:t>
            </a:r>
            <a:r>
              <a:rPr lang="en-US" dirty="0"/>
              <a:t>is the only variable. The terminals are 0 and 1. There are two productions.</a:t>
            </a:r>
          </a:p>
        </p:txBody>
      </p:sp>
      <p:sp>
        <p:nvSpPr>
          <p:cNvPr id="6" name="TextBox 5"/>
          <p:cNvSpPr txBox="1"/>
          <p:nvPr/>
        </p:nvSpPr>
        <p:spPr>
          <a:xfrm>
            <a:off x="452673" y="5948127"/>
            <a:ext cx="3997056" cy="369332"/>
          </a:xfrm>
          <a:prstGeom prst="rect">
            <a:avLst/>
          </a:prstGeom>
          <a:noFill/>
        </p:spPr>
        <p:txBody>
          <a:bodyPr wrap="none" rtlCol="0">
            <a:spAutoFit/>
          </a:bodyPr>
          <a:lstStyle/>
          <a:p>
            <a:r>
              <a:rPr lang="en-US" dirty="0" smtClean="0"/>
              <a:t>Sample string </a:t>
            </a:r>
            <a:r>
              <a:rPr lang="en-US" dirty="0"/>
              <a:t>0ⁿ1ⁿ </a:t>
            </a:r>
            <a:r>
              <a:rPr lang="en-US" dirty="0" smtClean="0"/>
              <a:t>and the value of n = 3</a:t>
            </a:r>
            <a:endParaRPr lang="en-US" dirty="0"/>
          </a:p>
        </p:txBody>
      </p:sp>
      <p:sp>
        <p:nvSpPr>
          <p:cNvPr id="8" name="TextBox 7"/>
          <p:cNvSpPr txBox="1"/>
          <p:nvPr/>
        </p:nvSpPr>
        <p:spPr>
          <a:xfrm>
            <a:off x="452673" y="5159088"/>
            <a:ext cx="4887877" cy="646331"/>
          </a:xfrm>
          <a:prstGeom prst="rect">
            <a:avLst/>
          </a:prstGeom>
          <a:noFill/>
        </p:spPr>
        <p:txBody>
          <a:bodyPr wrap="none" rtlCol="0">
            <a:spAutoFit/>
          </a:bodyPr>
          <a:lstStyle/>
          <a:p>
            <a:r>
              <a:rPr lang="en-US" dirty="0" smtClean="0"/>
              <a:t>Given string : </a:t>
            </a:r>
            <a:r>
              <a:rPr lang="en-US" b="1" dirty="0" smtClean="0"/>
              <a:t>000111</a:t>
            </a:r>
            <a:endParaRPr lang="en-US" dirty="0"/>
          </a:p>
          <a:p>
            <a:r>
              <a:rPr lang="en-US" dirty="0" smtClean="0"/>
              <a:t>S -&gt; 0</a:t>
            </a:r>
            <a:r>
              <a:rPr lang="en-US" dirty="0" smtClean="0">
                <a:solidFill>
                  <a:srgbClr val="FF0000"/>
                </a:solidFill>
              </a:rPr>
              <a:t>S</a:t>
            </a:r>
            <a:r>
              <a:rPr lang="en-US" dirty="0" smtClean="0"/>
              <a:t>1 -&gt; 0(</a:t>
            </a:r>
            <a:r>
              <a:rPr lang="en-US" dirty="0" smtClean="0">
                <a:solidFill>
                  <a:srgbClr val="FF0000"/>
                </a:solidFill>
              </a:rPr>
              <a:t>0S1</a:t>
            </a:r>
            <a:r>
              <a:rPr lang="en-US" dirty="0" smtClean="0"/>
              <a:t>)1 -&gt; 00S11 -&gt; 000S111 -&gt; 000111</a:t>
            </a:r>
            <a:endParaRPr lang="en-US" dirty="0" smtClean="0"/>
          </a:p>
        </p:txBody>
      </p:sp>
    </p:spTree>
    <p:extLst>
      <p:ext uri="{BB962C8B-B14F-4D97-AF65-F5344CB8AC3E}">
        <p14:creationId xmlns:p14="http://schemas.microsoft.com/office/powerpoint/2010/main" val="1807225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BED9D7-DC35-6145-B086-E1B62BC08349}"/>
              </a:ext>
            </a:extLst>
          </p:cNvPr>
          <p:cNvSpPr txBox="1"/>
          <p:nvPr/>
        </p:nvSpPr>
        <p:spPr>
          <a:xfrm>
            <a:off x="530494" y="985786"/>
            <a:ext cx="7095991" cy="4678204"/>
          </a:xfrm>
          <a:prstGeom prst="rect">
            <a:avLst/>
          </a:prstGeom>
          <a:noFill/>
        </p:spPr>
        <p:txBody>
          <a:bodyPr wrap="square" rtlCol="0">
            <a:spAutoFit/>
          </a:bodyPr>
          <a:lstStyle/>
          <a:p>
            <a:r>
              <a:rPr lang="en-US" dirty="0" smtClean="0"/>
              <a:t>Language description:</a:t>
            </a:r>
            <a:r>
              <a:rPr lang="en-US" sz="2800" dirty="0" smtClean="0"/>
              <a:t> 0ⁿ1ⁿ</a:t>
            </a:r>
            <a:r>
              <a:rPr lang="en-US" sz="2800" baseline="30000" dirty="0" smtClean="0"/>
              <a:t>+1</a:t>
            </a:r>
            <a:r>
              <a:rPr lang="en-US" sz="2800" dirty="0" smtClean="0"/>
              <a:t> </a:t>
            </a:r>
            <a:r>
              <a:rPr lang="en-US" dirty="0"/>
              <a:t>Here is a grammar: </a:t>
            </a:r>
          </a:p>
          <a:p>
            <a:endParaRPr lang="en-US" dirty="0" smtClean="0"/>
          </a:p>
          <a:p>
            <a:endParaRPr lang="en-US" dirty="0" smtClean="0"/>
          </a:p>
          <a:p>
            <a:r>
              <a:rPr lang="en-US" dirty="0" smtClean="0"/>
              <a:t>n=3</a:t>
            </a:r>
          </a:p>
          <a:p>
            <a:endParaRPr lang="en-US" dirty="0"/>
          </a:p>
          <a:p>
            <a:r>
              <a:rPr lang="en-US" b="1" dirty="0" smtClean="0"/>
              <a:t>Input string: 000111</a:t>
            </a:r>
          </a:p>
          <a:p>
            <a:endParaRPr lang="en-US" dirty="0"/>
          </a:p>
          <a:p>
            <a:r>
              <a:rPr lang="en-US" dirty="0" smtClean="0"/>
              <a:t>S -&gt; 01 -&gt; 0(</a:t>
            </a:r>
            <a:r>
              <a:rPr lang="en-US" b="1" dirty="0" smtClean="0"/>
              <a:t>01</a:t>
            </a:r>
            <a:r>
              <a:rPr lang="en-US" dirty="0" smtClean="0"/>
              <a:t>)1 -&gt; 00(</a:t>
            </a:r>
            <a:r>
              <a:rPr lang="en-US" b="1" dirty="0" smtClean="0"/>
              <a:t>01</a:t>
            </a:r>
            <a:r>
              <a:rPr lang="en-US" dirty="0" smtClean="0"/>
              <a:t>)11</a:t>
            </a:r>
          </a:p>
          <a:p>
            <a:r>
              <a:rPr lang="en-US" dirty="0" smtClean="0"/>
              <a:t>S -&gt; 0S1 -&gt; </a:t>
            </a:r>
          </a:p>
          <a:p>
            <a:endParaRPr lang="en-US" dirty="0"/>
          </a:p>
          <a:p>
            <a:endParaRPr lang="en-US" dirty="0" smtClean="0"/>
          </a:p>
          <a:p>
            <a:r>
              <a:rPr lang="en-US" dirty="0" smtClean="0"/>
              <a:t>S -&gt; 0S1A |</a:t>
            </a:r>
            <a:r>
              <a:rPr lang="en-US" dirty="0"/>
              <a:t> ε </a:t>
            </a:r>
            <a:endParaRPr lang="en-US" dirty="0" smtClean="0"/>
          </a:p>
          <a:p>
            <a:r>
              <a:rPr lang="en-US" dirty="0" smtClean="0"/>
              <a:t>A -&gt; 1 |  </a:t>
            </a:r>
            <a:r>
              <a:rPr lang="en-US" dirty="0"/>
              <a:t> ε </a:t>
            </a:r>
          </a:p>
          <a:p>
            <a:endParaRPr lang="en-US" dirty="0" smtClean="0"/>
          </a:p>
          <a:p>
            <a:endParaRPr lang="en-US" dirty="0"/>
          </a:p>
          <a:p>
            <a:r>
              <a:rPr lang="en-US" dirty="0" smtClean="0"/>
              <a:t>S -&gt; 0S11 -&gt; 0(0S11)11</a:t>
            </a:r>
            <a:endParaRPr lang="en-US" dirty="0"/>
          </a:p>
        </p:txBody>
      </p:sp>
      <p:sp>
        <p:nvSpPr>
          <p:cNvPr id="4" name="TextBox 3"/>
          <p:cNvSpPr txBox="1"/>
          <p:nvPr/>
        </p:nvSpPr>
        <p:spPr>
          <a:xfrm>
            <a:off x="7324928" y="2684834"/>
            <a:ext cx="1535613" cy="1138773"/>
          </a:xfrm>
          <a:prstGeom prst="rect">
            <a:avLst/>
          </a:prstGeom>
          <a:noFill/>
        </p:spPr>
        <p:txBody>
          <a:bodyPr wrap="none" rtlCol="0">
            <a:spAutoFit/>
          </a:bodyPr>
          <a:lstStyle/>
          <a:p>
            <a:r>
              <a:rPr lang="en-US" dirty="0" smtClean="0"/>
              <a:t>A</a:t>
            </a:r>
            <a:r>
              <a:rPr lang="en-US" baseline="30000" dirty="0" smtClean="0"/>
              <a:t>0 </a:t>
            </a:r>
          </a:p>
          <a:p>
            <a:endParaRPr lang="en-US" baseline="30000" dirty="0"/>
          </a:p>
          <a:p>
            <a:r>
              <a:rPr lang="en-US" dirty="0" smtClean="0"/>
              <a:t>= empty string</a:t>
            </a:r>
          </a:p>
          <a:p>
            <a:r>
              <a:rPr lang="en-US" dirty="0" smtClean="0"/>
              <a:t>= </a:t>
            </a:r>
            <a:r>
              <a:rPr lang="en-US" dirty="0"/>
              <a:t>ε </a:t>
            </a:r>
          </a:p>
        </p:txBody>
      </p:sp>
    </p:spTree>
    <p:extLst>
      <p:ext uri="{BB962C8B-B14F-4D97-AF65-F5344CB8AC3E}">
        <p14:creationId xmlns:p14="http://schemas.microsoft.com/office/powerpoint/2010/main" val="1857643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7864"/>
            <a:ext cx="5412059" cy="3416320"/>
          </a:xfrm>
          <a:prstGeom prst="rect">
            <a:avLst/>
          </a:prstGeom>
          <a:noFill/>
        </p:spPr>
        <p:txBody>
          <a:bodyPr wrap="none" rtlCol="0">
            <a:spAutoFit/>
          </a:bodyPr>
          <a:lstStyle/>
          <a:p>
            <a:r>
              <a:rPr lang="en-US" dirty="0" smtClean="0"/>
              <a:t>e.g.  000111</a:t>
            </a:r>
          </a:p>
          <a:p>
            <a:r>
              <a:rPr lang="en-US" dirty="0" smtClean="0"/>
              <a:t>0ⁿ1ⁿ</a:t>
            </a:r>
          </a:p>
          <a:p>
            <a:endParaRPr lang="en-US" dirty="0"/>
          </a:p>
          <a:p>
            <a:r>
              <a:rPr lang="en-US" dirty="0" smtClean="0"/>
              <a:t>A -&gt; 0A1 | ε </a:t>
            </a:r>
            <a:endParaRPr lang="en-US" dirty="0"/>
          </a:p>
          <a:p>
            <a:endParaRPr lang="en-US" dirty="0" smtClean="0"/>
          </a:p>
          <a:p>
            <a:endParaRPr lang="en-US" dirty="0"/>
          </a:p>
          <a:p>
            <a:endParaRPr lang="en-US" dirty="0" smtClean="0"/>
          </a:p>
          <a:p>
            <a:r>
              <a:rPr lang="en-US" dirty="0" smtClean="0"/>
              <a:t>A -&gt; 0</a:t>
            </a:r>
            <a:r>
              <a:rPr lang="en-US" b="1" dirty="0" smtClean="0"/>
              <a:t>A</a:t>
            </a:r>
            <a:r>
              <a:rPr lang="en-US" dirty="0" smtClean="0"/>
              <a:t>1 -&gt; 0(0</a:t>
            </a:r>
            <a:r>
              <a:rPr lang="en-US" b="1" dirty="0" smtClean="0"/>
              <a:t>A</a:t>
            </a:r>
            <a:r>
              <a:rPr lang="en-US" dirty="0" smtClean="0"/>
              <a:t>1)1 -&gt; 00(0A1)11 -&gt; 000A111 -&gt; 000111</a:t>
            </a:r>
          </a:p>
          <a:p>
            <a:endParaRPr lang="en-US" dirty="0"/>
          </a:p>
          <a:p>
            <a:r>
              <a:rPr lang="en-US" dirty="0" smtClean="0"/>
              <a:t>e.g. 0011 </a:t>
            </a:r>
          </a:p>
          <a:p>
            <a:endParaRPr lang="en-US" dirty="0"/>
          </a:p>
          <a:p>
            <a:endParaRPr lang="en-US" dirty="0"/>
          </a:p>
        </p:txBody>
      </p:sp>
      <p:sp>
        <p:nvSpPr>
          <p:cNvPr id="3" name="TextBox 2"/>
          <p:cNvSpPr txBox="1"/>
          <p:nvPr/>
        </p:nvSpPr>
        <p:spPr>
          <a:xfrm>
            <a:off x="5252936" y="846306"/>
            <a:ext cx="1168910" cy="369332"/>
          </a:xfrm>
          <a:prstGeom prst="rect">
            <a:avLst/>
          </a:prstGeom>
          <a:noFill/>
        </p:spPr>
        <p:txBody>
          <a:bodyPr wrap="none" rtlCol="0">
            <a:spAutoFit/>
          </a:bodyPr>
          <a:lstStyle/>
          <a:p>
            <a:r>
              <a:rPr lang="en-US" dirty="0" smtClean="0"/>
              <a:t>0(0(01)1)1</a:t>
            </a:r>
            <a:endParaRPr lang="en-US" dirty="0"/>
          </a:p>
        </p:txBody>
      </p:sp>
    </p:spTree>
    <p:extLst>
      <p:ext uri="{BB962C8B-B14F-4D97-AF65-F5344CB8AC3E}">
        <p14:creationId xmlns:p14="http://schemas.microsoft.com/office/powerpoint/2010/main" val="3274890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3827" y="1120346"/>
            <a:ext cx="6171044" cy="2585323"/>
          </a:xfrm>
          <a:prstGeom prst="rect">
            <a:avLst/>
          </a:prstGeom>
          <a:noFill/>
        </p:spPr>
        <p:txBody>
          <a:bodyPr wrap="square" rtlCol="0">
            <a:spAutoFit/>
          </a:bodyPr>
          <a:lstStyle/>
          <a:p>
            <a:r>
              <a:rPr lang="en-US" dirty="0" smtClean="0"/>
              <a:t>Language description: Let, alphabet = {a, b}</a:t>
            </a:r>
          </a:p>
          <a:p>
            <a:r>
              <a:rPr lang="en-US" dirty="0" smtClean="0"/>
              <a:t>Now, write a CFG which can validate an input as palindrome.</a:t>
            </a:r>
          </a:p>
          <a:p>
            <a:endParaRPr lang="en-US" dirty="0"/>
          </a:p>
          <a:p>
            <a:r>
              <a:rPr lang="en-US" dirty="0" smtClean="0"/>
              <a:t>Palindrome :  </a:t>
            </a:r>
            <a:r>
              <a:rPr lang="en-US" b="1" dirty="0" err="1" smtClean="0"/>
              <a:t>abba</a:t>
            </a:r>
            <a:r>
              <a:rPr lang="en-US" dirty="0" smtClean="0"/>
              <a:t>, </a:t>
            </a:r>
            <a:r>
              <a:rPr lang="en-US" b="1" dirty="0" smtClean="0"/>
              <a:t>aba</a:t>
            </a:r>
            <a:r>
              <a:rPr lang="en-US" dirty="0" smtClean="0"/>
              <a:t>, </a:t>
            </a:r>
            <a:r>
              <a:rPr lang="en-US" dirty="0" err="1" smtClean="0"/>
              <a:t>bab</a:t>
            </a:r>
            <a:r>
              <a:rPr lang="en-US" dirty="0" smtClean="0"/>
              <a:t>, </a:t>
            </a:r>
            <a:r>
              <a:rPr lang="en-US" dirty="0" err="1" smtClean="0"/>
              <a:t>aaa</a:t>
            </a:r>
            <a:r>
              <a:rPr lang="en-US" dirty="0" smtClean="0"/>
              <a:t>, </a:t>
            </a:r>
            <a:r>
              <a:rPr lang="en-US" dirty="0" err="1" smtClean="0"/>
              <a:t>bbb</a:t>
            </a:r>
            <a:r>
              <a:rPr lang="en-US" dirty="0" smtClean="0"/>
              <a:t>, </a:t>
            </a:r>
            <a:r>
              <a:rPr lang="en-US" dirty="0" err="1" smtClean="0"/>
              <a:t>bbbb</a:t>
            </a:r>
            <a:endParaRPr lang="en-US" dirty="0" smtClean="0"/>
          </a:p>
          <a:p>
            <a:endParaRPr lang="en-US" dirty="0" smtClean="0"/>
          </a:p>
          <a:p>
            <a:r>
              <a:rPr lang="en-US" dirty="0" smtClean="0"/>
              <a:t>Grammar:</a:t>
            </a:r>
          </a:p>
          <a:p>
            <a:endParaRPr lang="en-US" dirty="0" smtClean="0"/>
          </a:p>
          <a:p>
            <a:r>
              <a:rPr lang="en-US" dirty="0" smtClean="0"/>
              <a:t>S -&gt; </a:t>
            </a:r>
            <a:r>
              <a:rPr lang="en-US" dirty="0" err="1" smtClean="0"/>
              <a:t>aSa</a:t>
            </a:r>
            <a:r>
              <a:rPr lang="en-US" dirty="0" smtClean="0"/>
              <a:t> | </a:t>
            </a:r>
            <a:r>
              <a:rPr lang="en-US" dirty="0" err="1" smtClean="0"/>
              <a:t>bSb</a:t>
            </a:r>
            <a:r>
              <a:rPr lang="en-US" dirty="0" smtClean="0"/>
              <a:t> </a:t>
            </a:r>
          </a:p>
          <a:p>
            <a:r>
              <a:rPr lang="en-US" dirty="0" smtClean="0"/>
              <a:t>S -&gt; </a:t>
            </a:r>
            <a:r>
              <a:rPr lang="en-US" dirty="0" smtClean="0"/>
              <a:t>ε</a:t>
            </a:r>
            <a:endParaRPr lang="en-US" dirty="0"/>
          </a:p>
        </p:txBody>
      </p:sp>
      <p:sp>
        <p:nvSpPr>
          <p:cNvPr id="4" name="TextBox 3"/>
          <p:cNvSpPr txBox="1"/>
          <p:nvPr/>
        </p:nvSpPr>
        <p:spPr>
          <a:xfrm>
            <a:off x="1099226" y="4581728"/>
            <a:ext cx="3635932" cy="923330"/>
          </a:xfrm>
          <a:prstGeom prst="rect">
            <a:avLst/>
          </a:prstGeom>
          <a:noFill/>
        </p:spPr>
        <p:txBody>
          <a:bodyPr wrap="none" rtlCol="0">
            <a:spAutoFit/>
          </a:bodyPr>
          <a:lstStyle/>
          <a:p>
            <a:r>
              <a:rPr lang="en-US" dirty="0" smtClean="0"/>
              <a:t>Example: </a:t>
            </a:r>
            <a:r>
              <a:rPr lang="en-US" b="1" dirty="0" err="1" smtClean="0"/>
              <a:t>abba</a:t>
            </a:r>
            <a:endParaRPr lang="en-US" b="1" dirty="0" smtClean="0"/>
          </a:p>
          <a:p>
            <a:r>
              <a:rPr lang="en-US" b="1" dirty="0" smtClean="0"/>
              <a:t>S -&gt; </a:t>
            </a:r>
            <a:r>
              <a:rPr lang="en-US" b="1" dirty="0" err="1" smtClean="0"/>
              <a:t>aSa</a:t>
            </a:r>
            <a:r>
              <a:rPr lang="en-US" b="1" dirty="0" smtClean="0"/>
              <a:t> -&gt; a(</a:t>
            </a:r>
            <a:r>
              <a:rPr lang="en-US" b="1" dirty="0" err="1" smtClean="0"/>
              <a:t>bSb</a:t>
            </a:r>
            <a:r>
              <a:rPr lang="en-US" b="1" dirty="0" smtClean="0"/>
              <a:t>)a -&gt; </a:t>
            </a:r>
            <a:r>
              <a:rPr lang="en-US" b="1" dirty="0" err="1" smtClean="0"/>
              <a:t>abSba</a:t>
            </a:r>
            <a:r>
              <a:rPr lang="en-US" b="1" dirty="0" smtClean="0"/>
              <a:t> -&gt; </a:t>
            </a:r>
            <a:r>
              <a:rPr lang="en-US" b="1" smtClean="0"/>
              <a:t>abba </a:t>
            </a:r>
            <a:endParaRPr lang="en-US" b="1" dirty="0" smtClean="0"/>
          </a:p>
          <a:p>
            <a:endParaRPr lang="en-US" dirty="0"/>
          </a:p>
        </p:txBody>
      </p:sp>
    </p:spTree>
    <p:extLst>
      <p:ext uri="{BB962C8B-B14F-4D97-AF65-F5344CB8AC3E}">
        <p14:creationId xmlns:p14="http://schemas.microsoft.com/office/powerpoint/2010/main" val="769012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CF50D458084F40A0D1641F0BFE9633" ma:contentTypeVersion="2" ma:contentTypeDescription="Create a new document." ma:contentTypeScope="" ma:versionID="c503a3699d1309ea9791694c20c53fed">
  <xsd:schema xmlns:xsd="http://www.w3.org/2001/XMLSchema" xmlns:xs="http://www.w3.org/2001/XMLSchema" xmlns:p="http://schemas.microsoft.com/office/2006/metadata/properties" xmlns:ns2="3f2ce422-7e51-4509-8fa4-95c5b039ee4d" targetNamespace="http://schemas.microsoft.com/office/2006/metadata/properties" ma:root="true" ma:fieldsID="7974109a811d59dfffecea554d7b07fe" ns2:_="">
    <xsd:import namespace="3f2ce422-7e51-4509-8fa4-95c5b039ee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ce422-7e51-4509-8fa4-95c5b039e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AF77D4-6ECF-4378-8E25-B6840ABDCB4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10CD23-F85D-4715-96B1-8BD2FAE1E5F3}">
  <ds:schemaRefs>
    <ds:schemaRef ds:uri="http://schemas.microsoft.com/sharepoint/v3/contenttype/forms"/>
  </ds:schemaRefs>
</ds:datastoreItem>
</file>

<file path=customXml/itemProps3.xml><?xml version="1.0" encoding="utf-8"?>
<ds:datastoreItem xmlns:ds="http://schemas.openxmlformats.org/officeDocument/2006/customXml" ds:itemID="{F306ABF1-53BF-424F-91ED-4524A9803B81}"/>
</file>

<file path=docProps/app.xml><?xml version="1.0" encoding="utf-8"?>
<Properties xmlns="http://schemas.openxmlformats.org/officeDocument/2006/extended-properties" xmlns:vt="http://schemas.openxmlformats.org/officeDocument/2006/docPropsVTypes">
  <Template>Spectrum.thmx</Template>
  <TotalTime>1156</TotalTime>
  <Words>1360</Words>
  <Application>Microsoft Office PowerPoint</Application>
  <PresentationFormat>On-screen Show (4:3)</PresentationFormat>
  <Paragraphs>227</Paragraphs>
  <Slides>22</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Times New Roman</vt:lpstr>
      <vt:lpstr>Wingdings</vt:lpstr>
      <vt:lpstr>Spectrum</vt:lpstr>
      <vt:lpstr>PowerPoint Presentation</vt:lpstr>
      <vt:lpstr>Lecture Outline</vt:lpstr>
      <vt:lpstr>Objective and Outcome</vt:lpstr>
      <vt:lpstr>Context-free grammar</vt:lpstr>
      <vt:lpstr>PowerPoint Presentation</vt:lpstr>
      <vt:lpstr>PowerPoint Presentation</vt:lpstr>
      <vt:lpstr>PowerPoint Presentation</vt:lpstr>
      <vt:lpstr>PowerPoint Presentation</vt:lpstr>
      <vt:lpstr>PowerPoint Presentation</vt:lpstr>
      <vt:lpstr>PowerPoint Presentation</vt:lpstr>
      <vt:lpstr>Derivation</vt:lpstr>
      <vt:lpstr>PowerPoint Presentation</vt:lpstr>
      <vt:lpstr>PowerPoint Presentation</vt:lpstr>
      <vt:lpstr>Parse Trees and Ambiguity</vt:lpstr>
      <vt:lpstr>PowerPoint Presentation</vt:lpstr>
      <vt:lpstr>PowerPoint Presentation</vt:lpstr>
      <vt:lpstr>PowerPoint Presentation</vt:lpstr>
      <vt:lpstr>Associativity of operators​</vt:lpstr>
      <vt:lpstr>PowerPoint Presentation</vt:lpstr>
      <vt:lpstr>Precedence of operators</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114</cp:revision>
  <dcterms:created xsi:type="dcterms:W3CDTF">2018-12-10T17:20:29Z</dcterms:created>
  <dcterms:modified xsi:type="dcterms:W3CDTF">2021-06-16T09:31:50Z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0x010100CCCF50D458084F40A0D1641F0BFE9633</vt:lpwstr>
  </property>
</Properties>
</file>