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7.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302" r:id="rId5"/>
    <p:sldId id="268" r:id="rId6"/>
    <p:sldId id="290" r:id="rId7"/>
    <p:sldId id="295" r:id="rId8"/>
    <p:sldId id="291" r:id="rId9"/>
    <p:sldId id="292" r:id="rId10"/>
    <p:sldId id="304" r:id="rId11"/>
    <p:sldId id="303" r:id="rId12"/>
    <p:sldId id="293" r:id="rId13"/>
    <p:sldId id="294" r:id="rId14"/>
    <p:sldId id="296" r:id="rId15"/>
    <p:sldId id="297" r:id="rId16"/>
    <p:sldId id="298" r:id="rId17"/>
    <p:sldId id="299" r:id="rId18"/>
    <p:sldId id="300" r:id="rId19"/>
    <p:sldId id="264" r:id="rId20"/>
    <p:sldId id="301" r:id="rId21"/>
    <p:sldId id="26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5" autoAdjust="0"/>
    <p:restoredTop sz="94724"/>
  </p:normalViewPr>
  <p:slideViewPr>
    <p:cSldViewPr snapToGrid="0" snapToObjects="1">
      <p:cViewPr varScale="1">
        <p:scale>
          <a:sx n="70" d="100"/>
          <a:sy n="70" d="100"/>
        </p:scale>
        <p:origin x="992"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 Id="rId30"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6/24/2021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6/24/2021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6/24/2021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6/24/2021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Syntax Directed Translation</a:t>
            </a:r>
          </a:p>
        </p:txBody>
      </p:sp>
      <p:sp>
        <p:nvSpPr>
          <p:cNvPr id="3" name="Subtitle 2"/>
          <p:cNvSpPr>
            <a:spLocks noGrp="1"/>
          </p:cNvSpPr>
          <p:nvPr>
            <p:ph type="subTitle" idx="1"/>
          </p:nvPr>
        </p:nvSpPr>
        <p:spPr>
          <a:xfrm>
            <a:off x="476205" y="1532427"/>
            <a:ext cx="2789509" cy="484632"/>
          </a:xfrm>
        </p:spPr>
        <p:txBody>
          <a:bodyPr/>
          <a:lstStyle/>
          <a:p>
            <a:r>
              <a:rPr lang="en-US" dirty="0"/>
              <a:t>Course Code: CSC3220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557374322"/>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295973">
                  <a:extLst>
                    <a:ext uri="{9D8B030D-6E8A-4147-A177-3AD203B41FA5}">
                      <a16:colId xmlns="" xmlns:a16="http://schemas.microsoft.com/office/drawing/2014/main" val="1762131981"/>
                    </a:ext>
                  </a:extLst>
                </a:gridCol>
                <a:gridCol w="1251284">
                  <a:extLst>
                    <a:ext uri="{9D8B030D-6E8A-4147-A177-3AD203B41FA5}">
                      <a16:colId xmlns="" xmlns:a16="http://schemas.microsoft.com/office/drawing/2014/main" val="445458238"/>
                    </a:ext>
                  </a:extLst>
                </a:gridCol>
                <a:gridCol w="1679683">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dirty="0"/>
                        <a:t>5</a:t>
                      </a:r>
                    </a:p>
                  </a:txBody>
                  <a:tcPr/>
                </a:tc>
                <a:tc>
                  <a:txBody>
                    <a:bodyPr/>
                    <a:lstStyle/>
                    <a:p>
                      <a:r>
                        <a:rPr lang="en-US" dirty="0"/>
                        <a:t>Week No:</a:t>
                      </a:r>
                    </a:p>
                  </a:txBody>
                  <a:tcPr/>
                </a:tc>
                <a:tc>
                  <a:txBody>
                    <a:bodyPr/>
                    <a:lstStyle/>
                    <a:p>
                      <a:r>
                        <a:rPr lang="en-US" dirty="0"/>
                        <a:t>5</a:t>
                      </a:r>
                    </a:p>
                  </a:txBody>
                  <a:tcPr/>
                </a:tc>
                <a:tc>
                  <a:txBody>
                    <a:bodyPr/>
                    <a:lstStyle/>
                    <a:p>
                      <a:r>
                        <a:rPr lang="en-US" dirty="0"/>
                        <a:t>Semester:</a:t>
                      </a:r>
                    </a:p>
                  </a:txBody>
                  <a:tcPr/>
                </a:tc>
                <a:tc>
                  <a:txBody>
                    <a:bodyPr/>
                    <a:lstStyle/>
                    <a:p>
                      <a:r>
                        <a:rPr lang="en-US" smtClean="0"/>
                        <a:t>Summer 20_21</a:t>
                      </a:r>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err="1" smtClean="0"/>
                        <a:t>Nazia</a:t>
                      </a:r>
                      <a:r>
                        <a:rPr lang="en-US" i="1" dirty="0" smtClean="0"/>
                        <a:t> Hossain;  nazia@aiub.edu</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Compiler Design</a:t>
            </a:r>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41428" t="42585" r="24694" b="30000"/>
          <a:stretch/>
        </p:blipFill>
        <p:spPr>
          <a:xfrm>
            <a:off x="2072285" y="437744"/>
            <a:ext cx="4627268" cy="2106283"/>
          </a:xfrm>
          <a:prstGeom prst="rect">
            <a:avLst/>
          </a:prstGeom>
        </p:spPr>
      </p:pic>
      <p:sp>
        <p:nvSpPr>
          <p:cNvPr id="3" name="TextBox 2"/>
          <p:cNvSpPr txBox="1"/>
          <p:nvPr/>
        </p:nvSpPr>
        <p:spPr>
          <a:xfrm>
            <a:off x="81481" y="1358020"/>
            <a:ext cx="1337226" cy="369332"/>
          </a:xfrm>
          <a:prstGeom prst="rect">
            <a:avLst/>
          </a:prstGeom>
          <a:noFill/>
        </p:spPr>
        <p:txBody>
          <a:bodyPr wrap="none" rtlCol="0">
            <a:spAutoFit/>
          </a:bodyPr>
          <a:lstStyle/>
          <a:p>
            <a:r>
              <a:rPr lang="en-US" dirty="0" smtClean="0"/>
              <a:t>Input: 9-5+2</a:t>
            </a:r>
            <a:endParaRPr lang="en-US" dirty="0"/>
          </a:p>
        </p:txBody>
      </p:sp>
      <p:sp>
        <p:nvSpPr>
          <p:cNvPr id="4" name="TextBox 3"/>
          <p:cNvSpPr txBox="1"/>
          <p:nvPr/>
        </p:nvSpPr>
        <p:spPr>
          <a:xfrm>
            <a:off x="3476531" y="2806574"/>
            <a:ext cx="597984" cy="369332"/>
          </a:xfrm>
          <a:prstGeom prst="rect">
            <a:avLst/>
          </a:prstGeom>
          <a:noFill/>
        </p:spPr>
        <p:txBody>
          <a:bodyPr wrap="none" rtlCol="0">
            <a:spAutoFit/>
          </a:bodyPr>
          <a:lstStyle/>
          <a:p>
            <a:r>
              <a:rPr lang="en-US" dirty="0" err="1" smtClean="0"/>
              <a:t>expr</a:t>
            </a:r>
            <a:endParaRPr lang="en-US" dirty="0"/>
          </a:p>
        </p:txBody>
      </p:sp>
      <p:cxnSp>
        <p:nvCxnSpPr>
          <p:cNvPr id="6" name="Straight Connector 5"/>
          <p:cNvCxnSpPr>
            <a:stCxn id="4" idx="1"/>
          </p:cNvCxnSpPr>
          <p:nvPr/>
        </p:nvCxnSpPr>
        <p:spPr>
          <a:xfrm flipH="1">
            <a:off x="2661719" y="2991240"/>
            <a:ext cx="814812" cy="548665"/>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a:stCxn id="4" idx="2"/>
          </p:cNvCxnSpPr>
          <p:nvPr/>
        </p:nvCxnSpPr>
        <p:spPr>
          <a:xfrm>
            <a:off x="3775523" y="3175906"/>
            <a:ext cx="26932" cy="8528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4" idx="3"/>
          </p:cNvCxnSpPr>
          <p:nvPr/>
        </p:nvCxnSpPr>
        <p:spPr>
          <a:xfrm>
            <a:off x="4074515" y="2991240"/>
            <a:ext cx="941105" cy="403810"/>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263366" y="3539905"/>
            <a:ext cx="597984" cy="369332"/>
          </a:xfrm>
          <a:prstGeom prst="rect">
            <a:avLst/>
          </a:prstGeom>
          <a:noFill/>
        </p:spPr>
        <p:txBody>
          <a:bodyPr wrap="none" rtlCol="0">
            <a:spAutoFit/>
          </a:bodyPr>
          <a:lstStyle/>
          <a:p>
            <a:r>
              <a:rPr lang="en-US" dirty="0" err="1" smtClean="0"/>
              <a:t>expr</a:t>
            </a:r>
            <a:endParaRPr lang="en-US" dirty="0"/>
          </a:p>
        </p:txBody>
      </p:sp>
      <p:sp>
        <p:nvSpPr>
          <p:cNvPr id="12" name="TextBox 11"/>
          <p:cNvSpPr txBox="1"/>
          <p:nvPr/>
        </p:nvSpPr>
        <p:spPr>
          <a:xfrm>
            <a:off x="3775523" y="4028792"/>
            <a:ext cx="300082" cy="369332"/>
          </a:xfrm>
          <a:prstGeom prst="rect">
            <a:avLst/>
          </a:prstGeom>
          <a:noFill/>
        </p:spPr>
        <p:txBody>
          <a:bodyPr wrap="none" rtlCol="0">
            <a:spAutoFit/>
          </a:bodyPr>
          <a:lstStyle/>
          <a:p>
            <a:r>
              <a:rPr lang="en-US" dirty="0" smtClean="0"/>
              <a:t>+</a:t>
            </a:r>
            <a:endParaRPr lang="en-US" dirty="0"/>
          </a:p>
        </p:txBody>
      </p:sp>
      <p:sp>
        <p:nvSpPr>
          <p:cNvPr id="13" name="TextBox 12"/>
          <p:cNvSpPr txBox="1"/>
          <p:nvPr/>
        </p:nvSpPr>
        <p:spPr>
          <a:xfrm>
            <a:off x="4879818" y="3539905"/>
            <a:ext cx="639021" cy="369332"/>
          </a:xfrm>
          <a:prstGeom prst="rect">
            <a:avLst/>
          </a:prstGeom>
          <a:noFill/>
        </p:spPr>
        <p:txBody>
          <a:bodyPr wrap="none" rtlCol="0">
            <a:spAutoFit/>
          </a:bodyPr>
          <a:lstStyle/>
          <a:p>
            <a:r>
              <a:rPr lang="en-US" dirty="0" smtClean="0"/>
              <a:t>term</a:t>
            </a:r>
            <a:endParaRPr lang="en-US" dirty="0"/>
          </a:p>
        </p:txBody>
      </p:sp>
      <p:sp>
        <p:nvSpPr>
          <p:cNvPr id="14" name="TextBox 13"/>
          <p:cNvSpPr txBox="1"/>
          <p:nvPr/>
        </p:nvSpPr>
        <p:spPr>
          <a:xfrm>
            <a:off x="1418707" y="4398124"/>
            <a:ext cx="597984" cy="369332"/>
          </a:xfrm>
          <a:prstGeom prst="rect">
            <a:avLst/>
          </a:prstGeom>
          <a:noFill/>
        </p:spPr>
        <p:txBody>
          <a:bodyPr wrap="none" rtlCol="0">
            <a:spAutoFit/>
          </a:bodyPr>
          <a:lstStyle/>
          <a:p>
            <a:r>
              <a:rPr lang="en-US" dirty="0" err="1" smtClean="0"/>
              <a:t>expr</a:t>
            </a:r>
            <a:endParaRPr lang="en-US" dirty="0"/>
          </a:p>
        </p:txBody>
      </p:sp>
      <p:sp>
        <p:nvSpPr>
          <p:cNvPr id="15" name="TextBox 14"/>
          <p:cNvSpPr txBox="1"/>
          <p:nvPr/>
        </p:nvSpPr>
        <p:spPr>
          <a:xfrm>
            <a:off x="2434759" y="4457902"/>
            <a:ext cx="255198" cy="369332"/>
          </a:xfrm>
          <a:prstGeom prst="rect">
            <a:avLst/>
          </a:prstGeom>
          <a:noFill/>
        </p:spPr>
        <p:txBody>
          <a:bodyPr wrap="none" rtlCol="0">
            <a:spAutoFit/>
          </a:bodyPr>
          <a:lstStyle/>
          <a:p>
            <a:r>
              <a:rPr lang="en-US" dirty="0" smtClean="0"/>
              <a:t>-</a:t>
            </a:r>
            <a:endParaRPr lang="en-US" dirty="0"/>
          </a:p>
        </p:txBody>
      </p:sp>
      <p:sp>
        <p:nvSpPr>
          <p:cNvPr id="16" name="TextBox 15"/>
          <p:cNvSpPr txBox="1"/>
          <p:nvPr/>
        </p:nvSpPr>
        <p:spPr>
          <a:xfrm>
            <a:off x="3191051" y="4477868"/>
            <a:ext cx="639021" cy="369332"/>
          </a:xfrm>
          <a:prstGeom prst="rect">
            <a:avLst/>
          </a:prstGeom>
          <a:noFill/>
        </p:spPr>
        <p:txBody>
          <a:bodyPr wrap="none" rtlCol="0">
            <a:spAutoFit/>
          </a:bodyPr>
          <a:lstStyle/>
          <a:p>
            <a:r>
              <a:rPr lang="en-US" dirty="0" smtClean="0"/>
              <a:t>term</a:t>
            </a:r>
            <a:endParaRPr lang="en-US" dirty="0"/>
          </a:p>
        </p:txBody>
      </p:sp>
      <p:cxnSp>
        <p:nvCxnSpPr>
          <p:cNvPr id="18" name="Straight Connector 17"/>
          <p:cNvCxnSpPr>
            <a:endCxn id="14" idx="0"/>
          </p:cNvCxnSpPr>
          <p:nvPr/>
        </p:nvCxnSpPr>
        <p:spPr>
          <a:xfrm flipH="1">
            <a:off x="1717699" y="3824220"/>
            <a:ext cx="482293" cy="573904"/>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1" idx="2"/>
            <a:endCxn id="15" idx="0"/>
          </p:cNvCxnSpPr>
          <p:nvPr/>
        </p:nvCxnSpPr>
        <p:spPr>
          <a:xfrm>
            <a:off x="2562358" y="3909237"/>
            <a:ext cx="0" cy="548665"/>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11" idx="3"/>
            <a:endCxn id="16" idx="0"/>
          </p:cNvCxnSpPr>
          <p:nvPr/>
        </p:nvCxnSpPr>
        <p:spPr>
          <a:xfrm>
            <a:off x="2861350" y="3724571"/>
            <a:ext cx="649212" cy="753297"/>
          </a:xfrm>
          <a:prstGeom prst="line">
            <a:avLst/>
          </a:prstGeom>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1571472" y="5278170"/>
            <a:ext cx="639021" cy="369332"/>
          </a:xfrm>
          <a:prstGeom prst="rect">
            <a:avLst/>
          </a:prstGeom>
          <a:noFill/>
        </p:spPr>
        <p:txBody>
          <a:bodyPr wrap="none" rtlCol="0">
            <a:spAutoFit/>
          </a:bodyPr>
          <a:lstStyle/>
          <a:p>
            <a:r>
              <a:rPr lang="en-US" dirty="0" smtClean="0"/>
              <a:t>term</a:t>
            </a:r>
            <a:endParaRPr lang="en-US" dirty="0"/>
          </a:p>
        </p:txBody>
      </p:sp>
      <p:cxnSp>
        <p:nvCxnSpPr>
          <p:cNvPr id="25" name="Straight Connector 24"/>
          <p:cNvCxnSpPr>
            <a:stCxn id="14" idx="2"/>
            <a:endCxn id="23" idx="0"/>
          </p:cNvCxnSpPr>
          <p:nvPr/>
        </p:nvCxnSpPr>
        <p:spPr>
          <a:xfrm>
            <a:off x="1717699" y="4767456"/>
            <a:ext cx="173284" cy="510714"/>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23" idx="2"/>
          </p:cNvCxnSpPr>
          <p:nvPr/>
        </p:nvCxnSpPr>
        <p:spPr>
          <a:xfrm flipH="1">
            <a:off x="1890982" y="5647502"/>
            <a:ext cx="1" cy="400213"/>
          </a:xfrm>
          <a:prstGeom prst="line">
            <a:avLst/>
          </a:prstGeom>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804341" y="6228784"/>
            <a:ext cx="301686" cy="369332"/>
          </a:xfrm>
          <a:prstGeom prst="rect">
            <a:avLst/>
          </a:prstGeom>
          <a:noFill/>
        </p:spPr>
        <p:txBody>
          <a:bodyPr wrap="none" rtlCol="0">
            <a:spAutoFit/>
          </a:bodyPr>
          <a:lstStyle/>
          <a:p>
            <a:r>
              <a:rPr lang="en-US" dirty="0" smtClean="0"/>
              <a:t>9</a:t>
            </a:r>
            <a:endParaRPr lang="en-US" dirty="0"/>
          </a:p>
        </p:txBody>
      </p:sp>
      <p:sp>
        <p:nvSpPr>
          <p:cNvPr id="29" name="TextBox 28"/>
          <p:cNvSpPr txBox="1"/>
          <p:nvPr/>
        </p:nvSpPr>
        <p:spPr>
          <a:xfrm>
            <a:off x="3476531" y="5293610"/>
            <a:ext cx="301686" cy="369332"/>
          </a:xfrm>
          <a:prstGeom prst="rect">
            <a:avLst/>
          </a:prstGeom>
          <a:noFill/>
        </p:spPr>
        <p:txBody>
          <a:bodyPr wrap="none" rtlCol="0">
            <a:spAutoFit/>
          </a:bodyPr>
          <a:lstStyle/>
          <a:p>
            <a:r>
              <a:rPr lang="en-US" dirty="0" smtClean="0"/>
              <a:t>5</a:t>
            </a:r>
            <a:endParaRPr lang="en-US" dirty="0"/>
          </a:p>
        </p:txBody>
      </p:sp>
      <p:cxnSp>
        <p:nvCxnSpPr>
          <p:cNvPr id="31" name="Straight Connector 30"/>
          <p:cNvCxnSpPr>
            <a:stCxn id="16" idx="2"/>
            <a:endCxn id="29" idx="0"/>
          </p:cNvCxnSpPr>
          <p:nvPr/>
        </p:nvCxnSpPr>
        <p:spPr>
          <a:xfrm>
            <a:off x="3510562" y="4847200"/>
            <a:ext cx="116812" cy="446410"/>
          </a:xfrm>
          <a:prstGeom prst="line">
            <a:avLst/>
          </a:prstGeom>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5097101" y="4582790"/>
            <a:ext cx="301686" cy="369332"/>
          </a:xfrm>
          <a:prstGeom prst="rect">
            <a:avLst/>
          </a:prstGeom>
          <a:noFill/>
        </p:spPr>
        <p:txBody>
          <a:bodyPr wrap="none" rtlCol="0">
            <a:spAutoFit/>
          </a:bodyPr>
          <a:lstStyle/>
          <a:p>
            <a:r>
              <a:rPr lang="en-US" dirty="0" smtClean="0"/>
              <a:t>2</a:t>
            </a:r>
            <a:endParaRPr lang="en-US" dirty="0"/>
          </a:p>
        </p:txBody>
      </p:sp>
      <p:cxnSp>
        <p:nvCxnSpPr>
          <p:cNvPr id="34" name="Straight Connector 33"/>
          <p:cNvCxnSpPr>
            <a:stCxn id="13" idx="2"/>
            <a:endCxn id="32" idx="0"/>
          </p:cNvCxnSpPr>
          <p:nvPr/>
        </p:nvCxnSpPr>
        <p:spPr>
          <a:xfrm>
            <a:off x="5199329" y="3909237"/>
            <a:ext cx="48615" cy="673553"/>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V="1">
            <a:off x="344032" y="2806574"/>
            <a:ext cx="9053" cy="36068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V="1">
            <a:off x="1264685" y="5647502"/>
            <a:ext cx="7795" cy="58128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9" name="TextBox 38"/>
          <p:cNvSpPr txBox="1"/>
          <p:nvPr/>
        </p:nvSpPr>
        <p:spPr>
          <a:xfrm>
            <a:off x="578595" y="5278170"/>
            <a:ext cx="1001172" cy="369332"/>
          </a:xfrm>
          <a:prstGeom prst="rect">
            <a:avLst/>
          </a:prstGeom>
          <a:noFill/>
        </p:spPr>
        <p:txBody>
          <a:bodyPr wrap="none" rtlCol="0">
            <a:spAutoFit/>
          </a:bodyPr>
          <a:lstStyle/>
          <a:p>
            <a:r>
              <a:rPr lang="en-US" dirty="0" smtClean="0"/>
              <a:t>term.t=9</a:t>
            </a:r>
            <a:endParaRPr lang="en-US" dirty="0"/>
          </a:p>
        </p:txBody>
      </p:sp>
      <p:cxnSp>
        <p:nvCxnSpPr>
          <p:cNvPr id="40" name="Straight Arrow Connector 39"/>
          <p:cNvCxnSpPr/>
          <p:nvPr/>
        </p:nvCxnSpPr>
        <p:spPr>
          <a:xfrm flipV="1">
            <a:off x="1135127" y="4712328"/>
            <a:ext cx="7795" cy="58128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1" name="TextBox 40"/>
          <p:cNvSpPr txBox="1"/>
          <p:nvPr/>
        </p:nvSpPr>
        <p:spPr>
          <a:xfrm>
            <a:off x="481083" y="4293202"/>
            <a:ext cx="1042721" cy="369332"/>
          </a:xfrm>
          <a:prstGeom prst="rect">
            <a:avLst/>
          </a:prstGeom>
          <a:noFill/>
        </p:spPr>
        <p:txBody>
          <a:bodyPr wrap="none" rtlCol="0">
            <a:spAutoFit/>
          </a:bodyPr>
          <a:lstStyle/>
          <a:p>
            <a:r>
              <a:rPr lang="en-US" dirty="0"/>
              <a:t>e</a:t>
            </a:r>
            <a:r>
              <a:rPr lang="en-US" dirty="0" smtClean="0"/>
              <a:t>xpr.t = 9</a:t>
            </a:r>
            <a:endParaRPr lang="en-US" dirty="0"/>
          </a:p>
        </p:txBody>
      </p:sp>
      <p:cxnSp>
        <p:nvCxnSpPr>
          <p:cNvPr id="43" name="Straight Arrow Connector 42"/>
          <p:cNvCxnSpPr/>
          <p:nvPr/>
        </p:nvCxnSpPr>
        <p:spPr>
          <a:xfrm flipV="1">
            <a:off x="1263365" y="3724571"/>
            <a:ext cx="695480" cy="37664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4" name="Straight Arrow Connector 43"/>
          <p:cNvCxnSpPr/>
          <p:nvPr/>
        </p:nvCxnSpPr>
        <p:spPr>
          <a:xfrm flipV="1">
            <a:off x="2942088" y="4948524"/>
            <a:ext cx="7795" cy="58128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5" name="TextBox 44"/>
          <p:cNvSpPr txBox="1"/>
          <p:nvPr/>
        </p:nvSpPr>
        <p:spPr>
          <a:xfrm>
            <a:off x="2407231" y="4632645"/>
            <a:ext cx="1018420" cy="369332"/>
          </a:xfrm>
          <a:prstGeom prst="rect">
            <a:avLst/>
          </a:prstGeom>
          <a:noFill/>
        </p:spPr>
        <p:txBody>
          <a:bodyPr wrap="none" rtlCol="0">
            <a:spAutoFit/>
          </a:bodyPr>
          <a:lstStyle/>
          <a:p>
            <a:r>
              <a:rPr lang="en-US" dirty="0" smtClean="0"/>
              <a:t>Term.t=5</a:t>
            </a:r>
            <a:endParaRPr lang="en-US" dirty="0"/>
          </a:p>
        </p:txBody>
      </p:sp>
      <p:cxnSp>
        <p:nvCxnSpPr>
          <p:cNvPr id="46" name="Straight Arrow Connector 45"/>
          <p:cNvCxnSpPr/>
          <p:nvPr/>
        </p:nvCxnSpPr>
        <p:spPr>
          <a:xfrm flipV="1">
            <a:off x="2880723" y="3927466"/>
            <a:ext cx="7795" cy="58128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7" name="TextBox 46"/>
          <p:cNvSpPr txBox="1"/>
          <p:nvPr/>
        </p:nvSpPr>
        <p:spPr>
          <a:xfrm>
            <a:off x="1302295" y="3280145"/>
            <a:ext cx="1177374" cy="369332"/>
          </a:xfrm>
          <a:prstGeom prst="rect">
            <a:avLst/>
          </a:prstGeom>
          <a:noFill/>
        </p:spPr>
        <p:txBody>
          <a:bodyPr wrap="none" rtlCol="0">
            <a:spAutoFit/>
          </a:bodyPr>
          <a:lstStyle/>
          <a:p>
            <a:r>
              <a:rPr lang="en-US" dirty="0" smtClean="0"/>
              <a:t>expr.t= 95-</a:t>
            </a:r>
            <a:endParaRPr lang="en-US" dirty="0"/>
          </a:p>
        </p:txBody>
      </p:sp>
      <p:cxnSp>
        <p:nvCxnSpPr>
          <p:cNvPr id="48" name="Straight Arrow Connector 47"/>
          <p:cNvCxnSpPr/>
          <p:nvPr/>
        </p:nvCxnSpPr>
        <p:spPr>
          <a:xfrm flipV="1">
            <a:off x="2482059" y="2799258"/>
            <a:ext cx="695480" cy="37664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0" name="Straight Arrow Connector 49"/>
          <p:cNvCxnSpPr/>
          <p:nvPr/>
        </p:nvCxnSpPr>
        <p:spPr>
          <a:xfrm flipV="1">
            <a:off x="5785165" y="3782488"/>
            <a:ext cx="0" cy="7478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1" name="TextBox 50"/>
          <p:cNvSpPr txBox="1"/>
          <p:nvPr/>
        </p:nvSpPr>
        <p:spPr>
          <a:xfrm>
            <a:off x="5518839" y="3395050"/>
            <a:ext cx="1018420" cy="369332"/>
          </a:xfrm>
          <a:prstGeom prst="rect">
            <a:avLst/>
          </a:prstGeom>
          <a:noFill/>
        </p:spPr>
        <p:txBody>
          <a:bodyPr wrap="none" rtlCol="0">
            <a:spAutoFit/>
          </a:bodyPr>
          <a:lstStyle/>
          <a:p>
            <a:r>
              <a:rPr lang="en-US" dirty="0" smtClean="0"/>
              <a:t>term.t=2</a:t>
            </a:r>
            <a:endParaRPr lang="en-US" dirty="0"/>
          </a:p>
        </p:txBody>
      </p:sp>
      <p:cxnSp>
        <p:nvCxnSpPr>
          <p:cNvPr id="53" name="Straight Arrow Connector 52"/>
          <p:cNvCxnSpPr/>
          <p:nvPr/>
        </p:nvCxnSpPr>
        <p:spPr>
          <a:xfrm flipH="1" flipV="1">
            <a:off x="4385919" y="2857300"/>
            <a:ext cx="1012868" cy="40827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4" name="TextBox 53"/>
          <p:cNvSpPr txBox="1"/>
          <p:nvPr/>
        </p:nvSpPr>
        <p:spPr>
          <a:xfrm>
            <a:off x="3185956" y="2450328"/>
            <a:ext cx="1462708" cy="369332"/>
          </a:xfrm>
          <a:prstGeom prst="rect">
            <a:avLst/>
          </a:prstGeom>
          <a:noFill/>
        </p:spPr>
        <p:txBody>
          <a:bodyPr wrap="none" rtlCol="0">
            <a:spAutoFit/>
          </a:bodyPr>
          <a:lstStyle/>
          <a:p>
            <a:r>
              <a:rPr lang="en-US" dirty="0" smtClean="0"/>
              <a:t>expr.t = 95-2+</a:t>
            </a:r>
            <a:endParaRPr lang="en-US" dirty="0"/>
          </a:p>
        </p:txBody>
      </p:sp>
    </p:spTree>
    <p:extLst>
      <p:ext uri="{BB962C8B-B14F-4D97-AF65-F5344CB8AC3E}">
        <p14:creationId xmlns:p14="http://schemas.microsoft.com/office/powerpoint/2010/main" val="22755294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41428" t="42585" r="24694" b="30000"/>
          <a:stretch/>
        </p:blipFill>
        <p:spPr>
          <a:xfrm>
            <a:off x="2072285" y="437744"/>
            <a:ext cx="4627268" cy="2106283"/>
          </a:xfrm>
          <a:prstGeom prst="rect">
            <a:avLst/>
          </a:prstGeom>
        </p:spPr>
      </p:pic>
      <p:sp>
        <p:nvSpPr>
          <p:cNvPr id="3" name="TextBox 2"/>
          <p:cNvSpPr txBox="1"/>
          <p:nvPr/>
        </p:nvSpPr>
        <p:spPr>
          <a:xfrm>
            <a:off x="0" y="1306219"/>
            <a:ext cx="1918154" cy="369332"/>
          </a:xfrm>
          <a:prstGeom prst="rect">
            <a:avLst/>
          </a:prstGeom>
          <a:noFill/>
        </p:spPr>
        <p:txBody>
          <a:bodyPr wrap="none" rtlCol="0">
            <a:spAutoFit/>
          </a:bodyPr>
          <a:lstStyle/>
          <a:p>
            <a:r>
              <a:rPr lang="en-US" dirty="0" smtClean="0"/>
              <a:t>Input string: 9-5+2</a:t>
            </a:r>
            <a:endParaRPr lang="en-US" dirty="0"/>
          </a:p>
        </p:txBody>
      </p:sp>
      <p:sp>
        <p:nvSpPr>
          <p:cNvPr id="4" name="TextBox 3"/>
          <p:cNvSpPr txBox="1"/>
          <p:nvPr/>
        </p:nvSpPr>
        <p:spPr>
          <a:xfrm>
            <a:off x="3647872" y="2830749"/>
            <a:ext cx="597984" cy="369332"/>
          </a:xfrm>
          <a:prstGeom prst="rect">
            <a:avLst/>
          </a:prstGeom>
          <a:noFill/>
        </p:spPr>
        <p:txBody>
          <a:bodyPr wrap="none" rtlCol="0">
            <a:spAutoFit/>
          </a:bodyPr>
          <a:lstStyle/>
          <a:p>
            <a:r>
              <a:rPr lang="en-US" dirty="0" err="1" smtClean="0"/>
              <a:t>expr</a:t>
            </a:r>
            <a:endParaRPr lang="en-US" dirty="0"/>
          </a:p>
        </p:txBody>
      </p:sp>
      <p:cxnSp>
        <p:nvCxnSpPr>
          <p:cNvPr id="6" name="Straight Arrow Connector 5"/>
          <p:cNvCxnSpPr>
            <a:stCxn id="4" idx="1"/>
          </p:cNvCxnSpPr>
          <p:nvPr/>
        </p:nvCxnSpPr>
        <p:spPr>
          <a:xfrm flipH="1">
            <a:off x="2957209" y="3015415"/>
            <a:ext cx="690663" cy="6032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stCxn id="4" idx="2"/>
          </p:cNvCxnSpPr>
          <p:nvPr/>
        </p:nvCxnSpPr>
        <p:spPr>
          <a:xfrm>
            <a:off x="3946864" y="3200081"/>
            <a:ext cx="0" cy="5547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4" idx="3"/>
          </p:cNvCxnSpPr>
          <p:nvPr/>
        </p:nvCxnSpPr>
        <p:spPr>
          <a:xfrm>
            <a:off x="4245856" y="3015415"/>
            <a:ext cx="734706" cy="4670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548647" y="3701289"/>
            <a:ext cx="597984" cy="369332"/>
          </a:xfrm>
          <a:prstGeom prst="rect">
            <a:avLst/>
          </a:prstGeom>
          <a:noFill/>
        </p:spPr>
        <p:txBody>
          <a:bodyPr wrap="none" rtlCol="0">
            <a:spAutoFit/>
          </a:bodyPr>
          <a:lstStyle/>
          <a:p>
            <a:r>
              <a:rPr lang="en-US" dirty="0" err="1" smtClean="0"/>
              <a:t>expr</a:t>
            </a:r>
            <a:endParaRPr lang="en-US" dirty="0"/>
          </a:p>
        </p:txBody>
      </p:sp>
      <p:sp>
        <p:nvSpPr>
          <p:cNvPr id="12" name="TextBox 11"/>
          <p:cNvSpPr txBox="1"/>
          <p:nvPr/>
        </p:nvSpPr>
        <p:spPr>
          <a:xfrm>
            <a:off x="3797369" y="3891064"/>
            <a:ext cx="300082" cy="369332"/>
          </a:xfrm>
          <a:prstGeom prst="rect">
            <a:avLst/>
          </a:prstGeom>
          <a:noFill/>
        </p:spPr>
        <p:txBody>
          <a:bodyPr wrap="none" rtlCol="0">
            <a:spAutoFit/>
          </a:bodyPr>
          <a:lstStyle/>
          <a:p>
            <a:r>
              <a:rPr lang="en-US" dirty="0" smtClean="0"/>
              <a:t>+</a:t>
            </a:r>
            <a:endParaRPr lang="en-US" dirty="0"/>
          </a:p>
        </p:txBody>
      </p:sp>
      <p:sp>
        <p:nvSpPr>
          <p:cNvPr id="13" name="TextBox 12"/>
          <p:cNvSpPr txBox="1"/>
          <p:nvPr/>
        </p:nvSpPr>
        <p:spPr>
          <a:xfrm>
            <a:off x="4854102" y="3701289"/>
            <a:ext cx="639021" cy="369332"/>
          </a:xfrm>
          <a:prstGeom prst="rect">
            <a:avLst/>
          </a:prstGeom>
          <a:noFill/>
        </p:spPr>
        <p:txBody>
          <a:bodyPr wrap="none" rtlCol="0">
            <a:spAutoFit/>
          </a:bodyPr>
          <a:lstStyle/>
          <a:p>
            <a:r>
              <a:rPr lang="en-US" dirty="0" smtClean="0"/>
              <a:t>term</a:t>
            </a:r>
            <a:endParaRPr lang="en-US" dirty="0"/>
          </a:p>
        </p:txBody>
      </p:sp>
      <p:cxnSp>
        <p:nvCxnSpPr>
          <p:cNvPr id="15" name="Straight Arrow Connector 14"/>
          <p:cNvCxnSpPr/>
          <p:nvPr/>
        </p:nvCxnSpPr>
        <p:spPr>
          <a:xfrm flipH="1">
            <a:off x="1712068" y="3998068"/>
            <a:ext cx="758758" cy="457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449421" y="4543061"/>
            <a:ext cx="597984" cy="369332"/>
          </a:xfrm>
          <a:prstGeom prst="rect">
            <a:avLst/>
          </a:prstGeom>
          <a:noFill/>
        </p:spPr>
        <p:txBody>
          <a:bodyPr wrap="none" rtlCol="0">
            <a:spAutoFit/>
          </a:bodyPr>
          <a:lstStyle/>
          <a:p>
            <a:r>
              <a:rPr lang="en-US" dirty="0" err="1" smtClean="0"/>
              <a:t>expr</a:t>
            </a:r>
            <a:endParaRPr lang="en-US" dirty="0"/>
          </a:p>
        </p:txBody>
      </p:sp>
      <p:cxnSp>
        <p:nvCxnSpPr>
          <p:cNvPr id="18" name="Straight Arrow Connector 17"/>
          <p:cNvCxnSpPr/>
          <p:nvPr/>
        </p:nvCxnSpPr>
        <p:spPr>
          <a:xfrm>
            <a:off x="2820006" y="4138959"/>
            <a:ext cx="0" cy="5009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2664363" y="4708272"/>
            <a:ext cx="255198" cy="369332"/>
          </a:xfrm>
          <a:prstGeom prst="rect">
            <a:avLst/>
          </a:prstGeom>
          <a:noFill/>
        </p:spPr>
        <p:txBody>
          <a:bodyPr wrap="none" rtlCol="0">
            <a:spAutoFit/>
          </a:bodyPr>
          <a:lstStyle/>
          <a:p>
            <a:r>
              <a:rPr lang="en-US" dirty="0"/>
              <a:t>-</a:t>
            </a:r>
          </a:p>
        </p:txBody>
      </p:sp>
      <p:cxnSp>
        <p:nvCxnSpPr>
          <p:cNvPr id="21" name="Straight Arrow Connector 20"/>
          <p:cNvCxnSpPr/>
          <p:nvPr/>
        </p:nvCxnSpPr>
        <p:spPr>
          <a:xfrm>
            <a:off x="3197567" y="3942011"/>
            <a:ext cx="501241" cy="5693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3504503" y="4623107"/>
            <a:ext cx="639021" cy="369332"/>
          </a:xfrm>
          <a:prstGeom prst="rect">
            <a:avLst/>
          </a:prstGeom>
          <a:noFill/>
        </p:spPr>
        <p:txBody>
          <a:bodyPr wrap="none" rtlCol="0">
            <a:spAutoFit/>
          </a:bodyPr>
          <a:lstStyle/>
          <a:p>
            <a:r>
              <a:rPr lang="en-US" dirty="0" smtClean="0"/>
              <a:t>term</a:t>
            </a:r>
            <a:endParaRPr lang="en-US" dirty="0"/>
          </a:p>
        </p:txBody>
      </p:sp>
      <p:cxnSp>
        <p:nvCxnSpPr>
          <p:cNvPr id="24" name="Straight Arrow Connector 23"/>
          <p:cNvCxnSpPr/>
          <p:nvPr/>
        </p:nvCxnSpPr>
        <p:spPr>
          <a:xfrm>
            <a:off x="1748413" y="4992439"/>
            <a:ext cx="0" cy="5448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1442992" y="5617309"/>
            <a:ext cx="639021" cy="369332"/>
          </a:xfrm>
          <a:prstGeom prst="rect">
            <a:avLst/>
          </a:prstGeom>
          <a:noFill/>
        </p:spPr>
        <p:txBody>
          <a:bodyPr wrap="none" rtlCol="0">
            <a:spAutoFit/>
          </a:bodyPr>
          <a:lstStyle/>
          <a:p>
            <a:r>
              <a:rPr lang="en-US" dirty="0" smtClean="0"/>
              <a:t>term</a:t>
            </a:r>
            <a:endParaRPr lang="en-US" dirty="0"/>
          </a:p>
        </p:txBody>
      </p:sp>
      <p:cxnSp>
        <p:nvCxnSpPr>
          <p:cNvPr id="27" name="Straight Arrow Connector 26"/>
          <p:cNvCxnSpPr/>
          <p:nvPr/>
        </p:nvCxnSpPr>
        <p:spPr>
          <a:xfrm flipH="1">
            <a:off x="1748413" y="6010780"/>
            <a:ext cx="1" cy="4627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1611659" y="6536626"/>
            <a:ext cx="301686" cy="369332"/>
          </a:xfrm>
          <a:prstGeom prst="rect">
            <a:avLst/>
          </a:prstGeom>
          <a:noFill/>
        </p:spPr>
        <p:txBody>
          <a:bodyPr wrap="none" rtlCol="0">
            <a:spAutoFit/>
          </a:bodyPr>
          <a:lstStyle/>
          <a:p>
            <a:r>
              <a:rPr lang="en-US" dirty="0" smtClean="0"/>
              <a:t>9</a:t>
            </a:r>
            <a:endParaRPr lang="en-US" dirty="0"/>
          </a:p>
        </p:txBody>
      </p:sp>
      <p:cxnSp>
        <p:nvCxnSpPr>
          <p:cNvPr id="32" name="Straight Arrow Connector 31"/>
          <p:cNvCxnSpPr/>
          <p:nvPr/>
        </p:nvCxnSpPr>
        <p:spPr>
          <a:xfrm>
            <a:off x="3824013" y="5160184"/>
            <a:ext cx="0" cy="4571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3681523" y="5749684"/>
            <a:ext cx="301686" cy="369332"/>
          </a:xfrm>
          <a:prstGeom prst="rect">
            <a:avLst/>
          </a:prstGeom>
          <a:noFill/>
        </p:spPr>
        <p:txBody>
          <a:bodyPr wrap="none" rtlCol="0">
            <a:spAutoFit/>
          </a:bodyPr>
          <a:lstStyle/>
          <a:p>
            <a:r>
              <a:rPr lang="en-US" dirty="0" smtClean="0"/>
              <a:t>5</a:t>
            </a:r>
            <a:endParaRPr lang="en-US" dirty="0"/>
          </a:p>
        </p:txBody>
      </p:sp>
      <p:sp>
        <p:nvSpPr>
          <p:cNvPr id="34" name="TextBox 33"/>
          <p:cNvSpPr txBox="1"/>
          <p:nvPr/>
        </p:nvSpPr>
        <p:spPr>
          <a:xfrm>
            <a:off x="5173612" y="4583718"/>
            <a:ext cx="301686" cy="369332"/>
          </a:xfrm>
          <a:prstGeom prst="rect">
            <a:avLst/>
          </a:prstGeom>
          <a:noFill/>
        </p:spPr>
        <p:txBody>
          <a:bodyPr wrap="none" rtlCol="0">
            <a:spAutoFit/>
          </a:bodyPr>
          <a:lstStyle/>
          <a:p>
            <a:r>
              <a:rPr lang="en-US" dirty="0" smtClean="0"/>
              <a:t>2</a:t>
            </a:r>
            <a:endParaRPr lang="en-US" dirty="0"/>
          </a:p>
        </p:txBody>
      </p:sp>
      <p:cxnSp>
        <p:nvCxnSpPr>
          <p:cNvPr id="36" name="Straight Arrow Connector 35"/>
          <p:cNvCxnSpPr>
            <a:endCxn id="34" idx="0"/>
          </p:cNvCxnSpPr>
          <p:nvPr/>
        </p:nvCxnSpPr>
        <p:spPr>
          <a:xfrm>
            <a:off x="5324455" y="4138959"/>
            <a:ext cx="0" cy="4447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486383" y="3015415"/>
            <a:ext cx="9728" cy="32267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6858000" y="2714017"/>
            <a:ext cx="1506759" cy="646331"/>
          </a:xfrm>
          <a:prstGeom prst="rect">
            <a:avLst/>
          </a:prstGeom>
          <a:noFill/>
        </p:spPr>
        <p:txBody>
          <a:bodyPr wrap="none" rtlCol="0">
            <a:spAutoFit/>
          </a:bodyPr>
          <a:lstStyle/>
          <a:p>
            <a:r>
              <a:rPr lang="en-US" dirty="0" smtClean="0"/>
              <a:t>Bottom to top</a:t>
            </a:r>
          </a:p>
          <a:p>
            <a:r>
              <a:rPr lang="en-US" dirty="0" smtClean="0"/>
              <a:t>Left </a:t>
            </a:r>
            <a:r>
              <a:rPr lang="en-US" smtClean="0"/>
              <a:t>to right</a:t>
            </a:r>
            <a:endParaRPr lang="en-US"/>
          </a:p>
        </p:txBody>
      </p:sp>
      <p:sp>
        <p:nvSpPr>
          <p:cNvPr id="5" name="TextBox 4"/>
          <p:cNvSpPr txBox="1"/>
          <p:nvPr/>
        </p:nvSpPr>
        <p:spPr>
          <a:xfrm>
            <a:off x="6189044" y="3998068"/>
            <a:ext cx="3000117" cy="1200329"/>
          </a:xfrm>
          <a:prstGeom prst="rect">
            <a:avLst/>
          </a:prstGeom>
          <a:noFill/>
        </p:spPr>
        <p:txBody>
          <a:bodyPr wrap="none" rtlCol="0">
            <a:spAutoFit/>
          </a:bodyPr>
          <a:lstStyle/>
          <a:p>
            <a:r>
              <a:rPr lang="en-US" dirty="0" smtClean="0"/>
              <a:t>Now we are going to convert</a:t>
            </a:r>
          </a:p>
          <a:p>
            <a:r>
              <a:rPr lang="en-US" dirty="0" smtClean="0"/>
              <a:t>The infix notation (input) into </a:t>
            </a:r>
          </a:p>
          <a:p>
            <a:r>
              <a:rPr lang="en-US" dirty="0" smtClean="0"/>
              <a:t>Postfix notation (according to </a:t>
            </a:r>
          </a:p>
          <a:p>
            <a:r>
              <a:rPr lang="en-US" dirty="0" smtClean="0"/>
              <a:t>The </a:t>
            </a:r>
            <a:r>
              <a:rPr lang="en-US" smtClean="0"/>
              <a:t>semantic rule)</a:t>
            </a:r>
            <a:endParaRPr lang="en-US"/>
          </a:p>
        </p:txBody>
      </p:sp>
      <p:cxnSp>
        <p:nvCxnSpPr>
          <p:cNvPr id="9" name="Straight Arrow Connector 8"/>
          <p:cNvCxnSpPr/>
          <p:nvPr/>
        </p:nvCxnSpPr>
        <p:spPr>
          <a:xfrm flipV="1">
            <a:off x="2290813" y="5986641"/>
            <a:ext cx="0" cy="48693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4" name="TextBox 13"/>
          <p:cNvSpPr txBox="1"/>
          <p:nvPr/>
        </p:nvSpPr>
        <p:spPr>
          <a:xfrm>
            <a:off x="1995162" y="5641448"/>
            <a:ext cx="1106970" cy="369332"/>
          </a:xfrm>
          <a:prstGeom prst="rect">
            <a:avLst/>
          </a:prstGeom>
          <a:noFill/>
        </p:spPr>
        <p:txBody>
          <a:bodyPr wrap="none" rtlCol="0">
            <a:spAutoFit/>
          </a:bodyPr>
          <a:lstStyle/>
          <a:p>
            <a:r>
              <a:rPr lang="en-US" dirty="0" smtClean="0">
                <a:solidFill>
                  <a:srgbClr val="00B050"/>
                </a:solidFill>
              </a:rPr>
              <a:t>term.t = 9</a:t>
            </a:r>
            <a:endParaRPr lang="en-US" dirty="0">
              <a:solidFill>
                <a:srgbClr val="00B050"/>
              </a:solidFill>
            </a:endParaRPr>
          </a:p>
        </p:txBody>
      </p:sp>
      <p:cxnSp>
        <p:nvCxnSpPr>
          <p:cNvPr id="31" name="Straight Arrow Connector 30"/>
          <p:cNvCxnSpPr/>
          <p:nvPr/>
        </p:nvCxnSpPr>
        <p:spPr>
          <a:xfrm flipV="1">
            <a:off x="2133398" y="4975442"/>
            <a:ext cx="0" cy="48693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5" name="TextBox 34"/>
          <p:cNvSpPr txBox="1"/>
          <p:nvPr/>
        </p:nvSpPr>
        <p:spPr>
          <a:xfrm>
            <a:off x="1837747" y="4630249"/>
            <a:ext cx="1061701" cy="369332"/>
          </a:xfrm>
          <a:prstGeom prst="rect">
            <a:avLst/>
          </a:prstGeom>
          <a:noFill/>
        </p:spPr>
        <p:txBody>
          <a:bodyPr wrap="none" rtlCol="0">
            <a:spAutoFit/>
          </a:bodyPr>
          <a:lstStyle/>
          <a:p>
            <a:r>
              <a:rPr lang="en-US" dirty="0" smtClean="0">
                <a:solidFill>
                  <a:srgbClr val="00B050"/>
                </a:solidFill>
              </a:rPr>
              <a:t>expt.t = 9</a:t>
            </a:r>
            <a:endParaRPr lang="en-US" dirty="0">
              <a:solidFill>
                <a:srgbClr val="00B050"/>
              </a:solidFill>
            </a:endParaRPr>
          </a:p>
        </p:txBody>
      </p:sp>
      <p:cxnSp>
        <p:nvCxnSpPr>
          <p:cNvPr id="17" name="Straight Arrow Connector 16"/>
          <p:cNvCxnSpPr/>
          <p:nvPr/>
        </p:nvCxnSpPr>
        <p:spPr>
          <a:xfrm flipV="1">
            <a:off x="2072285" y="4138959"/>
            <a:ext cx="592078" cy="40410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p:cNvCxnSpPr/>
          <p:nvPr/>
        </p:nvCxnSpPr>
        <p:spPr>
          <a:xfrm flipV="1">
            <a:off x="4318284" y="5103766"/>
            <a:ext cx="0" cy="53768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6" name="TextBox 25"/>
          <p:cNvSpPr txBox="1"/>
          <p:nvPr/>
        </p:nvSpPr>
        <p:spPr>
          <a:xfrm>
            <a:off x="4143524" y="4708272"/>
            <a:ext cx="1001172" cy="369332"/>
          </a:xfrm>
          <a:prstGeom prst="rect">
            <a:avLst/>
          </a:prstGeom>
          <a:noFill/>
        </p:spPr>
        <p:txBody>
          <a:bodyPr wrap="none" rtlCol="0">
            <a:spAutoFit/>
          </a:bodyPr>
          <a:lstStyle/>
          <a:p>
            <a:r>
              <a:rPr lang="en-US" dirty="0" smtClean="0">
                <a:solidFill>
                  <a:srgbClr val="00B050"/>
                </a:solidFill>
              </a:rPr>
              <a:t>term.t=5</a:t>
            </a:r>
            <a:endParaRPr lang="en-US" dirty="0">
              <a:solidFill>
                <a:srgbClr val="00B050"/>
              </a:solidFill>
            </a:endParaRPr>
          </a:p>
        </p:txBody>
      </p:sp>
      <p:sp>
        <p:nvSpPr>
          <p:cNvPr id="7" name="TextBox 6"/>
          <p:cNvSpPr txBox="1"/>
          <p:nvPr/>
        </p:nvSpPr>
        <p:spPr>
          <a:xfrm>
            <a:off x="1222218" y="3482502"/>
            <a:ext cx="1124475" cy="369332"/>
          </a:xfrm>
          <a:prstGeom prst="rect">
            <a:avLst/>
          </a:prstGeom>
          <a:noFill/>
        </p:spPr>
        <p:txBody>
          <a:bodyPr wrap="none" rtlCol="0">
            <a:spAutoFit/>
          </a:bodyPr>
          <a:lstStyle/>
          <a:p>
            <a:r>
              <a:rPr lang="en-US" dirty="0" smtClean="0">
                <a:solidFill>
                  <a:srgbClr val="00B050"/>
                </a:solidFill>
              </a:rPr>
              <a:t>expr.t=95-</a:t>
            </a:r>
            <a:endParaRPr lang="en-US" dirty="0">
              <a:solidFill>
                <a:srgbClr val="00B050"/>
              </a:solidFill>
            </a:endParaRPr>
          </a:p>
        </p:txBody>
      </p:sp>
      <p:cxnSp>
        <p:nvCxnSpPr>
          <p:cNvPr id="37" name="Straight Arrow Connector 36"/>
          <p:cNvCxnSpPr/>
          <p:nvPr/>
        </p:nvCxnSpPr>
        <p:spPr>
          <a:xfrm flipV="1">
            <a:off x="5667883" y="4043653"/>
            <a:ext cx="0" cy="53768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8" name="TextBox 37"/>
          <p:cNvSpPr txBox="1"/>
          <p:nvPr/>
        </p:nvSpPr>
        <p:spPr>
          <a:xfrm>
            <a:off x="5493123" y="3648159"/>
            <a:ext cx="1001172" cy="369332"/>
          </a:xfrm>
          <a:prstGeom prst="rect">
            <a:avLst/>
          </a:prstGeom>
          <a:noFill/>
        </p:spPr>
        <p:txBody>
          <a:bodyPr wrap="none" rtlCol="0">
            <a:spAutoFit/>
          </a:bodyPr>
          <a:lstStyle/>
          <a:p>
            <a:r>
              <a:rPr lang="en-US" dirty="0" smtClean="0">
                <a:solidFill>
                  <a:srgbClr val="00B050"/>
                </a:solidFill>
              </a:rPr>
              <a:t>term.t=2</a:t>
            </a:r>
            <a:endParaRPr lang="en-US" dirty="0">
              <a:solidFill>
                <a:srgbClr val="00B050"/>
              </a:solidFill>
            </a:endParaRPr>
          </a:p>
        </p:txBody>
      </p:sp>
      <p:cxnSp>
        <p:nvCxnSpPr>
          <p:cNvPr id="28" name="Straight Arrow Connector 27"/>
          <p:cNvCxnSpPr/>
          <p:nvPr/>
        </p:nvCxnSpPr>
        <p:spPr>
          <a:xfrm flipH="1" flipV="1">
            <a:off x="4563396" y="2830749"/>
            <a:ext cx="777102" cy="5295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2899448" y="2535776"/>
            <a:ext cx="1356910" cy="369332"/>
          </a:xfrm>
          <a:prstGeom prst="rect">
            <a:avLst/>
          </a:prstGeom>
          <a:noFill/>
        </p:spPr>
        <p:txBody>
          <a:bodyPr wrap="none" rtlCol="0">
            <a:spAutoFit/>
          </a:bodyPr>
          <a:lstStyle/>
          <a:p>
            <a:r>
              <a:rPr lang="en-US" dirty="0" smtClean="0">
                <a:solidFill>
                  <a:srgbClr val="00B050"/>
                </a:solidFill>
              </a:rPr>
              <a:t>expr.t=95-2+</a:t>
            </a:r>
            <a:endParaRPr lang="en-US" dirty="0">
              <a:solidFill>
                <a:srgbClr val="00B050"/>
              </a:solidFill>
            </a:endParaRPr>
          </a:p>
        </p:txBody>
      </p:sp>
    </p:spTree>
    <p:extLst>
      <p:ext uri="{BB962C8B-B14F-4D97-AF65-F5344CB8AC3E}">
        <p14:creationId xmlns:p14="http://schemas.microsoft.com/office/powerpoint/2010/main" val="11414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500"/>
                                        <p:tgtEl>
                                          <p:spTgt spid="22"/>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par>
                                <p:cTn id="62" presetID="10" presetClass="entr" presetSubtype="0"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500"/>
                                        <p:tgtEl>
                                          <p:spTgt spid="32"/>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fade">
                                      <p:cBhvr>
                                        <p:cTn id="75" dur="500"/>
                                        <p:tgtEl>
                                          <p:spTgt spid="33"/>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500"/>
                                        <p:tgtEl>
                                          <p:spTgt spid="34"/>
                                        </p:tgtEl>
                                      </p:cBhvr>
                                    </p:animEffect>
                                  </p:childTnLst>
                                </p:cTn>
                              </p:par>
                              <p:par>
                                <p:cTn id="81" presetID="10" presetClass="entr" presetSubtype="0" fill="hold" nodeType="with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fade">
                                      <p:cBhvr>
                                        <p:cTn id="83" dur="500"/>
                                        <p:tgtEl>
                                          <p:spTgt spid="36"/>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9"/>
                                        </p:tgtEl>
                                        <p:attrNameLst>
                                          <p:attrName>style.visibility</p:attrName>
                                        </p:attrNameLst>
                                      </p:cBhvr>
                                      <p:to>
                                        <p:strVal val="visible"/>
                                      </p:to>
                                    </p:set>
                                    <p:animEffect transition="in" filter="fade">
                                      <p:cBhvr>
                                        <p:cTn id="88" dur="500"/>
                                        <p:tgtEl>
                                          <p:spTgt spid="9"/>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500"/>
                                        <p:tgtEl>
                                          <p:spTgt spid="14"/>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31"/>
                                        </p:tgtEl>
                                        <p:attrNameLst>
                                          <p:attrName>style.visibility</p:attrName>
                                        </p:attrNameLst>
                                      </p:cBhvr>
                                      <p:to>
                                        <p:strVal val="visible"/>
                                      </p:to>
                                    </p:set>
                                    <p:animEffect transition="in" filter="fade">
                                      <p:cBhvr>
                                        <p:cTn id="96" dur="500"/>
                                        <p:tgtEl>
                                          <p:spTgt spid="31"/>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5"/>
                                        </p:tgtEl>
                                        <p:attrNameLst>
                                          <p:attrName>style.visibility</p:attrName>
                                        </p:attrNameLst>
                                      </p:cBhvr>
                                      <p:to>
                                        <p:strVal val="visible"/>
                                      </p:to>
                                    </p:set>
                                    <p:animEffect transition="in" filter="fade">
                                      <p:cBhvr>
                                        <p:cTn id="99" dur="500"/>
                                        <p:tgtEl>
                                          <p:spTgt spid="35"/>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26"/>
                                        </p:tgtEl>
                                        <p:attrNameLst>
                                          <p:attrName>style.visibility</p:attrName>
                                        </p:attrNameLst>
                                      </p:cBhvr>
                                      <p:to>
                                        <p:strVal val="visible"/>
                                      </p:to>
                                    </p:set>
                                    <p:animEffect transition="in" filter="fade">
                                      <p:cBhvr>
                                        <p:cTn id="104" dur="500"/>
                                        <p:tgtEl>
                                          <p:spTgt spid="26"/>
                                        </p:tgtEl>
                                      </p:cBhvr>
                                    </p:animEffect>
                                  </p:childTnLst>
                                </p:cTn>
                              </p:par>
                              <p:par>
                                <p:cTn id="105" presetID="10" presetClass="entr" presetSubtype="0" fill="hold" nodeType="withEffect">
                                  <p:stCondLst>
                                    <p:cond delay="0"/>
                                  </p:stCondLst>
                                  <p:childTnLst>
                                    <p:set>
                                      <p:cBhvr>
                                        <p:cTn id="106" dur="1" fill="hold">
                                          <p:stCondLst>
                                            <p:cond delay="0"/>
                                          </p:stCondLst>
                                        </p:cTn>
                                        <p:tgtEl>
                                          <p:spTgt spid="23"/>
                                        </p:tgtEl>
                                        <p:attrNameLst>
                                          <p:attrName>style.visibility</p:attrName>
                                        </p:attrNameLst>
                                      </p:cBhvr>
                                      <p:to>
                                        <p:strVal val="visible"/>
                                      </p:to>
                                    </p:set>
                                    <p:animEffect transition="in" filter="fade">
                                      <p:cBhvr>
                                        <p:cTn id="107" dur="500"/>
                                        <p:tgtEl>
                                          <p:spTgt spid="23"/>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7"/>
                                        </p:tgtEl>
                                        <p:attrNameLst>
                                          <p:attrName>style.visibility</p:attrName>
                                        </p:attrNameLst>
                                      </p:cBhvr>
                                      <p:to>
                                        <p:strVal val="visible"/>
                                      </p:to>
                                    </p:set>
                                    <p:animEffect transition="in" filter="fade">
                                      <p:cBhvr>
                                        <p:cTn id="112" dur="500"/>
                                        <p:tgtEl>
                                          <p:spTgt spid="7"/>
                                        </p:tgtEl>
                                      </p:cBhvr>
                                    </p:animEffect>
                                  </p:childTnLst>
                                </p:cTn>
                              </p:par>
                              <p:par>
                                <p:cTn id="113" presetID="10" presetClass="entr" presetSubtype="0" fill="hold" nodeType="withEffect">
                                  <p:stCondLst>
                                    <p:cond delay="0"/>
                                  </p:stCondLst>
                                  <p:childTnLst>
                                    <p:set>
                                      <p:cBhvr>
                                        <p:cTn id="114" dur="1" fill="hold">
                                          <p:stCondLst>
                                            <p:cond delay="0"/>
                                          </p:stCondLst>
                                        </p:cTn>
                                        <p:tgtEl>
                                          <p:spTgt spid="17"/>
                                        </p:tgtEl>
                                        <p:attrNameLst>
                                          <p:attrName>style.visibility</p:attrName>
                                        </p:attrNameLst>
                                      </p:cBhvr>
                                      <p:to>
                                        <p:strVal val="visible"/>
                                      </p:to>
                                    </p:set>
                                    <p:animEffect transition="in" filter="fade">
                                      <p:cBhvr>
                                        <p:cTn id="115" dur="500"/>
                                        <p:tgtEl>
                                          <p:spTgt spid="17"/>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38"/>
                                        </p:tgtEl>
                                        <p:attrNameLst>
                                          <p:attrName>style.visibility</p:attrName>
                                        </p:attrNameLst>
                                      </p:cBhvr>
                                      <p:to>
                                        <p:strVal val="visible"/>
                                      </p:to>
                                    </p:set>
                                    <p:animEffect transition="in" filter="fade">
                                      <p:cBhvr>
                                        <p:cTn id="120" dur="500"/>
                                        <p:tgtEl>
                                          <p:spTgt spid="38"/>
                                        </p:tgtEl>
                                      </p:cBhvr>
                                    </p:animEffect>
                                  </p:childTnLst>
                                </p:cTn>
                              </p:par>
                              <p:par>
                                <p:cTn id="121" presetID="10" presetClass="entr" presetSubtype="0" fill="hold" nodeType="withEffect">
                                  <p:stCondLst>
                                    <p:cond delay="0"/>
                                  </p:stCondLst>
                                  <p:childTnLst>
                                    <p:set>
                                      <p:cBhvr>
                                        <p:cTn id="122" dur="1" fill="hold">
                                          <p:stCondLst>
                                            <p:cond delay="0"/>
                                          </p:stCondLst>
                                        </p:cTn>
                                        <p:tgtEl>
                                          <p:spTgt spid="37"/>
                                        </p:tgtEl>
                                        <p:attrNameLst>
                                          <p:attrName>style.visibility</p:attrName>
                                        </p:attrNameLst>
                                      </p:cBhvr>
                                      <p:to>
                                        <p:strVal val="visible"/>
                                      </p:to>
                                    </p:set>
                                    <p:animEffect transition="in" filter="fade">
                                      <p:cBhvr>
                                        <p:cTn id="123" dur="500"/>
                                        <p:tgtEl>
                                          <p:spTgt spid="37"/>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28"/>
                                        </p:tgtEl>
                                        <p:attrNameLst>
                                          <p:attrName>style.visibility</p:attrName>
                                        </p:attrNameLst>
                                      </p:cBhvr>
                                      <p:to>
                                        <p:strVal val="visible"/>
                                      </p:to>
                                    </p:set>
                                    <p:animEffect transition="in" filter="fade">
                                      <p:cBhvr>
                                        <p:cTn id="128" dur="500"/>
                                        <p:tgtEl>
                                          <p:spTgt spid="28"/>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29"/>
                                        </p:tgtEl>
                                        <p:attrNameLst>
                                          <p:attrName>style.visibility</p:attrName>
                                        </p:attrNameLst>
                                      </p:cBhvr>
                                      <p:to>
                                        <p:strVal val="visible"/>
                                      </p:to>
                                    </p:set>
                                    <p:animEffect transition="in" filter="fade">
                                      <p:cBhvr>
                                        <p:cTn id="13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P spid="13" grpId="0"/>
      <p:bldP spid="16" grpId="0"/>
      <p:bldP spid="19" grpId="0"/>
      <p:bldP spid="22" grpId="0"/>
      <p:bldP spid="25" grpId="0"/>
      <p:bldP spid="30" grpId="0"/>
      <p:bldP spid="33" grpId="0"/>
      <p:bldP spid="34" grpId="0"/>
      <p:bldP spid="14" grpId="0"/>
      <p:bldP spid="35" grpId="0"/>
      <p:bldP spid="26" grpId="0"/>
      <p:bldP spid="7" grpId="0"/>
      <p:bldP spid="38" grpId="0"/>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 xmlns:a16="http://schemas.microsoft.com/office/drawing/2014/main" id="{EF1BEE68-AF41-4F30-9DA7-39B7F494DE12}"/>
              </a:ext>
            </a:extLst>
          </p:cNvPr>
          <p:cNvSpPr txBox="1"/>
          <p:nvPr/>
        </p:nvSpPr>
        <p:spPr>
          <a:xfrm>
            <a:off x="994491" y="1464907"/>
            <a:ext cx="7556508" cy="3693319"/>
          </a:xfrm>
          <a:prstGeom prst="rect">
            <a:avLst/>
          </a:prstGeom>
          <a:noFill/>
        </p:spPr>
        <p:txBody>
          <a:bodyPr wrap="square" rtlCol="0">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It starts at the root and recursively visits the children of  each node in left-to-right order.</a:t>
            </a:r>
          </a:p>
          <a:p>
            <a:endParaRPr lang="en-US" dirty="0"/>
          </a:p>
          <a:p>
            <a:pPr marL="285750" indent="-285750">
              <a:buFont typeface="Wingdings" panose="05000000000000000000" pitchFamily="2" charset="2"/>
              <a:buChar char="Ø"/>
            </a:pPr>
            <a:r>
              <a:rPr lang="en-US" dirty="0"/>
              <a:t>The semantic rules at a given node are evaluated once all descendants of that node have been visited.</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 parse tree showing all the attribute values at each node is called annotated parse tree.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r>
              <a:rPr lang="en-US" dirty="0"/>
              <a:t>                                                                                                               </a:t>
            </a:r>
            <a:endParaRPr lang="x-none" dirty="0"/>
          </a:p>
        </p:txBody>
      </p:sp>
    </p:spTree>
    <p:extLst>
      <p:ext uri="{BB962C8B-B14F-4D97-AF65-F5344CB8AC3E}">
        <p14:creationId xmlns:p14="http://schemas.microsoft.com/office/powerpoint/2010/main" val="11088361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 xmlns:a16="http://schemas.microsoft.com/office/drawing/2014/main" id="{EF1BEE68-AF41-4F30-9DA7-39B7F494DE12}"/>
              </a:ext>
            </a:extLst>
          </p:cNvPr>
          <p:cNvSpPr txBox="1"/>
          <p:nvPr/>
        </p:nvSpPr>
        <p:spPr>
          <a:xfrm>
            <a:off x="994491" y="1464907"/>
            <a:ext cx="7556508" cy="5109091"/>
          </a:xfrm>
          <a:prstGeom prst="rect">
            <a:avLst/>
          </a:prstGeom>
          <a:noFill/>
        </p:spPr>
        <p:txBody>
          <a:bodyPr wrap="square" rtlCol="0">
            <a:spAutoFit/>
          </a:bodyPr>
          <a:lstStyle/>
          <a:p>
            <a:pPr algn="just"/>
            <a:r>
              <a:rPr lang="en-US" sz="2000" b="1" dirty="0"/>
              <a:t>Attribute Grammars: </a:t>
            </a:r>
            <a:r>
              <a:rPr lang="en-US" dirty="0"/>
              <a:t>Each grammar symbol has an associated set of attributes. An attribute</a:t>
            </a:r>
            <a:r>
              <a:rPr lang="en-US" b="1" dirty="0"/>
              <a:t> </a:t>
            </a:r>
            <a:r>
              <a:rPr lang="en-US" dirty="0"/>
              <a:t>can represent anything we choose:</a:t>
            </a:r>
          </a:p>
          <a:p>
            <a:endParaRPr lang="en-US" dirty="0"/>
          </a:p>
          <a:p>
            <a:pPr marL="742950" lvl="1" indent="-285750">
              <a:buFont typeface="Wingdings" panose="05000000000000000000" pitchFamily="2" charset="2"/>
              <a:buChar char="Ø"/>
            </a:pPr>
            <a:r>
              <a:rPr lang="en-US" dirty="0"/>
              <a:t>The value of an expression when literal constants are used</a:t>
            </a:r>
          </a:p>
          <a:p>
            <a:pPr lvl="1"/>
            <a:endParaRPr lang="en-US" dirty="0"/>
          </a:p>
          <a:p>
            <a:pPr marL="742950" lvl="1" indent="-285750">
              <a:buFont typeface="Wingdings" panose="05000000000000000000" pitchFamily="2" charset="2"/>
              <a:buChar char="Ø"/>
            </a:pPr>
            <a:r>
              <a:rPr lang="en-US" dirty="0"/>
              <a:t>The data type of a constant, variable, or expression</a:t>
            </a:r>
          </a:p>
          <a:p>
            <a:pPr lvl="1"/>
            <a:endParaRPr lang="en-US" dirty="0"/>
          </a:p>
          <a:p>
            <a:pPr marL="742950" lvl="1" indent="-285750">
              <a:buFont typeface="Wingdings" panose="05000000000000000000" pitchFamily="2" charset="2"/>
              <a:buChar char="Ø"/>
            </a:pPr>
            <a:r>
              <a:rPr lang="en-US" dirty="0"/>
              <a:t>The location (or offset) of a variable in memory</a:t>
            </a:r>
          </a:p>
          <a:p>
            <a:pPr lvl="1"/>
            <a:endParaRPr lang="en-US" dirty="0"/>
          </a:p>
          <a:p>
            <a:pPr marL="742950" lvl="1" indent="-285750">
              <a:buFont typeface="Wingdings" panose="05000000000000000000" pitchFamily="2" charset="2"/>
              <a:buChar char="Ø"/>
            </a:pPr>
            <a:r>
              <a:rPr lang="en-US" dirty="0"/>
              <a:t>The translated code of an expression, statement, or function</a:t>
            </a:r>
          </a:p>
          <a:p>
            <a:pPr marL="742950" lvl="1" indent="-285750">
              <a:buFont typeface="Wingdings" panose="05000000000000000000" pitchFamily="2" charset="2"/>
              <a:buChar char="Ø"/>
            </a:pPr>
            <a:endParaRPr lang="en-US" dirty="0"/>
          </a:p>
          <a:p>
            <a:r>
              <a:rPr lang="en-US" dirty="0"/>
              <a:t>We distinguish between two kinds of attributes:</a:t>
            </a:r>
          </a:p>
          <a:p>
            <a:endParaRPr lang="en-US" dirty="0"/>
          </a:p>
          <a:p>
            <a:pPr marL="857250" lvl="1" indent="-400050">
              <a:buFont typeface="+mj-lt"/>
              <a:buAutoNum type="romanUcPeriod"/>
            </a:pPr>
            <a:r>
              <a:rPr lang="en-US" dirty="0"/>
              <a:t>Synthesized Attributes.</a:t>
            </a:r>
          </a:p>
          <a:p>
            <a:pPr marL="857250" lvl="1" indent="-400050">
              <a:buFont typeface="+mj-lt"/>
              <a:buAutoNum type="romanUcPeriod"/>
            </a:pPr>
            <a:r>
              <a:rPr lang="en-US" dirty="0"/>
              <a:t>Inherited Attributes.</a:t>
            </a:r>
          </a:p>
          <a:p>
            <a:endParaRPr lang="en-US" dirty="0"/>
          </a:p>
          <a:p>
            <a:pPr marL="285750" indent="-285750">
              <a:buFont typeface="Wingdings" panose="05000000000000000000" pitchFamily="2" charset="2"/>
              <a:buChar char="Ø"/>
            </a:pPr>
            <a:endParaRPr lang="en-US" dirty="0"/>
          </a:p>
          <a:p>
            <a:r>
              <a:rPr lang="en-US" dirty="0"/>
              <a:t>                                                                                                               </a:t>
            </a:r>
            <a:endParaRPr lang="x-none" dirty="0"/>
          </a:p>
        </p:txBody>
      </p:sp>
    </p:spTree>
    <p:extLst>
      <p:ext uri="{BB962C8B-B14F-4D97-AF65-F5344CB8AC3E}">
        <p14:creationId xmlns:p14="http://schemas.microsoft.com/office/powerpoint/2010/main" val="16228594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 xmlns:a16="http://schemas.microsoft.com/office/drawing/2014/main" id="{EF1BEE68-AF41-4F30-9DA7-39B7F494DE12}"/>
              </a:ext>
            </a:extLst>
          </p:cNvPr>
          <p:cNvSpPr txBox="1"/>
          <p:nvPr/>
        </p:nvSpPr>
        <p:spPr>
          <a:xfrm>
            <a:off x="994491" y="1464907"/>
            <a:ext cx="7556508" cy="4832092"/>
          </a:xfrm>
          <a:prstGeom prst="rect">
            <a:avLst/>
          </a:prstGeom>
          <a:noFill/>
        </p:spPr>
        <p:txBody>
          <a:bodyPr wrap="square" rtlCol="0">
            <a:spAutoFit/>
          </a:bodyPr>
          <a:lstStyle/>
          <a:p>
            <a:pPr algn="just"/>
            <a:r>
              <a:rPr lang="en-US" sz="2000" b="1" dirty="0"/>
              <a:t>Synthesized Attributes: </a:t>
            </a:r>
            <a:r>
              <a:rPr lang="en-US" dirty="0"/>
              <a:t>An attribute is synthesized if the attribute value of parent is determined from attribute values of children in the parse tree.</a:t>
            </a:r>
          </a:p>
          <a:p>
            <a:pPr algn="just"/>
            <a:endParaRPr lang="en-US" dirty="0"/>
          </a:p>
          <a:p>
            <a:pPr algn="just"/>
            <a:r>
              <a:rPr lang="en-US" dirty="0"/>
              <a:t>Example:</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Ø"/>
            </a:pPr>
            <a:endParaRPr lang="en-US" dirty="0"/>
          </a:p>
          <a:p>
            <a:r>
              <a:rPr lang="en-US" dirty="0"/>
              <a:t>                                                                                                               </a:t>
            </a:r>
            <a:endParaRPr lang="x-none" dirty="0"/>
          </a:p>
        </p:txBody>
      </p:sp>
      <p:grpSp>
        <p:nvGrpSpPr>
          <p:cNvPr id="4" name="Group 1038">
            <a:extLst>
              <a:ext uri="{FF2B5EF4-FFF2-40B4-BE49-F238E27FC236}">
                <a16:creationId xmlns="" xmlns:a16="http://schemas.microsoft.com/office/drawing/2014/main" id="{14F2BB4B-5F9C-487C-BE43-D62B9A1A0506}"/>
              </a:ext>
            </a:extLst>
          </p:cNvPr>
          <p:cNvGrpSpPr>
            <a:grpSpLocks/>
          </p:cNvGrpSpPr>
          <p:nvPr/>
        </p:nvGrpSpPr>
        <p:grpSpPr bwMode="auto">
          <a:xfrm>
            <a:off x="1752600" y="3076136"/>
            <a:ext cx="6934200" cy="2606675"/>
            <a:chOff x="1152" y="1488"/>
            <a:chExt cx="3744" cy="1536"/>
          </a:xfrm>
        </p:grpSpPr>
        <p:sp>
          <p:nvSpPr>
            <p:cNvPr id="5" name="Text Box 1032">
              <a:extLst>
                <a:ext uri="{FF2B5EF4-FFF2-40B4-BE49-F238E27FC236}">
                  <a16:creationId xmlns="" xmlns:a16="http://schemas.microsoft.com/office/drawing/2014/main" id="{B7AACAED-4687-4211-A5A6-95F56D433890}"/>
                </a:ext>
              </a:extLst>
            </p:cNvPr>
            <p:cNvSpPr txBox="1">
              <a:spLocks noChangeArrowheads="1"/>
            </p:cNvSpPr>
            <p:nvPr/>
          </p:nvSpPr>
          <p:spPr bwMode="auto">
            <a:xfrm>
              <a:off x="1152" y="1536"/>
              <a:ext cx="3744" cy="1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1800" b="1" dirty="0">
                  <a:latin typeface="Times New Roman" panose="02020603050405020304" pitchFamily="18" charset="0"/>
                </a:rPr>
                <a:t>Production                                    Semantic Rule</a:t>
              </a:r>
            </a:p>
            <a:p>
              <a:pPr algn="l" eaLnBrk="0" hangingPunct="0">
                <a:lnSpc>
                  <a:spcPct val="50000"/>
                </a:lnSpc>
                <a:spcBef>
                  <a:spcPct val="50000"/>
                </a:spcBef>
              </a:pPr>
              <a:r>
                <a:rPr lang="en-US" altLang="en-US" sz="1800" b="1" i="1" dirty="0">
                  <a:latin typeface="Times New Roman" panose="02020603050405020304" pitchFamily="18" charset="0"/>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expr.t := expr.t || term.t || ‘+’</a:t>
              </a: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expr.t := expr.t || term.t || ’-’</a:t>
              </a: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term                            expr.t := term.t</a:t>
              </a:r>
            </a:p>
            <a:p>
              <a:pPr algn="l" eaLnBrk="0" hangingPunct="0">
                <a:lnSpc>
                  <a:spcPct val="6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a:t>
              </a: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1 </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1</a:t>
              </a:r>
              <a:r>
                <a:rPr lang="en-US" altLang="en-US" sz="1800" b="1" i="1" dirty="0">
                  <a:latin typeface="Times New Roman" panose="02020603050405020304" pitchFamily="18" charset="0"/>
                  <a:sym typeface="Symbol" panose="05050102010706020507" pitchFamily="18" charset="2"/>
                </a:rPr>
                <a:t>’</a:t>
              </a: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                                           ….</a:t>
              </a: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a:t>
              </a:r>
            </a:p>
          </p:txBody>
        </p:sp>
        <p:sp>
          <p:nvSpPr>
            <p:cNvPr id="6" name="Line 1033">
              <a:extLst>
                <a:ext uri="{FF2B5EF4-FFF2-40B4-BE49-F238E27FC236}">
                  <a16:creationId xmlns="" xmlns:a16="http://schemas.microsoft.com/office/drawing/2014/main" id="{F2797014-C340-4D37-8DA3-BD0FC5B8FDEF}"/>
                </a:ext>
              </a:extLst>
            </p:cNvPr>
            <p:cNvSpPr>
              <a:spLocks noChangeShapeType="1"/>
            </p:cNvSpPr>
            <p:nvPr/>
          </p:nvSpPr>
          <p:spPr bwMode="auto">
            <a:xfrm>
              <a:off x="1152" y="1536"/>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 name="Line 1034">
              <a:extLst>
                <a:ext uri="{FF2B5EF4-FFF2-40B4-BE49-F238E27FC236}">
                  <a16:creationId xmlns="" xmlns:a16="http://schemas.microsoft.com/office/drawing/2014/main" id="{9135C5C3-D209-4AB5-B902-9E81E689712E}"/>
                </a:ext>
              </a:extLst>
            </p:cNvPr>
            <p:cNvSpPr>
              <a:spLocks noChangeShapeType="1"/>
            </p:cNvSpPr>
            <p:nvPr/>
          </p:nvSpPr>
          <p:spPr bwMode="auto">
            <a:xfrm>
              <a:off x="1152" y="1488"/>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1035">
              <a:extLst>
                <a:ext uri="{FF2B5EF4-FFF2-40B4-BE49-F238E27FC236}">
                  <a16:creationId xmlns="" xmlns:a16="http://schemas.microsoft.com/office/drawing/2014/main" id="{D5BB5084-9517-4600-B0E4-705BA46E10E6}"/>
                </a:ext>
              </a:extLst>
            </p:cNvPr>
            <p:cNvSpPr>
              <a:spLocks noChangeShapeType="1"/>
            </p:cNvSpPr>
            <p:nvPr/>
          </p:nvSpPr>
          <p:spPr bwMode="auto">
            <a:xfrm>
              <a:off x="1152" y="3024"/>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1036">
              <a:extLst>
                <a:ext uri="{FF2B5EF4-FFF2-40B4-BE49-F238E27FC236}">
                  <a16:creationId xmlns="" xmlns:a16="http://schemas.microsoft.com/office/drawing/2014/main" id="{140CDAA2-96B5-4149-87B9-F91A1042F345}"/>
                </a:ext>
              </a:extLst>
            </p:cNvPr>
            <p:cNvSpPr>
              <a:spLocks noChangeShapeType="1"/>
            </p:cNvSpPr>
            <p:nvPr/>
          </p:nvSpPr>
          <p:spPr bwMode="auto">
            <a:xfrm>
              <a:off x="1152" y="1728"/>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037">
              <a:extLst>
                <a:ext uri="{FF2B5EF4-FFF2-40B4-BE49-F238E27FC236}">
                  <a16:creationId xmlns="" xmlns:a16="http://schemas.microsoft.com/office/drawing/2014/main" id="{DA1F83DB-8DF6-4D20-83C4-75016EE2F1F4}"/>
                </a:ext>
              </a:extLst>
            </p:cNvPr>
            <p:cNvSpPr>
              <a:spLocks noChangeShapeType="1"/>
            </p:cNvSpPr>
            <p:nvPr/>
          </p:nvSpPr>
          <p:spPr bwMode="auto">
            <a:xfrm>
              <a:off x="2496" y="1536"/>
              <a:ext cx="0" cy="1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7747799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 xmlns:a16="http://schemas.microsoft.com/office/drawing/2014/main" id="{EF1BEE68-AF41-4F30-9DA7-39B7F494DE12}"/>
              </a:ext>
            </a:extLst>
          </p:cNvPr>
          <p:cNvSpPr txBox="1"/>
          <p:nvPr/>
        </p:nvSpPr>
        <p:spPr>
          <a:xfrm>
            <a:off x="994491" y="1464907"/>
            <a:ext cx="7556508" cy="1200329"/>
          </a:xfrm>
          <a:prstGeom prst="rect">
            <a:avLst/>
          </a:prstGeom>
          <a:noFill/>
        </p:spPr>
        <p:txBody>
          <a:bodyPr wrap="square" rtlCol="0">
            <a:spAutoFit/>
          </a:bodyPr>
          <a:lstStyle/>
          <a:p>
            <a:pPr algn="just"/>
            <a:endParaRPr lang="en-US" dirty="0"/>
          </a:p>
          <a:p>
            <a:pPr algn="just"/>
            <a:endParaRPr lang="en-US" dirty="0"/>
          </a:p>
          <a:p>
            <a:pPr marL="285750" indent="-285750" algn="just">
              <a:buFont typeface="Wingdings" panose="05000000000000000000" pitchFamily="2" charset="2"/>
              <a:buChar char="Ø"/>
            </a:pPr>
            <a:endParaRPr lang="en-US" dirty="0"/>
          </a:p>
          <a:p>
            <a:r>
              <a:rPr lang="en-US" dirty="0"/>
              <a:t>                                                                                                               </a:t>
            </a:r>
            <a:endParaRPr lang="x-none" dirty="0"/>
          </a:p>
        </p:txBody>
      </p:sp>
      <p:grpSp>
        <p:nvGrpSpPr>
          <p:cNvPr id="33" name="Group 3">
            <a:extLst>
              <a:ext uri="{FF2B5EF4-FFF2-40B4-BE49-F238E27FC236}">
                <a16:creationId xmlns="" xmlns:a16="http://schemas.microsoft.com/office/drawing/2014/main" id="{5AC0090C-24C4-405C-9478-2CED0A397BAC}"/>
              </a:ext>
            </a:extLst>
          </p:cNvPr>
          <p:cNvGrpSpPr>
            <a:grpSpLocks/>
          </p:cNvGrpSpPr>
          <p:nvPr/>
        </p:nvGrpSpPr>
        <p:grpSpPr bwMode="auto">
          <a:xfrm>
            <a:off x="1765493" y="2012844"/>
            <a:ext cx="5181600" cy="3628301"/>
            <a:chOff x="576" y="768"/>
            <a:chExt cx="3264" cy="2074"/>
          </a:xfrm>
        </p:grpSpPr>
        <p:sp>
          <p:nvSpPr>
            <p:cNvPr id="34" name="Text Box 4">
              <a:extLst>
                <a:ext uri="{FF2B5EF4-FFF2-40B4-BE49-F238E27FC236}">
                  <a16:creationId xmlns="" xmlns:a16="http://schemas.microsoft.com/office/drawing/2014/main" id="{9C9A071F-2893-4AFC-92FE-9AA84B0DE0D1}"/>
                </a:ext>
              </a:extLst>
            </p:cNvPr>
            <p:cNvSpPr txBox="1">
              <a:spLocks noChangeArrowheads="1"/>
            </p:cNvSpPr>
            <p:nvPr/>
          </p:nvSpPr>
          <p:spPr bwMode="auto">
            <a:xfrm>
              <a:off x="1152" y="1152"/>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expr.t =</a:t>
              </a:r>
              <a:r>
                <a:rPr lang="en-US" altLang="en-US" b="1">
                  <a:solidFill>
                    <a:srgbClr val="0066FF"/>
                  </a:solidFill>
                  <a:latin typeface="Times New Roman" panose="02020603050405020304" pitchFamily="18" charset="0"/>
                </a:rPr>
                <a:t>95-</a:t>
              </a:r>
              <a:endParaRPr lang="en-US" altLang="en-US" b="1" i="1">
                <a:latin typeface="Times New Roman" panose="02020603050405020304" pitchFamily="18" charset="0"/>
              </a:endParaRPr>
            </a:p>
          </p:txBody>
        </p:sp>
        <p:sp>
          <p:nvSpPr>
            <p:cNvPr id="35" name="Text Box 5">
              <a:extLst>
                <a:ext uri="{FF2B5EF4-FFF2-40B4-BE49-F238E27FC236}">
                  <a16:creationId xmlns="" xmlns:a16="http://schemas.microsoft.com/office/drawing/2014/main" id="{894D2F5E-F81D-49F6-A26C-AF4D3746B646}"/>
                </a:ext>
              </a:extLst>
            </p:cNvPr>
            <p:cNvSpPr txBox="1">
              <a:spLocks noChangeArrowheads="1"/>
            </p:cNvSpPr>
            <p:nvPr/>
          </p:nvSpPr>
          <p:spPr bwMode="auto">
            <a:xfrm>
              <a:off x="576" y="1536"/>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expr.t =</a:t>
              </a:r>
              <a:r>
                <a:rPr lang="en-US" altLang="en-US" b="1">
                  <a:solidFill>
                    <a:srgbClr val="0066FF"/>
                  </a:solidFill>
                  <a:latin typeface="Times New Roman" panose="02020603050405020304" pitchFamily="18" charset="0"/>
                </a:rPr>
                <a:t>9</a:t>
              </a:r>
              <a:endParaRPr lang="en-US" altLang="en-US" b="1" i="1">
                <a:latin typeface="Times New Roman" panose="02020603050405020304" pitchFamily="18" charset="0"/>
              </a:endParaRPr>
            </a:p>
          </p:txBody>
        </p:sp>
        <p:sp>
          <p:nvSpPr>
            <p:cNvPr id="36" name="Text Box 6">
              <a:extLst>
                <a:ext uri="{FF2B5EF4-FFF2-40B4-BE49-F238E27FC236}">
                  <a16:creationId xmlns="" xmlns:a16="http://schemas.microsoft.com/office/drawing/2014/main" id="{2A280ED7-7F80-4BC6-8043-E22158F385FE}"/>
                </a:ext>
              </a:extLst>
            </p:cNvPr>
            <p:cNvSpPr txBox="1">
              <a:spLocks noChangeArrowheads="1"/>
            </p:cNvSpPr>
            <p:nvPr/>
          </p:nvSpPr>
          <p:spPr bwMode="auto">
            <a:xfrm>
              <a:off x="2208" y="768"/>
              <a:ext cx="10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expr.t =</a:t>
              </a:r>
              <a:r>
                <a:rPr lang="en-US" altLang="en-US" b="1">
                  <a:solidFill>
                    <a:srgbClr val="0066FF"/>
                  </a:solidFill>
                  <a:latin typeface="Times New Roman" panose="02020603050405020304" pitchFamily="18" charset="0"/>
                </a:rPr>
                <a:t>95-2+</a:t>
              </a:r>
              <a:endParaRPr lang="en-US" altLang="en-US" b="1" i="1">
                <a:latin typeface="Times New Roman" panose="02020603050405020304" pitchFamily="18" charset="0"/>
              </a:endParaRPr>
            </a:p>
          </p:txBody>
        </p:sp>
        <p:sp>
          <p:nvSpPr>
            <p:cNvPr id="37" name="Text Box 7">
              <a:extLst>
                <a:ext uri="{FF2B5EF4-FFF2-40B4-BE49-F238E27FC236}">
                  <a16:creationId xmlns="" xmlns:a16="http://schemas.microsoft.com/office/drawing/2014/main" id="{6B48A367-0507-492E-A72B-EAFA2D4C9165}"/>
                </a:ext>
              </a:extLst>
            </p:cNvPr>
            <p:cNvSpPr txBox="1">
              <a:spLocks noChangeArrowheads="1"/>
            </p:cNvSpPr>
            <p:nvPr/>
          </p:nvSpPr>
          <p:spPr bwMode="auto">
            <a:xfrm>
              <a:off x="1584" y="1536"/>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5</a:t>
              </a:r>
              <a:endParaRPr lang="en-US" altLang="en-US" b="1" i="1">
                <a:latin typeface="Times New Roman" panose="02020603050405020304" pitchFamily="18" charset="0"/>
              </a:endParaRPr>
            </a:p>
          </p:txBody>
        </p:sp>
        <p:sp>
          <p:nvSpPr>
            <p:cNvPr id="38" name="Text Box 8">
              <a:extLst>
                <a:ext uri="{FF2B5EF4-FFF2-40B4-BE49-F238E27FC236}">
                  <a16:creationId xmlns="" xmlns:a16="http://schemas.microsoft.com/office/drawing/2014/main" id="{CDC6A302-DD41-4EB6-9D7E-7A9CEE678B3B}"/>
                </a:ext>
              </a:extLst>
            </p:cNvPr>
            <p:cNvSpPr txBox="1">
              <a:spLocks noChangeArrowheads="1"/>
            </p:cNvSpPr>
            <p:nvPr/>
          </p:nvSpPr>
          <p:spPr bwMode="auto">
            <a:xfrm>
              <a:off x="2976" y="1152"/>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2</a:t>
              </a:r>
              <a:endParaRPr lang="en-US" altLang="en-US" b="1" i="1">
                <a:latin typeface="Times New Roman" panose="02020603050405020304" pitchFamily="18" charset="0"/>
              </a:endParaRPr>
            </a:p>
          </p:txBody>
        </p:sp>
        <p:sp>
          <p:nvSpPr>
            <p:cNvPr id="39" name="Text Box 9">
              <a:extLst>
                <a:ext uri="{FF2B5EF4-FFF2-40B4-BE49-F238E27FC236}">
                  <a16:creationId xmlns="" xmlns:a16="http://schemas.microsoft.com/office/drawing/2014/main" id="{96325EB3-0459-4AED-A526-4A744D4D8E35}"/>
                </a:ext>
              </a:extLst>
            </p:cNvPr>
            <p:cNvSpPr txBox="1">
              <a:spLocks noChangeArrowheads="1"/>
            </p:cNvSpPr>
            <p:nvPr/>
          </p:nvSpPr>
          <p:spPr bwMode="auto">
            <a:xfrm>
              <a:off x="576" y="2016"/>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9</a:t>
              </a:r>
              <a:endParaRPr lang="en-US" altLang="en-US" b="1" i="1">
                <a:latin typeface="Times New Roman" panose="02020603050405020304" pitchFamily="18" charset="0"/>
              </a:endParaRPr>
            </a:p>
          </p:txBody>
        </p:sp>
        <p:sp>
          <p:nvSpPr>
            <p:cNvPr id="40" name="Line 10">
              <a:extLst>
                <a:ext uri="{FF2B5EF4-FFF2-40B4-BE49-F238E27FC236}">
                  <a16:creationId xmlns="" xmlns:a16="http://schemas.microsoft.com/office/drawing/2014/main" id="{2E62B4E4-D6C6-4AAC-B036-C2DBAEF065E6}"/>
                </a:ext>
              </a:extLst>
            </p:cNvPr>
            <p:cNvSpPr>
              <a:spLocks noChangeShapeType="1"/>
            </p:cNvSpPr>
            <p:nvPr/>
          </p:nvSpPr>
          <p:spPr bwMode="auto">
            <a:xfrm>
              <a:off x="816" y="23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11">
              <a:extLst>
                <a:ext uri="{FF2B5EF4-FFF2-40B4-BE49-F238E27FC236}">
                  <a16:creationId xmlns="" xmlns:a16="http://schemas.microsoft.com/office/drawing/2014/main" id="{57FE20CA-94D2-4F95-9272-40DA670CFACE}"/>
                </a:ext>
              </a:extLst>
            </p:cNvPr>
            <p:cNvSpPr>
              <a:spLocks noChangeShapeType="1"/>
            </p:cNvSpPr>
            <p:nvPr/>
          </p:nvSpPr>
          <p:spPr bwMode="auto">
            <a:xfrm>
              <a:off x="2736" y="960"/>
              <a:ext cx="43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Line 12">
              <a:extLst>
                <a:ext uri="{FF2B5EF4-FFF2-40B4-BE49-F238E27FC236}">
                  <a16:creationId xmlns="" xmlns:a16="http://schemas.microsoft.com/office/drawing/2014/main" id="{2F7BEBA9-D3CB-4515-BC04-59FD38955FF8}"/>
                </a:ext>
              </a:extLst>
            </p:cNvPr>
            <p:cNvSpPr>
              <a:spLocks noChangeShapeType="1"/>
            </p:cNvSpPr>
            <p:nvPr/>
          </p:nvSpPr>
          <p:spPr bwMode="auto">
            <a:xfrm>
              <a:off x="1536" y="1344"/>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Line 13">
              <a:extLst>
                <a:ext uri="{FF2B5EF4-FFF2-40B4-BE49-F238E27FC236}">
                  <a16:creationId xmlns="" xmlns:a16="http://schemas.microsoft.com/office/drawing/2014/main" id="{7E934A92-2677-485A-B543-CF8751E06149}"/>
                </a:ext>
              </a:extLst>
            </p:cNvPr>
            <p:cNvSpPr>
              <a:spLocks noChangeShapeType="1"/>
            </p:cNvSpPr>
            <p:nvPr/>
          </p:nvSpPr>
          <p:spPr bwMode="auto">
            <a:xfrm flipH="1">
              <a:off x="1392" y="912"/>
              <a:ext cx="816"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Line 14">
              <a:extLst>
                <a:ext uri="{FF2B5EF4-FFF2-40B4-BE49-F238E27FC236}">
                  <a16:creationId xmlns="" xmlns:a16="http://schemas.microsoft.com/office/drawing/2014/main" id="{8EF1166F-AB8D-4A4C-BE38-AE9CC42DDBF7}"/>
                </a:ext>
              </a:extLst>
            </p:cNvPr>
            <p:cNvSpPr>
              <a:spLocks noChangeShapeType="1"/>
            </p:cNvSpPr>
            <p:nvPr/>
          </p:nvSpPr>
          <p:spPr bwMode="auto">
            <a:xfrm flipH="1">
              <a:off x="816" y="1344"/>
              <a:ext cx="33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15">
              <a:extLst>
                <a:ext uri="{FF2B5EF4-FFF2-40B4-BE49-F238E27FC236}">
                  <a16:creationId xmlns="" xmlns:a16="http://schemas.microsoft.com/office/drawing/2014/main" id="{1A3C883C-894B-4359-888B-BD5FFEAFD627}"/>
                </a:ext>
              </a:extLst>
            </p:cNvPr>
            <p:cNvSpPr>
              <a:spLocks noChangeShapeType="1"/>
            </p:cNvSpPr>
            <p:nvPr/>
          </p:nvSpPr>
          <p:spPr bwMode="auto">
            <a:xfrm>
              <a:off x="768" y="177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16">
              <a:extLst>
                <a:ext uri="{FF2B5EF4-FFF2-40B4-BE49-F238E27FC236}">
                  <a16:creationId xmlns="" xmlns:a16="http://schemas.microsoft.com/office/drawing/2014/main" id="{D01047D9-9242-4031-A800-0335DEEFD56A}"/>
                </a:ext>
              </a:extLst>
            </p:cNvPr>
            <p:cNvSpPr>
              <a:spLocks noChangeShapeType="1"/>
            </p:cNvSpPr>
            <p:nvPr/>
          </p:nvSpPr>
          <p:spPr bwMode="auto">
            <a:xfrm>
              <a:off x="1344" y="1440"/>
              <a:ext cx="0" cy="11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Line 17">
              <a:extLst>
                <a:ext uri="{FF2B5EF4-FFF2-40B4-BE49-F238E27FC236}">
                  <a16:creationId xmlns="" xmlns:a16="http://schemas.microsoft.com/office/drawing/2014/main" id="{C7E1C107-97CA-4C42-8A62-0A5D6BEBE9A1}"/>
                </a:ext>
              </a:extLst>
            </p:cNvPr>
            <p:cNvSpPr>
              <a:spLocks noChangeShapeType="1"/>
            </p:cNvSpPr>
            <p:nvPr/>
          </p:nvSpPr>
          <p:spPr bwMode="auto">
            <a:xfrm>
              <a:off x="2400" y="1056"/>
              <a:ext cx="0" cy="15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Line 18">
              <a:extLst>
                <a:ext uri="{FF2B5EF4-FFF2-40B4-BE49-F238E27FC236}">
                  <a16:creationId xmlns="" xmlns:a16="http://schemas.microsoft.com/office/drawing/2014/main" id="{E5FF6F5D-54F2-4540-8A61-BB4495E308D8}"/>
                </a:ext>
              </a:extLst>
            </p:cNvPr>
            <p:cNvSpPr>
              <a:spLocks noChangeShapeType="1"/>
            </p:cNvSpPr>
            <p:nvPr/>
          </p:nvSpPr>
          <p:spPr bwMode="auto">
            <a:xfrm>
              <a:off x="1776" y="1776"/>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19">
              <a:extLst>
                <a:ext uri="{FF2B5EF4-FFF2-40B4-BE49-F238E27FC236}">
                  <a16:creationId xmlns="" xmlns:a16="http://schemas.microsoft.com/office/drawing/2014/main" id="{E11E9F82-9C47-45FA-A981-47D4A0D13691}"/>
                </a:ext>
              </a:extLst>
            </p:cNvPr>
            <p:cNvSpPr>
              <a:spLocks noChangeShapeType="1"/>
            </p:cNvSpPr>
            <p:nvPr/>
          </p:nvSpPr>
          <p:spPr bwMode="auto">
            <a:xfrm>
              <a:off x="3168" y="1440"/>
              <a:ext cx="0" cy="11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Text Box 20">
              <a:extLst>
                <a:ext uri="{FF2B5EF4-FFF2-40B4-BE49-F238E27FC236}">
                  <a16:creationId xmlns="" xmlns:a16="http://schemas.microsoft.com/office/drawing/2014/main" id="{74DCB25A-340A-4F5C-BE71-9E38A52B09F4}"/>
                </a:ext>
              </a:extLst>
            </p:cNvPr>
            <p:cNvSpPr txBox="1">
              <a:spLocks noChangeArrowheads="1"/>
            </p:cNvSpPr>
            <p:nvPr/>
          </p:nvSpPr>
          <p:spPr bwMode="auto">
            <a:xfrm>
              <a:off x="3089" y="2544"/>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2</a:t>
              </a:r>
            </a:p>
          </p:txBody>
        </p:sp>
        <p:sp>
          <p:nvSpPr>
            <p:cNvPr id="51" name="Text Box 21">
              <a:extLst>
                <a:ext uri="{FF2B5EF4-FFF2-40B4-BE49-F238E27FC236}">
                  <a16:creationId xmlns="" xmlns:a16="http://schemas.microsoft.com/office/drawing/2014/main" id="{2D1440BA-969B-44E2-9903-31EB343F860D}"/>
                </a:ext>
              </a:extLst>
            </p:cNvPr>
            <p:cNvSpPr txBox="1">
              <a:spLocks noChangeArrowheads="1"/>
            </p:cNvSpPr>
            <p:nvPr/>
          </p:nvSpPr>
          <p:spPr bwMode="auto">
            <a:xfrm>
              <a:off x="2304"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a:t>
              </a:r>
            </a:p>
          </p:txBody>
        </p:sp>
        <p:sp>
          <p:nvSpPr>
            <p:cNvPr id="52" name="Text Box 22">
              <a:extLst>
                <a:ext uri="{FF2B5EF4-FFF2-40B4-BE49-F238E27FC236}">
                  <a16:creationId xmlns="" xmlns:a16="http://schemas.microsoft.com/office/drawing/2014/main" id="{F6223200-C1D5-4728-8C2C-F7F25789E3BD}"/>
                </a:ext>
              </a:extLst>
            </p:cNvPr>
            <p:cNvSpPr txBox="1">
              <a:spLocks noChangeArrowheads="1"/>
            </p:cNvSpPr>
            <p:nvPr/>
          </p:nvSpPr>
          <p:spPr bwMode="auto">
            <a:xfrm>
              <a:off x="1683"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a:latin typeface="Times New Roman" panose="02020603050405020304" pitchFamily="18" charset="0"/>
                </a:rPr>
                <a:t>5</a:t>
              </a:r>
            </a:p>
          </p:txBody>
        </p:sp>
        <p:sp>
          <p:nvSpPr>
            <p:cNvPr id="53" name="Text Box 23">
              <a:extLst>
                <a:ext uri="{FF2B5EF4-FFF2-40B4-BE49-F238E27FC236}">
                  <a16:creationId xmlns="" xmlns:a16="http://schemas.microsoft.com/office/drawing/2014/main" id="{A7A0FECB-7F34-4F63-954C-7F1999043525}"/>
                </a:ext>
              </a:extLst>
            </p:cNvPr>
            <p:cNvSpPr txBox="1">
              <a:spLocks noChangeArrowheads="1"/>
            </p:cNvSpPr>
            <p:nvPr/>
          </p:nvSpPr>
          <p:spPr bwMode="auto">
            <a:xfrm>
              <a:off x="1272"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a:t>
              </a:r>
            </a:p>
          </p:txBody>
        </p:sp>
        <p:sp>
          <p:nvSpPr>
            <p:cNvPr id="54" name="Text Box 24">
              <a:extLst>
                <a:ext uri="{FF2B5EF4-FFF2-40B4-BE49-F238E27FC236}">
                  <a16:creationId xmlns="" xmlns:a16="http://schemas.microsoft.com/office/drawing/2014/main" id="{6606FF8E-D86E-41B0-A364-7B45D0B2B0C4}"/>
                </a:ext>
              </a:extLst>
            </p:cNvPr>
            <p:cNvSpPr txBox="1">
              <a:spLocks noChangeArrowheads="1"/>
            </p:cNvSpPr>
            <p:nvPr/>
          </p:nvSpPr>
          <p:spPr bwMode="auto">
            <a:xfrm>
              <a:off x="720"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9</a:t>
              </a:r>
            </a:p>
          </p:txBody>
        </p:sp>
      </p:grpSp>
      <p:sp>
        <p:nvSpPr>
          <p:cNvPr id="55" name="Rectangle 54">
            <a:extLst>
              <a:ext uri="{FF2B5EF4-FFF2-40B4-BE49-F238E27FC236}">
                <a16:creationId xmlns="" xmlns:a16="http://schemas.microsoft.com/office/drawing/2014/main" id="{7470A9AA-AD3D-48FF-86DB-C9C1C55E11E8}"/>
              </a:ext>
            </a:extLst>
          </p:cNvPr>
          <p:cNvSpPr/>
          <p:nvPr/>
        </p:nvSpPr>
        <p:spPr>
          <a:xfrm>
            <a:off x="3198617" y="5846863"/>
            <a:ext cx="2577950" cy="369332"/>
          </a:xfrm>
          <a:prstGeom prst="rect">
            <a:avLst/>
          </a:prstGeom>
        </p:spPr>
        <p:txBody>
          <a:bodyPr wrap="none">
            <a:spAutoFit/>
          </a:bodyPr>
          <a:lstStyle/>
          <a:p>
            <a:r>
              <a:rPr lang="en-US" dirty="0"/>
              <a:t>Fig: Annotated Parse Tree</a:t>
            </a:r>
          </a:p>
        </p:txBody>
      </p:sp>
    </p:spTree>
    <p:extLst>
      <p:ext uri="{BB962C8B-B14F-4D97-AF65-F5344CB8AC3E}">
        <p14:creationId xmlns:p14="http://schemas.microsoft.com/office/powerpoint/2010/main" val="42165218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 xmlns:a16="http://schemas.microsoft.com/office/drawing/2014/main" id="{EF1BEE68-AF41-4F30-9DA7-39B7F494DE12}"/>
              </a:ext>
            </a:extLst>
          </p:cNvPr>
          <p:cNvSpPr txBox="1"/>
          <p:nvPr/>
        </p:nvSpPr>
        <p:spPr>
          <a:xfrm>
            <a:off x="994491" y="1464907"/>
            <a:ext cx="7556508" cy="5386090"/>
          </a:xfrm>
          <a:prstGeom prst="rect">
            <a:avLst/>
          </a:prstGeom>
          <a:noFill/>
        </p:spPr>
        <p:txBody>
          <a:bodyPr wrap="square" rtlCol="0">
            <a:spAutoFit/>
          </a:bodyPr>
          <a:lstStyle/>
          <a:p>
            <a:pPr algn="just"/>
            <a:r>
              <a:rPr lang="en-US" sz="2000" b="1" dirty="0"/>
              <a:t>Inherited Attributes: </a:t>
            </a:r>
            <a:r>
              <a:rPr lang="en-US" dirty="0"/>
              <a:t>An attribute is inherited if the attribute value of a parse-tree node is determined from attribute values of its parent and siblings.</a:t>
            </a:r>
          </a:p>
          <a:p>
            <a:pPr algn="just"/>
            <a:endParaRPr lang="en-US" dirty="0"/>
          </a:p>
          <a:p>
            <a:pPr algn="just"/>
            <a:r>
              <a:rPr lang="en-US" dirty="0"/>
              <a:t>Example:</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Ø"/>
            </a:pPr>
            <a:endParaRPr lang="en-US" dirty="0"/>
          </a:p>
          <a:p>
            <a:r>
              <a:rPr lang="en-US" dirty="0"/>
              <a:t>                                                                                                               </a:t>
            </a:r>
            <a:endParaRPr lang="x-none" dirty="0"/>
          </a:p>
        </p:txBody>
      </p:sp>
      <p:pic>
        <p:nvPicPr>
          <p:cNvPr id="11" name="Picture 10">
            <a:extLst>
              <a:ext uri="{FF2B5EF4-FFF2-40B4-BE49-F238E27FC236}">
                <a16:creationId xmlns="" xmlns:a16="http://schemas.microsoft.com/office/drawing/2014/main" id="{9DA84C69-3243-42EE-84F6-A66A6076F7E5}"/>
              </a:ext>
            </a:extLst>
          </p:cNvPr>
          <p:cNvPicPr>
            <a:picLocks noChangeAspect="1"/>
          </p:cNvPicPr>
          <p:nvPr/>
        </p:nvPicPr>
        <p:blipFill>
          <a:blip r:embed="rId2"/>
          <a:stretch>
            <a:fillRect/>
          </a:stretch>
        </p:blipFill>
        <p:spPr>
          <a:xfrm>
            <a:off x="1307049" y="3399916"/>
            <a:ext cx="3209925" cy="2562225"/>
          </a:xfrm>
          <a:prstGeom prst="rect">
            <a:avLst/>
          </a:prstGeom>
        </p:spPr>
      </p:pic>
      <p:pic>
        <p:nvPicPr>
          <p:cNvPr id="12" name="Picture 11">
            <a:extLst>
              <a:ext uri="{FF2B5EF4-FFF2-40B4-BE49-F238E27FC236}">
                <a16:creationId xmlns="" xmlns:a16="http://schemas.microsoft.com/office/drawing/2014/main" id="{B6F48514-AB81-43FD-AFEE-9503665D4931}"/>
              </a:ext>
            </a:extLst>
          </p:cNvPr>
          <p:cNvPicPr>
            <a:picLocks noChangeAspect="1"/>
          </p:cNvPicPr>
          <p:nvPr/>
        </p:nvPicPr>
        <p:blipFill>
          <a:blip r:embed="rId3"/>
          <a:stretch>
            <a:fillRect/>
          </a:stretch>
        </p:blipFill>
        <p:spPr>
          <a:xfrm>
            <a:off x="5633158" y="3352139"/>
            <a:ext cx="3209925" cy="2562225"/>
          </a:xfrm>
          <a:prstGeom prst="rect">
            <a:avLst/>
          </a:prstGeom>
        </p:spPr>
      </p:pic>
    </p:spTree>
    <p:extLst>
      <p:ext uri="{BB962C8B-B14F-4D97-AF65-F5344CB8AC3E}">
        <p14:creationId xmlns:p14="http://schemas.microsoft.com/office/powerpoint/2010/main" val="19508827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b="1" dirty="0"/>
              <a:t>Syntax Directed Translation Schemes</a:t>
            </a:r>
          </a:p>
        </p:txBody>
      </p:sp>
      <p:sp>
        <p:nvSpPr>
          <p:cNvPr id="3" name="TextBox 2">
            <a:extLst>
              <a:ext uri="{FF2B5EF4-FFF2-40B4-BE49-F238E27FC236}">
                <a16:creationId xmlns="" xmlns:a16="http://schemas.microsoft.com/office/drawing/2014/main" id="{EF1BEE68-AF41-4F30-9DA7-39B7F494DE12}"/>
              </a:ext>
            </a:extLst>
          </p:cNvPr>
          <p:cNvSpPr txBox="1"/>
          <p:nvPr/>
        </p:nvSpPr>
        <p:spPr>
          <a:xfrm>
            <a:off x="994491" y="1464907"/>
            <a:ext cx="7556508" cy="6247864"/>
          </a:xfrm>
          <a:prstGeom prst="rect">
            <a:avLst/>
          </a:prstGeom>
          <a:noFill/>
        </p:spPr>
        <p:txBody>
          <a:bodyPr wrap="square" rtlCol="0">
            <a:spAutoFit/>
          </a:bodyPr>
          <a:lstStyle/>
          <a:p>
            <a:pPr algn="just"/>
            <a:r>
              <a:rPr lang="en-US" sz="2000" b="1" dirty="0"/>
              <a:t>Syntax Directed Translation Schemes: </a:t>
            </a:r>
            <a:r>
              <a:rPr lang="en-US" dirty="0"/>
              <a:t>A translation scheme is a context free grammar in which</a:t>
            </a:r>
          </a:p>
          <a:p>
            <a:pPr algn="just"/>
            <a:endParaRPr lang="en-US" dirty="0"/>
          </a:p>
          <a:p>
            <a:pPr marL="742950" lvl="1" indent="-285750" algn="just">
              <a:buFont typeface="Wingdings" panose="05000000000000000000" pitchFamily="2" charset="2"/>
              <a:buChar char="Ø"/>
            </a:pPr>
            <a:r>
              <a:rPr lang="en-US" dirty="0"/>
              <a:t>Attributes are associated with grammar symbols</a:t>
            </a:r>
          </a:p>
          <a:p>
            <a:pPr lvl="1" algn="just"/>
            <a:endParaRPr lang="en-US" dirty="0"/>
          </a:p>
          <a:p>
            <a:pPr marL="742950" lvl="1" indent="-285750" algn="just">
              <a:buFont typeface="Wingdings" panose="05000000000000000000" pitchFamily="2" charset="2"/>
              <a:buChar char="Ø"/>
            </a:pPr>
            <a:r>
              <a:rPr lang="en-US" dirty="0"/>
              <a:t>Semantic actions are enclosed between braces {} and are inserted within the right-hand side of productions.</a:t>
            </a:r>
          </a:p>
          <a:p>
            <a:pPr marL="742950" lvl="1" indent="-285750" algn="just">
              <a:buFont typeface="Wingdings" panose="05000000000000000000" pitchFamily="2" charset="2"/>
              <a:buChar char="Ø"/>
            </a:pPr>
            <a:endParaRPr lang="en-US" dirty="0"/>
          </a:p>
          <a:p>
            <a:pPr marL="742950" lvl="1" indent="-285750" algn="just">
              <a:buFont typeface="Wingdings" panose="05000000000000000000" pitchFamily="2" charset="2"/>
              <a:buChar char="Ø"/>
            </a:pPr>
            <a:endParaRPr lang="en-US" dirty="0"/>
          </a:p>
          <a:p>
            <a:pPr algn="just"/>
            <a:r>
              <a:rPr lang="en-US" sz="2000" b="1" dirty="0"/>
              <a:t> </a:t>
            </a:r>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Ø"/>
            </a:pPr>
            <a:endParaRPr lang="en-US" dirty="0"/>
          </a:p>
          <a:p>
            <a:r>
              <a:rPr lang="en-US" dirty="0"/>
              <a:t>                                                                                                               </a:t>
            </a:r>
            <a:endParaRPr lang="x-none" dirty="0"/>
          </a:p>
        </p:txBody>
      </p:sp>
      <p:grpSp>
        <p:nvGrpSpPr>
          <p:cNvPr id="11" name="Group 1038">
            <a:extLst>
              <a:ext uri="{FF2B5EF4-FFF2-40B4-BE49-F238E27FC236}">
                <a16:creationId xmlns="" xmlns:a16="http://schemas.microsoft.com/office/drawing/2014/main" id="{B2170BCA-B7EB-4C6C-8960-97DCB71B0530}"/>
              </a:ext>
            </a:extLst>
          </p:cNvPr>
          <p:cNvGrpSpPr>
            <a:grpSpLocks/>
          </p:cNvGrpSpPr>
          <p:nvPr/>
        </p:nvGrpSpPr>
        <p:grpSpPr bwMode="auto">
          <a:xfrm>
            <a:off x="1752600" y="3695116"/>
            <a:ext cx="6934200" cy="2796745"/>
            <a:chOff x="1152" y="1488"/>
            <a:chExt cx="3744" cy="1648"/>
          </a:xfrm>
        </p:grpSpPr>
        <p:sp>
          <p:nvSpPr>
            <p:cNvPr id="12" name="Text Box 1032">
              <a:extLst>
                <a:ext uri="{FF2B5EF4-FFF2-40B4-BE49-F238E27FC236}">
                  <a16:creationId xmlns="" xmlns:a16="http://schemas.microsoft.com/office/drawing/2014/main" id="{15DBD611-FF82-4173-A42C-7C567E7FB213}"/>
                </a:ext>
              </a:extLst>
            </p:cNvPr>
            <p:cNvSpPr txBox="1">
              <a:spLocks noChangeArrowheads="1"/>
            </p:cNvSpPr>
            <p:nvPr/>
          </p:nvSpPr>
          <p:spPr bwMode="auto">
            <a:xfrm>
              <a:off x="1152" y="1536"/>
              <a:ext cx="3744" cy="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1800" b="1" dirty="0">
                  <a:latin typeface="Times New Roman" panose="02020603050405020304" pitchFamily="18" charset="0"/>
                </a:rPr>
                <a:t>Production                                    Semantic Action</a:t>
              </a:r>
            </a:p>
            <a:p>
              <a:pPr eaLnBrk="0" hangingPunct="0">
                <a:lnSpc>
                  <a:spcPct val="50000"/>
                </a:lnSpc>
                <a:spcBef>
                  <a:spcPct val="50000"/>
                </a:spcBef>
              </a:pPr>
              <a:r>
                <a:rPr lang="en-US" altLang="en-US" sz="1800" b="1" i="1" dirty="0">
                  <a:latin typeface="Times New Roman" panose="02020603050405020304" pitchFamily="18" charset="0"/>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a:t>
              </a:r>
              <a:endParaRPr lang="en-US" altLang="en-US" sz="1800" b="1" i="1" dirty="0">
                <a:latin typeface="Times New Roman" panose="02020603050405020304" pitchFamily="18" charset="0"/>
                <a:sym typeface="Symbol" panose="05050102010706020507" pitchFamily="18" charset="2"/>
              </a:endParaRPr>
            </a:p>
            <a:p>
              <a:pPr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 - ’)}</a:t>
              </a:r>
              <a:endParaRPr lang="en-US" altLang="en-US" sz="1800" b="1" i="1" dirty="0">
                <a:latin typeface="Times New Roman" panose="02020603050405020304" pitchFamily="18" charset="0"/>
                <a:sym typeface="Symbol" panose="05050102010706020507" pitchFamily="18" charset="2"/>
              </a:endParaRPr>
            </a:p>
            <a:p>
              <a:pPr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term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      )}</a:t>
              </a:r>
              <a:endParaRPr lang="en-US" altLang="en-US" sz="1800" b="1" i="1" dirty="0">
                <a:latin typeface="Times New Roman" panose="02020603050405020304" pitchFamily="18" charset="0"/>
                <a:sym typeface="Symbol" panose="05050102010706020507" pitchFamily="18" charset="2"/>
              </a:endParaRPr>
            </a:p>
            <a:p>
              <a:pPr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(‘0’)}</a:t>
              </a:r>
              <a:endParaRPr lang="en-US" altLang="en-US" b="1" i="1" dirty="0">
                <a:latin typeface="Times New Roman" panose="02020603050405020304" pitchFamily="18" charset="0"/>
                <a:sym typeface="Symbol" panose="05050102010706020507" pitchFamily="18" charset="2"/>
              </a:endParaRPr>
            </a:p>
            <a:p>
              <a:pPr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1 </a:t>
              </a:r>
              <a:r>
                <a:rPr lang="en-US" altLang="en-US" sz="1800" b="1" i="1" dirty="0">
                  <a:latin typeface="Times New Roman" panose="02020603050405020304" pitchFamily="18" charset="0"/>
                  <a:sym typeface="Symbol" panose="05050102010706020507" pitchFamily="18" charset="2"/>
                </a:rPr>
                <a:t>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(‘1’)}</a:t>
              </a:r>
              <a:endParaRPr lang="en-US" altLang="en-US" b="1" i="1" dirty="0">
                <a:latin typeface="Times New Roman" panose="02020603050405020304" pitchFamily="18" charset="0"/>
                <a:sym typeface="Symbol" panose="05050102010706020507" pitchFamily="18" charset="2"/>
              </a:endParaRP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                                           ….</a:t>
              </a:r>
            </a:p>
            <a:p>
              <a:pPr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(‘9’)}</a:t>
              </a:r>
              <a:endParaRPr lang="en-US" altLang="en-US" b="1" i="1" dirty="0">
                <a:latin typeface="Times New Roman" panose="02020603050405020304" pitchFamily="18" charset="0"/>
                <a:sym typeface="Symbol" panose="05050102010706020507" pitchFamily="18" charset="2"/>
              </a:endParaRPr>
            </a:p>
            <a:p>
              <a:pPr algn="l" eaLnBrk="0" hangingPunct="0">
                <a:lnSpc>
                  <a:spcPct val="50000"/>
                </a:lnSpc>
                <a:spcBef>
                  <a:spcPct val="50000"/>
                </a:spcBef>
              </a:pPr>
              <a:endParaRPr lang="en-US" altLang="en-US" sz="1800" b="1" i="1" dirty="0">
                <a:latin typeface="Times New Roman" panose="02020603050405020304" pitchFamily="18" charset="0"/>
                <a:sym typeface="Symbol" panose="05050102010706020507" pitchFamily="18" charset="2"/>
              </a:endParaRPr>
            </a:p>
          </p:txBody>
        </p:sp>
        <p:sp>
          <p:nvSpPr>
            <p:cNvPr id="13" name="Line 1033">
              <a:extLst>
                <a:ext uri="{FF2B5EF4-FFF2-40B4-BE49-F238E27FC236}">
                  <a16:creationId xmlns="" xmlns:a16="http://schemas.microsoft.com/office/drawing/2014/main" id="{14B5F48F-6A56-4240-8617-B02F2C05F28B}"/>
                </a:ext>
              </a:extLst>
            </p:cNvPr>
            <p:cNvSpPr>
              <a:spLocks noChangeShapeType="1"/>
            </p:cNvSpPr>
            <p:nvPr/>
          </p:nvSpPr>
          <p:spPr bwMode="auto">
            <a:xfrm>
              <a:off x="1152" y="1536"/>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4" name="Line 1034">
              <a:extLst>
                <a:ext uri="{FF2B5EF4-FFF2-40B4-BE49-F238E27FC236}">
                  <a16:creationId xmlns="" xmlns:a16="http://schemas.microsoft.com/office/drawing/2014/main" id="{C00B7B01-D2E7-4B7D-8C1A-BD6E083AC04E}"/>
                </a:ext>
              </a:extLst>
            </p:cNvPr>
            <p:cNvSpPr>
              <a:spLocks noChangeShapeType="1"/>
            </p:cNvSpPr>
            <p:nvPr/>
          </p:nvSpPr>
          <p:spPr bwMode="auto">
            <a:xfrm>
              <a:off x="1152" y="1488"/>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035">
              <a:extLst>
                <a:ext uri="{FF2B5EF4-FFF2-40B4-BE49-F238E27FC236}">
                  <a16:creationId xmlns="" xmlns:a16="http://schemas.microsoft.com/office/drawing/2014/main" id="{38130861-1013-4580-9E53-CE387E38054D}"/>
                </a:ext>
              </a:extLst>
            </p:cNvPr>
            <p:cNvSpPr>
              <a:spLocks noChangeShapeType="1"/>
            </p:cNvSpPr>
            <p:nvPr/>
          </p:nvSpPr>
          <p:spPr bwMode="auto">
            <a:xfrm>
              <a:off x="1152" y="3024"/>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1036">
              <a:extLst>
                <a:ext uri="{FF2B5EF4-FFF2-40B4-BE49-F238E27FC236}">
                  <a16:creationId xmlns="" xmlns:a16="http://schemas.microsoft.com/office/drawing/2014/main" id="{6CA3A884-CF56-4B7E-B1FA-886EEC5186BE}"/>
                </a:ext>
              </a:extLst>
            </p:cNvPr>
            <p:cNvSpPr>
              <a:spLocks noChangeShapeType="1"/>
            </p:cNvSpPr>
            <p:nvPr/>
          </p:nvSpPr>
          <p:spPr bwMode="auto">
            <a:xfrm>
              <a:off x="1152" y="1728"/>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8817869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F1BEE68-AF41-4F30-9DA7-39B7F494DE12}"/>
              </a:ext>
            </a:extLst>
          </p:cNvPr>
          <p:cNvSpPr txBox="1"/>
          <p:nvPr/>
        </p:nvSpPr>
        <p:spPr>
          <a:xfrm>
            <a:off x="910085" y="1647789"/>
            <a:ext cx="7556508" cy="4555093"/>
          </a:xfrm>
          <a:prstGeom prst="rect">
            <a:avLst/>
          </a:prstGeom>
          <a:noFill/>
        </p:spPr>
        <p:txBody>
          <a:bodyPr wrap="square" rtlCol="0">
            <a:spAutoFit/>
          </a:bodyPr>
          <a:lstStyle/>
          <a:p>
            <a:pPr lvl="1" algn="ctr"/>
            <a:endParaRPr lang="en-US" dirty="0"/>
          </a:p>
          <a:p>
            <a:pPr marL="742950" lvl="1" indent="-285750" algn="ctr">
              <a:buFont typeface="Wingdings" panose="05000000000000000000" pitchFamily="2" charset="2"/>
              <a:buChar char="Ø"/>
            </a:pPr>
            <a:endParaRPr lang="en-US" dirty="0"/>
          </a:p>
          <a:p>
            <a:pPr marL="742950" lvl="1" indent="-285750" algn="ctr">
              <a:buFont typeface="Wingdings" panose="05000000000000000000" pitchFamily="2" charset="2"/>
              <a:buChar char="Ø"/>
            </a:pPr>
            <a:endParaRPr lang="en-US" dirty="0"/>
          </a:p>
          <a:p>
            <a:pPr algn="ctr"/>
            <a:r>
              <a:rPr lang="en-US" sz="2000" b="1" dirty="0"/>
              <a:t> </a:t>
            </a: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marL="285750" indent="-285750" algn="ctr">
              <a:buFont typeface="Wingdings" panose="05000000000000000000" pitchFamily="2" charset="2"/>
              <a:buChar char="Ø"/>
            </a:pPr>
            <a:endParaRPr lang="en-US" dirty="0"/>
          </a:p>
          <a:p>
            <a:pPr algn="ctr"/>
            <a:r>
              <a:rPr lang="en-US" dirty="0"/>
              <a:t>                                                                                                               </a:t>
            </a:r>
            <a:endParaRPr lang="x-none" dirty="0"/>
          </a:p>
        </p:txBody>
      </p:sp>
      <p:sp>
        <p:nvSpPr>
          <p:cNvPr id="17" name="Text Box 9">
            <a:extLst>
              <a:ext uri="{FF2B5EF4-FFF2-40B4-BE49-F238E27FC236}">
                <a16:creationId xmlns="" xmlns:a16="http://schemas.microsoft.com/office/drawing/2014/main" id="{10849F8B-578A-4E21-A99C-B17112DC44C0}"/>
              </a:ext>
            </a:extLst>
          </p:cNvPr>
          <p:cNvSpPr txBox="1">
            <a:spLocks noChangeArrowheads="1"/>
          </p:cNvSpPr>
          <p:nvPr/>
        </p:nvSpPr>
        <p:spPr bwMode="auto">
          <a:xfrm>
            <a:off x="937317" y="5431620"/>
            <a:ext cx="1262641" cy="399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dirty="0">
                <a:latin typeface="Times New Roman" panose="02020603050405020304" pitchFamily="18" charset="0"/>
              </a:rPr>
              <a:t>term</a:t>
            </a:r>
          </a:p>
        </p:txBody>
      </p:sp>
      <p:sp>
        <p:nvSpPr>
          <p:cNvPr id="18" name="Text Box 10">
            <a:extLst>
              <a:ext uri="{FF2B5EF4-FFF2-40B4-BE49-F238E27FC236}">
                <a16:creationId xmlns="" xmlns:a16="http://schemas.microsoft.com/office/drawing/2014/main" id="{269F6E65-3679-4F59-A8F5-D5E204C6751A}"/>
              </a:ext>
            </a:extLst>
          </p:cNvPr>
          <p:cNvSpPr txBox="1">
            <a:spLocks noChangeArrowheads="1"/>
          </p:cNvSpPr>
          <p:nvPr/>
        </p:nvSpPr>
        <p:spPr bwMode="auto">
          <a:xfrm>
            <a:off x="5307996" y="3841055"/>
            <a:ext cx="1262641" cy="399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a:latin typeface="Times New Roman" panose="02020603050405020304" pitchFamily="18" charset="0"/>
              </a:rPr>
              <a:t>term</a:t>
            </a:r>
          </a:p>
        </p:txBody>
      </p:sp>
      <p:sp>
        <p:nvSpPr>
          <p:cNvPr id="19" name="Text Box 11">
            <a:extLst>
              <a:ext uri="{FF2B5EF4-FFF2-40B4-BE49-F238E27FC236}">
                <a16:creationId xmlns="" xmlns:a16="http://schemas.microsoft.com/office/drawing/2014/main" id="{9F6D814E-3CF4-419B-A50E-0B5CAB2B16FB}"/>
              </a:ext>
            </a:extLst>
          </p:cNvPr>
          <p:cNvSpPr txBox="1">
            <a:spLocks noChangeArrowheads="1"/>
          </p:cNvSpPr>
          <p:nvPr/>
        </p:nvSpPr>
        <p:spPr bwMode="auto">
          <a:xfrm>
            <a:off x="3074093" y="4776681"/>
            <a:ext cx="1262641" cy="399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dirty="0">
                <a:latin typeface="Times New Roman" panose="02020603050405020304" pitchFamily="18" charset="0"/>
              </a:rPr>
              <a:t>term</a:t>
            </a:r>
          </a:p>
        </p:txBody>
      </p:sp>
      <p:sp>
        <p:nvSpPr>
          <p:cNvPr id="20" name="Text Box 12">
            <a:extLst>
              <a:ext uri="{FF2B5EF4-FFF2-40B4-BE49-F238E27FC236}">
                <a16:creationId xmlns="" xmlns:a16="http://schemas.microsoft.com/office/drawing/2014/main" id="{6454780D-9B2E-4560-83B8-F4793F848E27}"/>
              </a:ext>
            </a:extLst>
          </p:cNvPr>
          <p:cNvSpPr txBox="1">
            <a:spLocks noChangeArrowheads="1"/>
          </p:cNvSpPr>
          <p:nvPr/>
        </p:nvSpPr>
        <p:spPr bwMode="auto">
          <a:xfrm>
            <a:off x="937317" y="4776681"/>
            <a:ext cx="1262641" cy="399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dirty="0">
                <a:latin typeface="Times New Roman" panose="02020603050405020304" pitchFamily="18" charset="0"/>
              </a:rPr>
              <a:t>expr</a:t>
            </a:r>
          </a:p>
        </p:txBody>
      </p:sp>
      <p:sp>
        <p:nvSpPr>
          <p:cNvPr id="21" name="Text Box 13">
            <a:extLst>
              <a:ext uri="{FF2B5EF4-FFF2-40B4-BE49-F238E27FC236}">
                <a16:creationId xmlns="" xmlns:a16="http://schemas.microsoft.com/office/drawing/2014/main" id="{DEF8ACDF-F935-4DB7-AD75-BA50E26BFD66}"/>
              </a:ext>
            </a:extLst>
          </p:cNvPr>
          <p:cNvSpPr txBox="1">
            <a:spLocks noChangeArrowheads="1"/>
          </p:cNvSpPr>
          <p:nvPr/>
        </p:nvSpPr>
        <p:spPr bwMode="auto">
          <a:xfrm>
            <a:off x="2394210" y="3841055"/>
            <a:ext cx="1262641" cy="399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dirty="0">
                <a:latin typeface="Times New Roman" panose="02020603050405020304" pitchFamily="18" charset="0"/>
              </a:rPr>
              <a:t>expr</a:t>
            </a:r>
          </a:p>
        </p:txBody>
      </p:sp>
      <p:sp>
        <p:nvSpPr>
          <p:cNvPr id="22" name="Text Box 14">
            <a:extLst>
              <a:ext uri="{FF2B5EF4-FFF2-40B4-BE49-F238E27FC236}">
                <a16:creationId xmlns="" xmlns:a16="http://schemas.microsoft.com/office/drawing/2014/main" id="{7BE5165A-6D95-4F8F-9925-92996D36A55B}"/>
              </a:ext>
            </a:extLst>
          </p:cNvPr>
          <p:cNvSpPr txBox="1">
            <a:spLocks noChangeArrowheads="1"/>
          </p:cNvSpPr>
          <p:nvPr/>
        </p:nvSpPr>
        <p:spPr bwMode="auto">
          <a:xfrm>
            <a:off x="4142482" y="3092554"/>
            <a:ext cx="1262641" cy="399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a:latin typeface="Times New Roman" panose="02020603050405020304" pitchFamily="18" charset="0"/>
              </a:rPr>
              <a:t>expr</a:t>
            </a:r>
          </a:p>
        </p:txBody>
      </p:sp>
      <p:sp>
        <p:nvSpPr>
          <p:cNvPr id="23" name="Text Box 15">
            <a:extLst>
              <a:ext uri="{FF2B5EF4-FFF2-40B4-BE49-F238E27FC236}">
                <a16:creationId xmlns="" xmlns:a16="http://schemas.microsoft.com/office/drawing/2014/main" id="{928A21EB-D3F3-4A8D-AA99-2DC4168F7AF1}"/>
              </a:ext>
            </a:extLst>
          </p:cNvPr>
          <p:cNvSpPr txBox="1">
            <a:spLocks noChangeArrowheads="1"/>
          </p:cNvSpPr>
          <p:nvPr/>
        </p:nvSpPr>
        <p:spPr bwMode="auto">
          <a:xfrm>
            <a:off x="645938" y="5899433"/>
            <a:ext cx="582757" cy="399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9</a:t>
            </a:r>
          </a:p>
        </p:txBody>
      </p:sp>
      <p:sp>
        <p:nvSpPr>
          <p:cNvPr id="24" name="Text Box 16">
            <a:extLst>
              <a:ext uri="{FF2B5EF4-FFF2-40B4-BE49-F238E27FC236}">
                <a16:creationId xmlns="" xmlns:a16="http://schemas.microsoft.com/office/drawing/2014/main" id="{42B3D60A-7FF6-43CC-AB91-8E9CC1990616}"/>
              </a:ext>
            </a:extLst>
          </p:cNvPr>
          <p:cNvSpPr txBox="1">
            <a:spLocks noChangeArrowheads="1"/>
          </p:cNvSpPr>
          <p:nvPr/>
        </p:nvSpPr>
        <p:spPr bwMode="auto">
          <a:xfrm>
            <a:off x="2879841" y="5244494"/>
            <a:ext cx="582757" cy="399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5</a:t>
            </a:r>
          </a:p>
        </p:txBody>
      </p:sp>
      <p:sp>
        <p:nvSpPr>
          <p:cNvPr id="25" name="Text Box 17">
            <a:extLst>
              <a:ext uri="{FF2B5EF4-FFF2-40B4-BE49-F238E27FC236}">
                <a16:creationId xmlns="" xmlns:a16="http://schemas.microsoft.com/office/drawing/2014/main" id="{0FB03844-EB12-4581-879D-BA825A2E6CAC}"/>
              </a:ext>
            </a:extLst>
          </p:cNvPr>
          <p:cNvSpPr txBox="1">
            <a:spLocks noChangeArrowheads="1"/>
          </p:cNvSpPr>
          <p:nvPr/>
        </p:nvSpPr>
        <p:spPr bwMode="auto">
          <a:xfrm>
            <a:off x="5113744" y="4308868"/>
            <a:ext cx="582757" cy="399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2</a:t>
            </a:r>
          </a:p>
        </p:txBody>
      </p:sp>
      <p:sp>
        <p:nvSpPr>
          <p:cNvPr id="26" name="Text Box 18">
            <a:extLst>
              <a:ext uri="{FF2B5EF4-FFF2-40B4-BE49-F238E27FC236}">
                <a16:creationId xmlns="" xmlns:a16="http://schemas.microsoft.com/office/drawing/2014/main" id="{34D62146-B1C5-4A5C-8114-2D6D7E7FB384}"/>
              </a:ext>
            </a:extLst>
          </p:cNvPr>
          <p:cNvSpPr txBox="1">
            <a:spLocks noChangeArrowheads="1"/>
          </p:cNvSpPr>
          <p:nvPr/>
        </p:nvSpPr>
        <p:spPr bwMode="auto">
          <a:xfrm>
            <a:off x="2199957" y="4402431"/>
            <a:ext cx="582757" cy="399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p>
        </p:txBody>
      </p:sp>
      <p:sp>
        <p:nvSpPr>
          <p:cNvPr id="27" name="Text Box 19">
            <a:extLst>
              <a:ext uri="{FF2B5EF4-FFF2-40B4-BE49-F238E27FC236}">
                <a16:creationId xmlns="" xmlns:a16="http://schemas.microsoft.com/office/drawing/2014/main" id="{DB6B9FE1-39EB-4572-99F4-A5705D122DD9}"/>
              </a:ext>
            </a:extLst>
          </p:cNvPr>
          <p:cNvSpPr txBox="1">
            <a:spLocks noChangeArrowheads="1"/>
          </p:cNvSpPr>
          <p:nvPr/>
        </p:nvSpPr>
        <p:spPr bwMode="auto">
          <a:xfrm>
            <a:off x="3851103" y="3653930"/>
            <a:ext cx="582757" cy="399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p>
        </p:txBody>
      </p:sp>
      <p:sp>
        <p:nvSpPr>
          <p:cNvPr id="28" name="Text Box 20">
            <a:extLst>
              <a:ext uri="{FF2B5EF4-FFF2-40B4-BE49-F238E27FC236}">
                <a16:creationId xmlns="" xmlns:a16="http://schemas.microsoft.com/office/drawing/2014/main" id="{30A75C21-69E0-4203-974A-E0BCB0DA7FDA}"/>
              </a:ext>
            </a:extLst>
          </p:cNvPr>
          <p:cNvSpPr txBox="1">
            <a:spLocks noChangeArrowheads="1"/>
          </p:cNvSpPr>
          <p:nvPr/>
        </p:nvSpPr>
        <p:spPr bwMode="auto">
          <a:xfrm>
            <a:off x="3171220" y="4308868"/>
            <a:ext cx="1554019" cy="399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dirty="0">
                <a:latin typeface="Times New Roman" panose="02020603050405020304" pitchFamily="18" charset="0"/>
              </a:rPr>
              <a:t>{</a:t>
            </a:r>
            <a:r>
              <a:rPr lang="en-US" altLang="en-US" sz="2000" b="1" i="1" dirty="0">
                <a:latin typeface="Times New Roman" panose="02020603050405020304" pitchFamily="18" charset="0"/>
              </a:rPr>
              <a:t>print</a:t>
            </a:r>
            <a:r>
              <a:rPr lang="en-US" altLang="en-US" sz="2000" b="1" dirty="0">
                <a:latin typeface="Times New Roman" panose="02020603050405020304" pitchFamily="18" charset="0"/>
              </a:rPr>
              <a:t>(‘-’)}</a:t>
            </a:r>
          </a:p>
        </p:txBody>
      </p:sp>
      <p:sp>
        <p:nvSpPr>
          <p:cNvPr id="29" name="Text Box 21">
            <a:extLst>
              <a:ext uri="{FF2B5EF4-FFF2-40B4-BE49-F238E27FC236}">
                <a16:creationId xmlns="" xmlns:a16="http://schemas.microsoft.com/office/drawing/2014/main" id="{A3A0F4B2-C03C-451B-AE1D-A36A394285A0}"/>
              </a:ext>
            </a:extLst>
          </p:cNvPr>
          <p:cNvSpPr txBox="1">
            <a:spLocks noChangeArrowheads="1"/>
          </p:cNvSpPr>
          <p:nvPr/>
        </p:nvSpPr>
        <p:spPr bwMode="auto">
          <a:xfrm>
            <a:off x="1327845" y="5899433"/>
            <a:ext cx="1551996" cy="399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(‘9’)}</a:t>
            </a:r>
          </a:p>
        </p:txBody>
      </p:sp>
      <p:sp>
        <p:nvSpPr>
          <p:cNvPr id="30" name="Text Box 22">
            <a:extLst>
              <a:ext uri="{FF2B5EF4-FFF2-40B4-BE49-F238E27FC236}">
                <a16:creationId xmlns="" xmlns:a16="http://schemas.microsoft.com/office/drawing/2014/main" id="{63E84045-2048-4B37-A4C9-C800206B3FE1}"/>
              </a:ext>
            </a:extLst>
          </p:cNvPr>
          <p:cNvSpPr txBox="1">
            <a:spLocks noChangeArrowheads="1"/>
          </p:cNvSpPr>
          <p:nvPr/>
        </p:nvSpPr>
        <p:spPr bwMode="auto">
          <a:xfrm>
            <a:off x="3561748" y="5244494"/>
            <a:ext cx="1551996" cy="399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(‘5’)}</a:t>
            </a:r>
          </a:p>
        </p:txBody>
      </p:sp>
      <p:sp>
        <p:nvSpPr>
          <p:cNvPr id="31" name="Text Box 23">
            <a:extLst>
              <a:ext uri="{FF2B5EF4-FFF2-40B4-BE49-F238E27FC236}">
                <a16:creationId xmlns="" xmlns:a16="http://schemas.microsoft.com/office/drawing/2014/main" id="{B0CD3793-3C24-41DC-AB20-E32EE870E38A}"/>
              </a:ext>
            </a:extLst>
          </p:cNvPr>
          <p:cNvSpPr txBox="1">
            <a:spLocks noChangeArrowheads="1"/>
          </p:cNvSpPr>
          <p:nvPr/>
        </p:nvSpPr>
        <p:spPr bwMode="auto">
          <a:xfrm>
            <a:off x="5795651" y="4308868"/>
            <a:ext cx="1551996" cy="399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(‘2’)}</a:t>
            </a:r>
          </a:p>
        </p:txBody>
      </p:sp>
      <p:sp>
        <p:nvSpPr>
          <p:cNvPr id="32" name="Text Box 24">
            <a:extLst>
              <a:ext uri="{FF2B5EF4-FFF2-40B4-BE49-F238E27FC236}">
                <a16:creationId xmlns="" xmlns:a16="http://schemas.microsoft.com/office/drawing/2014/main" id="{E6DAC563-4193-46E9-B9DA-FD10CA5D33E9}"/>
              </a:ext>
            </a:extLst>
          </p:cNvPr>
          <p:cNvSpPr txBox="1">
            <a:spLocks noChangeArrowheads="1"/>
          </p:cNvSpPr>
          <p:nvPr/>
        </p:nvSpPr>
        <p:spPr bwMode="auto">
          <a:xfrm>
            <a:off x="5113744" y="3279679"/>
            <a:ext cx="1551996" cy="399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a:t>
            </a:r>
          </a:p>
        </p:txBody>
      </p:sp>
      <p:sp>
        <p:nvSpPr>
          <p:cNvPr id="33" name="Line 25">
            <a:extLst>
              <a:ext uri="{FF2B5EF4-FFF2-40B4-BE49-F238E27FC236}">
                <a16:creationId xmlns="" xmlns:a16="http://schemas.microsoft.com/office/drawing/2014/main" id="{6AEFC8A4-8F01-49FC-AA1B-191B53D8C510}"/>
              </a:ext>
            </a:extLst>
          </p:cNvPr>
          <p:cNvSpPr>
            <a:spLocks noChangeShapeType="1"/>
          </p:cNvSpPr>
          <p:nvPr/>
        </p:nvSpPr>
        <p:spPr bwMode="auto">
          <a:xfrm flipH="1">
            <a:off x="840190" y="5805870"/>
            <a:ext cx="291379" cy="187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4" name="Line 26">
            <a:extLst>
              <a:ext uri="{FF2B5EF4-FFF2-40B4-BE49-F238E27FC236}">
                <a16:creationId xmlns="" xmlns:a16="http://schemas.microsoft.com/office/drawing/2014/main" id="{AD264648-0AD7-425E-8664-6A4E4BBD301C}"/>
              </a:ext>
            </a:extLst>
          </p:cNvPr>
          <p:cNvSpPr>
            <a:spLocks noChangeShapeType="1"/>
          </p:cNvSpPr>
          <p:nvPr/>
        </p:nvSpPr>
        <p:spPr bwMode="auto">
          <a:xfrm flipH="1">
            <a:off x="2394210" y="4215305"/>
            <a:ext cx="291379" cy="2806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5" name="Line 27">
            <a:extLst>
              <a:ext uri="{FF2B5EF4-FFF2-40B4-BE49-F238E27FC236}">
                <a16:creationId xmlns="" xmlns:a16="http://schemas.microsoft.com/office/drawing/2014/main" id="{F3AD983A-2AB6-4CC6-A4F8-F79D0D1A7CD4}"/>
              </a:ext>
            </a:extLst>
          </p:cNvPr>
          <p:cNvSpPr>
            <a:spLocks noChangeShapeType="1"/>
          </p:cNvSpPr>
          <p:nvPr/>
        </p:nvSpPr>
        <p:spPr bwMode="auto">
          <a:xfrm>
            <a:off x="1228695" y="5150932"/>
            <a:ext cx="0" cy="374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6" name="Line 28">
            <a:extLst>
              <a:ext uri="{FF2B5EF4-FFF2-40B4-BE49-F238E27FC236}">
                <a16:creationId xmlns="" xmlns:a16="http://schemas.microsoft.com/office/drawing/2014/main" id="{B321CA54-7031-4BB6-AD02-C999555037B2}"/>
              </a:ext>
            </a:extLst>
          </p:cNvPr>
          <p:cNvSpPr>
            <a:spLocks noChangeShapeType="1"/>
          </p:cNvSpPr>
          <p:nvPr/>
        </p:nvSpPr>
        <p:spPr bwMode="auto">
          <a:xfrm flipH="1">
            <a:off x="1325822" y="4215305"/>
            <a:ext cx="1165515" cy="654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7" name="Line 29">
            <a:extLst>
              <a:ext uri="{FF2B5EF4-FFF2-40B4-BE49-F238E27FC236}">
                <a16:creationId xmlns="" xmlns:a16="http://schemas.microsoft.com/office/drawing/2014/main" id="{F01A4602-9F45-4D91-A681-E37B6101BD91}"/>
              </a:ext>
            </a:extLst>
          </p:cNvPr>
          <p:cNvSpPr>
            <a:spLocks noChangeShapeType="1"/>
          </p:cNvSpPr>
          <p:nvPr/>
        </p:nvSpPr>
        <p:spPr bwMode="auto">
          <a:xfrm>
            <a:off x="2782715" y="4215305"/>
            <a:ext cx="388505" cy="654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8" name="Line 30">
            <a:extLst>
              <a:ext uri="{FF2B5EF4-FFF2-40B4-BE49-F238E27FC236}">
                <a16:creationId xmlns="" xmlns:a16="http://schemas.microsoft.com/office/drawing/2014/main" id="{2DB39A36-E75D-48EA-8A6C-3E93258376D4}"/>
              </a:ext>
            </a:extLst>
          </p:cNvPr>
          <p:cNvSpPr>
            <a:spLocks noChangeShapeType="1"/>
          </p:cNvSpPr>
          <p:nvPr/>
        </p:nvSpPr>
        <p:spPr bwMode="auto">
          <a:xfrm flipH="1">
            <a:off x="3074093" y="5150932"/>
            <a:ext cx="194252" cy="187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9" name="Line 31">
            <a:extLst>
              <a:ext uri="{FF2B5EF4-FFF2-40B4-BE49-F238E27FC236}">
                <a16:creationId xmlns="" xmlns:a16="http://schemas.microsoft.com/office/drawing/2014/main" id="{CCBE7BFE-DA93-404B-8A8F-CA78AFE7DD07}"/>
              </a:ext>
            </a:extLst>
          </p:cNvPr>
          <p:cNvSpPr>
            <a:spLocks noChangeShapeType="1"/>
          </p:cNvSpPr>
          <p:nvPr/>
        </p:nvSpPr>
        <p:spPr bwMode="auto">
          <a:xfrm flipH="1">
            <a:off x="5307996" y="4215305"/>
            <a:ext cx="194252" cy="187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0" name="Line 32">
            <a:extLst>
              <a:ext uri="{FF2B5EF4-FFF2-40B4-BE49-F238E27FC236}">
                <a16:creationId xmlns="" xmlns:a16="http://schemas.microsoft.com/office/drawing/2014/main" id="{231F9246-C5A4-46BD-BC2F-ADE9CDBE1C79}"/>
              </a:ext>
            </a:extLst>
          </p:cNvPr>
          <p:cNvSpPr>
            <a:spLocks noChangeShapeType="1"/>
          </p:cNvSpPr>
          <p:nvPr/>
        </p:nvSpPr>
        <p:spPr bwMode="auto">
          <a:xfrm flipH="1">
            <a:off x="4045356" y="3466804"/>
            <a:ext cx="291379" cy="2806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1" name="Line 33">
            <a:extLst>
              <a:ext uri="{FF2B5EF4-FFF2-40B4-BE49-F238E27FC236}">
                <a16:creationId xmlns="" xmlns:a16="http://schemas.microsoft.com/office/drawing/2014/main" id="{9C41AB46-AF52-4EFA-BB6C-93F9A13B34C8}"/>
              </a:ext>
            </a:extLst>
          </p:cNvPr>
          <p:cNvSpPr>
            <a:spLocks noChangeShapeType="1"/>
          </p:cNvSpPr>
          <p:nvPr/>
        </p:nvSpPr>
        <p:spPr bwMode="auto">
          <a:xfrm>
            <a:off x="4628113" y="3466804"/>
            <a:ext cx="777010" cy="467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2" name="Line 34">
            <a:extLst>
              <a:ext uri="{FF2B5EF4-FFF2-40B4-BE49-F238E27FC236}">
                <a16:creationId xmlns="" xmlns:a16="http://schemas.microsoft.com/office/drawing/2014/main" id="{80EBCFE1-569B-4D2E-98E3-875F6BAE8A86}"/>
              </a:ext>
            </a:extLst>
          </p:cNvPr>
          <p:cNvSpPr>
            <a:spLocks noChangeShapeType="1"/>
          </p:cNvSpPr>
          <p:nvPr/>
        </p:nvSpPr>
        <p:spPr bwMode="auto">
          <a:xfrm flipH="1">
            <a:off x="2879841" y="3373242"/>
            <a:ext cx="1262641" cy="5613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3" name="Line 35">
            <a:extLst>
              <a:ext uri="{FF2B5EF4-FFF2-40B4-BE49-F238E27FC236}">
                <a16:creationId xmlns="" xmlns:a16="http://schemas.microsoft.com/office/drawing/2014/main" id="{C74EDC2C-8BE9-44D3-B8E1-33842B3CC7F4}"/>
              </a:ext>
            </a:extLst>
          </p:cNvPr>
          <p:cNvSpPr>
            <a:spLocks noChangeShapeType="1"/>
          </p:cNvSpPr>
          <p:nvPr/>
        </p:nvSpPr>
        <p:spPr bwMode="auto">
          <a:xfrm>
            <a:off x="3559725" y="5150932"/>
            <a:ext cx="388505" cy="187125"/>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4" name="Line 36">
            <a:extLst>
              <a:ext uri="{FF2B5EF4-FFF2-40B4-BE49-F238E27FC236}">
                <a16:creationId xmlns="" xmlns:a16="http://schemas.microsoft.com/office/drawing/2014/main" id="{63C710D6-0569-4D2A-A0CE-1BF902CF43FC}"/>
              </a:ext>
            </a:extLst>
          </p:cNvPr>
          <p:cNvSpPr>
            <a:spLocks noChangeShapeType="1"/>
          </p:cNvSpPr>
          <p:nvPr/>
        </p:nvSpPr>
        <p:spPr bwMode="auto">
          <a:xfrm>
            <a:off x="1520074" y="5805870"/>
            <a:ext cx="194252" cy="187125"/>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5" name="Line 37">
            <a:extLst>
              <a:ext uri="{FF2B5EF4-FFF2-40B4-BE49-F238E27FC236}">
                <a16:creationId xmlns="" xmlns:a16="http://schemas.microsoft.com/office/drawing/2014/main" id="{CB35DE90-2B73-4820-84F3-815B2958E691}"/>
              </a:ext>
            </a:extLst>
          </p:cNvPr>
          <p:cNvSpPr>
            <a:spLocks noChangeShapeType="1"/>
          </p:cNvSpPr>
          <p:nvPr/>
        </p:nvSpPr>
        <p:spPr bwMode="auto">
          <a:xfrm>
            <a:off x="2976967" y="4121743"/>
            <a:ext cx="388505" cy="280688"/>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6" name="Line 38">
            <a:extLst>
              <a:ext uri="{FF2B5EF4-FFF2-40B4-BE49-F238E27FC236}">
                <a16:creationId xmlns="" xmlns:a16="http://schemas.microsoft.com/office/drawing/2014/main" id="{1C803487-BBB9-43F0-863D-4020AA0BF1FE}"/>
              </a:ext>
            </a:extLst>
          </p:cNvPr>
          <p:cNvSpPr>
            <a:spLocks noChangeShapeType="1"/>
          </p:cNvSpPr>
          <p:nvPr/>
        </p:nvSpPr>
        <p:spPr bwMode="auto">
          <a:xfrm>
            <a:off x="5793628" y="4215305"/>
            <a:ext cx="388505" cy="187125"/>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7" name="Line 39">
            <a:extLst>
              <a:ext uri="{FF2B5EF4-FFF2-40B4-BE49-F238E27FC236}">
                <a16:creationId xmlns="" xmlns:a16="http://schemas.microsoft.com/office/drawing/2014/main" id="{D331B7F6-B3F5-440D-8458-C2E693E020A2}"/>
              </a:ext>
            </a:extLst>
          </p:cNvPr>
          <p:cNvSpPr>
            <a:spLocks noChangeShapeType="1"/>
          </p:cNvSpPr>
          <p:nvPr/>
        </p:nvSpPr>
        <p:spPr bwMode="auto">
          <a:xfrm>
            <a:off x="4822365" y="3373242"/>
            <a:ext cx="388505" cy="187125"/>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8" name="Text Box 72">
            <a:extLst>
              <a:ext uri="{FF2B5EF4-FFF2-40B4-BE49-F238E27FC236}">
                <a16:creationId xmlns="" xmlns:a16="http://schemas.microsoft.com/office/drawing/2014/main" id="{9F374115-B2FB-4151-A13C-FB7EAECB900B}"/>
              </a:ext>
            </a:extLst>
          </p:cNvPr>
          <p:cNvSpPr txBox="1">
            <a:spLocks noChangeArrowheads="1"/>
          </p:cNvSpPr>
          <p:nvPr/>
        </p:nvSpPr>
        <p:spPr bwMode="auto">
          <a:xfrm>
            <a:off x="6717920" y="1150392"/>
            <a:ext cx="3691597" cy="1938992"/>
          </a:xfrm>
          <a:prstGeom prst="rect">
            <a:avLst/>
          </a:prstGeom>
          <a:solidFill>
            <a:srgbClr val="009999"/>
          </a:solidFill>
          <a:ln w="12700">
            <a:solidFill>
              <a:srgbClr val="0099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b="1" dirty="0">
                <a:solidFill>
                  <a:srgbClr val="FFFF66"/>
                </a:solidFill>
              </a:rPr>
              <a:t>A translation scheme is like a syntax-directed definition except the order of evaluation of the semantic rules is explicitly shown.</a:t>
            </a:r>
          </a:p>
        </p:txBody>
      </p:sp>
      <p:grpSp>
        <p:nvGrpSpPr>
          <p:cNvPr id="49" name="Group 1038">
            <a:extLst>
              <a:ext uri="{FF2B5EF4-FFF2-40B4-BE49-F238E27FC236}">
                <a16:creationId xmlns="" xmlns:a16="http://schemas.microsoft.com/office/drawing/2014/main" id="{B2170BCA-B7EB-4C6C-8960-97DCB71B0530}"/>
              </a:ext>
            </a:extLst>
          </p:cNvPr>
          <p:cNvGrpSpPr>
            <a:grpSpLocks/>
          </p:cNvGrpSpPr>
          <p:nvPr/>
        </p:nvGrpSpPr>
        <p:grpSpPr bwMode="auto">
          <a:xfrm>
            <a:off x="238313" y="574007"/>
            <a:ext cx="6934200" cy="2796745"/>
            <a:chOff x="1152" y="1488"/>
            <a:chExt cx="3744" cy="1648"/>
          </a:xfrm>
        </p:grpSpPr>
        <p:sp>
          <p:nvSpPr>
            <p:cNvPr id="50" name="Text Box 1032">
              <a:extLst>
                <a:ext uri="{FF2B5EF4-FFF2-40B4-BE49-F238E27FC236}">
                  <a16:creationId xmlns="" xmlns:a16="http://schemas.microsoft.com/office/drawing/2014/main" id="{15DBD611-FF82-4173-A42C-7C567E7FB213}"/>
                </a:ext>
              </a:extLst>
            </p:cNvPr>
            <p:cNvSpPr txBox="1">
              <a:spLocks noChangeArrowheads="1"/>
            </p:cNvSpPr>
            <p:nvPr/>
          </p:nvSpPr>
          <p:spPr bwMode="auto">
            <a:xfrm>
              <a:off x="1152" y="1536"/>
              <a:ext cx="3744" cy="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1800" b="1" dirty="0">
                  <a:latin typeface="Times New Roman" panose="02020603050405020304" pitchFamily="18" charset="0"/>
                </a:rPr>
                <a:t>Production                                    Semantic Action</a:t>
              </a:r>
            </a:p>
            <a:p>
              <a:pPr eaLnBrk="0" hangingPunct="0">
                <a:lnSpc>
                  <a:spcPct val="50000"/>
                </a:lnSpc>
                <a:spcBef>
                  <a:spcPct val="50000"/>
                </a:spcBef>
              </a:pPr>
              <a:r>
                <a:rPr lang="en-US" altLang="en-US" sz="1800" b="1" i="1" dirty="0">
                  <a:latin typeface="Times New Roman" panose="02020603050405020304" pitchFamily="18" charset="0"/>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a:t>
              </a:r>
              <a:endParaRPr lang="en-US" altLang="en-US" sz="1800" b="1" i="1" dirty="0">
                <a:latin typeface="Times New Roman" panose="02020603050405020304" pitchFamily="18" charset="0"/>
                <a:sym typeface="Symbol" panose="05050102010706020507" pitchFamily="18" charset="2"/>
              </a:endParaRPr>
            </a:p>
            <a:p>
              <a:pPr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 - ’)}</a:t>
              </a:r>
              <a:endParaRPr lang="en-US" altLang="en-US" sz="1800" b="1" i="1" dirty="0">
                <a:latin typeface="Times New Roman" panose="02020603050405020304" pitchFamily="18" charset="0"/>
                <a:sym typeface="Symbol" panose="05050102010706020507" pitchFamily="18" charset="2"/>
              </a:endParaRPr>
            </a:p>
            <a:p>
              <a:pPr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term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      )}</a:t>
              </a:r>
              <a:endParaRPr lang="en-US" altLang="en-US" sz="1800" b="1" i="1" dirty="0">
                <a:latin typeface="Times New Roman" panose="02020603050405020304" pitchFamily="18" charset="0"/>
                <a:sym typeface="Symbol" panose="05050102010706020507" pitchFamily="18" charset="2"/>
              </a:endParaRPr>
            </a:p>
            <a:p>
              <a:pPr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(‘0’)}</a:t>
              </a:r>
              <a:endParaRPr lang="en-US" altLang="en-US" b="1" i="1" dirty="0">
                <a:latin typeface="Times New Roman" panose="02020603050405020304" pitchFamily="18" charset="0"/>
                <a:sym typeface="Symbol" panose="05050102010706020507" pitchFamily="18" charset="2"/>
              </a:endParaRPr>
            </a:p>
            <a:p>
              <a:pPr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1 </a:t>
              </a:r>
              <a:r>
                <a:rPr lang="en-US" altLang="en-US" sz="1800" b="1" i="1" dirty="0">
                  <a:latin typeface="Times New Roman" panose="02020603050405020304" pitchFamily="18" charset="0"/>
                  <a:sym typeface="Symbol" panose="05050102010706020507" pitchFamily="18" charset="2"/>
                </a:rPr>
                <a:t>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(‘1’)}</a:t>
              </a:r>
              <a:endParaRPr lang="en-US" altLang="en-US" b="1" i="1" dirty="0">
                <a:latin typeface="Times New Roman" panose="02020603050405020304" pitchFamily="18" charset="0"/>
                <a:sym typeface="Symbol" panose="05050102010706020507" pitchFamily="18" charset="2"/>
              </a:endParaRP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                                           ….</a:t>
              </a:r>
            </a:p>
            <a:p>
              <a:pPr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(‘9’)}</a:t>
              </a:r>
              <a:endParaRPr lang="en-US" altLang="en-US" b="1" i="1" dirty="0">
                <a:latin typeface="Times New Roman" panose="02020603050405020304" pitchFamily="18" charset="0"/>
                <a:sym typeface="Symbol" panose="05050102010706020507" pitchFamily="18" charset="2"/>
              </a:endParaRPr>
            </a:p>
            <a:p>
              <a:pPr algn="l" eaLnBrk="0" hangingPunct="0">
                <a:lnSpc>
                  <a:spcPct val="50000"/>
                </a:lnSpc>
                <a:spcBef>
                  <a:spcPct val="50000"/>
                </a:spcBef>
              </a:pPr>
              <a:endParaRPr lang="en-US" altLang="en-US" sz="1800" b="1" i="1" dirty="0">
                <a:latin typeface="Times New Roman" panose="02020603050405020304" pitchFamily="18" charset="0"/>
                <a:sym typeface="Symbol" panose="05050102010706020507" pitchFamily="18" charset="2"/>
              </a:endParaRPr>
            </a:p>
          </p:txBody>
        </p:sp>
        <p:sp>
          <p:nvSpPr>
            <p:cNvPr id="51" name="Line 1033">
              <a:extLst>
                <a:ext uri="{FF2B5EF4-FFF2-40B4-BE49-F238E27FC236}">
                  <a16:creationId xmlns="" xmlns:a16="http://schemas.microsoft.com/office/drawing/2014/main" id="{14B5F48F-6A56-4240-8617-B02F2C05F28B}"/>
                </a:ext>
              </a:extLst>
            </p:cNvPr>
            <p:cNvSpPr>
              <a:spLocks noChangeShapeType="1"/>
            </p:cNvSpPr>
            <p:nvPr/>
          </p:nvSpPr>
          <p:spPr bwMode="auto">
            <a:xfrm>
              <a:off x="1152" y="1536"/>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2" name="Line 1034">
              <a:extLst>
                <a:ext uri="{FF2B5EF4-FFF2-40B4-BE49-F238E27FC236}">
                  <a16:creationId xmlns="" xmlns:a16="http://schemas.microsoft.com/office/drawing/2014/main" id="{C00B7B01-D2E7-4B7D-8C1A-BD6E083AC04E}"/>
                </a:ext>
              </a:extLst>
            </p:cNvPr>
            <p:cNvSpPr>
              <a:spLocks noChangeShapeType="1"/>
            </p:cNvSpPr>
            <p:nvPr/>
          </p:nvSpPr>
          <p:spPr bwMode="auto">
            <a:xfrm>
              <a:off x="1152" y="1488"/>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Line 1035">
              <a:extLst>
                <a:ext uri="{FF2B5EF4-FFF2-40B4-BE49-F238E27FC236}">
                  <a16:creationId xmlns="" xmlns:a16="http://schemas.microsoft.com/office/drawing/2014/main" id="{38130861-1013-4580-9E53-CE387E38054D}"/>
                </a:ext>
              </a:extLst>
            </p:cNvPr>
            <p:cNvSpPr>
              <a:spLocks noChangeShapeType="1"/>
            </p:cNvSpPr>
            <p:nvPr/>
          </p:nvSpPr>
          <p:spPr bwMode="auto">
            <a:xfrm>
              <a:off x="1152" y="3024"/>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Line 1036">
              <a:extLst>
                <a:ext uri="{FF2B5EF4-FFF2-40B4-BE49-F238E27FC236}">
                  <a16:creationId xmlns="" xmlns:a16="http://schemas.microsoft.com/office/drawing/2014/main" id="{6CA3A884-CF56-4B7E-B1FA-886EEC5186BE}"/>
                </a:ext>
              </a:extLst>
            </p:cNvPr>
            <p:cNvSpPr>
              <a:spLocks noChangeShapeType="1"/>
            </p:cNvSpPr>
            <p:nvPr/>
          </p:nvSpPr>
          <p:spPr bwMode="auto">
            <a:xfrm>
              <a:off x="1152" y="1728"/>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 name="TextBox 3"/>
          <p:cNvSpPr txBox="1"/>
          <p:nvPr/>
        </p:nvSpPr>
        <p:spPr>
          <a:xfrm>
            <a:off x="5939316" y="5338057"/>
            <a:ext cx="1508746" cy="369332"/>
          </a:xfrm>
          <a:prstGeom prst="rect">
            <a:avLst/>
          </a:prstGeom>
          <a:noFill/>
        </p:spPr>
        <p:txBody>
          <a:bodyPr wrap="none" rtlCol="0">
            <a:spAutoFit/>
          </a:bodyPr>
          <a:lstStyle/>
          <a:p>
            <a:r>
              <a:rPr lang="en-US" smtClean="0"/>
              <a:t>Output: 95-2</a:t>
            </a:r>
            <a:r>
              <a:rPr lang="en-US" dirty="0" smtClean="0"/>
              <a:t>+</a:t>
            </a:r>
            <a:endParaRPr lang="en-US" dirty="0"/>
          </a:p>
        </p:txBody>
      </p:sp>
      <p:sp>
        <p:nvSpPr>
          <p:cNvPr id="5" name="TextBox 4"/>
          <p:cNvSpPr txBox="1"/>
          <p:nvPr/>
        </p:nvSpPr>
        <p:spPr>
          <a:xfrm>
            <a:off x="257433" y="3452210"/>
            <a:ext cx="1337226" cy="369332"/>
          </a:xfrm>
          <a:prstGeom prst="rect">
            <a:avLst/>
          </a:prstGeom>
          <a:noFill/>
        </p:spPr>
        <p:txBody>
          <a:bodyPr wrap="none" rtlCol="0">
            <a:spAutoFit/>
          </a:bodyPr>
          <a:lstStyle/>
          <a:p>
            <a:r>
              <a:rPr lang="en-US" dirty="0" smtClean="0"/>
              <a:t>Input: 9-5+2</a:t>
            </a:r>
            <a:endParaRPr lang="en-US" dirty="0"/>
          </a:p>
        </p:txBody>
      </p:sp>
    </p:spTree>
    <p:extLst>
      <p:ext uri="{BB962C8B-B14F-4D97-AF65-F5344CB8AC3E}">
        <p14:creationId xmlns:p14="http://schemas.microsoft.com/office/powerpoint/2010/main" val="330999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500" fill="hold"/>
                                        <p:tgtEl>
                                          <p:spTgt spid="48"/>
                                        </p:tgtEl>
                                        <p:attrNameLst>
                                          <p:attrName>ppt_w</p:attrName>
                                        </p:attrNameLst>
                                      </p:cBhvr>
                                      <p:tavLst>
                                        <p:tav tm="0">
                                          <p:val>
                                            <p:fltVal val="0"/>
                                          </p:val>
                                        </p:tav>
                                        <p:tav tm="100000">
                                          <p:val>
                                            <p:strVal val="#ppt_w"/>
                                          </p:val>
                                        </p:tav>
                                      </p:tavLst>
                                    </p:anim>
                                    <p:anim calcmode="lin" valueType="num">
                                      <p:cBhvr>
                                        <p:cTn id="8" dur="500" fill="hold"/>
                                        <p:tgtEl>
                                          <p:spTgt spid="4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500"/>
                                        <p:tgtEl>
                                          <p:spTgt spid="4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fade">
                                      <p:cBhvr>
                                        <p:cTn id="32" dur="5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500"/>
                                        <p:tgtEl>
                                          <p:spTgt spid="4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fade">
                                      <p:cBhvr>
                                        <p:cTn id="45" dur="500"/>
                                        <p:tgtEl>
                                          <p:spTgt spid="4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43" grpId="0" animBg="1"/>
      <p:bldP spid="44" grpId="0" animBg="1"/>
      <p:bldP spid="45" grpId="0" animBg="1"/>
      <p:bldP spid="46" grpId="0" animBg="1"/>
      <p:bldP spid="47" grpId="0" animBg="1"/>
      <p:bldP spid="48"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Class Exercises</a:t>
            </a:r>
          </a:p>
        </p:txBody>
      </p:sp>
      <p:sp>
        <p:nvSpPr>
          <p:cNvPr id="5" name="TextBox 4">
            <a:extLst>
              <a:ext uri="{FF2B5EF4-FFF2-40B4-BE49-F238E27FC236}">
                <a16:creationId xmlns="" xmlns:a16="http://schemas.microsoft.com/office/drawing/2014/main" id="{F2944A7F-5AE5-EC49-82AF-722C8C8F62C6}"/>
              </a:ext>
            </a:extLst>
          </p:cNvPr>
          <p:cNvSpPr txBox="1"/>
          <p:nvPr/>
        </p:nvSpPr>
        <p:spPr>
          <a:xfrm>
            <a:off x="783772" y="2435897"/>
            <a:ext cx="6245236" cy="1200329"/>
          </a:xfrm>
          <a:prstGeom prst="rect">
            <a:avLst/>
          </a:prstGeom>
          <a:noFill/>
        </p:spPr>
        <p:txBody>
          <a:bodyPr wrap="none" rtlCol="0">
            <a:spAutoFit/>
          </a:bodyPr>
          <a:lstStyle/>
          <a:p>
            <a:pPr marL="342900" indent="-342900">
              <a:buFont typeface="+mj-lt"/>
              <a:buAutoNum type="arabicPeriod"/>
            </a:pPr>
            <a:r>
              <a:rPr lang="en-US" dirty="0"/>
              <a:t>Show the annotated parse tree for the following expressions.</a:t>
            </a:r>
          </a:p>
          <a:p>
            <a:pPr marL="857250" lvl="1" indent="-400050">
              <a:buFont typeface="+mj-lt"/>
              <a:buAutoNum type="romanUcPeriod"/>
            </a:pPr>
            <a:r>
              <a:rPr lang="en-US" dirty="0"/>
              <a:t>2*3+4</a:t>
            </a:r>
          </a:p>
          <a:p>
            <a:pPr marL="857250" lvl="1" indent="-400050">
              <a:buFont typeface="+mj-lt"/>
              <a:buAutoNum type="romanUcPeriod"/>
            </a:pPr>
            <a:r>
              <a:rPr lang="en-US" dirty="0"/>
              <a:t>2+3-4/5 </a:t>
            </a:r>
            <a:endParaRPr lang="x-none" dirty="0"/>
          </a:p>
          <a:p>
            <a:endParaRPr lang="x-none" dirty="0"/>
          </a:p>
        </p:txBody>
      </p:sp>
    </p:spTree>
    <p:extLst>
      <p:ext uri="{BB962C8B-B14F-4D97-AF65-F5344CB8AC3E}">
        <p14:creationId xmlns:p14="http://schemas.microsoft.com/office/powerpoint/2010/main" val="19233823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Syntax Directed Translation</a:t>
            </a:r>
          </a:p>
          <a:p>
            <a:pPr marL="342900" indent="-342900">
              <a:buAutoNum type="arabicPeriod"/>
            </a:pPr>
            <a:r>
              <a:rPr lang="en-US" sz="2400" dirty="0">
                <a:solidFill>
                  <a:schemeClr val="tx1"/>
                </a:solidFill>
              </a:rPr>
              <a:t>Syntax Directed Definition</a:t>
            </a:r>
          </a:p>
          <a:p>
            <a:pPr marL="342900" indent="-342900">
              <a:buAutoNum type="arabicPeriod"/>
            </a:pPr>
            <a:r>
              <a:rPr lang="en-US" sz="2400" dirty="0">
                <a:solidFill>
                  <a:schemeClr val="tx1"/>
                </a:solidFill>
              </a:rPr>
              <a:t>Synthesized Attribute</a:t>
            </a:r>
          </a:p>
          <a:p>
            <a:pPr marL="342900" indent="-342900">
              <a:buAutoNum type="arabicPeriod"/>
            </a:pPr>
            <a:r>
              <a:rPr lang="en-US" sz="2400" dirty="0">
                <a:solidFill>
                  <a:schemeClr val="tx1"/>
                </a:solidFill>
              </a:rPr>
              <a:t>Inherited Attribute</a:t>
            </a:r>
          </a:p>
          <a:p>
            <a:pPr marL="342900" indent="-342900">
              <a:buAutoNum type="arabicPeriod"/>
            </a:pPr>
            <a:r>
              <a:rPr lang="en-US" sz="2400" dirty="0">
                <a:solidFill>
                  <a:schemeClr val="tx1"/>
                </a:solidFill>
              </a:rPr>
              <a:t>Syntax Directed Translation Scheme</a:t>
            </a:r>
          </a:p>
          <a:p>
            <a:pPr marL="342900" indent="-342900">
              <a:buAutoNum type="arabicPeriod"/>
            </a:pPr>
            <a:r>
              <a:rPr lang="en-US" sz="2400" dirty="0">
                <a:solidFill>
                  <a:schemeClr val="tx1"/>
                </a:solidFill>
              </a:rPr>
              <a:t>Class Exercises</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Lecture References</a:t>
            </a:r>
          </a:p>
        </p:txBody>
      </p:sp>
      <p:sp>
        <p:nvSpPr>
          <p:cNvPr id="5" name="TextBox 4">
            <a:extLst>
              <a:ext uri="{FF2B5EF4-FFF2-40B4-BE49-F238E27FC236}">
                <a16:creationId xmlns="" xmlns:a16="http://schemas.microsoft.com/office/drawing/2014/main" id="{F2944A7F-5AE5-EC49-82AF-722C8C8F62C6}"/>
              </a:ext>
            </a:extLst>
          </p:cNvPr>
          <p:cNvSpPr txBox="1"/>
          <p:nvPr/>
        </p:nvSpPr>
        <p:spPr>
          <a:xfrm>
            <a:off x="783772" y="2435897"/>
            <a:ext cx="7151958" cy="1477328"/>
          </a:xfrm>
          <a:prstGeom prst="rect">
            <a:avLst/>
          </a:prstGeom>
          <a:noFill/>
        </p:spPr>
        <p:txBody>
          <a:bodyPr wrap="none" rtlCol="0">
            <a:spAutoFit/>
          </a:bodyPr>
          <a:lstStyle/>
          <a:p>
            <a:r>
              <a:rPr lang="en-US" dirty="0"/>
              <a:t>A. </a:t>
            </a:r>
            <a:r>
              <a:rPr lang="en-US" dirty="0" err="1"/>
              <a:t>Aho</a:t>
            </a:r>
            <a:r>
              <a:rPr lang="en-US" dirty="0"/>
              <a:t>, R. </a:t>
            </a:r>
            <a:r>
              <a:rPr lang="en-US" dirty="0" err="1"/>
              <a:t>Sethi</a:t>
            </a:r>
            <a:r>
              <a:rPr lang="en-US" dirty="0"/>
              <a:t> and J. Ullman, </a:t>
            </a:r>
            <a:r>
              <a:rPr lang="en-US" b="1" i="1" dirty="0"/>
              <a:t>Compilers: Principles, Techniques and Tools</a:t>
            </a:r>
          </a:p>
          <a:p>
            <a:r>
              <a:rPr lang="en-US" i="1" dirty="0"/>
              <a:t>(</a:t>
            </a:r>
            <a:r>
              <a:rPr lang="en-US" dirty="0"/>
              <a:t>The Dragon Book</a:t>
            </a:r>
            <a:r>
              <a:rPr lang="en-US" i="1" dirty="0"/>
              <a:t>)</a:t>
            </a:r>
            <a:r>
              <a:rPr lang="en-US" dirty="0"/>
              <a:t>,   [ Second Edition]</a:t>
            </a:r>
            <a:endParaRPr lang="x-none" dirty="0"/>
          </a:p>
          <a:p>
            <a:endParaRPr lang="en-US" dirty="0"/>
          </a:p>
          <a:p>
            <a:endParaRPr lang="x-none" dirty="0"/>
          </a:p>
          <a:p>
            <a:endParaRPr lang="x-none" dirty="0"/>
          </a:p>
        </p:txBody>
      </p:sp>
    </p:spTree>
    <p:extLst>
      <p:ext uri="{BB962C8B-B14F-4D97-AF65-F5344CB8AC3E}">
        <p14:creationId xmlns:p14="http://schemas.microsoft.com/office/powerpoint/2010/main" val="20239931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783772" y="2435897"/>
            <a:ext cx="184731" cy="369332"/>
          </a:xfrm>
          <a:prstGeom prst="rect">
            <a:avLst/>
          </a:prstGeom>
          <a:noFill/>
        </p:spPr>
        <p:txBody>
          <a:bodyPr wrap="none" rtlCol="0">
            <a:spAutoFit/>
          </a:bodyPr>
          <a:lstStyle/>
          <a:p>
            <a:endParaRPr lang="x-none" dirty="0"/>
          </a:p>
        </p:txBody>
      </p:sp>
      <p:sp>
        <p:nvSpPr>
          <p:cNvPr id="2" name="Rectangle 1">
            <a:extLst>
              <a:ext uri="{FF2B5EF4-FFF2-40B4-BE49-F238E27FC236}">
                <a16:creationId xmlns="" xmlns:a16="http://schemas.microsoft.com/office/drawing/2014/main" id="{57E16F0D-9199-4F56-AFEB-CB1EB455210D}"/>
              </a:ext>
            </a:extLst>
          </p:cNvPr>
          <p:cNvSpPr/>
          <p:nvPr/>
        </p:nvSpPr>
        <p:spPr>
          <a:xfrm>
            <a:off x="783771" y="2235816"/>
            <a:ext cx="6925323" cy="2308324"/>
          </a:xfrm>
          <a:prstGeom prst="rect">
            <a:avLst/>
          </a:prstGeom>
        </p:spPr>
        <p:txBody>
          <a:bodyPr wrap="square">
            <a:spAutoFit/>
          </a:bodyPr>
          <a:lstStyle/>
          <a:p>
            <a:pPr marL="342900" indent="-342900">
              <a:buFont typeface="+mj-lt"/>
              <a:buAutoNum type="arabicPeriod"/>
            </a:pPr>
            <a:r>
              <a:rPr lang="en-US" dirty="0"/>
              <a:t>A. </a:t>
            </a:r>
            <a:r>
              <a:rPr lang="en-US" dirty="0" err="1"/>
              <a:t>Aho</a:t>
            </a:r>
            <a:r>
              <a:rPr lang="en-US" dirty="0"/>
              <a:t>, R. </a:t>
            </a:r>
            <a:r>
              <a:rPr lang="en-US" dirty="0" err="1"/>
              <a:t>Sethi</a:t>
            </a:r>
            <a:r>
              <a:rPr lang="en-US" dirty="0"/>
              <a:t> and J. Ullman, </a:t>
            </a:r>
            <a:r>
              <a:rPr lang="en-US" b="1" i="1" dirty="0"/>
              <a:t>Compilers: Principles, Techniques and Tools</a:t>
            </a:r>
            <a:r>
              <a:rPr lang="en-US" i="1" dirty="0"/>
              <a:t>(</a:t>
            </a:r>
            <a:r>
              <a:rPr lang="en-US" dirty="0"/>
              <a:t>The Dragon Book</a:t>
            </a:r>
            <a:r>
              <a:rPr lang="en-US" i="1" dirty="0"/>
              <a:t>)</a:t>
            </a:r>
            <a:r>
              <a:rPr lang="en-US" dirty="0"/>
              <a:t>,   [ Second Edition]</a:t>
            </a:r>
          </a:p>
          <a:p>
            <a:pPr marL="342900" indent="-342900">
              <a:buFont typeface="+mj-lt"/>
              <a:buAutoNum type="arabicPeriod"/>
            </a:pPr>
            <a:endParaRPr lang="en-US" dirty="0"/>
          </a:p>
          <a:p>
            <a:pPr marL="342900" indent="-342900">
              <a:buFont typeface="+mj-lt"/>
              <a:buAutoNum type="arabicPeriod"/>
            </a:pPr>
            <a:r>
              <a:rPr lang="en-US" b="1" dirty="0"/>
              <a:t>Principles of Compiler Design </a:t>
            </a:r>
            <a:r>
              <a:rPr lang="en-US" dirty="0"/>
              <a:t>(2nd Revised Edition 2009) A. A. Puntambekar</a:t>
            </a:r>
          </a:p>
          <a:p>
            <a:pPr marL="342900" indent="-342900">
              <a:buFont typeface="+mj-lt"/>
              <a:buAutoNum type="arabicPeriod"/>
            </a:pPr>
            <a:endParaRPr lang="en-US" dirty="0"/>
          </a:p>
          <a:p>
            <a:pPr marL="342900" indent="-342900">
              <a:buFont typeface="+mj-lt"/>
              <a:buAutoNum type="arabicPeriod"/>
            </a:pPr>
            <a:r>
              <a:rPr lang="en-US" dirty="0">
                <a:solidFill>
                  <a:prstClr val="black"/>
                </a:solidFill>
              </a:rPr>
              <a:t>Basics of Compiler Design Torben </a:t>
            </a:r>
            <a:r>
              <a:rPr lang="en-US" dirty="0" err="1">
                <a:solidFill>
                  <a:prstClr val="black"/>
                </a:solidFill>
              </a:rPr>
              <a:t>Mogensen</a:t>
            </a:r>
            <a:endParaRPr lang="en-US" dirty="0">
              <a:solidFill>
                <a:prstClr val="black"/>
              </a:solidFill>
            </a:endParaRPr>
          </a:p>
          <a:p>
            <a:endParaRPr lang="x-none" dirty="0"/>
          </a:p>
        </p:txBody>
      </p:sp>
    </p:spTree>
    <p:extLst>
      <p:ext uri="{BB962C8B-B14F-4D97-AF65-F5344CB8AC3E}">
        <p14:creationId xmlns:p14="http://schemas.microsoft.com/office/powerpoint/2010/main" val="3224969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Objectives and Outcomes</a:t>
            </a:r>
          </a:p>
        </p:txBody>
      </p:sp>
      <p:sp>
        <p:nvSpPr>
          <p:cNvPr id="6" name="TextBox 5">
            <a:extLst>
              <a:ext uri="{FF2B5EF4-FFF2-40B4-BE49-F238E27FC236}">
                <a16:creationId xmlns="" xmlns:a16="http://schemas.microsoft.com/office/drawing/2014/main" id="{37C26D19-85DA-834B-9600-C9820C508897}"/>
              </a:ext>
            </a:extLst>
          </p:cNvPr>
          <p:cNvSpPr txBox="1"/>
          <p:nvPr/>
        </p:nvSpPr>
        <p:spPr>
          <a:xfrm>
            <a:off x="783772" y="2435897"/>
            <a:ext cx="7561557" cy="2708434"/>
          </a:xfrm>
          <a:prstGeom prst="rect">
            <a:avLst/>
          </a:prstGeom>
          <a:noFill/>
        </p:spPr>
        <p:txBody>
          <a:bodyPr wrap="square" rtlCol="0">
            <a:spAutoFit/>
          </a:bodyPr>
          <a:lstStyle/>
          <a:p>
            <a:pPr algn="just"/>
            <a:r>
              <a:rPr lang="en-US" sz="2000" b="1" dirty="0"/>
              <a:t>Objectives:</a:t>
            </a:r>
          </a:p>
          <a:p>
            <a:pPr marL="800100" lvl="1" indent="-342900" algn="just">
              <a:buFont typeface="Wingdings" panose="05000000000000000000" pitchFamily="2" charset="2"/>
              <a:buChar char="Ø"/>
            </a:pPr>
            <a:r>
              <a:rPr lang="en-US" dirty="0"/>
              <a:t>Understand the Semantics of the language.</a:t>
            </a:r>
          </a:p>
          <a:p>
            <a:pPr marL="800100" lvl="1" indent="-342900" algn="just">
              <a:buFont typeface="Wingdings" panose="05000000000000000000" pitchFamily="2" charset="2"/>
              <a:buChar char="Ø"/>
            </a:pPr>
            <a:r>
              <a:rPr lang="en-US" dirty="0"/>
              <a:t>Understand the evaluation process of input by the compiler.</a:t>
            </a:r>
          </a:p>
          <a:p>
            <a:pPr marL="342900" indent="-342900" algn="just">
              <a:buFont typeface="Wingdings" panose="05000000000000000000" pitchFamily="2" charset="2"/>
              <a:buChar char="Ø"/>
            </a:pPr>
            <a:endParaRPr lang="en-US" dirty="0"/>
          </a:p>
          <a:p>
            <a:pPr marL="342900" indent="-342900" algn="just">
              <a:buFont typeface="Wingdings" panose="05000000000000000000" pitchFamily="2" charset="2"/>
              <a:buChar char="Ø"/>
            </a:pPr>
            <a:endParaRPr lang="en-US" sz="2000" b="1" dirty="0"/>
          </a:p>
          <a:p>
            <a:pPr algn="just"/>
            <a:r>
              <a:rPr lang="en-US" sz="2000" b="1" dirty="0"/>
              <a:t>Outcomes: </a:t>
            </a:r>
            <a:endParaRPr lang="en-US" b="1" dirty="0"/>
          </a:p>
          <a:p>
            <a:pPr marL="800100" lvl="1" indent="-342900" algn="just">
              <a:buFont typeface="Wingdings" panose="05000000000000000000" pitchFamily="2" charset="2"/>
              <a:buChar char="Ø"/>
            </a:pPr>
            <a:r>
              <a:rPr lang="en-US" dirty="0"/>
              <a:t>Students should be able to understand the annotated parse tree</a:t>
            </a:r>
            <a:r>
              <a:rPr lang="en-US" sz="2000" dirty="0"/>
              <a:t>.</a:t>
            </a:r>
          </a:p>
          <a:p>
            <a:pPr marL="800100" lvl="1" indent="-342900" algn="just">
              <a:buFont typeface="Wingdings" panose="05000000000000000000" pitchFamily="2" charset="2"/>
              <a:buChar char="Ø"/>
            </a:pPr>
            <a:r>
              <a:rPr lang="en-US" dirty="0"/>
              <a:t>Students will analyze how to construct the input from infix to postfix by the compiler</a:t>
            </a:r>
            <a:r>
              <a:rPr lang="en-US" sz="1600" dirty="0"/>
              <a:t>.</a:t>
            </a:r>
            <a:endParaRPr lang="x-none" sz="1600" dirty="0"/>
          </a:p>
        </p:txBody>
      </p:sp>
    </p:spTree>
    <p:extLst>
      <p:ext uri="{BB962C8B-B14F-4D97-AF65-F5344CB8AC3E}">
        <p14:creationId xmlns:p14="http://schemas.microsoft.com/office/powerpoint/2010/main" val="21343907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Syntax Directed Translation</a:t>
            </a:r>
          </a:p>
        </p:txBody>
      </p:sp>
      <p:sp>
        <p:nvSpPr>
          <p:cNvPr id="6" name="TextBox 5">
            <a:extLst>
              <a:ext uri="{FF2B5EF4-FFF2-40B4-BE49-F238E27FC236}">
                <a16:creationId xmlns="" xmlns:a16="http://schemas.microsoft.com/office/drawing/2014/main" id="{37C26D19-85DA-834B-9600-C9820C508897}"/>
              </a:ext>
            </a:extLst>
          </p:cNvPr>
          <p:cNvSpPr txBox="1"/>
          <p:nvPr/>
        </p:nvSpPr>
        <p:spPr>
          <a:xfrm>
            <a:off x="668760" y="2330019"/>
            <a:ext cx="7561557" cy="3416320"/>
          </a:xfrm>
          <a:prstGeom prst="rect">
            <a:avLst/>
          </a:prstGeom>
          <a:noFill/>
        </p:spPr>
        <p:txBody>
          <a:bodyPr wrap="square" rtlCol="0">
            <a:spAutoFit/>
          </a:bodyPr>
          <a:lstStyle/>
          <a:p>
            <a:pPr algn="just"/>
            <a:r>
              <a:rPr lang="en-US" dirty="0"/>
              <a:t>Syntax-directed translation is done by attaching rules or program fragments to</a:t>
            </a:r>
          </a:p>
          <a:p>
            <a:pPr algn="just"/>
            <a:r>
              <a:rPr lang="en-US" dirty="0"/>
              <a:t>productions in a grammar. For example, consider an expression </a:t>
            </a:r>
            <a:r>
              <a:rPr lang="en-US" i="1" dirty="0"/>
              <a:t>expr </a:t>
            </a:r>
            <a:r>
              <a:rPr lang="en-US" dirty="0"/>
              <a:t>generated</a:t>
            </a:r>
          </a:p>
          <a:p>
            <a:pPr algn="just"/>
            <a:r>
              <a:rPr lang="en-US" dirty="0"/>
              <a:t>by the production</a:t>
            </a:r>
          </a:p>
          <a:p>
            <a:pPr algn="ctr"/>
            <a:r>
              <a:rPr lang="en-US" i="1" dirty="0"/>
              <a:t>expr -» expr + term</a:t>
            </a:r>
          </a:p>
          <a:p>
            <a:pPr algn="ctr"/>
            <a:endParaRPr lang="en-US" i="1" dirty="0"/>
          </a:p>
          <a:p>
            <a:pPr algn="just"/>
            <a:r>
              <a:rPr lang="en-US" dirty="0"/>
              <a:t>Here, </a:t>
            </a:r>
            <a:r>
              <a:rPr lang="en-US" i="1" dirty="0"/>
              <a:t>expr </a:t>
            </a:r>
            <a:r>
              <a:rPr lang="en-US" dirty="0"/>
              <a:t>is the sum of the two subexpressions </a:t>
            </a:r>
            <a:r>
              <a:rPr lang="en-US" i="1" dirty="0"/>
              <a:t>expr </a:t>
            </a:r>
            <a:r>
              <a:rPr lang="en-US" dirty="0"/>
              <a:t>and </a:t>
            </a:r>
            <a:r>
              <a:rPr lang="en-US" i="1" dirty="0"/>
              <a:t>term. </a:t>
            </a:r>
            <a:r>
              <a:rPr lang="en-US" dirty="0"/>
              <a:t>(The subscript</a:t>
            </a:r>
          </a:p>
          <a:p>
            <a:pPr algn="just"/>
            <a:r>
              <a:rPr lang="en-US" dirty="0"/>
              <a:t>in </a:t>
            </a:r>
            <a:r>
              <a:rPr lang="en-US" i="1" dirty="0"/>
              <a:t>expr </a:t>
            </a:r>
            <a:r>
              <a:rPr lang="en-US" dirty="0"/>
              <a:t>is used only to distinguish the instance of </a:t>
            </a:r>
            <a:r>
              <a:rPr lang="en-US" i="1" dirty="0"/>
              <a:t>expr </a:t>
            </a:r>
            <a:r>
              <a:rPr lang="en-US" dirty="0"/>
              <a:t>in the production body</a:t>
            </a:r>
          </a:p>
          <a:p>
            <a:pPr algn="just"/>
            <a:r>
              <a:rPr lang="en-US" dirty="0"/>
              <a:t>from the head of the production). We can translate </a:t>
            </a:r>
            <a:r>
              <a:rPr lang="en-US" i="1" dirty="0"/>
              <a:t>expr </a:t>
            </a:r>
            <a:r>
              <a:rPr lang="en-US" dirty="0"/>
              <a:t>by exploiting its</a:t>
            </a:r>
          </a:p>
          <a:p>
            <a:pPr algn="just"/>
            <a:r>
              <a:rPr lang="en-US" dirty="0"/>
              <a:t>structure, as in the following pseudo-code:</a:t>
            </a:r>
          </a:p>
          <a:p>
            <a:pPr algn="ctr"/>
            <a:r>
              <a:rPr lang="en-US" dirty="0"/>
              <a:t>translate </a:t>
            </a:r>
            <a:r>
              <a:rPr lang="en-US" i="1" dirty="0"/>
              <a:t>expr;</a:t>
            </a:r>
          </a:p>
          <a:p>
            <a:pPr algn="ctr"/>
            <a:r>
              <a:rPr lang="en-US" dirty="0"/>
              <a:t>translate </a:t>
            </a:r>
            <a:r>
              <a:rPr lang="en-US" i="1" dirty="0"/>
              <a:t>term;</a:t>
            </a:r>
          </a:p>
          <a:p>
            <a:pPr algn="ctr"/>
            <a:r>
              <a:rPr lang="en-US" dirty="0"/>
              <a:t>handle +;</a:t>
            </a:r>
            <a:endParaRPr lang="x-none" dirty="0"/>
          </a:p>
        </p:txBody>
      </p:sp>
    </p:spTree>
    <p:extLst>
      <p:ext uri="{BB962C8B-B14F-4D97-AF65-F5344CB8AC3E}">
        <p14:creationId xmlns:p14="http://schemas.microsoft.com/office/powerpoint/2010/main" val="6056785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Syntax Directed Translation</a:t>
            </a:r>
          </a:p>
        </p:txBody>
      </p:sp>
      <p:sp>
        <p:nvSpPr>
          <p:cNvPr id="6" name="TextBox 5">
            <a:extLst>
              <a:ext uri="{FF2B5EF4-FFF2-40B4-BE49-F238E27FC236}">
                <a16:creationId xmlns="" xmlns:a16="http://schemas.microsoft.com/office/drawing/2014/main" id="{37C26D19-85DA-834B-9600-C9820C508897}"/>
              </a:ext>
            </a:extLst>
          </p:cNvPr>
          <p:cNvSpPr txBox="1"/>
          <p:nvPr/>
        </p:nvSpPr>
        <p:spPr>
          <a:xfrm>
            <a:off x="783772" y="2435897"/>
            <a:ext cx="7561557" cy="2031325"/>
          </a:xfrm>
          <a:prstGeom prst="rect">
            <a:avLst/>
          </a:prstGeom>
          <a:noFill/>
        </p:spPr>
        <p:txBody>
          <a:bodyPr wrap="square" rtlCol="0">
            <a:spAutoFit/>
          </a:bodyPr>
          <a:lstStyle/>
          <a:p>
            <a:pPr algn="just"/>
            <a:r>
              <a:rPr lang="en-US" dirty="0"/>
              <a:t>There are two notations for attaching semantic rules:</a:t>
            </a:r>
          </a:p>
          <a:p>
            <a:pPr algn="just"/>
            <a:endParaRPr lang="en-US" dirty="0"/>
          </a:p>
          <a:p>
            <a:pPr algn="just"/>
            <a:endParaRPr lang="en-US" dirty="0"/>
          </a:p>
          <a:p>
            <a:pPr marL="285750" indent="-285750" algn="just">
              <a:buFont typeface="Wingdings" panose="05000000000000000000" pitchFamily="2" charset="2"/>
              <a:buChar char="Ø"/>
            </a:pPr>
            <a:r>
              <a:rPr lang="en-US" dirty="0"/>
              <a:t>Syntax Directed Definitions </a:t>
            </a:r>
          </a:p>
          <a:p>
            <a:pPr marL="285750" indent="-285750" algn="just">
              <a:buFont typeface="Wingdings" panose="05000000000000000000" pitchFamily="2" charset="2"/>
              <a:buChar char="Ø"/>
            </a:pPr>
            <a:r>
              <a:rPr lang="en-US" dirty="0"/>
              <a:t>Syntax Directed Translation Schemes</a:t>
            </a:r>
          </a:p>
          <a:p>
            <a:pPr algn="just"/>
            <a:endParaRPr lang="en-US" dirty="0"/>
          </a:p>
          <a:p>
            <a:pPr algn="just"/>
            <a:endParaRPr lang="x-none" dirty="0"/>
          </a:p>
        </p:txBody>
      </p:sp>
    </p:spTree>
    <p:extLst>
      <p:ext uri="{BB962C8B-B14F-4D97-AF65-F5344CB8AC3E}">
        <p14:creationId xmlns:p14="http://schemas.microsoft.com/office/powerpoint/2010/main" val="39031719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 xmlns:a16="http://schemas.microsoft.com/office/drawing/2014/main" id="{EF1BEE68-AF41-4F30-9DA7-39B7F494DE12}"/>
              </a:ext>
            </a:extLst>
          </p:cNvPr>
          <p:cNvSpPr txBox="1"/>
          <p:nvPr/>
        </p:nvSpPr>
        <p:spPr>
          <a:xfrm>
            <a:off x="994491" y="1464907"/>
            <a:ext cx="7556508" cy="3693319"/>
          </a:xfrm>
          <a:prstGeom prst="rect">
            <a:avLst/>
          </a:prstGeom>
          <a:noFill/>
        </p:spPr>
        <p:txBody>
          <a:bodyPr wrap="square" rtlCol="0">
            <a:spAutoFit/>
          </a:bodyPr>
          <a:lstStyle/>
          <a:p>
            <a:pPr algn="just"/>
            <a:r>
              <a:rPr lang="en-US" b="1" dirty="0"/>
              <a:t>Syntax Directed Definitions </a:t>
            </a:r>
            <a:r>
              <a:rPr lang="en-US" dirty="0"/>
              <a:t>are a generalization of context-free grammars in which:</a:t>
            </a:r>
          </a:p>
          <a:p>
            <a:pPr algn="just"/>
            <a:endParaRPr lang="en-US" dirty="0"/>
          </a:p>
          <a:p>
            <a:pPr marL="742950" lvl="1" indent="-285750">
              <a:buFont typeface="Wingdings" panose="05000000000000000000" pitchFamily="2" charset="2"/>
              <a:buChar char="Ø"/>
            </a:pPr>
            <a:r>
              <a:rPr lang="en-US" dirty="0"/>
              <a:t>Grammar symbols have an associated set of </a:t>
            </a:r>
            <a:r>
              <a:rPr lang="en-US" b="1" dirty="0"/>
              <a:t>Attributes</a:t>
            </a:r>
            <a:r>
              <a:rPr lang="en-US" dirty="0"/>
              <a:t>;</a:t>
            </a:r>
          </a:p>
          <a:p>
            <a:pPr lvl="1"/>
            <a:endParaRPr lang="en-US" dirty="0"/>
          </a:p>
          <a:p>
            <a:pPr marL="742950" lvl="1" indent="-285750">
              <a:buFont typeface="Wingdings" panose="05000000000000000000" pitchFamily="2" charset="2"/>
              <a:buChar char="Ø"/>
            </a:pPr>
            <a:r>
              <a:rPr lang="en-US" dirty="0"/>
              <a:t>Productions are associated with </a:t>
            </a:r>
            <a:r>
              <a:rPr lang="en-US" b="1" dirty="0"/>
              <a:t>Semantic Rules </a:t>
            </a:r>
            <a:r>
              <a:rPr lang="en-US" dirty="0"/>
              <a:t>for computing the</a:t>
            </a:r>
          </a:p>
          <a:p>
            <a:r>
              <a:rPr lang="en-US" dirty="0"/>
              <a:t>               values of attributes.</a:t>
            </a:r>
          </a:p>
          <a:p>
            <a:endParaRPr lang="en-US" dirty="0"/>
          </a:p>
          <a:p>
            <a:endParaRPr lang="en-US" dirty="0"/>
          </a:p>
          <a:p>
            <a:endParaRPr lang="en-US" dirty="0"/>
          </a:p>
          <a:p>
            <a:pPr algn="just"/>
            <a:r>
              <a:rPr lang="en-US" b="1" dirty="0"/>
              <a:t>Important Note: </a:t>
            </a:r>
            <a:r>
              <a:rPr lang="en-US" dirty="0"/>
              <a:t>Such formalism generates </a:t>
            </a:r>
            <a:r>
              <a:rPr lang="en-US" b="1" dirty="0"/>
              <a:t>Annotated Parse Tree </a:t>
            </a:r>
            <a:r>
              <a:rPr lang="en-US" dirty="0"/>
              <a:t>where each node of the tree is a record with a field for each attribute(  </a:t>
            </a:r>
            <a:r>
              <a:rPr lang="en-US" dirty="0" err="1"/>
              <a:t>e.g</a:t>
            </a:r>
            <a:r>
              <a:rPr lang="en-US" dirty="0"/>
              <a:t>   </a:t>
            </a:r>
            <a:r>
              <a:rPr lang="en-US" b="1" dirty="0"/>
              <a:t>expr.t </a:t>
            </a:r>
            <a:r>
              <a:rPr lang="en-US" dirty="0"/>
              <a:t>indicates the attribute</a:t>
            </a:r>
            <a:r>
              <a:rPr lang="en-US" b="1" dirty="0"/>
              <a:t> t  </a:t>
            </a:r>
            <a:r>
              <a:rPr lang="en-US" dirty="0"/>
              <a:t>of the grammar symbol </a:t>
            </a:r>
            <a:r>
              <a:rPr lang="en-US" b="1" dirty="0"/>
              <a:t>expr)                                                                                                 </a:t>
            </a:r>
            <a:endParaRPr lang="x-none" b="1" dirty="0"/>
          </a:p>
        </p:txBody>
      </p:sp>
    </p:spTree>
    <p:extLst>
      <p:ext uri="{BB962C8B-B14F-4D97-AF65-F5344CB8AC3E}">
        <p14:creationId xmlns:p14="http://schemas.microsoft.com/office/powerpoint/2010/main" val="2895146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 xmlns:a16="http://schemas.microsoft.com/office/drawing/2014/main" id="{EF1BEE68-AF41-4F30-9DA7-39B7F494DE12}"/>
              </a:ext>
            </a:extLst>
          </p:cNvPr>
          <p:cNvSpPr txBox="1"/>
          <p:nvPr/>
        </p:nvSpPr>
        <p:spPr>
          <a:xfrm>
            <a:off x="994491" y="1464907"/>
            <a:ext cx="7556508" cy="4524315"/>
          </a:xfrm>
          <a:prstGeom prst="rect">
            <a:avLst/>
          </a:prstGeom>
          <a:noFill/>
        </p:spPr>
        <p:txBody>
          <a:bodyPr wrap="square" rtlCol="0">
            <a:spAutoFit/>
          </a:bodyPr>
          <a:lstStyle/>
          <a:p>
            <a:endParaRPr lang="en-US" dirty="0"/>
          </a:p>
          <a:p>
            <a:pPr algn="just"/>
            <a:r>
              <a:rPr lang="en-US" dirty="0"/>
              <a:t>Here Semantic Rule is applied for one production of a context free grammar.</a:t>
            </a:r>
          </a:p>
          <a:p>
            <a:pPr algn="just"/>
            <a:endParaRPr lang="en-US" dirty="0"/>
          </a:p>
          <a:p>
            <a:endParaRPr lang="en-US" dirty="0"/>
          </a:p>
          <a:p>
            <a:pPr algn="just"/>
            <a:endParaRPr lang="en-US" dirty="0"/>
          </a:p>
          <a:p>
            <a:pPr algn="just"/>
            <a:endParaRPr lang="en-US" dirty="0"/>
          </a:p>
          <a:p>
            <a:pPr algn="just"/>
            <a:endParaRPr lang="en-US" dirty="0"/>
          </a:p>
          <a:p>
            <a:pPr algn="just"/>
            <a:endParaRPr lang="en-US" dirty="0"/>
          </a:p>
          <a:p>
            <a:pPr algn="just"/>
            <a:r>
              <a:rPr lang="en-US" dirty="0"/>
              <a:t>This production derives an expression containing a plus operator. The left operand of the plus operator is given by </a:t>
            </a:r>
            <a:r>
              <a:rPr lang="en-US" i="1" dirty="0"/>
              <a:t>expr </a:t>
            </a:r>
            <a:r>
              <a:rPr lang="en-US" dirty="0"/>
              <a:t>and the right operand by </a:t>
            </a:r>
            <a:r>
              <a:rPr lang="en-US" i="1" dirty="0"/>
              <a:t>term. </a:t>
            </a:r>
            <a:r>
              <a:rPr lang="en-US" dirty="0"/>
              <a:t>The semantic rule associated with this production constructs the value of attribute expr.t by concatenating the postfix forms expr.t and term.t of the left and right operands, respectively, and then appending the plus sign. This rule is a formalization of the definition of "postfix expression“. The symbol </a:t>
            </a:r>
            <a:r>
              <a:rPr lang="en-US" b="1" dirty="0"/>
              <a:t>||</a:t>
            </a:r>
            <a:r>
              <a:rPr lang="en-US" dirty="0"/>
              <a:t> in the semantic rule is the operator for string concatenation.</a:t>
            </a:r>
          </a:p>
          <a:p>
            <a:r>
              <a:rPr lang="en-US" dirty="0"/>
              <a:t>                                                                                                               </a:t>
            </a:r>
            <a:endParaRPr lang="x-none" dirty="0"/>
          </a:p>
        </p:txBody>
      </p:sp>
      <p:sp>
        <p:nvSpPr>
          <p:cNvPr id="4" name="Text Box 1032">
            <a:extLst>
              <a:ext uri="{FF2B5EF4-FFF2-40B4-BE49-F238E27FC236}">
                <a16:creationId xmlns="" xmlns:a16="http://schemas.microsoft.com/office/drawing/2014/main" id="{47BA9C56-96B9-4A89-9CB6-38340695A23C}"/>
              </a:ext>
            </a:extLst>
          </p:cNvPr>
          <p:cNvSpPr txBox="1">
            <a:spLocks noChangeArrowheads="1"/>
          </p:cNvSpPr>
          <p:nvPr/>
        </p:nvSpPr>
        <p:spPr bwMode="auto">
          <a:xfrm>
            <a:off x="1065930" y="2608959"/>
            <a:ext cx="6934200" cy="664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1800" b="1" dirty="0">
                <a:latin typeface="Times New Roman" panose="02020603050405020304" pitchFamily="18" charset="0"/>
              </a:rPr>
              <a:t>Production                                    Semantic Rule</a:t>
            </a:r>
          </a:p>
          <a:p>
            <a:pPr algn="ctr" eaLnBrk="0" hangingPunct="0">
              <a:lnSpc>
                <a:spcPct val="50000"/>
              </a:lnSpc>
              <a:spcBef>
                <a:spcPct val="50000"/>
              </a:spcBef>
            </a:pPr>
            <a:r>
              <a:rPr lang="en-US" altLang="en-US" sz="1800" b="1" i="1" dirty="0">
                <a:latin typeface="Times New Roman" panose="02020603050405020304" pitchFamily="18" charset="0"/>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expr.t := expr.t || term.t || ‘+’</a:t>
            </a:r>
          </a:p>
        </p:txBody>
      </p:sp>
      <p:sp>
        <p:nvSpPr>
          <p:cNvPr id="5" name="TextBox 4"/>
          <p:cNvSpPr txBox="1"/>
          <p:nvPr/>
        </p:nvSpPr>
        <p:spPr>
          <a:xfrm>
            <a:off x="1828800" y="5989222"/>
            <a:ext cx="587020" cy="369332"/>
          </a:xfrm>
          <a:prstGeom prst="rect">
            <a:avLst/>
          </a:prstGeom>
          <a:noFill/>
        </p:spPr>
        <p:txBody>
          <a:bodyPr wrap="none" rtlCol="0">
            <a:spAutoFit/>
          </a:bodyPr>
          <a:lstStyle/>
          <a:p>
            <a:r>
              <a:rPr lang="en-US" dirty="0" smtClean="0"/>
              <a:t>9+5 </a:t>
            </a:r>
            <a:endParaRPr lang="en-US" dirty="0"/>
          </a:p>
        </p:txBody>
      </p:sp>
      <p:sp>
        <p:nvSpPr>
          <p:cNvPr id="6" name="TextBox 5"/>
          <p:cNvSpPr txBox="1"/>
          <p:nvPr/>
        </p:nvSpPr>
        <p:spPr>
          <a:xfrm>
            <a:off x="5296277" y="5989222"/>
            <a:ext cx="534121" cy="369332"/>
          </a:xfrm>
          <a:prstGeom prst="rect">
            <a:avLst/>
          </a:prstGeom>
          <a:noFill/>
        </p:spPr>
        <p:txBody>
          <a:bodyPr wrap="none" rtlCol="0">
            <a:spAutoFit/>
          </a:bodyPr>
          <a:lstStyle/>
          <a:p>
            <a:r>
              <a:rPr lang="en-US" dirty="0" smtClean="0"/>
              <a:t>95+</a:t>
            </a:r>
            <a:endParaRPr lang="en-US" dirty="0"/>
          </a:p>
        </p:txBody>
      </p:sp>
    </p:spTree>
    <p:extLst>
      <p:ext uri="{BB962C8B-B14F-4D97-AF65-F5344CB8AC3E}">
        <p14:creationId xmlns:p14="http://schemas.microsoft.com/office/powerpoint/2010/main" val="9171584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grpSp>
        <p:nvGrpSpPr>
          <p:cNvPr id="5" name="Group 1038">
            <a:extLst>
              <a:ext uri="{FF2B5EF4-FFF2-40B4-BE49-F238E27FC236}">
                <a16:creationId xmlns="" xmlns:a16="http://schemas.microsoft.com/office/drawing/2014/main" id="{0425C38D-4CB6-4C09-B2A0-33C3D998B8F1}"/>
              </a:ext>
            </a:extLst>
          </p:cNvPr>
          <p:cNvGrpSpPr>
            <a:grpSpLocks/>
          </p:cNvGrpSpPr>
          <p:nvPr/>
        </p:nvGrpSpPr>
        <p:grpSpPr bwMode="auto">
          <a:xfrm>
            <a:off x="944078" y="2297232"/>
            <a:ext cx="6934200" cy="2606675"/>
            <a:chOff x="1152" y="1488"/>
            <a:chExt cx="3744" cy="1536"/>
          </a:xfrm>
        </p:grpSpPr>
        <p:sp>
          <p:nvSpPr>
            <p:cNvPr id="6" name="Text Box 1032">
              <a:extLst>
                <a:ext uri="{FF2B5EF4-FFF2-40B4-BE49-F238E27FC236}">
                  <a16:creationId xmlns="" xmlns:a16="http://schemas.microsoft.com/office/drawing/2014/main" id="{E6F6EF81-6C9E-44C1-9B1A-81CBC3E22B80}"/>
                </a:ext>
              </a:extLst>
            </p:cNvPr>
            <p:cNvSpPr txBox="1">
              <a:spLocks noChangeArrowheads="1"/>
            </p:cNvSpPr>
            <p:nvPr/>
          </p:nvSpPr>
          <p:spPr bwMode="auto">
            <a:xfrm>
              <a:off x="1152" y="1536"/>
              <a:ext cx="3744" cy="1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1800" b="1" dirty="0">
                  <a:latin typeface="Times New Roman" panose="02020603050405020304" pitchFamily="18" charset="0"/>
                </a:rPr>
                <a:t>Production                                    Semantic Rule</a:t>
              </a:r>
            </a:p>
            <a:p>
              <a:pPr algn="l" eaLnBrk="0" hangingPunct="0">
                <a:lnSpc>
                  <a:spcPct val="50000"/>
                </a:lnSpc>
                <a:spcBef>
                  <a:spcPct val="50000"/>
                </a:spcBef>
              </a:pPr>
              <a:r>
                <a:rPr lang="en-US" altLang="en-US" sz="1800" b="1" i="1" dirty="0">
                  <a:latin typeface="Times New Roman" panose="02020603050405020304" pitchFamily="18" charset="0"/>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a:t>
              </a:r>
              <a:r>
                <a:rPr lang="en-US" altLang="en-US" sz="1800" b="1" i="1" dirty="0" smtClean="0">
                  <a:latin typeface="Times New Roman" panose="02020603050405020304" pitchFamily="18" charset="0"/>
                  <a:sym typeface="Symbol" panose="05050102010706020507" pitchFamily="18" charset="2"/>
                </a:rPr>
                <a:t>expr.t := expr.t || term.t || ‘+’</a:t>
              </a:r>
            </a:p>
            <a:p>
              <a:pPr algn="l" eaLnBrk="0" hangingPunct="0">
                <a:lnSpc>
                  <a:spcPct val="70000"/>
                </a:lnSpc>
                <a:spcBef>
                  <a:spcPct val="50000"/>
                </a:spcBef>
              </a:pPr>
              <a:r>
                <a:rPr lang="en-US" altLang="en-US" sz="1800" b="1" i="1" dirty="0" err="1" smtClean="0">
                  <a:latin typeface="Times New Roman" panose="02020603050405020304" pitchFamily="18" charset="0"/>
                  <a:sym typeface="Symbol" panose="05050102010706020507" pitchFamily="18" charset="2"/>
                </a:rPr>
                <a:t>expr</a:t>
              </a:r>
              <a:r>
                <a:rPr lang="en-US" altLang="en-US" sz="1800" b="1" i="1" dirty="0" smtClean="0">
                  <a:latin typeface="Times New Roman" panose="02020603050405020304" pitchFamily="18" charset="0"/>
                  <a:sym typeface="Symbol" panose="05050102010706020507" pitchFamily="18" charset="2"/>
                </a:rPr>
                <a:t> </a:t>
              </a:r>
              <a:r>
                <a:rPr lang="en-US" altLang="en-US" sz="1800" b="1" dirty="0" smtClean="0">
                  <a:latin typeface="Times New Roman" panose="02020603050405020304" pitchFamily="18" charset="0"/>
                  <a:sym typeface="Symbol" panose="05050102010706020507" pitchFamily="18" charset="2"/>
                </a:rPr>
                <a:t></a:t>
              </a:r>
              <a:r>
                <a:rPr lang="en-US" altLang="en-US" sz="1800" b="1" i="1" dirty="0" smtClean="0">
                  <a:latin typeface="Times New Roman" panose="02020603050405020304" pitchFamily="18" charset="0"/>
                  <a:sym typeface="Symbol" panose="05050102010706020507" pitchFamily="18" charset="2"/>
                </a:rPr>
                <a:t> </a:t>
              </a:r>
              <a:r>
                <a:rPr lang="en-US" altLang="en-US" sz="1800" b="1" i="1" dirty="0" err="1" smtClean="0">
                  <a:latin typeface="Times New Roman" panose="02020603050405020304" pitchFamily="18" charset="0"/>
                  <a:sym typeface="Symbol" panose="05050102010706020507" pitchFamily="18" charset="2"/>
                </a:rPr>
                <a:t>expr</a:t>
              </a:r>
              <a:r>
                <a:rPr lang="en-US" altLang="en-US" sz="1800" b="1" i="1" dirty="0" smtClean="0">
                  <a:latin typeface="Times New Roman" panose="02020603050405020304" pitchFamily="18" charset="0"/>
                  <a:sym typeface="Symbol" panose="05050102010706020507" pitchFamily="18" charset="2"/>
                </a:rPr>
                <a:t> – term                 expr.t := expr.t || term.t || ’-’</a:t>
              </a:r>
            </a:p>
            <a:p>
              <a:pPr algn="l" eaLnBrk="0" hangingPunct="0">
                <a:lnSpc>
                  <a:spcPct val="70000"/>
                </a:lnSpc>
                <a:spcBef>
                  <a:spcPct val="50000"/>
                </a:spcBef>
              </a:pPr>
              <a:r>
                <a:rPr lang="en-US" altLang="en-US" sz="1800" b="1" i="1" dirty="0" err="1" smtClean="0">
                  <a:latin typeface="Times New Roman" panose="02020603050405020304" pitchFamily="18" charset="0"/>
                  <a:sym typeface="Symbol" panose="05050102010706020507" pitchFamily="18" charset="2"/>
                </a:rPr>
                <a:t>expr</a:t>
              </a:r>
              <a:r>
                <a:rPr lang="en-US" altLang="en-US" sz="1800" b="1" i="1" dirty="0" smtClean="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term                            expr.t := term.t</a:t>
              </a:r>
            </a:p>
            <a:p>
              <a:pPr algn="l" eaLnBrk="0" hangingPunct="0">
                <a:lnSpc>
                  <a:spcPct val="6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a:t>
              </a: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1 </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1</a:t>
              </a:r>
              <a:r>
                <a:rPr lang="en-US" altLang="en-US" sz="1800" b="1" i="1" dirty="0">
                  <a:latin typeface="Times New Roman" panose="02020603050405020304" pitchFamily="18" charset="0"/>
                  <a:sym typeface="Symbol" panose="05050102010706020507" pitchFamily="18" charset="2"/>
                </a:rPr>
                <a:t>’</a:t>
              </a: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                                           ….</a:t>
              </a: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a:t>
              </a:r>
            </a:p>
          </p:txBody>
        </p:sp>
        <p:sp>
          <p:nvSpPr>
            <p:cNvPr id="7" name="Line 1033">
              <a:extLst>
                <a:ext uri="{FF2B5EF4-FFF2-40B4-BE49-F238E27FC236}">
                  <a16:creationId xmlns="" xmlns:a16="http://schemas.microsoft.com/office/drawing/2014/main" id="{0F8D097F-CFE9-4619-8339-298F907EB2B0}"/>
                </a:ext>
              </a:extLst>
            </p:cNvPr>
            <p:cNvSpPr>
              <a:spLocks noChangeShapeType="1"/>
            </p:cNvSpPr>
            <p:nvPr/>
          </p:nvSpPr>
          <p:spPr bwMode="auto">
            <a:xfrm>
              <a:off x="1152" y="1536"/>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 name="Line 1034">
              <a:extLst>
                <a:ext uri="{FF2B5EF4-FFF2-40B4-BE49-F238E27FC236}">
                  <a16:creationId xmlns="" xmlns:a16="http://schemas.microsoft.com/office/drawing/2014/main" id="{290D3507-8673-470C-8F32-207CCB415D94}"/>
                </a:ext>
              </a:extLst>
            </p:cNvPr>
            <p:cNvSpPr>
              <a:spLocks noChangeShapeType="1"/>
            </p:cNvSpPr>
            <p:nvPr/>
          </p:nvSpPr>
          <p:spPr bwMode="auto">
            <a:xfrm>
              <a:off x="1152" y="1488"/>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1035">
              <a:extLst>
                <a:ext uri="{FF2B5EF4-FFF2-40B4-BE49-F238E27FC236}">
                  <a16:creationId xmlns="" xmlns:a16="http://schemas.microsoft.com/office/drawing/2014/main" id="{B92DE751-F466-4BA2-BBD1-9ADC9C88B7FB}"/>
                </a:ext>
              </a:extLst>
            </p:cNvPr>
            <p:cNvSpPr>
              <a:spLocks noChangeShapeType="1"/>
            </p:cNvSpPr>
            <p:nvPr/>
          </p:nvSpPr>
          <p:spPr bwMode="auto">
            <a:xfrm>
              <a:off x="1152" y="3024"/>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036">
              <a:extLst>
                <a:ext uri="{FF2B5EF4-FFF2-40B4-BE49-F238E27FC236}">
                  <a16:creationId xmlns="" xmlns:a16="http://schemas.microsoft.com/office/drawing/2014/main" id="{26173C56-1D92-408D-A015-B2877511B322}"/>
                </a:ext>
              </a:extLst>
            </p:cNvPr>
            <p:cNvSpPr>
              <a:spLocks noChangeShapeType="1"/>
            </p:cNvSpPr>
            <p:nvPr/>
          </p:nvSpPr>
          <p:spPr bwMode="auto">
            <a:xfrm>
              <a:off x="1152" y="1728"/>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037">
              <a:extLst>
                <a:ext uri="{FF2B5EF4-FFF2-40B4-BE49-F238E27FC236}">
                  <a16:creationId xmlns="" xmlns:a16="http://schemas.microsoft.com/office/drawing/2014/main" id="{3C0699EE-1A03-4135-9D39-19D0E9C2322D}"/>
                </a:ext>
              </a:extLst>
            </p:cNvPr>
            <p:cNvSpPr>
              <a:spLocks noChangeShapeType="1"/>
            </p:cNvSpPr>
            <p:nvPr/>
          </p:nvSpPr>
          <p:spPr bwMode="auto">
            <a:xfrm>
              <a:off x="2496" y="1536"/>
              <a:ext cx="0" cy="1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8907327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 xmlns:a16="http://schemas.microsoft.com/office/drawing/2014/main" id="{EF1BEE68-AF41-4F30-9DA7-39B7F494DE12}"/>
              </a:ext>
            </a:extLst>
          </p:cNvPr>
          <p:cNvSpPr txBox="1"/>
          <p:nvPr/>
        </p:nvSpPr>
        <p:spPr>
          <a:xfrm>
            <a:off x="994491" y="1464907"/>
            <a:ext cx="7556508" cy="5078313"/>
          </a:xfrm>
          <a:prstGeom prst="rect">
            <a:avLst/>
          </a:prstGeom>
          <a:noFill/>
        </p:spPr>
        <p:txBody>
          <a:bodyPr wrap="square" rtlCol="0">
            <a:spAutoFit/>
          </a:bodyPr>
          <a:lstStyle/>
          <a:p>
            <a:pPr algn="just"/>
            <a:r>
              <a:rPr lang="en-US" dirty="0"/>
              <a:t>We applied semantic rules for each production of a context-free grammar. Now we will see how semantic rules are embedded in parse tree.</a:t>
            </a:r>
          </a:p>
          <a:p>
            <a:pPr algn="just"/>
            <a:r>
              <a:rPr lang="en-US" dirty="0"/>
              <a:t> </a:t>
            </a:r>
          </a:p>
          <a:p>
            <a:pPr algn="just"/>
            <a:endParaRPr lang="en-US" dirty="0"/>
          </a:p>
          <a:p>
            <a:pPr algn="ctr"/>
            <a:endParaRPr lang="en-US" dirty="0"/>
          </a:p>
          <a:p>
            <a:endParaRPr lang="en-US" dirty="0"/>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ctr"/>
            <a:r>
              <a:rPr lang="en-US" dirty="0"/>
              <a:t>                         </a:t>
            </a:r>
          </a:p>
          <a:p>
            <a:pPr algn="ctr"/>
            <a:r>
              <a:rPr lang="en-US" dirty="0"/>
              <a:t>Fig: Annotated Parse Tree                                                       </a:t>
            </a:r>
            <a:endParaRPr lang="x-none" dirty="0"/>
          </a:p>
        </p:txBody>
      </p:sp>
      <p:grpSp>
        <p:nvGrpSpPr>
          <p:cNvPr id="5" name="Group 3">
            <a:extLst>
              <a:ext uri="{FF2B5EF4-FFF2-40B4-BE49-F238E27FC236}">
                <a16:creationId xmlns="" xmlns:a16="http://schemas.microsoft.com/office/drawing/2014/main" id="{353AD5B5-52AB-4651-8FD8-BC9115437A74}"/>
              </a:ext>
            </a:extLst>
          </p:cNvPr>
          <p:cNvGrpSpPr>
            <a:grpSpLocks/>
          </p:cNvGrpSpPr>
          <p:nvPr/>
        </p:nvGrpSpPr>
        <p:grpSpPr bwMode="auto">
          <a:xfrm>
            <a:off x="2384473" y="2589620"/>
            <a:ext cx="5181600" cy="3292476"/>
            <a:chOff x="576" y="768"/>
            <a:chExt cx="3264" cy="2074"/>
          </a:xfrm>
        </p:grpSpPr>
        <p:sp>
          <p:nvSpPr>
            <p:cNvPr id="6" name="Text Box 4">
              <a:extLst>
                <a:ext uri="{FF2B5EF4-FFF2-40B4-BE49-F238E27FC236}">
                  <a16:creationId xmlns="" xmlns:a16="http://schemas.microsoft.com/office/drawing/2014/main" id="{10C8707F-411E-4D8F-B3CB-2D53F822CF7B}"/>
                </a:ext>
              </a:extLst>
            </p:cNvPr>
            <p:cNvSpPr txBox="1">
              <a:spLocks noChangeArrowheads="1"/>
            </p:cNvSpPr>
            <p:nvPr/>
          </p:nvSpPr>
          <p:spPr bwMode="auto">
            <a:xfrm>
              <a:off x="1152" y="1152"/>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expr.t =</a:t>
              </a:r>
              <a:r>
                <a:rPr lang="en-US" altLang="en-US" b="1">
                  <a:solidFill>
                    <a:srgbClr val="0066FF"/>
                  </a:solidFill>
                  <a:latin typeface="Times New Roman" panose="02020603050405020304" pitchFamily="18" charset="0"/>
                </a:rPr>
                <a:t>95-</a:t>
              </a:r>
              <a:endParaRPr lang="en-US" altLang="en-US" b="1" i="1">
                <a:latin typeface="Times New Roman" panose="02020603050405020304" pitchFamily="18" charset="0"/>
              </a:endParaRPr>
            </a:p>
          </p:txBody>
        </p:sp>
        <p:sp>
          <p:nvSpPr>
            <p:cNvPr id="7" name="Text Box 5">
              <a:extLst>
                <a:ext uri="{FF2B5EF4-FFF2-40B4-BE49-F238E27FC236}">
                  <a16:creationId xmlns="" xmlns:a16="http://schemas.microsoft.com/office/drawing/2014/main" id="{A089FACD-3231-4E50-BD34-4D922C3E843E}"/>
                </a:ext>
              </a:extLst>
            </p:cNvPr>
            <p:cNvSpPr txBox="1">
              <a:spLocks noChangeArrowheads="1"/>
            </p:cNvSpPr>
            <p:nvPr/>
          </p:nvSpPr>
          <p:spPr bwMode="auto">
            <a:xfrm>
              <a:off x="576" y="1536"/>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expr.t =</a:t>
              </a:r>
              <a:r>
                <a:rPr lang="en-US" altLang="en-US" b="1">
                  <a:solidFill>
                    <a:srgbClr val="0066FF"/>
                  </a:solidFill>
                  <a:latin typeface="Times New Roman" panose="02020603050405020304" pitchFamily="18" charset="0"/>
                </a:rPr>
                <a:t>9</a:t>
              </a:r>
              <a:endParaRPr lang="en-US" altLang="en-US" b="1" i="1">
                <a:latin typeface="Times New Roman" panose="02020603050405020304" pitchFamily="18" charset="0"/>
              </a:endParaRPr>
            </a:p>
          </p:txBody>
        </p:sp>
        <p:sp>
          <p:nvSpPr>
            <p:cNvPr id="8" name="Text Box 6">
              <a:extLst>
                <a:ext uri="{FF2B5EF4-FFF2-40B4-BE49-F238E27FC236}">
                  <a16:creationId xmlns="" xmlns:a16="http://schemas.microsoft.com/office/drawing/2014/main" id="{DF6FF6EF-C54E-4246-9A16-EAA295829A8A}"/>
                </a:ext>
              </a:extLst>
            </p:cNvPr>
            <p:cNvSpPr txBox="1">
              <a:spLocks noChangeArrowheads="1"/>
            </p:cNvSpPr>
            <p:nvPr/>
          </p:nvSpPr>
          <p:spPr bwMode="auto">
            <a:xfrm>
              <a:off x="2208" y="768"/>
              <a:ext cx="10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expr.t =</a:t>
              </a:r>
              <a:r>
                <a:rPr lang="en-US" altLang="en-US" b="1">
                  <a:solidFill>
                    <a:srgbClr val="0066FF"/>
                  </a:solidFill>
                  <a:latin typeface="Times New Roman" panose="02020603050405020304" pitchFamily="18" charset="0"/>
                </a:rPr>
                <a:t>95-2+</a:t>
              </a:r>
              <a:endParaRPr lang="en-US" altLang="en-US" b="1" i="1">
                <a:latin typeface="Times New Roman" panose="02020603050405020304" pitchFamily="18" charset="0"/>
              </a:endParaRPr>
            </a:p>
          </p:txBody>
        </p:sp>
        <p:sp>
          <p:nvSpPr>
            <p:cNvPr id="9" name="Text Box 7">
              <a:extLst>
                <a:ext uri="{FF2B5EF4-FFF2-40B4-BE49-F238E27FC236}">
                  <a16:creationId xmlns="" xmlns:a16="http://schemas.microsoft.com/office/drawing/2014/main" id="{4D379299-4E12-4B02-8905-035471508655}"/>
                </a:ext>
              </a:extLst>
            </p:cNvPr>
            <p:cNvSpPr txBox="1">
              <a:spLocks noChangeArrowheads="1"/>
            </p:cNvSpPr>
            <p:nvPr/>
          </p:nvSpPr>
          <p:spPr bwMode="auto">
            <a:xfrm>
              <a:off x="1584" y="1536"/>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5</a:t>
              </a:r>
              <a:endParaRPr lang="en-US" altLang="en-US" b="1" i="1">
                <a:latin typeface="Times New Roman" panose="02020603050405020304" pitchFamily="18" charset="0"/>
              </a:endParaRPr>
            </a:p>
          </p:txBody>
        </p:sp>
        <p:sp>
          <p:nvSpPr>
            <p:cNvPr id="10" name="Text Box 8">
              <a:extLst>
                <a:ext uri="{FF2B5EF4-FFF2-40B4-BE49-F238E27FC236}">
                  <a16:creationId xmlns="" xmlns:a16="http://schemas.microsoft.com/office/drawing/2014/main" id="{AD571230-C9BF-40DC-ACA3-9BAA84B89238}"/>
                </a:ext>
              </a:extLst>
            </p:cNvPr>
            <p:cNvSpPr txBox="1">
              <a:spLocks noChangeArrowheads="1"/>
            </p:cNvSpPr>
            <p:nvPr/>
          </p:nvSpPr>
          <p:spPr bwMode="auto">
            <a:xfrm>
              <a:off x="2976" y="1152"/>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2</a:t>
              </a:r>
              <a:endParaRPr lang="en-US" altLang="en-US" b="1" i="1">
                <a:latin typeface="Times New Roman" panose="02020603050405020304" pitchFamily="18" charset="0"/>
              </a:endParaRPr>
            </a:p>
          </p:txBody>
        </p:sp>
        <p:sp>
          <p:nvSpPr>
            <p:cNvPr id="11" name="Text Box 9">
              <a:extLst>
                <a:ext uri="{FF2B5EF4-FFF2-40B4-BE49-F238E27FC236}">
                  <a16:creationId xmlns="" xmlns:a16="http://schemas.microsoft.com/office/drawing/2014/main" id="{0DF34913-B4CE-4B6F-A690-7D6F749B98E6}"/>
                </a:ext>
              </a:extLst>
            </p:cNvPr>
            <p:cNvSpPr txBox="1">
              <a:spLocks noChangeArrowheads="1"/>
            </p:cNvSpPr>
            <p:nvPr/>
          </p:nvSpPr>
          <p:spPr bwMode="auto">
            <a:xfrm>
              <a:off x="576" y="2016"/>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9</a:t>
              </a:r>
              <a:endParaRPr lang="en-US" altLang="en-US" b="1" i="1">
                <a:latin typeface="Times New Roman" panose="02020603050405020304" pitchFamily="18" charset="0"/>
              </a:endParaRPr>
            </a:p>
          </p:txBody>
        </p:sp>
        <p:sp>
          <p:nvSpPr>
            <p:cNvPr id="12" name="Line 10">
              <a:extLst>
                <a:ext uri="{FF2B5EF4-FFF2-40B4-BE49-F238E27FC236}">
                  <a16:creationId xmlns="" xmlns:a16="http://schemas.microsoft.com/office/drawing/2014/main" id="{F3F81BEA-EC0A-4DFE-8892-6D36DB7B0921}"/>
                </a:ext>
              </a:extLst>
            </p:cNvPr>
            <p:cNvSpPr>
              <a:spLocks noChangeShapeType="1"/>
            </p:cNvSpPr>
            <p:nvPr/>
          </p:nvSpPr>
          <p:spPr bwMode="auto">
            <a:xfrm>
              <a:off x="816" y="23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1">
              <a:extLst>
                <a:ext uri="{FF2B5EF4-FFF2-40B4-BE49-F238E27FC236}">
                  <a16:creationId xmlns="" xmlns:a16="http://schemas.microsoft.com/office/drawing/2014/main" id="{0AA79F10-90E6-4DFA-8D72-7157D5A85783}"/>
                </a:ext>
              </a:extLst>
            </p:cNvPr>
            <p:cNvSpPr>
              <a:spLocks noChangeShapeType="1"/>
            </p:cNvSpPr>
            <p:nvPr/>
          </p:nvSpPr>
          <p:spPr bwMode="auto">
            <a:xfrm>
              <a:off x="2736" y="960"/>
              <a:ext cx="43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2">
              <a:extLst>
                <a:ext uri="{FF2B5EF4-FFF2-40B4-BE49-F238E27FC236}">
                  <a16:creationId xmlns="" xmlns:a16="http://schemas.microsoft.com/office/drawing/2014/main" id="{37C7BD64-DF0C-4EEE-8775-FC7615A1B67D}"/>
                </a:ext>
              </a:extLst>
            </p:cNvPr>
            <p:cNvSpPr>
              <a:spLocks noChangeShapeType="1"/>
            </p:cNvSpPr>
            <p:nvPr/>
          </p:nvSpPr>
          <p:spPr bwMode="auto">
            <a:xfrm>
              <a:off x="1536" y="1344"/>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3">
              <a:extLst>
                <a:ext uri="{FF2B5EF4-FFF2-40B4-BE49-F238E27FC236}">
                  <a16:creationId xmlns="" xmlns:a16="http://schemas.microsoft.com/office/drawing/2014/main" id="{C4284D04-A511-4225-8575-26358D8DDE80}"/>
                </a:ext>
              </a:extLst>
            </p:cNvPr>
            <p:cNvSpPr>
              <a:spLocks noChangeShapeType="1"/>
            </p:cNvSpPr>
            <p:nvPr/>
          </p:nvSpPr>
          <p:spPr bwMode="auto">
            <a:xfrm flipH="1">
              <a:off x="1392" y="912"/>
              <a:ext cx="816"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14">
              <a:extLst>
                <a:ext uri="{FF2B5EF4-FFF2-40B4-BE49-F238E27FC236}">
                  <a16:creationId xmlns="" xmlns:a16="http://schemas.microsoft.com/office/drawing/2014/main" id="{D8A6E6FF-2F05-48E9-A008-3B53B5B79BF1}"/>
                </a:ext>
              </a:extLst>
            </p:cNvPr>
            <p:cNvSpPr>
              <a:spLocks noChangeShapeType="1"/>
            </p:cNvSpPr>
            <p:nvPr/>
          </p:nvSpPr>
          <p:spPr bwMode="auto">
            <a:xfrm flipH="1">
              <a:off x="816" y="1344"/>
              <a:ext cx="33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15">
              <a:extLst>
                <a:ext uri="{FF2B5EF4-FFF2-40B4-BE49-F238E27FC236}">
                  <a16:creationId xmlns="" xmlns:a16="http://schemas.microsoft.com/office/drawing/2014/main" id="{F7FA9EB7-E398-4092-B7AF-6AFF3763769F}"/>
                </a:ext>
              </a:extLst>
            </p:cNvPr>
            <p:cNvSpPr>
              <a:spLocks noChangeShapeType="1"/>
            </p:cNvSpPr>
            <p:nvPr/>
          </p:nvSpPr>
          <p:spPr bwMode="auto">
            <a:xfrm>
              <a:off x="768" y="177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16">
              <a:extLst>
                <a:ext uri="{FF2B5EF4-FFF2-40B4-BE49-F238E27FC236}">
                  <a16:creationId xmlns="" xmlns:a16="http://schemas.microsoft.com/office/drawing/2014/main" id="{7A20E47A-3617-4356-BCE2-08509968EC12}"/>
                </a:ext>
              </a:extLst>
            </p:cNvPr>
            <p:cNvSpPr>
              <a:spLocks noChangeShapeType="1"/>
            </p:cNvSpPr>
            <p:nvPr/>
          </p:nvSpPr>
          <p:spPr bwMode="auto">
            <a:xfrm>
              <a:off x="1344" y="1440"/>
              <a:ext cx="0" cy="11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17">
              <a:extLst>
                <a:ext uri="{FF2B5EF4-FFF2-40B4-BE49-F238E27FC236}">
                  <a16:creationId xmlns="" xmlns:a16="http://schemas.microsoft.com/office/drawing/2014/main" id="{F5D07FA4-C4DF-41ED-A30F-76A13B2270AC}"/>
                </a:ext>
              </a:extLst>
            </p:cNvPr>
            <p:cNvSpPr>
              <a:spLocks noChangeShapeType="1"/>
            </p:cNvSpPr>
            <p:nvPr/>
          </p:nvSpPr>
          <p:spPr bwMode="auto">
            <a:xfrm>
              <a:off x="2400" y="1056"/>
              <a:ext cx="0" cy="15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18">
              <a:extLst>
                <a:ext uri="{FF2B5EF4-FFF2-40B4-BE49-F238E27FC236}">
                  <a16:creationId xmlns="" xmlns:a16="http://schemas.microsoft.com/office/drawing/2014/main" id="{5847F3F8-7BF5-4D96-8D63-7762764D1A91}"/>
                </a:ext>
              </a:extLst>
            </p:cNvPr>
            <p:cNvSpPr>
              <a:spLocks noChangeShapeType="1"/>
            </p:cNvSpPr>
            <p:nvPr/>
          </p:nvSpPr>
          <p:spPr bwMode="auto">
            <a:xfrm>
              <a:off x="1776" y="1776"/>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19">
              <a:extLst>
                <a:ext uri="{FF2B5EF4-FFF2-40B4-BE49-F238E27FC236}">
                  <a16:creationId xmlns="" xmlns:a16="http://schemas.microsoft.com/office/drawing/2014/main" id="{4FCDE284-AC4D-4B6F-9706-ABF9F47E8B17}"/>
                </a:ext>
              </a:extLst>
            </p:cNvPr>
            <p:cNvSpPr>
              <a:spLocks noChangeShapeType="1"/>
            </p:cNvSpPr>
            <p:nvPr/>
          </p:nvSpPr>
          <p:spPr bwMode="auto">
            <a:xfrm>
              <a:off x="3168" y="1440"/>
              <a:ext cx="0" cy="11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Text Box 20">
              <a:extLst>
                <a:ext uri="{FF2B5EF4-FFF2-40B4-BE49-F238E27FC236}">
                  <a16:creationId xmlns="" xmlns:a16="http://schemas.microsoft.com/office/drawing/2014/main" id="{92EEA2A2-46F6-49DA-8870-0BA196413849}"/>
                </a:ext>
              </a:extLst>
            </p:cNvPr>
            <p:cNvSpPr txBox="1">
              <a:spLocks noChangeArrowheads="1"/>
            </p:cNvSpPr>
            <p:nvPr/>
          </p:nvSpPr>
          <p:spPr bwMode="auto">
            <a:xfrm>
              <a:off x="3089" y="2544"/>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2</a:t>
              </a:r>
            </a:p>
          </p:txBody>
        </p:sp>
        <p:sp>
          <p:nvSpPr>
            <p:cNvPr id="23" name="Text Box 21">
              <a:extLst>
                <a:ext uri="{FF2B5EF4-FFF2-40B4-BE49-F238E27FC236}">
                  <a16:creationId xmlns="" xmlns:a16="http://schemas.microsoft.com/office/drawing/2014/main" id="{C9D39843-D7B6-405E-83CB-A3AF7FA91185}"/>
                </a:ext>
              </a:extLst>
            </p:cNvPr>
            <p:cNvSpPr txBox="1">
              <a:spLocks noChangeArrowheads="1"/>
            </p:cNvSpPr>
            <p:nvPr/>
          </p:nvSpPr>
          <p:spPr bwMode="auto">
            <a:xfrm>
              <a:off x="2304"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a:t>
              </a:r>
            </a:p>
          </p:txBody>
        </p:sp>
        <p:sp>
          <p:nvSpPr>
            <p:cNvPr id="24" name="Text Box 22">
              <a:extLst>
                <a:ext uri="{FF2B5EF4-FFF2-40B4-BE49-F238E27FC236}">
                  <a16:creationId xmlns="" xmlns:a16="http://schemas.microsoft.com/office/drawing/2014/main" id="{0CB6CCC9-9767-4D5F-8704-690099ABEB58}"/>
                </a:ext>
              </a:extLst>
            </p:cNvPr>
            <p:cNvSpPr txBox="1">
              <a:spLocks noChangeArrowheads="1"/>
            </p:cNvSpPr>
            <p:nvPr/>
          </p:nvSpPr>
          <p:spPr bwMode="auto">
            <a:xfrm>
              <a:off x="1683"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a:latin typeface="Times New Roman" panose="02020603050405020304" pitchFamily="18" charset="0"/>
                </a:rPr>
                <a:t>5</a:t>
              </a:r>
            </a:p>
          </p:txBody>
        </p:sp>
        <p:sp>
          <p:nvSpPr>
            <p:cNvPr id="25" name="Text Box 23">
              <a:extLst>
                <a:ext uri="{FF2B5EF4-FFF2-40B4-BE49-F238E27FC236}">
                  <a16:creationId xmlns="" xmlns:a16="http://schemas.microsoft.com/office/drawing/2014/main" id="{2AD860AD-1146-4D40-AD66-9B2509369035}"/>
                </a:ext>
              </a:extLst>
            </p:cNvPr>
            <p:cNvSpPr txBox="1">
              <a:spLocks noChangeArrowheads="1"/>
            </p:cNvSpPr>
            <p:nvPr/>
          </p:nvSpPr>
          <p:spPr bwMode="auto">
            <a:xfrm>
              <a:off x="1272"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a:t>
              </a:r>
            </a:p>
          </p:txBody>
        </p:sp>
        <p:sp>
          <p:nvSpPr>
            <p:cNvPr id="26" name="Text Box 24">
              <a:extLst>
                <a:ext uri="{FF2B5EF4-FFF2-40B4-BE49-F238E27FC236}">
                  <a16:creationId xmlns="" xmlns:a16="http://schemas.microsoft.com/office/drawing/2014/main" id="{62BA563F-4FD1-42E8-ACCA-76077FD9647F}"/>
                </a:ext>
              </a:extLst>
            </p:cNvPr>
            <p:cNvSpPr txBox="1">
              <a:spLocks noChangeArrowheads="1"/>
            </p:cNvSpPr>
            <p:nvPr/>
          </p:nvSpPr>
          <p:spPr bwMode="auto">
            <a:xfrm>
              <a:off x="720"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9</a:t>
              </a:r>
            </a:p>
          </p:txBody>
        </p:sp>
      </p:grpSp>
    </p:spTree>
    <p:extLst>
      <p:ext uri="{BB962C8B-B14F-4D97-AF65-F5344CB8AC3E}">
        <p14:creationId xmlns:p14="http://schemas.microsoft.com/office/powerpoint/2010/main" val="1781337477"/>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CF50D458084F40A0D1641F0BFE9633" ma:contentTypeVersion="2" ma:contentTypeDescription="Create a new document." ma:contentTypeScope="" ma:versionID="c503a3699d1309ea9791694c20c53fed">
  <xsd:schema xmlns:xsd="http://www.w3.org/2001/XMLSchema" xmlns:xs="http://www.w3.org/2001/XMLSchema" xmlns:p="http://schemas.microsoft.com/office/2006/metadata/properties" xmlns:ns2="3f2ce422-7e51-4509-8fa4-95c5b039ee4d" targetNamespace="http://schemas.microsoft.com/office/2006/metadata/properties" ma:root="true" ma:fieldsID="7974109a811d59dfffecea554d7b07fe" ns2:_="">
    <xsd:import namespace="3f2ce422-7e51-4509-8fa4-95c5b039ee4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2ce422-7e51-4509-8fa4-95c5b039ee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F9CD681-56C3-4EEC-8E3F-65C21FEFBA52}"/>
</file>

<file path=customXml/itemProps2.xml><?xml version="1.0" encoding="utf-8"?>
<ds:datastoreItem xmlns:ds="http://schemas.openxmlformats.org/officeDocument/2006/customXml" ds:itemID="{8E5D02B9-A60A-434B-B015-7DD80E982118}"/>
</file>

<file path=customXml/itemProps3.xml><?xml version="1.0" encoding="utf-8"?>
<ds:datastoreItem xmlns:ds="http://schemas.openxmlformats.org/officeDocument/2006/customXml" ds:itemID="{43F72788-E06F-4880-91A5-1FA4ED483B87}"/>
</file>

<file path=docProps/app.xml><?xml version="1.0" encoding="utf-8"?>
<Properties xmlns="http://schemas.openxmlformats.org/officeDocument/2006/extended-properties" xmlns:vt="http://schemas.openxmlformats.org/officeDocument/2006/docPropsVTypes">
  <Template>Spectrum.thmx</Template>
  <TotalTime>478</TotalTime>
  <Words>1139</Words>
  <Application>Microsoft Office PowerPoint</Application>
  <PresentationFormat>On-screen Show (4:3)</PresentationFormat>
  <Paragraphs>330</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Corbel</vt:lpstr>
      <vt:lpstr>Symbol</vt:lpstr>
      <vt:lpstr>Times New Roman</vt:lpstr>
      <vt:lpstr>Wingdings</vt:lpstr>
      <vt:lpstr>Spectrum</vt:lpstr>
      <vt:lpstr>Syntax Directed Translation</vt:lpstr>
      <vt:lpstr>Lecture Outline</vt:lpstr>
      <vt:lpstr>Objectives and Outcomes</vt:lpstr>
      <vt:lpstr>Syntax Directed Translation</vt:lpstr>
      <vt:lpstr>Syntax Directed Translation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user</cp:lastModifiedBy>
  <cp:revision>96</cp:revision>
  <dcterms:created xsi:type="dcterms:W3CDTF">2018-12-10T17:20:29Z</dcterms:created>
  <dcterms:modified xsi:type="dcterms:W3CDTF">2021-06-24T05:19:29Z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0x010100CCCF50D458084F40A0D1641F0BFE9633</vt:lpwstr>
  </property>
</Properties>
</file>