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e de titr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texte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vertical et texte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contenu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de sectio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ux contenu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seul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de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 avec légende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avec légende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clementlevallois.net/" TargetMode="Externa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3385371" y="1129140"/>
            <a:ext cx="4964909" cy="4514294"/>
            <a:chOff x="715966" y="-80033"/>
            <a:chExt cx="4964909" cy="4514294"/>
          </a:xfrm>
        </p:grpSpPr>
        <p:sp>
          <p:nvSpPr>
            <p:cNvPr id="85" name="Google Shape;85;p13"/>
            <p:cNvSpPr/>
            <p:nvPr/>
          </p:nvSpPr>
          <p:spPr>
            <a:xfrm>
              <a:off x="2349322" y="-80033"/>
              <a:ext cx="1629901" cy="779568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 txBox="1"/>
            <p:nvPr/>
          </p:nvSpPr>
          <p:spPr>
            <a:xfrm>
              <a:off x="2387377" y="-41978"/>
              <a:ext cx="1553791" cy="7034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fr-F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Ouvre / met en service</a:t>
              </a:r>
              <a:endPara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1369122" y="309750"/>
              <a:ext cx="3590300" cy="3590300"/>
            </a:xfrm>
            <a:custGeom>
              <a:rect b="b" l="l" r="r" t="t"/>
              <a:pathLst>
                <a:path extrusionOk="0" h="120000" w="120000">
                  <a:moveTo>
                    <a:pt x="87385" y="6614"/>
                  </a:moveTo>
                  <a:lnTo>
                    <a:pt x="87385" y="6614"/>
                  </a:lnTo>
                  <a:cubicBezTo>
                    <a:pt x="92209" y="9088"/>
                    <a:pt x="96674" y="12205"/>
                    <a:pt x="100661" y="15879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3899910" y="788195"/>
              <a:ext cx="1638016" cy="838261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 txBox="1"/>
            <p:nvPr/>
          </p:nvSpPr>
          <p:spPr>
            <a:xfrm>
              <a:off x="3940831" y="829116"/>
              <a:ext cx="1556174" cy="7564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>
                  <a:solidFill>
                    <a:schemeClr val="lt1"/>
                  </a:solidFill>
                </a:rPr>
                <a:t>Apprivoise</a:t>
              </a:r>
              <a:r>
                <a:rPr b="1" i="0" lang="fr-F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l’interface</a:t>
              </a:r>
              <a:endPara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1453123" y="547219"/>
              <a:ext cx="3590300" cy="3590300"/>
            </a:xfrm>
            <a:custGeom>
              <a:rect b="b" l="l" r="r" t="t"/>
              <a:pathLst>
                <a:path extrusionOk="0" h="120000" w="120000">
                  <a:moveTo>
                    <a:pt x="115138" y="36339"/>
                  </a:moveTo>
                  <a:cubicBezTo>
                    <a:pt x="118944" y="45209"/>
                    <a:pt x="120554" y="54865"/>
                    <a:pt x="119832" y="64490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4023416" y="2485384"/>
              <a:ext cx="1657459" cy="103419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 txBox="1"/>
            <p:nvPr/>
          </p:nvSpPr>
          <p:spPr>
            <a:xfrm>
              <a:off x="4073901" y="2535869"/>
              <a:ext cx="1556489" cy="93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fr-F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Utilise les fonctions de base</a:t>
              </a:r>
              <a:endPara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1776853" y="158675"/>
              <a:ext cx="3590300" cy="3590300"/>
            </a:xfrm>
            <a:custGeom>
              <a:rect b="b" l="l" r="r" t="t"/>
              <a:pathLst>
                <a:path extrusionOk="0" h="120000" w="120000">
                  <a:moveTo>
                    <a:pt x="89203" y="112414"/>
                  </a:moveTo>
                  <a:cubicBezTo>
                    <a:pt x="84441" y="115067"/>
                    <a:pt x="79340" y="117059"/>
                    <a:pt x="74041" y="118334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2341283" y="3365839"/>
              <a:ext cx="1645978" cy="1068422"/>
            </a:xfrm>
            <a:prstGeom prst="roundRect">
              <a:avLst>
                <a:gd fmla="val 16667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3"/>
            <p:cNvSpPr txBox="1"/>
            <p:nvPr/>
          </p:nvSpPr>
          <p:spPr>
            <a:xfrm>
              <a:off x="2393439" y="3417995"/>
              <a:ext cx="1541666" cy="964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fr-F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Utilise les fonctions avancées</a:t>
              </a:r>
              <a:endPara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1458361" y="359042"/>
              <a:ext cx="3590300" cy="3590300"/>
            </a:xfrm>
            <a:custGeom>
              <a:rect b="b" l="l" r="r" t="t"/>
              <a:pathLst>
                <a:path extrusionOk="0" h="120000" w="120000">
                  <a:moveTo>
                    <a:pt x="29330" y="111569"/>
                  </a:moveTo>
                  <a:lnTo>
                    <a:pt x="29330" y="111569"/>
                  </a:lnTo>
                  <a:cubicBezTo>
                    <a:pt x="23396" y="108040"/>
                    <a:pt x="18116" y="103514"/>
                    <a:pt x="13722" y="98189"/>
                  </a:cubicBezTo>
                </a:path>
              </a:pathLst>
            </a:custGeom>
            <a:noFill/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715966" y="2153501"/>
              <a:ext cx="1600795" cy="1138412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3"/>
            <p:cNvSpPr txBox="1"/>
            <p:nvPr/>
          </p:nvSpPr>
          <p:spPr>
            <a:xfrm>
              <a:off x="771539" y="2209074"/>
              <a:ext cx="1489649" cy="10272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fr-F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Interrompt</a:t>
              </a:r>
              <a:endPara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1393491" y="155113"/>
              <a:ext cx="3590300" cy="3590300"/>
            </a:xfrm>
            <a:custGeom>
              <a:rect b="b" l="l" r="r" t="t"/>
              <a:pathLst>
                <a:path extrusionOk="0" h="120000" w="120000">
                  <a:moveTo>
                    <a:pt x="371" y="66658"/>
                  </a:moveTo>
                  <a:cubicBezTo>
                    <a:pt x="-121" y="62248"/>
                    <a:pt x="-123" y="57798"/>
                    <a:pt x="366" y="53388"/>
                  </a:cubicBez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739454" y="666238"/>
              <a:ext cx="1740345" cy="1082173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3"/>
            <p:cNvSpPr txBox="1"/>
            <p:nvPr/>
          </p:nvSpPr>
          <p:spPr>
            <a:xfrm>
              <a:off x="792281" y="719065"/>
              <a:ext cx="1634691" cy="9765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fr-F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Cesse d’utiliser le service</a:t>
              </a:r>
              <a:endPara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1369122" y="309750"/>
              <a:ext cx="3590300" cy="3590300"/>
            </a:xfrm>
            <a:custGeom>
              <a:rect b="b" l="l" r="r" t="t"/>
              <a:pathLst>
                <a:path extrusionOk="0" h="120000" w="120000">
                  <a:moveTo>
                    <a:pt x="24195" y="11854"/>
                  </a:moveTo>
                  <a:lnTo>
                    <a:pt x="24195" y="11854"/>
                  </a:lnTo>
                  <a:cubicBezTo>
                    <a:pt x="26869" y="9865"/>
                    <a:pt x="29704" y="8103"/>
                    <a:pt x="32671" y="6585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3"/>
          <p:cNvSpPr/>
          <p:nvPr/>
        </p:nvSpPr>
        <p:spPr>
          <a:xfrm>
            <a:off x="8263875" y="172750"/>
            <a:ext cx="2020800" cy="1652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7834" y="0"/>
                </a:moveTo>
                <a:close/>
                <a:lnTo>
                  <a:pt x="-17834" y="120000"/>
                </a:lnTo>
              </a:path>
              <a:path extrusionOk="0" fill="none" h="120000" w="120000">
                <a:moveTo>
                  <a:pt x="-17834" y="42858"/>
                </a:moveTo>
                <a:lnTo>
                  <a:pt x="-89639" y="72342"/>
                </a:lnTo>
              </a:path>
            </a:pathLst>
          </a:custGeom>
          <a:solidFill>
            <a:srgbClr val="ED7D3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-"/>
            </a:pPr>
            <a:r>
              <a:rPr b="0" i="0" lang="fr-F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 fait livrer</a:t>
            </a:r>
            <a:endParaRPr/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-"/>
            </a:pPr>
            <a:r>
              <a:rPr b="0" i="0" lang="fr-F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 chercher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-"/>
            </a:pPr>
            <a:r>
              <a:rPr b="0" i="0" lang="fr-F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construit</a:t>
            </a:r>
            <a:endParaRPr/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-"/>
            </a:pPr>
            <a:r>
              <a:rPr b="0" i="0" lang="fr-F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télécharge et installe</a:t>
            </a:r>
            <a:endParaRPr/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-"/>
            </a:pPr>
            <a:r>
              <a:rPr b="0" i="0" lang="fr-F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 connecte</a:t>
            </a:r>
            <a:endParaRPr/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-"/>
            </a:pPr>
            <a:r>
              <a:rPr b="0" i="0" lang="fr-F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s’inscrit</a:t>
            </a: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9175000" y="2411050"/>
            <a:ext cx="2158200" cy="1652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22500"/>
                </a:moveTo>
                <a:lnTo>
                  <a:pt x="-41425" y="6391"/>
                </a:lnTo>
              </a:path>
            </a:pathLst>
          </a:custGeom>
          <a:solidFill>
            <a:srgbClr val="A5A5A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-"/>
            </a:pPr>
            <a:r>
              <a:rPr b="0" i="0" lang="fr-F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lit, v</a:t>
            </a:r>
            <a:r>
              <a:rPr lang="fr-FR" sz="1100">
                <a:solidFill>
                  <a:schemeClr val="lt1"/>
                </a:solidFill>
              </a:rPr>
              <a:t>isionne, manipule</a:t>
            </a:r>
            <a:endParaRPr/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-"/>
            </a:pPr>
            <a:r>
              <a:rPr b="0" i="0" lang="fr-F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apprend de quelqu’un</a:t>
            </a:r>
            <a:endParaRPr/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-"/>
            </a:pPr>
            <a:r>
              <a:rPr b="0" i="0" lang="fr-F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cherche de l’aide</a:t>
            </a:r>
            <a:endParaRPr/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-"/>
            </a:pPr>
            <a:r>
              <a:rPr b="0" i="0" lang="fr-F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suit une démo</a:t>
            </a:r>
            <a:endParaRPr/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-"/>
            </a:pPr>
            <a:r>
              <a:rPr b="0" i="0" lang="fr-F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s’exerce</a:t>
            </a:r>
            <a:endParaRPr/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-"/>
            </a:pPr>
            <a:r>
              <a:rPr b="0" i="0" lang="fr-F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explore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3"/>
          <p:cNvSpPr/>
          <p:nvPr/>
        </p:nvSpPr>
        <p:spPr>
          <a:xfrm>
            <a:off x="9005025" y="4859775"/>
            <a:ext cx="1732800" cy="1122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22500"/>
                </a:moveTo>
                <a:lnTo>
                  <a:pt x="-37048" y="-16693"/>
                </a:lnTo>
              </a:path>
            </a:pathLst>
          </a:custGeom>
          <a:solidFill>
            <a:srgbClr val="FFC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-"/>
            </a:pPr>
            <a:r>
              <a:rPr lang="fr-FR" sz="1100">
                <a:solidFill>
                  <a:schemeClr val="lt1"/>
                </a:solidFill>
              </a:rPr>
              <a:t>teste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-"/>
            </a:pPr>
            <a:r>
              <a:rPr b="0" i="0" lang="fr-F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fait fonctionner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-"/>
            </a:pPr>
            <a:r>
              <a:rPr b="0" i="0" lang="fr-F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joue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3"/>
          <p:cNvSpPr/>
          <p:nvPr/>
        </p:nvSpPr>
        <p:spPr>
          <a:xfrm>
            <a:off x="2182175" y="5298650"/>
            <a:ext cx="2020800" cy="1399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27448" y="0"/>
                </a:moveTo>
                <a:close/>
                <a:lnTo>
                  <a:pt x="127448" y="120000"/>
                </a:lnTo>
              </a:path>
              <a:path extrusionOk="0" fill="none" h="120000" w="120000">
                <a:moveTo>
                  <a:pt x="127448" y="19693"/>
                </a:moveTo>
                <a:lnTo>
                  <a:pt x="156617" y="11756"/>
                </a:lnTo>
              </a:path>
            </a:pathLst>
          </a:custGeom>
          <a:solidFill>
            <a:srgbClr val="4472C4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-"/>
            </a:pPr>
            <a:r>
              <a:rPr lang="fr-FR" sz="1100">
                <a:solidFill>
                  <a:schemeClr val="lt1"/>
                </a:solidFill>
              </a:rPr>
              <a:t>personnalise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-"/>
            </a:pPr>
            <a:r>
              <a:rPr lang="fr-FR" sz="1100">
                <a:solidFill>
                  <a:schemeClr val="lt1"/>
                </a:solidFill>
              </a:rPr>
              <a:t>upgrade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-"/>
            </a:pPr>
            <a:r>
              <a:rPr lang="fr-FR" sz="1100">
                <a:solidFill>
                  <a:schemeClr val="lt1"/>
                </a:solidFill>
              </a:rPr>
              <a:t>hack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-"/>
            </a:pPr>
            <a:r>
              <a:rPr lang="fr-FR" sz="1100">
                <a:solidFill>
                  <a:schemeClr val="lt1"/>
                </a:solidFill>
              </a:rPr>
              <a:t>pa</a:t>
            </a:r>
            <a:r>
              <a:rPr b="0" i="0" lang="fr-F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rtage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3"/>
          <p:cNvSpPr/>
          <p:nvPr/>
        </p:nvSpPr>
        <p:spPr>
          <a:xfrm>
            <a:off x="240625" y="3385951"/>
            <a:ext cx="2490000" cy="1652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30122" y="0"/>
                </a:moveTo>
                <a:close/>
                <a:lnTo>
                  <a:pt x="130122" y="120000"/>
                </a:lnTo>
              </a:path>
              <a:path extrusionOk="0" fill="none" h="120000" w="120000">
                <a:moveTo>
                  <a:pt x="130122" y="25110"/>
                </a:moveTo>
                <a:lnTo>
                  <a:pt x="146581" y="35953"/>
                </a:lnTo>
              </a:path>
            </a:pathLst>
          </a:custGeom>
          <a:solidFill>
            <a:srgbClr val="70AD47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-"/>
            </a:pPr>
            <a:r>
              <a:rPr b="0" i="0" lang="fr-F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sauvegarde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-"/>
            </a:pPr>
            <a:r>
              <a:rPr b="0" i="0" lang="fr-F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 en veille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-"/>
            </a:pPr>
            <a:r>
              <a:rPr b="0" i="0" lang="fr-F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range, entrepose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-"/>
            </a:pPr>
            <a:r>
              <a:rPr lang="fr-FR" sz="1100">
                <a:solidFill>
                  <a:schemeClr val="lt1"/>
                </a:solidFill>
              </a:rPr>
              <a:t>recharge / réapprovisionne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-"/>
            </a:pPr>
            <a:r>
              <a:rPr b="0" i="0" lang="fr-F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nettoie et entretient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-"/>
            </a:pPr>
            <a:r>
              <a:rPr b="0" i="0" lang="fr-F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gère les pannes et imprévus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3"/>
          <p:cNvSpPr/>
          <p:nvPr/>
        </p:nvSpPr>
        <p:spPr>
          <a:xfrm>
            <a:off x="721500" y="907450"/>
            <a:ext cx="1732800" cy="1652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37006" y="0"/>
                </a:moveTo>
                <a:close/>
                <a:lnTo>
                  <a:pt x="137006" y="120000"/>
                </a:lnTo>
              </a:path>
              <a:path extrusionOk="0" fill="none" h="120000" w="120000">
                <a:moveTo>
                  <a:pt x="137006" y="57073"/>
                </a:moveTo>
                <a:lnTo>
                  <a:pt x="179725" y="96767"/>
                </a:lnTo>
              </a:path>
            </a:pathLst>
          </a:custGeom>
          <a:solidFill>
            <a:srgbClr val="ED7D3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-"/>
            </a:pPr>
            <a:r>
              <a:rPr b="0" i="0" lang="fr-F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éteint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-"/>
            </a:pPr>
            <a:r>
              <a:rPr b="0" i="0" lang="fr-F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efface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-"/>
            </a:pPr>
            <a:r>
              <a:rPr b="0" i="0" lang="fr-F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recycle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-"/>
            </a:pPr>
            <a:r>
              <a:rPr b="0" i="0" lang="fr-F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jette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-"/>
            </a:pPr>
            <a:r>
              <a:rPr b="0" i="0" lang="fr-F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revend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-"/>
            </a:pPr>
            <a:r>
              <a:rPr b="0" i="0" lang="fr-F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donne</a:t>
            </a:r>
            <a:endParaRPr/>
          </a:p>
        </p:txBody>
      </p:sp>
      <p:sp>
        <p:nvSpPr>
          <p:cNvPr id="109" name="Google Shape;109;p13"/>
          <p:cNvSpPr txBox="1"/>
          <p:nvPr/>
        </p:nvSpPr>
        <p:spPr>
          <a:xfrm>
            <a:off x="240631" y="309986"/>
            <a:ext cx="594841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000" u="none" cap="small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Usages d’un bien ou service : une décomposition</a:t>
            </a:r>
            <a:endParaRPr b="1" sz="2000" cap="small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3"/>
          <p:cNvSpPr txBox="1"/>
          <p:nvPr/>
        </p:nvSpPr>
        <p:spPr>
          <a:xfrm>
            <a:off x="8956509" y="6420943"/>
            <a:ext cx="235818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Auteur : </a:t>
            </a:r>
            <a:r>
              <a:rPr lang="fr-FR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Clément Levallois</a:t>
            </a: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CC-BY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14698" y="5982665"/>
            <a:ext cx="715277" cy="715277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3"/>
          <p:cNvSpPr/>
          <p:nvPr/>
        </p:nvSpPr>
        <p:spPr>
          <a:xfrm rot="-6038289">
            <a:off x="5128565" y="2433021"/>
            <a:ext cx="1488050" cy="1483622"/>
          </a:xfrm>
          <a:custGeom>
            <a:rect b="b" l="l" r="r" t="t"/>
            <a:pathLst>
              <a:path extrusionOk="0" h="120000" w="120000">
                <a:moveTo>
                  <a:pt x="109152" y="78504"/>
                </a:moveTo>
                <a:lnTo>
                  <a:pt x="109152" y="78504"/>
                </a:lnTo>
                <a:cubicBezTo>
                  <a:pt x="100074" y="102596"/>
                  <a:pt x="74860" y="116554"/>
                  <a:pt x="49614" y="111463"/>
                </a:cubicBezTo>
                <a:cubicBezTo>
                  <a:pt x="24369" y="106373"/>
                  <a:pt x="6540" y="83736"/>
                  <a:pt x="7515" y="58011"/>
                </a:cubicBezTo>
                <a:cubicBezTo>
                  <a:pt x="8491" y="32286"/>
                  <a:pt x="27983" y="11063"/>
                  <a:pt x="53542" y="7898"/>
                </a:cubicBezTo>
                <a:cubicBezTo>
                  <a:pt x="79101" y="4733"/>
                  <a:pt x="103186" y="20559"/>
                  <a:pt x="110412" y="45269"/>
                </a:cubicBezTo>
                <a:lnTo>
                  <a:pt x="117518" y="45269"/>
                </a:lnTo>
                <a:lnTo>
                  <a:pt x="105045" y="60000"/>
                </a:lnTo>
                <a:lnTo>
                  <a:pt x="87607" y="45269"/>
                </a:lnTo>
                <a:lnTo>
                  <a:pt x="94547" y="45269"/>
                </a:lnTo>
                <a:lnTo>
                  <a:pt x="94547" y="45269"/>
                </a:lnTo>
                <a:cubicBezTo>
                  <a:pt x="87477" y="28748"/>
                  <a:pt x="69664" y="19554"/>
                  <a:pt x="52072" y="23344"/>
                </a:cubicBezTo>
                <a:cubicBezTo>
                  <a:pt x="34481" y="27135"/>
                  <a:pt x="22054" y="42847"/>
                  <a:pt x="22442" y="60807"/>
                </a:cubicBezTo>
                <a:cubicBezTo>
                  <a:pt x="22829" y="78768"/>
                  <a:pt x="35922" y="93931"/>
                  <a:pt x="53661" y="96962"/>
                </a:cubicBezTo>
                <a:cubicBezTo>
                  <a:pt x="71399" y="99994"/>
                  <a:pt x="88799" y="90042"/>
                  <a:pt x="95150" y="73233"/>
                </a:cubicBez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