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3" r:id="rId5"/>
    <p:sldId id="259" r:id="rId6"/>
    <p:sldId id="260" r:id="rId7"/>
    <p:sldId id="262" r:id="rId8"/>
    <p:sldId id="264" r:id="rId9"/>
    <p:sldId id="268" r:id="rId10"/>
    <p:sldId id="265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92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9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95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4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1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3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IHVN PROGRAM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UMB/IHVN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1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2001"/>
              </p:ext>
            </p:extLst>
          </p:nvPr>
        </p:nvGraphicFramePr>
        <p:xfrm>
          <a:off x="2287588" y="1668463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Morrisson Idiasirue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Tayo Oyelekan (</a:t>
                      </a:r>
                      <a:r>
                        <a:rPr lang="en-US" dirty="0" err="1" smtClean="0"/>
                        <a:t>Ast</a:t>
                      </a:r>
                      <a:r>
                        <a:rPr lang="en-US" dirty="0" smtClean="0"/>
                        <a:t> 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Aristotle 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Ozordi Sandra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Daniel 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2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77798"/>
              </p:ext>
            </p:extLst>
          </p:nvPr>
        </p:nvGraphicFramePr>
        <p:xfrm>
          <a:off x="2287588" y="1668463"/>
          <a:ext cx="8915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Scholarstica</a:t>
                      </a:r>
                      <a:r>
                        <a:rPr lang="en-US" baseline="0" dirty="0" smtClean="0"/>
                        <a:t> Olanrewaju</a:t>
                      </a:r>
                      <a:r>
                        <a:rPr lang="en-US" dirty="0" smtClean="0"/>
                        <a:t>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Eunice Ekong</a:t>
                      </a:r>
                      <a:endParaRPr lang="en-US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Ibrahim Ahmed (</a:t>
                      </a:r>
                      <a:r>
                        <a:rPr lang="en-US" dirty="0" err="1" smtClean="0"/>
                        <a:t>Ast</a:t>
                      </a:r>
                      <a:r>
                        <a:rPr lang="en-US" dirty="0" smtClean="0"/>
                        <a:t> 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Chiagozie Achebe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Martha Okposo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Temitayo Raimi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Anthony Nwokoma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Ayoola Orisawayi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Oluseun</a:t>
                      </a:r>
                      <a:r>
                        <a:rPr lang="en-US" baseline="0" dirty="0" smtClean="0"/>
                        <a:t> Temiye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6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3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846918"/>
              </p:ext>
            </p:extLst>
          </p:nvPr>
        </p:nvGraphicFramePr>
        <p:xfrm>
          <a:off x="2287588" y="1668463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Bright Ibezim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r>
                        <a:rPr lang="en-US" baseline="0" dirty="0" smtClean="0"/>
                        <a:t> Dakum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Zayyan Bello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Abdulkadir, Alhassan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 Edegbe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0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358"/>
          </a:xfrm>
        </p:spPr>
        <p:txBody>
          <a:bodyPr/>
          <a:lstStyle/>
          <a:p>
            <a:r>
              <a:rPr lang="en-US" dirty="0" smtClean="0"/>
              <a:t>NEXT STEPS (MVP 30</a:t>
            </a:r>
            <a:r>
              <a:rPr lang="en-US" baseline="30000" dirty="0" smtClean="0"/>
              <a:t>th</a:t>
            </a:r>
            <a:r>
              <a:rPr lang="en-US" dirty="0" smtClean="0"/>
              <a:t> June 2022)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304214"/>
              </p:ext>
            </p:extLst>
          </p:nvPr>
        </p:nvGraphicFramePr>
        <p:xfrm>
          <a:off x="1968111" y="132846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572"/>
                <a:gridCol w="3053751"/>
                <a:gridCol w="1630392"/>
                <a:gridCol w="2078966"/>
                <a:gridCol w="14807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S/N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 TASKS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RESPONSIBLE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Configure</a:t>
                      </a:r>
                      <a:r>
                        <a:rPr lang="en-US" sz="1400" baseline="0" dirty="0" smtClean="0"/>
                        <a:t> and Deploy MVP CDR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Commence Upload of XML files into CDR and fix all critical</a:t>
                      </a:r>
                      <a:r>
                        <a:rPr lang="en-US" sz="1400" baseline="0" dirty="0" smtClean="0"/>
                        <a:t> errors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Reporting module (ART Line List export)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June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Cohort Builder (TX_CURR, TX_NEW,TX_PVLS,TX_ML, TX_RTT)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Analytics</a:t>
                      </a:r>
                      <a:r>
                        <a:rPr lang="en-US" sz="1400" baseline="0" dirty="0" smtClean="0"/>
                        <a:t> (Phase 1)</a:t>
                      </a:r>
                    </a:p>
                    <a:p>
                      <a:r>
                        <a:rPr lang="en-US" sz="1400" baseline="0" dirty="0" smtClean="0"/>
                        <a:t>   - Performance Monitoring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June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June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Testing and Matching with EMR and NDR Indicators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June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June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30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en-US" dirty="0" smtClean="0"/>
              <a:t>TARGET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788738"/>
          </a:xfrm>
        </p:spPr>
        <p:txBody>
          <a:bodyPr/>
          <a:lstStyle/>
          <a:p>
            <a:pPr fontAlgn="base"/>
            <a:r>
              <a:rPr lang="en-US" dirty="0"/>
              <a:t>ART program</a:t>
            </a:r>
          </a:p>
          <a:p>
            <a:pPr fontAlgn="base"/>
            <a:r>
              <a:rPr lang="en-US" dirty="0"/>
              <a:t>HTS program (Facility and Community)</a:t>
            </a:r>
          </a:p>
          <a:p>
            <a:pPr fontAlgn="base"/>
            <a:r>
              <a:rPr lang="en-US" dirty="0"/>
              <a:t>PMTCT program</a:t>
            </a:r>
          </a:p>
          <a:p>
            <a:pPr fontAlgn="base"/>
            <a:r>
              <a:rPr lang="en-US" dirty="0"/>
              <a:t>Integrated COVID-19/TB/HIV Testing program</a:t>
            </a:r>
          </a:p>
          <a:p>
            <a:pPr fontAlgn="base"/>
            <a:r>
              <a:rPr lang="en-US" dirty="0"/>
              <a:t>Biometric Data Capture Program</a:t>
            </a:r>
          </a:p>
          <a:p>
            <a:pPr fontAlgn="base"/>
            <a:r>
              <a:rPr lang="en-US" dirty="0"/>
              <a:t>Commodity Management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813" y="320041"/>
            <a:ext cx="9554991" cy="86868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7731"/>
            <a:ext cx="10018713" cy="4203470"/>
          </a:xfrm>
        </p:spPr>
        <p:txBody>
          <a:bodyPr/>
          <a:lstStyle/>
          <a:p>
            <a:pPr fontAlgn="base"/>
            <a:r>
              <a:rPr lang="en-US" dirty="0" smtClean="0"/>
              <a:t>Analytics and Charts</a:t>
            </a:r>
            <a:endParaRPr lang="en-US" dirty="0"/>
          </a:p>
          <a:p>
            <a:pPr fontAlgn="base"/>
            <a:r>
              <a:rPr lang="en-US" dirty="0"/>
              <a:t>Report Generation Module (Line List and Aggregate)</a:t>
            </a:r>
          </a:p>
          <a:p>
            <a:pPr fontAlgn="base"/>
            <a:r>
              <a:rPr lang="en-US" dirty="0"/>
              <a:t>Data Quality Module</a:t>
            </a:r>
          </a:p>
          <a:p>
            <a:pPr fontAlgn="base"/>
            <a:r>
              <a:rPr lang="en-US" dirty="0"/>
              <a:t>Biometric Deduplication Module</a:t>
            </a:r>
          </a:p>
          <a:p>
            <a:pPr fontAlgn="base"/>
            <a:r>
              <a:rPr lang="en-US" dirty="0"/>
              <a:t>Data Triangulation Module</a:t>
            </a:r>
          </a:p>
          <a:p>
            <a:pPr fontAlgn="base"/>
            <a:r>
              <a:rPr lang="en-US" dirty="0"/>
              <a:t>Patient Dashboard </a:t>
            </a:r>
            <a:r>
              <a:rPr lang="en-US" dirty="0" smtClean="0"/>
              <a:t>Module</a:t>
            </a:r>
          </a:p>
          <a:p>
            <a:pPr fontAlgn="base"/>
            <a:r>
              <a:rPr lang="en-US" dirty="0" smtClean="0"/>
              <a:t>Cloud Backup for all 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84" y="0"/>
            <a:ext cx="8207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954180" y="603849"/>
            <a:ext cx="8404168" cy="3055828"/>
            <a:chOff x="2223655" y="523701"/>
            <a:chExt cx="8404168" cy="2419004"/>
          </a:xfrm>
        </p:grpSpPr>
        <p:sp>
          <p:nvSpPr>
            <p:cNvPr id="4" name="Rounded Rectangle 3"/>
            <p:cNvSpPr/>
            <p:nvPr/>
          </p:nvSpPr>
          <p:spPr>
            <a:xfrm>
              <a:off x="2223655" y="523701"/>
              <a:ext cx="8404168" cy="2419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>
              <a:off x="2851265" y="781396"/>
              <a:ext cx="1321724" cy="906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Staging</a:t>
              </a:r>
              <a:endParaRPr lang="en-US" dirty="0"/>
            </a:p>
          </p:txBody>
        </p:sp>
        <p:sp>
          <p:nvSpPr>
            <p:cNvPr id="6" name="Plaque 5"/>
            <p:cNvSpPr/>
            <p:nvPr/>
          </p:nvSpPr>
          <p:spPr>
            <a:xfrm>
              <a:off x="2768138" y="2244436"/>
              <a:ext cx="1918854" cy="532015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Consumer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>
              <a:off x="3341715" y="1733203"/>
              <a:ext cx="257695" cy="465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6761018" y="781396"/>
              <a:ext cx="1321724" cy="906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4249187" y="1026621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309954" y="1026621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44247" y="781396"/>
              <a:ext cx="1363288" cy="906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IHVN Dashboard</a:t>
              </a:r>
              <a:endParaRPr lang="en-US" dirty="0"/>
            </a:p>
          </p:txBody>
        </p:sp>
        <p:sp>
          <p:nvSpPr>
            <p:cNvPr id="12" name="Plaque 11"/>
            <p:cNvSpPr/>
            <p:nvPr/>
          </p:nvSpPr>
          <p:spPr>
            <a:xfrm>
              <a:off x="4763190" y="883226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ETL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244239" y="1026620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laque 22"/>
            <p:cNvSpPr/>
            <p:nvPr/>
          </p:nvSpPr>
          <p:spPr>
            <a:xfrm>
              <a:off x="6252556" y="1925434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Validator</a:t>
              </a:r>
              <a:endParaRPr lang="en-US" dirty="0"/>
            </a:p>
          </p:txBody>
        </p:sp>
        <p:sp>
          <p:nvSpPr>
            <p:cNvPr id="24" name="Plaque 23"/>
            <p:cNvSpPr/>
            <p:nvPr/>
          </p:nvSpPr>
          <p:spPr>
            <a:xfrm>
              <a:off x="8005148" y="1957612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Deduplication</a:t>
              </a:r>
              <a:endParaRPr lang="en-US" dirty="0"/>
            </a:p>
          </p:txBody>
        </p:sp>
      </p:grpSp>
      <p:sp>
        <p:nvSpPr>
          <p:cNvPr id="14" name="Can 13"/>
          <p:cNvSpPr/>
          <p:nvPr/>
        </p:nvSpPr>
        <p:spPr>
          <a:xfrm>
            <a:off x="2223655" y="5095703"/>
            <a:ext cx="1313410" cy="947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NMRS 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3936768" y="5095703"/>
            <a:ext cx="1433253" cy="947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NDR (Flat file)</a:t>
            </a:r>
            <a:endParaRPr lang="en-US" sz="1400" dirty="0"/>
          </a:p>
        </p:txBody>
      </p:sp>
      <p:sp>
        <p:nvSpPr>
          <p:cNvPr id="16" name="Can 15"/>
          <p:cNvSpPr/>
          <p:nvPr/>
        </p:nvSpPr>
        <p:spPr>
          <a:xfrm>
            <a:off x="5649884" y="5195455"/>
            <a:ext cx="1931324" cy="8478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DHIS (Non Treatment indicators)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8040479" y="5185067"/>
            <a:ext cx="1313410" cy="8582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2514597" y="3749040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API/XML</a:t>
            </a:r>
            <a:endParaRPr lang="en-US" sz="1200" dirty="0"/>
          </a:p>
        </p:txBody>
      </p:sp>
      <p:sp>
        <p:nvSpPr>
          <p:cNvPr id="19" name="Up Arrow 18"/>
          <p:cNvSpPr/>
          <p:nvPr/>
        </p:nvSpPr>
        <p:spPr>
          <a:xfrm>
            <a:off x="4215243" y="3749039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CSV</a:t>
            </a:r>
            <a:endParaRPr 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6156264" y="3807229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CSV</a:t>
            </a:r>
            <a:endParaRPr lang="en-US" sz="1200" dirty="0"/>
          </a:p>
        </p:txBody>
      </p:sp>
      <p:sp>
        <p:nvSpPr>
          <p:cNvPr id="21" name="Up Arrow 20"/>
          <p:cNvSpPr/>
          <p:nvPr/>
        </p:nvSpPr>
        <p:spPr>
          <a:xfrm>
            <a:off x="8303023" y="3817621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API/XML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91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229"/>
            <a:ext cx="10515600" cy="4655734"/>
          </a:xfrm>
        </p:spPr>
        <p:txBody>
          <a:bodyPr/>
          <a:lstStyle/>
          <a:p>
            <a:r>
              <a:rPr lang="en-US" dirty="0" smtClean="0"/>
              <a:t>Consumer Service: Convert XML to JSON, API end point to receive data from the synch module</a:t>
            </a:r>
          </a:p>
          <a:p>
            <a:r>
              <a:rPr lang="en-US" dirty="0" smtClean="0"/>
              <a:t>Staging Area Database (</a:t>
            </a:r>
            <a:r>
              <a:rPr lang="en-US" dirty="0" err="1" smtClean="0"/>
              <a:t>Mongodb</a:t>
            </a:r>
            <a:r>
              <a:rPr lang="en-US" dirty="0" smtClean="0"/>
              <a:t>): Mirrors database at facility, no validation rules</a:t>
            </a:r>
          </a:p>
          <a:p>
            <a:r>
              <a:rPr lang="en-US" dirty="0" smtClean="0"/>
              <a:t>ETL Service: Populates Analytic database on a daily basis</a:t>
            </a:r>
          </a:p>
          <a:p>
            <a:r>
              <a:rPr lang="en-US" dirty="0" smtClean="0"/>
              <a:t>Analytic Database (</a:t>
            </a:r>
            <a:r>
              <a:rPr lang="en-US" dirty="0" err="1" smtClean="0"/>
              <a:t>Postgredb</a:t>
            </a:r>
            <a:r>
              <a:rPr lang="en-US" dirty="0" smtClean="0"/>
              <a:t>): Subject based tables for easy analysis</a:t>
            </a:r>
          </a:p>
          <a:p>
            <a:r>
              <a:rPr lang="en-US" dirty="0" smtClean="0"/>
              <a:t>NMRS Synch Module (Future version) : API communication to consumer service</a:t>
            </a:r>
          </a:p>
          <a:p>
            <a:r>
              <a:rPr lang="en-US" dirty="0" smtClean="0"/>
              <a:t>Validator: Scans data for data quality issues</a:t>
            </a:r>
          </a:p>
          <a:p>
            <a:r>
              <a:rPr lang="en-US" dirty="0" smtClean="0"/>
              <a:t>Deduplication Service: Matches finger prints</a:t>
            </a:r>
          </a:p>
          <a:p>
            <a:r>
              <a:rPr lang="en-US" dirty="0" smtClean="0"/>
              <a:t>NMRS XML Extractor: Facilities without internet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52091"/>
            <a:ext cx="10018713" cy="638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TEAMS 1 (BACKEND SERVICES)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240137"/>
              </p:ext>
            </p:extLst>
          </p:nvPr>
        </p:nvGraphicFramePr>
        <p:xfrm>
          <a:off x="1225521" y="1293963"/>
          <a:ext cx="10277502" cy="521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01"/>
                <a:gridCol w="1799959"/>
                <a:gridCol w="1915077"/>
                <a:gridCol w="2027208"/>
                <a:gridCol w="1708030"/>
                <a:gridCol w="2229627"/>
              </a:tblGrid>
              <a:tr h="650875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RESPONSIBLE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929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NMRS Extractor Module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NMRS Laptops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Consumer 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377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ETL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377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Analytic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</a:t>
                      </a:r>
                      <a:r>
                        <a:rPr lang="en-US" sz="1200" dirty="0" smtClean="0"/>
                        <a:t>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Staging Area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Mongo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Validator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929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r>
                        <a:rPr lang="en-US" sz="1200" baseline="0" dirty="0" smtClean="0"/>
                        <a:t> Architecture/DevOps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Poweredge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T4400, Intel Xeon E-2224, 32GB DDR4-SDRAM, 2TB HDD, Two 495W PSU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 Office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6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285" y="560718"/>
            <a:ext cx="7448222" cy="500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2 (UI/UX)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575451"/>
              </p:ext>
            </p:extLst>
          </p:nvPr>
        </p:nvGraphicFramePr>
        <p:xfrm>
          <a:off x="1730285" y="1061050"/>
          <a:ext cx="8770707" cy="572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1"/>
                <a:gridCol w="4477110"/>
                <a:gridCol w="1587260"/>
                <a:gridCol w="2064356"/>
              </a:tblGrid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 Variables in line list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art_line_list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pmtct_line_list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hts_line_list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recency_line_list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</a:t>
                      </a:r>
                      <a:r>
                        <a:rPr lang="en-US" baseline="0" dirty="0" smtClean="0"/>
                        <a:t> Fundamental and Derived Cohorts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Female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Age &lt;1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 Validator Service Criteria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cannot be empty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DateOfBirth</a:t>
                      </a:r>
                      <a:r>
                        <a:rPr lang="en-US" baseline="0" dirty="0" smtClean="0"/>
                        <a:t> cannot be 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 Design (Landing</a:t>
                      </a:r>
                      <a:r>
                        <a:rPr lang="en-US" baseline="0" dirty="0" smtClean="0"/>
                        <a:t> Page, Navigation, Menu)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Charts and Analytics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6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1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230" y="1410119"/>
            <a:ext cx="8915400" cy="3777622"/>
          </a:xfrm>
        </p:spPr>
        <p:txBody>
          <a:bodyPr/>
          <a:lstStyle/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Project Documentation</a:t>
            </a:r>
          </a:p>
          <a:p>
            <a:r>
              <a:rPr lang="en-US" dirty="0" smtClean="0"/>
              <a:t>Research and System Design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Logistics (Hotel, Complaints)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1658</TotalTime>
  <Words>621</Words>
  <Application>Microsoft Office PowerPoint</Application>
  <PresentationFormat>Widescreen</PresentationFormat>
  <Paragraphs>216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IHVN PROGRAM DASHBOARD</vt:lpstr>
      <vt:lpstr>TARGET PROGRAMS</vt:lpstr>
      <vt:lpstr>USE CASE</vt:lpstr>
      <vt:lpstr>PowerPoint Presentation</vt:lpstr>
      <vt:lpstr>PowerPoint Presentation</vt:lpstr>
      <vt:lpstr>System Components</vt:lpstr>
      <vt:lpstr>TEAMS 1 (BACKEND SERVICES)</vt:lpstr>
      <vt:lpstr>TEAM 2 (UI/UX)</vt:lpstr>
      <vt:lpstr>TEAM 3</vt:lpstr>
      <vt:lpstr>TEAM 1 COMPOSITION</vt:lpstr>
      <vt:lpstr>TEAM 2 COMPOSITION</vt:lpstr>
      <vt:lpstr>TEAM 3 COMPOSITION</vt:lpstr>
      <vt:lpstr>NEXT STEPS (MVP 30th June 2022)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IHVN PROGRAM DASHBOARD</dc:title>
  <dc:creator>Bright Ibezim</dc:creator>
  <cp:lastModifiedBy>Bright Ibezim</cp:lastModifiedBy>
  <cp:revision>28</cp:revision>
  <dcterms:created xsi:type="dcterms:W3CDTF">2021-12-13T10:25:44Z</dcterms:created>
  <dcterms:modified xsi:type="dcterms:W3CDTF">2022-05-13T11:32:37Z</dcterms:modified>
</cp:coreProperties>
</file>