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1" r:id="rId4"/>
    <p:sldId id="263" r:id="rId5"/>
    <p:sldId id="259" r:id="rId6"/>
    <p:sldId id="260" r:id="rId7"/>
    <p:sldId id="262" r:id="rId8"/>
    <p:sldId id="264" r:id="rId9"/>
    <p:sldId id="268" r:id="rId10"/>
    <p:sldId id="265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9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6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4923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399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4955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02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9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24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8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41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14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3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57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2FE1-51A9-415F-8136-DA7198B8F738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43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92FE1-51A9-415F-8136-DA7198B8F738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869ECD8-F81A-4FC0-8AA9-395C78EF0C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82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IHVN PROGRAM DASHBOARD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UMB/IHVN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7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404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TEAM 1 COMPOSITION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568783"/>
              </p:ext>
            </p:extLst>
          </p:nvPr>
        </p:nvGraphicFramePr>
        <p:xfrm>
          <a:off x="2287588" y="1668463"/>
          <a:ext cx="8915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778"/>
                <a:gridCol w="3751922"/>
                <a:gridCol w="630297"/>
                <a:gridCol w="38274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S/N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S/N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Morrisson Idiasirue (Team Lead)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Tayo Oyelekan (</a:t>
                      </a:r>
                      <a:r>
                        <a:rPr lang="en-US" dirty="0" err="1" smtClean="0"/>
                        <a:t>Ast</a:t>
                      </a:r>
                      <a:r>
                        <a:rPr lang="en-US" dirty="0" smtClean="0"/>
                        <a:t> Team Lead)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Aristotle Anana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Ozordi Sandra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Daniel Pam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6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404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TEAM 2 COMPOSITION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743472"/>
              </p:ext>
            </p:extLst>
          </p:nvPr>
        </p:nvGraphicFramePr>
        <p:xfrm>
          <a:off x="2287588" y="1668463"/>
          <a:ext cx="8915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778"/>
                <a:gridCol w="3751922"/>
                <a:gridCol w="630297"/>
                <a:gridCol w="3827403"/>
              </a:tblGrid>
              <a:tr h="350816">
                <a:tc>
                  <a:txBody>
                    <a:bodyPr/>
                    <a:lstStyle/>
                    <a:p>
                      <a:r>
                        <a:rPr lang="en-US" dirty="0" smtClean="0"/>
                        <a:t>S/N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S/N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NAMES</a:t>
                      </a:r>
                      <a:endParaRPr lang="en-US" dirty="0"/>
                    </a:p>
                  </a:txBody>
                  <a:tcPr/>
                </a:tc>
              </a:tr>
              <a:tr h="605519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Scholarstica</a:t>
                      </a:r>
                      <a:r>
                        <a:rPr lang="en-US" baseline="0" dirty="0" smtClean="0"/>
                        <a:t> Olanrewaju</a:t>
                      </a:r>
                      <a:r>
                        <a:rPr lang="en-US" dirty="0" smtClean="0"/>
                        <a:t> (Team Lead)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5519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Ibrahim Ahmed (</a:t>
                      </a:r>
                      <a:r>
                        <a:rPr lang="en-US" dirty="0" err="1" smtClean="0"/>
                        <a:t>Ast</a:t>
                      </a:r>
                      <a:r>
                        <a:rPr lang="en-US" dirty="0" smtClean="0"/>
                        <a:t> Team Lead)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816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Chiagozie Achebe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816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Martha Okposo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816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Temitayo Raimi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816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Anthony Nwokoma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816">
                <a:tc>
                  <a:txBody>
                    <a:bodyPr/>
                    <a:lstStyle/>
                    <a:p>
                      <a:r>
                        <a:rPr lang="en-US" dirty="0" smtClean="0"/>
                        <a:t>7.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Ayoola Orisawayi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5519">
                <a:tc>
                  <a:txBody>
                    <a:bodyPr/>
                    <a:lstStyle/>
                    <a:p>
                      <a:r>
                        <a:rPr lang="en-US" dirty="0" smtClean="0"/>
                        <a:t>8.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Oluseun</a:t>
                      </a:r>
                      <a:r>
                        <a:rPr lang="en-US" baseline="0" dirty="0" smtClean="0"/>
                        <a:t> Temiye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61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404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TEAM 3 COMPOSITION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846918"/>
              </p:ext>
            </p:extLst>
          </p:nvPr>
        </p:nvGraphicFramePr>
        <p:xfrm>
          <a:off x="2287588" y="1668463"/>
          <a:ext cx="8915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778"/>
                <a:gridCol w="3751922"/>
                <a:gridCol w="630297"/>
                <a:gridCol w="38274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S/N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S/N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Bright Ibezim (Team Lead)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</a:t>
                      </a:r>
                      <a:r>
                        <a:rPr lang="en-US" baseline="0" dirty="0" smtClean="0"/>
                        <a:t> Dakum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Zayyan Bello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Abdulkadir, Alhassan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 Edegbe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06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846"/>
          </a:xfrm>
        </p:spPr>
        <p:txBody>
          <a:bodyPr/>
          <a:lstStyle/>
          <a:p>
            <a:r>
              <a:rPr lang="en-US" dirty="0" smtClean="0"/>
              <a:t>TARGET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8225"/>
            <a:ext cx="10515600" cy="4788738"/>
          </a:xfrm>
        </p:spPr>
        <p:txBody>
          <a:bodyPr/>
          <a:lstStyle/>
          <a:p>
            <a:pPr fontAlgn="base"/>
            <a:r>
              <a:rPr lang="en-US" dirty="0"/>
              <a:t>ART program</a:t>
            </a:r>
          </a:p>
          <a:p>
            <a:pPr fontAlgn="base"/>
            <a:r>
              <a:rPr lang="en-US" dirty="0"/>
              <a:t>HTS program (Facility and Community)</a:t>
            </a:r>
          </a:p>
          <a:p>
            <a:pPr fontAlgn="base"/>
            <a:r>
              <a:rPr lang="en-US" dirty="0"/>
              <a:t>PMTCT program</a:t>
            </a:r>
          </a:p>
          <a:p>
            <a:pPr fontAlgn="base"/>
            <a:r>
              <a:rPr lang="en-US" dirty="0"/>
              <a:t>Integrated COVID-19/TB/HIV Testing program</a:t>
            </a:r>
          </a:p>
          <a:p>
            <a:pPr fontAlgn="base"/>
            <a:r>
              <a:rPr lang="en-US" dirty="0"/>
              <a:t>Biometric Data Capture Program</a:t>
            </a:r>
          </a:p>
          <a:p>
            <a:pPr fontAlgn="base"/>
            <a:r>
              <a:rPr lang="en-US" dirty="0"/>
              <a:t>Commodity Management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2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813" y="320041"/>
            <a:ext cx="9554991" cy="868680"/>
          </a:xfrm>
        </p:spPr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87731"/>
            <a:ext cx="10018713" cy="4203470"/>
          </a:xfrm>
        </p:spPr>
        <p:txBody>
          <a:bodyPr/>
          <a:lstStyle/>
          <a:p>
            <a:pPr fontAlgn="base"/>
            <a:r>
              <a:rPr lang="en-US" dirty="0" smtClean="0"/>
              <a:t>Analytics and Charts</a:t>
            </a:r>
            <a:endParaRPr lang="en-US" dirty="0"/>
          </a:p>
          <a:p>
            <a:pPr fontAlgn="base"/>
            <a:r>
              <a:rPr lang="en-US" dirty="0"/>
              <a:t>Report Generation Module (Line List and Aggregate)</a:t>
            </a:r>
          </a:p>
          <a:p>
            <a:pPr fontAlgn="base"/>
            <a:r>
              <a:rPr lang="en-US" dirty="0"/>
              <a:t>Data Quality Module</a:t>
            </a:r>
          </a:p>
          <a:p>
            <a:pPr fontAlgn="base"/>
            <a:r>
              <a:rPr lang="en-US" dirty="0"/>
              <a:t>Biometric Deduplication Module</a:t>
            </a:r>
          </a:p>
          <a:p>
            <a:pPr fontAlgn="base"/>
            <a:r>
              <a:rPr lang="en-US" dirty="0"/>
              <a:t>Data Triangulation Module</a:t>
            </a:r>
          </a:p>
          <a:p>
            <a:pPr fontAlgn="base"/>
            <a:r>
              <a:rPr lang="en-US" dirty="0"/>
              <a:t>Patient Dashboard </a:t>
            </a:r>
            <a:r>
              <a:rPr lang="en-US" dirty="0" smtClean="0"/>
              <a:t>Module</a:t>
            </a:r>
          </a:p>
          <a:p>
            <a:pPr fontAlgn="base"/>
            <a:r>
              <a:rPr lang="en-US" dirty="0" smtClean="0"/>
              <a:t>Cloud Backup for all facilities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6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84" y="0"/>
            <a:ext cx="82070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1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954180" y="603849"/>
            <a:ext cx="8404168" cy="3055828"/>
            <a:chOff x="2223655" y="523701"/>
            <a:chExt cx="8404168" cy="2419004"/>
          </a:xfrm>
        </p:grpSpPr>
        <p:sp>
          <p:nvSpPr>
            <p:cNvPr id="4" name="Rounded Rectangle 3"/>
            <p:cNvSpPr/>
            <p:nvPr/>
          </p:nvSpPr>
          <p:spPr>
            <a:xfrm>
              <a:off x="2223655" y="523701"/>
              <a:ext cx="8404168" cy="24190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Can 4"/>
            <p:cNvSpPr/>
            <p:nvPr/>
          </p:nvSpPr>
          <p:spPr>
            <a:xfrm>
              <a:off x="2851265" y="781396"/>
              <a:ext cx="1321724" cy="90608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Staging</a:t>
              </a:r>
              <a:endParaRPr lang="en-US" dirty="0"/>
            </a:p>
          </p:txBody>
        </p:sp>
        <p:sp>
          <p:nvSpPr>
            <p:cNvPr id="6" name="Plaque 5"/>
            <p:cNvSpPr/>
            <p:nvPr/>
          </p:nvSpPr>
          <p:spPr>
            <a:xfrm>
              <a:off x="2768138" y="2244436"/>
              <a:ext cx="1918854" cy="532015"/>
            </a:xfrm>
            <a:prstGeom prst="plaqu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Consumer</a:t>
              </a:r>
              <a:endParaRPr lang="en-US" dirty="0"/>
            </a:p>
          </p:txBody>
        </p:sp>
        <p:sp>
          <p:nvSpPr>
            <p:cNvPr id="7" name="Up Arrow 6"/>
            <p:cNvSpPr/>
            <p:nvPr/>
          </p:nvSpPr>
          <p:spPr>
            <a:xfrm>
              <a:off x="3341715" y="1733203"/>
              <a:ext cx="257695" cy="4655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6761018" y="781396"/>
              <a:ext cx="1321724" cy="90608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Analytic</a:t>
              </a:r>
              <a:endParaRPr lang="en-US" dirty="0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4249187" y="1026621"/>
              <a:ext cx="437805" cy="2452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8309954" y="1026621"/>
              <a:ext cx="437805" cy="2452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044247" y="781396"/>
              <a:ext cx="1363288" cy="906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IHVN Dashboard</a:t>
              </a:r>
              <a:endParaRPr lang="en-US" dirty="0"/>
            </a:p>
          </p:txBody>
        </p:sp>
        <p:sp>
          <p:nvSpPr>
            <p:cNvPr id="12" name="Plaque 11"/>
            <p:cNvSpPr/>
            <p:nvPr/>
          </p:nvSpPr>
          <p:spPr>
            <a:xfrm>
              <a:off x="4763190" y="883226"/>
              <a:ext cx="1404851" cy="638003"/>
            </a:xfrm>
            <a:prstGeom prst="plaqu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ETL</a:t>
              </a:r>
              <a:endParaRPr lang="en-US" dirty="0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6244239" y="1026620"/>
              <a:ext cx="437805" cy="24522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Plaque 22"/>
            <p:cNvSpPr/>
            <p:nvPr/>
          </p:nvSpPr>
          <p:spPr>
            <a:xfrm>
              <a:off x="6252556" y="1925434"/>
              <a:ext cx="1404851" cy="638003"/>
            </a:xfrm>
            <a:prstGeom prst="plaqu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Validator</a:t>
              </a:r>
              <a:endParaRPr lang="en-US" dirty="0"/>
            </a:p>
          </p:txBody>
        </p:sp>
        <p:sp>
          <p:nvSpPr>
            <p:cNvPr id="24" name="Plaque 23"/>
            <p:cNvSpPr/>
            <p:nvPr/>
          </p:nvSpPr>
          <p:spPr>
            <a:xfrm>
              <a:off x="8005148" y="1957612"/>
              <a:ext cx="1404851" cy="638003"/>
            </a:xfrm>
            <a:prstGeom prst="plaqu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Deduplication</a:t>
              </a:r>
              <a:endParaRPr lang="en-US" dirty="0"/>
            </a:p>
          </p:txBody>
        </p:sp>
      </p:grpSp>
      <p:sp>
        <p:nvSpPr>
          <p:cNvPr id="14" name="Can 13"/>
          <p:cNvSpPr/>
          <p:nvPr/>
        </p:nvSpPr>
        <p:spPr>
          <a:xfrm>
            <a:off x="2223655" y="5095703"/>
            <a:ext cx="1313410" cy="9476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NMRS </a:t>
            </a:r>
            <a:endParaRPr lang="en-US" dirty="0"/>
          </a:p>
        </p:txBody>
      </p:sp>
      <p:sp>
        <p:nvSpPr>
          <p:cNvPr id="15" name="Can 14"/>
          <p:cNvSpPr/>
          <p:nvPr/>
        </p:nvSpPr>
        <p:spPr>
          <a:xfrm>
            <a:off x="3936768" y="5095703"/>
            <a:ext cx="1433253" cy="9476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NDR (Flat file)</a:t>
            </a:r>
            <a:endParaRPr lang="en-US" sz="1400" dirty="0"/>
          </a:p>
        </p:txBody>
      </p:sp>
      <p:sp>
        <p:nvSpPr>
          <p:cNvPr id="16" name="Can 15"/>
          <p:cNvSpPr/>
          <p:nvPr/>
        </p:nvSpPr>
        <p:spPr>
          <a:xfrm>
            <a:off x="5649884" y="5195455"/>
            <a:ext cx="1931324" cy="8478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DHIS (Non Treatment indicators)</a:t>
            </a:r>
            <a:endParaRPr lang="en-US" sz="1200" dirty="0"/>
          </a:p>
        </p:txBody>
      </p:sp>
      <p:sp>
        <p:nvSpPr>
          <p:cNvPr id="17" name="Can 16"/>
          <p:cNvSpPr/>
          <p:nvPr/>
        </p:nvSpPr>
        <p:spPr>
          <a:xfrm>
            <a:off x="8040479" y="5185067"/>
            <a:ext cx="1313410" cy="85828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18" name="Up Arrow 17"/>
          <p:cNvSpPr/>
          <p:nvPr/>
        </p:nvSpPr>
        <p:spPr>
          <a:xfrm>
            <a:off x="2514597" y="3749040"/>
            <a:ext cx="943498" cy="120950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API/XML</a:t>
            </a:r>
            <a:endParaRPr lang="en-US" sz="1200" dirty="0"/>
          </a:p>
        </p:txBody>
      </p:sp>
      <p:sp>
        <p:nvSpPr>
          <p:cNvPr id="19" name="Up Arrow 18"/>
          <p:cNvSpPr/>
          <p:nvPr/>
        </p:nvSpPr>
        <p:spPr>
          <a:xfrm>
            <a:off x="4215243" y="3749039"/>
            <a:ext cx="943498" cy="120950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CSV</a:t>
            </a:r>
            <a:endParaRPr lang="en-US" sz="1200" dirty="0"/>
          </a:p>
        </p:txBody>
      </p:sp>
      <p:sp>
        <p:nvSpPr>
          <p:cNvPr id="20" name="Up Arrow 19"/>
          <p:cNvSpPr/>
          <p:nvPr/>
        </p:nvSpPr>
        <p:spPr>
          <a:xfrm>
            <a:off x="6156264" y="3807229"/>
            <a:ext cx="943498" cy="120950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CSV</a:t>
            </a:r>
            <a:endParaRPr lang="en-US" sz="1200" dirty="0"/>
          </a:p>
        </p:txBody>
      </p:sp>
      <p:sp>
        <p:nvSpPr>
          <p:cNvPr id="21" name="Up Arrow 20"/>
          <p:cNvSpPr/>
          <p:nvPr/>
        </p:nvSpPr>
        <p:spPr>
          <a:xfrm>
            <a:off x="8303023" y="3817621"/>
            <a:ext cx="943498" cy="120950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API/XML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0917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348"/>
          </a:xfrm>
        </p:spPr>
        <p:txBody>
          <a:bodyPr/>
          <a:lstStyle/>
          <a:p>
            <a:r>
              <a:rPr lang="en-US" dirty="0" smtClean="0"/>
              <a:t>System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1229"/>
            <a:ext cx="10515600" cy="4655734"/>
          </a:xfrm>
        </p:spPr>
        <p:txBody>
          <a:bodyPr/>
          <a:lstStyle/>
          <a:p>
            <a:r>
              <a:rPr lang="en-US" dirty="0" smtClean="0"/>
              <a:t>Consumer Service: </a:t>
            </a:r>
            <a:r>
              <a:rPr lang="en-US" dirty="0" smtClean="0"/>
              <a:t>Convert XML to JSON, API end point to receive data from the synch module</a:t>
            </a:r>
            <a:endParaRPr lang="en-US" dirty="0" smtClean="0"/>
          </a:p>
          <a:p>
            <a:r>
              <a:rPr lang="en-US" dirty="0" smtClean="0"/>
              <a:t>Staging Area </a:t>
            </a:r>
            <a:r>
              <a:rPr lang="en-US" dirty="0" smtClean="0"/>
              <a:t>Database (</a:t>
            </a:r>
            <a:r>
              <a:rPr lang="en-US" dirty="0" err="1" smtClean="0"/>
              <a:t>Mongodb</a:t>
            </a:r>
            <a:r>
              <a:rPr lang="en-US" dirty="0" smtClean="0"/>
              <a:t>): </a:t>
            </a:r>
            <a:r>
              <a:rPr lang="en-US" dirty="0" smtClean="0"/>
              <a:t>Mirrors database at facility, no validation rules</a:t>
            </a:r>
          </a:p>
          <a:p>
            <a:r>
              <a:rPr lang="en-US" dirty="0" smtClean="0"/>
              <a:t>ETL Service: Populates Analytic database on a daily basis</a:t>
            </a:r>
          </a:p>
          <a:p>
            <a:r>
              <a:rPr lang="en-US" dirty="0" smtClean="0"/>
              <a:t>Analytic </a:t>
            </a:r>
            <a:r>
              <a:rPr lang="en-US" dirty="0" smtClean="0"/>
              <a:t>Database (</a:t>
            </a:r>
            <a:r>
              <a:rPr lang="en-US" dirty="0" err="1" smtClean="0"/>
              <a:t>Postgredb</a:t>
            </a:r>
            <a:r>
              <a:rPr lang="en-US" dirty="0" smtClean="0"/>
              <a:t>): </a:t>
            </a:r>
            <a:r>
              <a:rPr lang="en-US" dirty="0" smtClean="0"/>
              <a:t>Subject based tables for easy analysis</a:t>
            </a:r>
          </a:p>
          <a:p>
            <a:r>
              <a:rPr lang="en-US" dirty="0" smtClean="0"/>
              <a:t>NMRS Synch </a:t>
            </a:r>
            <a:r>
              <a:rPr lang="en-US" dirty="0" smtClean="0"/>
              <a:t>Module (Future version) : </a:t>
            </a:r>
            <a:r>
              <a:rPr lang="en-US" dirty="0" smtClean="0"/>
              <a:t>API communication to consumer </a:t>
            </a:r>
            <a:r>
              <a:rPr lang="en-US" dirty="0" smtClean="0"/>
              <a:t>service</a:t>
            </a:r>
          </a:p>
          <a:p>
            <a:r>
              <a:rPr lang="en-US" dirty="0" smtClean="0"/>
              <a:t>Validator: Scans data for data quality issues</a:t>
            </a:r>
          </a:p>
          <a:p>
            <a:r>
              <a:rPr lang="en-US" dirty="0" smtClean="0"/>
              <a:t>Deduplication Service: Matches finger prints</a:t>
            </a:r>
            <a:endParaRPr lang="en-US" dirty="0" smtClean="0"/>
          </a:p>
          <a:p>
            <a:r>
              <a:rPr lang="en-US" dirty="0" smtClean="0"/>
              <a:t>NMRS XML Extractor: Facilities without internet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9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552091"/>
            <a:ext cx="10018713" cy="6383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TEAMS 1 (BACKEND SERVICES)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240137"/>
              </p:ext>
            </p:extLst>
          </p:nvPr>
        </p:nvGraphicFramePr>
        <p:xfrm>
          <a:off x="1225521" y="1293963"/>
          <a:ext cx="10277502" cy="5217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01"/>
                <a:gridCol w="1799959"/>
                <a:gridCol w="1915077"/>
                <a:gridCol w="2027208"/>
                <a:gridCol w="1708030"/>
                <a:gridCol w="2229627"/>
              </a:tblGrid>
              <a:tr h="650875">
                <a:tc>
                  <a:txBody>
                    <a:bodyPr/>
                    <a:lstStyle/>
                    <a:p>
                      <a:r>
                        <a:rPr lang="en-US" dirty="0" smtClean="0"/>
                        <a:t>S/N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DEPLOYMENT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RESPONSIBLE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TIMELINE</a:t>
                      </a:r>
                      <a:endParaRPr lang="en-US" dirty="0"/>
                    </a:p>
                  </a:txBody>
                  <a:tcPr/>
                </a:tc>
              </a:tr>
              <a:tr h="92982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NMRS </a:t>
                      </a:r>
                      <a:r>
                        <a:rPr lang="en-US" sz="1200" dirty="0" smtClean="0"/>
                        <a:t>Extractor </a:t>
                      </a:r>
                      <a:r>
                        <a:rPr lang="en-US" sz="1200" dirty="0" smtClean="0"/>
                        <a:t>Module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Java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NMRS Laptops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Team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days</a:t>
                      </a:r>
                      <a:endParaRPr lang="en-US" sz="1200" dirty="0"/>
                    </a:p>
                  </a:txBody>
                  <a:tcPr/>
                </a:tc>
              </a:tr>
              <a:tr h="6508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Consumer  Service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Java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CDR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Team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days</a:t>
                      </a:r>
                      <a:endParaRPr lang="en-US" sz="1200" dirty="0"/>
                    </a:p>
                  </a:txBody>
                  <a:tcPr/>
                </a:tc>
              </a:tr>
              <a:tr h="37709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ETL Service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Java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CDR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Team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days</a:t>
                      </a:r>
                      <a:endParaRPr lang="en-US" sz="1200" dirty="0"/>
                    </a:p>
                  </a:txBody>
                  <a:tcPr/>
                </a:tc>
              </a:tr>
              <a:tr h="37709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Analytic DB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Postgre</a:t>
                      </a:r>
                      <a:r>
                        <a:rPr lang="en-US" sz="1200" dirty="0" smtClean="0"/>
                        <a:t> DB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CDR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Team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days</a:t>
                      </a:r>
                      <a:endParaRPr lang="en-US" sz="1200" dirty="0"/>
                    </a:p>
                  </a:txBody>
                  <a:tcPr/>
                </a:tc>
              </a:tr>
              <a:tr h="6508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Staging Area DB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Mongo DB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CDR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Team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days</a:t>
                      </a:r>
                      <a:endParaRPr lang="en-US" sz="1200" dirty="0"/>
                    </a:p>
                  </a:txBody>
                  <a:tcPr/>
                </a:tc>
              </a:tr>
              <a:tr h="6508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Validator Service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Java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CDR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Team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days</a:t>
                      </a:r>
                      <a:endParaRPr lang="en-US" sz="1200" dirty="0"/>
                    </a:p>
                  </a:txBody>
                  <a:tcPr/>
                </a:tc>
              </a:tr>
              <a:tr h="92982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System</a:t>
                      </a:r>
                      <a:r>
                        <a:rPr lang="en-US" sz="1200" baseline="0" dirty="0" smtClean="0"/>
                        <a:t> Architecture/DevOps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Poweredge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T4400, Intel Xeon E-2224, 32GB DDR4-SDRAM, 2TB HDD, Two 495W PSU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Central Office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Team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days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62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285" y="560718"/>
            <a:ext cx="7448222" cy="5003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TEAM 2 (UI/UX)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575451"/>
              </p:ext>
            </p:extLst>
          </p:nvPr>
        </p:nvGraphicFramePr>
        <p:xfrm>
          <a:off x="1730285" y="1061050"/>
          <a:ext cx="8770707" cy="5724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981"/>
                <a:gridCol w="4477110"/>
                <a:gridCol w="1587260"/>
                <a:gridCol w="2064356"/>
              </a:tblGrid>
              <a:tr h="622195">
                <a:tc>
                  <a:txBody>
                    <a:bodyPr/>
                    <a:lstStyle/>
                    <a:p>
                      <a:r>
                        <a:rPr lang="en-US" dirty="0" smtClean="0"/>
                        <a:t>S/N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TIMELINE</a:t>
                      </a:r>
                      <a:endParaRPr lang="en-US" dirty="0"/>
                    </a:p>
                  </a:txBody>
                  <a:tcPr/>
                </a:tc>
              </a:tr>
              <a:tr h="622195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Defining Variables in line list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art_line_list</a:t>
                      </a:r>
                      <a:endParaRPr lang="en-US" dirty="0" smtClean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pmtct_line_list</a:t>
                      </a:r>
                      <a:endParaRPr lang="en-US" dirty="0" smtClean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hts_line_list</a:t>
                      </a:r>
                      <a:endParaRPr lang="en-US" dirty="0" smtClean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recency_line_list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days</a:t>
                      </a:r>
                      <a:endParaRPr lang="en-US" dirty="0"/>
                    </a:p>
                  </a:txBody>
                  <a:tcPr/>
                </a:tc>
              </a:tr>
              <a:tr h="622195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Defining</a:t>
                      </a:r>
                      <a:r>
                        <a:rPr lang="en-US" baseline="0" dirty="0" smtClean="0"/>
                        <a:t> Fundamental and Derived Cohorts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Male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Female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Age &lt;1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days</a:t>
                      </a:r>
                      <a:endParaRPr lang="en-US" dirty="0"/>
                    </a:p>
                  </a:txBody>
                  <a:tcPr/>
                </a:tc>
              </a:tr>
              <a:tr h="622195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Defining Validator Service Criteria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Gender</a:t>
                      </a:r>
                      <a:r>
                        <a:rPr lang="en-US" baseline="0" dirty="0" smtClean="0"/>
                        <a:t> cannot be empty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 smtClean="0"/>
                        <a:t>DateOfBirth</a:t>
                      </a:r>
                      <a:r>
                        <a:rPr lang="en-US" baseline="0" dirty="0" smtClean="0"/>
                        <a:t> cannot be empty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days</a:t>
                      </a:r>
                      <a:endParaRPr lang="en-US" dirty="0"/>
                    </a:p>
                  </a:txBody>
                  <a:tcPr/>
                </a:tc>
              </a:tr>
              <a:tr h="622195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Interface Design (Landing</a:t>
                      </a:r>
                      <a:r>
                        <a:rPr lang="en-US" baseline="0" dirty="0" smtClean="0"/>
                        <a:t> Page, Navigation, Menu)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days</a:t>
                      </a:r>
                      <a:endParaRPr lang="en-US" dirty="0"/>
                    </a:p>
                  </a:txBody>
                  <a:tcPr/>
                </a:tc>
              </a:tr>
              <a:tr h="622195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Charts and Analytics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days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63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515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230" y="1410119"/>
            <a:ext cx="8915400" cy="3777622"/>
          </a:xfrm>
        </p:spPr>
        <p:txBody>
          <a:bodyPr/>
          <a:lstStyle/>
          <a:p>
            <a:r>
              <a:rPr lang="en-US" dirty="0" smtClean="0"/>
              <a:t>Project Management</a:t>
            </a:r>
          </a:p>
          <a:p>
            <a:r>
              <a:rPr lang="en-US" dirty="0" smtClean="0"/>
              <a:t>Project Documentation</a:t>
            </a:r>
          </a:p>
          <a:p>
            <a:r>
              <a:rPr lang="en-US" dirty="0" smtClean="0"/>
              <a:t>Research and System Design</a:t>
            </a:r>
          </a:p>
          <a:p>
            <a:r>
              <a:rPr lang="en-US" dirty="0" smtClean="0"/>
              <a:t>DevOps</a:t>
            </a:r>
          </a:p>
          <a:p>
            <a:r>
              <a:rPr lang="en-US" dirty="0" smtClean="0"/>
              <a:t>Logistics (Hotel, Complaints)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2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642</TotalTime>
  <Words>502</Words>
  <Application>Microsoft Office PowerPoint</Application>
  <PresentationFormat>Widescreen</PresentationFormat>
  <Paragraphs>183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IHVN PROGRAM DASHBOARD</vt:lpstr>
      <vt:lpstr>TARGET PROGRAMS</vt:lpstr>
      <vt:lpstr>USE CASE</vt:lpstr>
      <vt:lpstr>PowerPoint Presentation</vt:lpstr>
      <vt:lpstr>PowerPoint Presentation</vt:lpstr>
      <vt:lpstr>System Components</vt:lpstr>
      <vt:lpstr>TEAMS 1 (BACKEND SERVICES)</vt:lpstr>
      <vt:lpstr>TEAM 2 (UI/UX)</vt:lpstr>
      <vt:lpstr>TEAM 3</vt:lpstr>
      <vt:lpstr>TEAM 1 COMPOSITION</vt:lpstr>
      <vt:lpstr>TEAM 2 COMPOSITION</vt:lpstr>
      <vt:lpstr>TEAM 3 COMPOSITION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IHVN PROGRAM DASHBOARD</dc:title>
  <dc:creator>Bright Ibezim</dc:creator>
  <cp:lastModifiedBy>Bright Ibezim</cp:lastModifiedBy>
  <cp:revision>23</cp:revision>
  <dcterms:created xsi:type="dcterms:W3CDTF">2021-12-13T10:25:44Z</dcterms:created>
  <dcterms:modified xsi:type="dcterms:W3CDTF">2022-05-09T10:50:10Z</dcterms:modified>
</cp:coreProperties>
</file>