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  <p:sldId id="268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2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IHVN PROGRAM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UMB/IHVN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1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001"/>
              </p:ext>
            </p:extLst>
          </p:nvPr>
        </p:nvGraphicFramePr>
        <p:xfrm>
          <a:off x="2287588" y="1668463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Morrisson Idiasirue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Tayo Oyelekan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Aristotle 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Ozordi 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7798"/>
              </p:ext>
            </p:extLst>
          </p:nvPr>
        </p:nvGraphicFramePr>
        <p:xfrm>
          <a:off x="2287588" y="1668463"/>
          <a:ext cx="8915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Scholarstica</a:t>
                      </a:r>
                      <a:r>
                        <a:rPr lang="en-US" baseline="0" dirty="0" smtClean="0"/>
                        <a:t> Olanrewaju</a:t>
                      </a:r>
                      <a:r>
                        <a:rPr lang="en-US" dirty="0" smtClean="0"/>
                        <a:t>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Eunice Ekong</a:t>
                      </a:r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Ahmed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Chiagozie Achebe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Martha Okposo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Temitayo Raimi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Anthony Nwokoma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Ayoola Orisawayi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Oluseun</a:t>
                      </a:r>
                      <a:r>
                        <a:rPr lang="en-US" baseline="0" dirty="0" smtClean="0"/>
                        <a:t> Temiye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46918"/>
              </p:ext>
            </p:extLst>
          </p:nvPr>
        </p:nvGraphicFramePr>
        <p:xfrm>
          <a:off x="2287588" y="1668463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 Ibezim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r>
                        <a:rPr lang="en-US" baseline="0" dirty="0" smtClean="0"/>
                        <a:t> Dakum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Zayyan Bello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Abdulkadir, Alhassan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Edegbe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TARGET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pPr fontAlgn="base"/>
            <a:r>
              <a:rPr lang="en-US" dirty="0"/>
              <a:t>ART program</a:t>
            </a:r>
          </a:p>
          <a:p>
            <a:pPr fontAlgn="base"/>
            <a:r>
              <a:rPr lang="en-US" dirty="0"/>
              <a:t>HTS program (Facility and Community)</a:t>
            </a:r>
          </a:p>
          <a:p>
            <a:pPr fontAlgn="base"/>
            <a:r>
              <a:rPr lang="en-US" dirty="0"/>
              <a:t>PMTCT program</a:t>
            </a:r>
          </a:p>
          <a:p>
            <a:pPr fontAlgn="base"/>
            <a:r>
              <a:rPr lang="en-US" dirty="0"/>
              <a:t>Integrated COVID-19/TB/HIV Testing program</a:t>
            </a:r>
          </a:p>
          <a:p>
            <a:pPr fontAlgn="base"/>
            <a:r>
              <a:rPr lang="en-US" dirty="0"/>
              <a:t>Biometric Data Capture Program</a:t>
            </a:r>
          </a:p>
          <a:p>
            <a:pPr fontAlgn="base"/>
            <a:r>
              <a:rPr lang="en-US" dirty="0"/>
              <a:t>Commodity Management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813" y="320041"/>
            <a:ext cx="9554991" cy="86868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7731"/>
            <a:ext cx="10018713" cy="4203470"/>
          </a:xfrm>
        </p:spPr>
        <p:txBody>
          <a:bodyPr/>
          <a:lstStyle/>
          <a:p>
            <a:pPr fontAlgn="base"/>
            <a:r>
              <a:rPr lang="en-US" dirty="0" smtClean="0"/>
              <a:t>Analytics and Charts</a:t>
            </a:r>
            <a:endParaRPr lang="en-US" dirty="0"/>
          </a:p>
          <a:p>
            <a:pPr fontAlgn="base"/>
            <a:r>
              <a:rPr lang="en-US" dirty="0"/>
              <a:t>Report Generation Module (Line List and Aggregate)</a:t>
            </a:r>
          </a:p>
          <a:p>
            <a:pPr fontAlgn="base"/>
            <a:r>
              <a:rPr lang="en-US" dirty="0"/>
              <a:t>Data Quality Module</a:t>
            </a:r>
          </a:p>
          <a:p>
            <a:pPr fontAlgn="base"/>
            <a:r>
              <a:rPr lang="en-US" dirty="0"/>
              <a:t>Biometric Deduplication Module</a:t>
            </a:r>
          </a:p>
          <a:p>
            <a:pPr fontAlgn="base"/>
            <a:r>
              <a:rPr lang="en-US" dirty="0"/>
              <a:t>Data Triangulation Module</a:t>
            </a:r>
          </a:p>
          <a:p>
            <a:pPr fontAlgn="base"/>
            <a:r>
              <a:rPr lang="en-US" dirty="0"/>
              <a:t>Patient Dashboard </a:t>
            </a:r>
            <a:r>
              <a:rPr lang="en-US" dirty="0" smtClean="0"/>
              <a:t>Module</a:t>
            </a:r>
          </a:p>
          <a:p>
            <a:pPr fontAlgn="base"/>
            <a:r>
              <a:rPr lang="en-US" dirty="0" smtClean="0"/>
              <a:t>Cloud Backup for all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84" y="0"/>
            <a:ext cx="820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54180" y="603849"/>
            <a:ext cx="8404168" cy="3055828"/>
            <a:chOff x="2223655" y="523701"/>
            <a:chExt cx="8404168" cy="2419004"/>
          </a:xfrm>
        </p:grpSpPr>
        <p:sp>
          <p:nvSpPr>
            <p:cNvPr id="4" name="Rounded Rectangle 3"/>
            <p:cNvSpPr/>
            <p:nvPr/>
          </p:nvSpPr>
          <p:spPr>
            <a:xfrm>
              <a:off x="2223655" y="523701"/>
              <a:ext cx="8404168" cy="241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2851265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  <a:endParaRPr lang="en-US" dirty="0"/>
            </a:p>
          </p:txBody>
        </p:sp>
        <p:sp>
          <p:nvSpPr>
            <p:cNvPr id="6" name="Plaque 5"/>
            <p:cNvSpPr/>
            <p:nvPr/>
          </p:nvSpPr>
          <p:spPr>
            <a:xfrm>
              <a:off x="2768138" y="2244436"/>
              <a:ext cx="1918854" cy="532015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341715" y="1733203"/>
              <a:ext cx="257695" cy="465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761018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249187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309954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44247" y="781396"/>
              <a:ext cx="1363288" cy="906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IHVN Dashboard</a:t>
              </a:r>
              <a:endParaRPr lang="en-US" dirty="0"/>
            </a:p>
          </p:txBody>
        </p:sp>
        <p:sp>
          <p:nvSpPr>
            <p:cNvPr id="12" name="Plaque 11"/>
            <p:cNvSpPr/>
            <p:nvPr/>
          </p:nvSpPr>
          <p:spPr>
            <a:xfrm>
              <a:off x="4763190" y="883226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ETL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244239" y="1026620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aque 22"/>
            <p:cNvSpPr/>
            <p:nvPr/>
          </p:nvSpPr>
          <p:spPr>
            <a:xfrm>
              <a:off x="6252556" y="1925434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Validator</a:t>
              </a:r>
              <a:endParaRPr lang="en-US" dirty="0"/>
            </a:p>
          </p:txBody>
        </p:sp>
        <p:sp>
          <p:nvSpPr>
            <p:cNvPr id="24" name="Plaque 23"/>
            <p:cNvSpPr/>
            <p:nvPr/>
          </p:nvSpPr>
          <p:spPr>
            <a:xfrm>
              <a:off x="8005148" y="1957612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Deduplication</a:t>
              </a:r>
              <a:endParaRPr lang="en-US" dirty="0"/>
            </a:p>
          </p:txBody>
        </p:sp>
      </p:grpSp>
      <p:sp>
        <p:nvSpPr>
          <p:cNvPr id="14" name="Can 13"/>
          <p:cNvSpPr/>
          <p:nvPr/>
        </p:nvSpPr>
        <p:spPr>
          <a:xfrm>
            <a:off x="2223655" y="5095703"/>
            <a:ext cx="1313410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NMRS 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3936768" y="5095703"/>
            <a:ext cx="1433253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NDR (Flat file)</a:t>
            </a:r>
            <a:endParaRPr lang="en-US" sz="1400" dirty="0"/>
          </a:p>
        </p:txBody>
      </p:sp>
      <p:sp>
        <p:nvSpPr>
          <p:cNvPr id="16" name="Can 15"/>
          <p:cNvSpPr/>
          <p:nvPr/>
        </p:nvSpPr>
        <p:spPr>
          <a:xfrm>
            <a:off x="5649884" y="5195455"/>
            <a:ext cx="1931324" cy="847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DHIS (Non Treatment indicators)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8040479" y="5185067"/>
            <a:ext cx="1313410" cy="8582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2514597" y="3749040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4215243" y="374903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6156264" y="380722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1" name="Up Arrow 20"/>
          <p:cNvSpPr/>
          <p:nvPr/>
        </p:nvSpPr>
        <p:spPr>
          <a:xfrm>
            <a:off x="8303023" y="3817621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/>
          <a:lstStyle/>
          <a:p>
            <a:r>
              <a:rPr lang="en-US" dirty="0" smtClean="0"/>
              <a:t>Consumer Service: </a:t>
            </a:r>
            <a:r>
              <a:rPr lang="en-US" dirty="0" smtClean="0"/>
              <a:t>Convert XML to JSON, API end point to receive data from the synch module</a:t>
            </a:r>
            <a:endParaRPr lang="en-US" dirty="0" smtClean="0"/>
          </a:p>
          <a:p>
            <a:r>
              <a:rPr lang="en-US" dirty="0" smtClean="0"/>
              <a:t>Staging Area </a:t>
            </a:r>
            <a:r>
              <a:rPr lang="en-US" dirty="0" smtClean="0"/>
              <a:t>Database (</a:t>
            </a:r>
            <a:r>
              <a:rPr lang="en-US" dirty="0" err="1" smtClean="0"/>
              <a:t>Mongodb</a:t>
            </a:r>
            <a:r>
              <a:rPr lang="en-US" dirty="0" smtClean="0"/>
              <a:t>): </a:t>
            </a:r>
            <a:r>
              <a:rPr lang="en-US" dirty="0" smtClean="0"/>
              <a:t>Mirrors database at facility, no validation rules</a:t>
            </a:r>
          </a:p>
          <a:p>
            <a:r>
              <a:rPr lang="en-US" dirty="0" smtClean="0"/>
              <a:t>ETL Service: Populates Analytic database on a daily basis</a:t>
            </a:r>
          </a:p>
          <a:p>
            <a:r>
              <a:rPr lang="en-US" dirty="0" smtClean="0"/>
              <a:t>Analytic </a:t>
            </a:r>
            <a:r>
              <a:rPr lang="en-US" dirty="0" smtClean="0"/>
              <a:t>Database (</a:t>
            </a:r>
            <a:r>
              <a:rPr lang="en-US" dirty="0" err="1" smtClean="0"/>
              <a:t>Postgredb</a:t>
            </a:r>
            <a:r>
              <a:rPr lang="en-US" dirty="0" smtClean="0"/>
              <a:t>): </a:t>
            </a:r>
            <a:r>
              <a:rPr lang="en-US" dirty="0" smtClean="0"/>
              <a:t>Subject based tables for easy analysis</a:t>
            </a:r>
          </a:p>
          <a:p>
            <a:r>
              <a:rPr lang="en-US" dirty="0" smtClean="0"/>
              <a:t>NMRS Synch </a:t>
            </a:r>
            <a:r>
              <a:rPr lang="en-US" dirty="0" smtClean="0"/>
              <a:t>Module (Future version) : </a:t>
            </a:r>
            <a:r>
              <a:rPr lang="en-US" dirty="0" smtClean="0"/>
              <a:t>API communication to consumer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Validator: Scans data for data quality issues</a:t>
            </a:r>
          </a:p>
          <a:p>
            <a:r>
              <a:rPr lang="en-US" dirty="0" smtClean="0"/>
              <a:t>Deduplication Service: Matches finger prints</a:t>
            </a:r>
            <a:endParaRPr lang="en-US" dirty="0" smtClean="0"/>
          </a:p>
          <a:p>
            <a:r>
              <a:rPr lang="en-US" dirty="0" smtClean="0"/>
              <a:t>NMRS XML Extractor: Facilities without internet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2091"/>
            <a:ext cx="10018713" cy="63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TEAMS 1 (BACKEND SERVICES)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40137"/>
              </p:ext>
            </p:extLst>
          </p:nvPr>
        </p:nvGraphicFramePr>
        <p:xfrm>
          <a:off x="1225521" y="1293963"/>
          <a:ext cx="10277502" cy="521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01"/>
                <a:gridCol w="1799959"/>
                <a:gridCol w="1915077"/>
                <a:gridCol w="2027208"/>
                <a:gridCol w="1708030"/>
                <a:gridCol w="2229627"/>
              </a:tblGrid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RESPONSIBLE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</a:t>
                      </a:r>
                      <a:r>
                        <a:rPr lang="en-US" sz="1200" dirty="0" smtClean="0"/>
                        <a:t>Extractor </a:t>
                      </a:r>
                      <a:r>
                        <a:rPr lang="en-US" sz="1200" dirty="0" smtClean="0"/>
                        <a:t>Module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Laptops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Consumer 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ETL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Analytic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</a:t>
                      </a:r>
                      <a:r>
                        <a:rPr lang="en-US" sz="1200" dirty="0" smtClean="0"/>
                        <a:t>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Staging Area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Validator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Architecture/DevOps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Poweredge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T4400, Intel Xeon E-2224, 32GB DDR4-SDRAM, 2TB HDD, Two 495W PSU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Office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285" y="560718"/>
            <a:ext cx="7448222" cy="500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(UI/UX)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75451"/>
              </p:ext>
            </p:extLst>
          </p:nvPr>
        </p:nvGraphicFramePr>
        <p:xfrm>
          <a:off x="1730285" y="1061050"/>
          <a:ext cx="8770707" cy="572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1"/>
                <a:gridCol w="4477110"/>
                <a:gridCol w="1587260"/>
                <a:gridCol w="2064356"/>
              </a:tblGrid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Variables in line list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art_line_list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pmtct_line_list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hts_line_list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recency_line_list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</a:t>
                      </a:r>
                      <a:r>
                        <a:rPr lang="en-US" baseline="0" dirty="0" smtClean="0"/>
                        <a:t> Fundamental and Derived Cohorts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Female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Age &lt;1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Validator Service Criteria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cannot be empty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DateOfBirth</a:t>
                      </a:r>
                      <a:r>
                        <a:rPr lang="en-US" baseline="0" dirty="0" smtClean="0"/>
                        <a:t> cannot be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 (Landing</a:t>
                      </a:r>
                      <a:r>
                        <a:rPr lang="en-US" baseline="0" dirty="0" smtClean="0"/>
                        <a:t> Page, Navigation, Menu)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 and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30" y="1410119"/>
            <a:ext cx="8915400" cy="3777622"/>
          </a:xfrm>
        </p:spPr>
        <p:txBody>
          <a:bodyPr/>
          <a:lstStyle/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Research and System Design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Logistics (Hotel, Complaints)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1559</TotalTime>
  <Words>506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IHVN PROGRAM DASHBOARD</vt:lpstr>
      <vt:lpstr>TARGET PROGRAMS</vt:lpstr>
      <vt:lpstr>USE CASE</vt:lpstr>
      <vt:lpstr>PowerPoint Presentation</vt:lpstr>
      <vt:lpstr>PowerPoint Presentation</vt:lpstr>
      <vt:lpstr>System Components</vt:lpstr>
      <vt:lpstr>TEAMS 1 (BACKEND SERVICES)</vt:lpstr>
      <vt:lpstr>TEAM 2 (UI/UX)</vt:lpstr>
      <vt:lpstr>TEAM 3</vt:lpstr>
      <vt:lpstr>TEAM 1 COMPOSITION</vt:lpstr>
      <vt:lpstr>TEAM 2 COMPOSITION</vt:lpstr>
      <vt:lpstr>TEAM 3 COMPOSITION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IHVN PROGRAM DASHBOARD</dc:title>
  <dc:creator>Bright Ibezim</dc:creator>
  <cp:lastModifiedBy>Bright Ibezim</cp:lastModifiedBy>
  <cp:revision>24</cp:revision>
  <dcterms:created xsi:type="dcterms:W3CDTF">2021-12-13T10:25:44Z</dcterms:created>
  <dcterms:modified xsi:type="dcterms:W3CDTF">2022-05-10T02:07:17Z</dcterms:modified>
</cp:coreProperties>
</file>