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1"/>
  </p:notesMasterIdLst>
  <p:sldIdLst>
    <p:sldId id="256" r:id="rId2"/>
    <p:sldId id="257" r:id="rId3"/>
    <p:sldId id="258" r:id="rId4"/>
    <p:sldId id="286" r:id="rId5"/>
    <p:sldId id="287" r:id="rId6"/>
    <p:sldId id="266" r:id="rId7"/>
    <p:sldId id="289" r:id="rId8"/>
    <p:sldId id="291" r:id="rId9"/>
    <p:sldId id="290" r:id="rId10"/>
  </p:sldIdLst>
  <p:sldSz cx="9144000" cy="5143500" type="screen16x9"/>
  <p:notesSz cx="6858000" cy="9144000"/>
  <p:embeddedFontLst>
    <p:embeddedFont>
      <p:font typeface="Consolas" panose="020B0609020204030204" pitchFamily="49" charset="0"/>
      <p:regular r:id="rId12"/>
      <p:bold r:id="rId13"/>
      <p:italic r:id="rId14"/>
      <p:boldItalic r:id="rId15"/>
    </p:embeddedFont>
    <p:embeddedFont>
      <p:font typeface="Fira Code" panose="020B0809050000020004" pitchFamily="49"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FFE934-B0A1-46BF-9A32-5F8480CA5595}">
  <a:tblStyle styleId="{9FFFE934-B0A1-46BF-9A32-5F8480CA55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98"/>
    <p:restoredTop sz="94626"/>
  </p:normalViewPr>
  <p:slideViewPr>
    <p:cSldViewPr snapToGrid="0">
      <p:cViewPr varScale="1">
        <p:scale>
          <a:sx n="120" d="100"/>
          <a:sy n="120" d="100"/>
        </p:scale>
        <p:origin x="200"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8d9170141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8d9170141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6"/>
        <p:cNvGrpSpPr/>
        <p:nvPr/>
      </p:nvGrpSpPr>
      <p:grpSpPr>
        <a:xfrm>
          <a:off x="0" y="0"/>
          <a:ext cx="0" cy="0"/>
          <a:chOff x="0" y="0"/>
          <a:chExt cx="0" cy="0"/>
        </a:xfrm>
      </p:grpSpPr>
      <p:sp>
        <p:nvSpPr>
          <p:cNvPr id="4667" name="Google Shape;4667;g1c0816af25f_0_2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8" name="Google Shape;4668;g1c0816af25f_0_2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2"/>
        <p:cNvGrpSpPr/>
        <p:nvPr/>
      </p:nvGrpSpPr>
      <p:grpSpPr>
        <a:xfrm>
          <a:off x="0" y="0"/>
          <a:ext cx="0" cy="0"/>
          <a:chOff x="0" y="0"/>
          <a:chExt cx="0" cy="0"/>
        </a:xfrm>
      </p:grpSpPr>
      <p:sp>
        <p:nvSpPr>
          <p:cNvPr id="4693" name="Google Shape;4693;g1c0816af25f_0_2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4" name="Google Shape;4694;g1c0816af25f_0_2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9"/>
        <p:cNvGrpSpPr/>
        <p:nvPr/>
      </p:nvGrpSpPr>
      <p:grpSpPr>
        <a:xfrm>
          <a:off x="0" y="0"/>
          <a:ext cx="0" cy="0"/>
          <a:chOff x="0" y="0"/>
          <a:chExt cx="0" cy="0"/>
        </a:xfrm>
      </p:grpSpPr>
      <p:sp>
        <p:nvSpPr>
          <p:cNvPr id="3820" name="Google Shape;3820;g1c0816af25f_0_2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1" name="Google Shape;3821;g1c0816af25f_0_2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2"/>
        <p:cNvGrpSpPr/>
        <p:nvPr/>
      </p:nvGrpSpPr>
      <p:grpSpPr>
        <a:xfrm>
          <a:off x="0" y="0"/>
          <a:ext cx="0" cy="0"/>
          <a:chOff x="0" y="0"/>
          <a:chExt cx="0" cy="0"/>
        </a:xfrm>
      </p:grpSpPr>
      <p:sp>
        <p:nvSpPr>
          <p:cNvPr id="4693" name="Google Shape;4693;g1c0816af25f_0_2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4" name="Google Shape;4694;g1c0816af25f_0_2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3113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2"/>
        <p:cNvGrpSpPr/>
        <p:nvPr/>
      </p:nvGrpSpPr>
      <p:grpSpPr>
        <a:xfrm>
          <a:off x="0" y="0"/>
          <a:ext cx="0" cy="0"/>
          <a:chOff x="0" y="0"/>
          <a:chExt cx="0" cy="0"/>
        </a:xfrm>
      </p:grpSpPr>
      <p:sp>
        <p:nvSpPr>
          <p:cNvPr id="4693" name="Google Shape;4693;g1c0816af25f_0_2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4" name="Google Shape;4694;g1c0816af25f_0_2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514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2"/>
        <p:cNvGrpSpPr/>
        <p:nvPr/>
      </p:nvGrpSpPr>
      <p:grpSpPr>
        <a:xfrm>
          <a:off x="0" y="0"/>
          <a:ext cx="0" cy="0"/>
          <a:chOff x="0" y="0"/>
          <a:chExt cx="0" cy="0"/>
        </a:xfrm>
      </p:grpSpPr>
      <p:sp>
        <p:nvSpPr>
          <p:cNvPr id="4693" name="Google Shape;4693;g1c0816af25f_0_2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4" name="Google Shape;4694;g1c0816af25f_0_2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270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19313"/>
            <a:ext cx="56823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413525" y="3317438"/>
            <a:ext cx="3158400" cy="70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413525" y="1736863"/>
            <a:ext cx="56823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8" name="Google Shape;28;p2"/>
          <p:cNvSpPr/>
          <p:nvPr/>
        </p:nvSpPr>
        <p:spPr>
          <a:xfrm>
            <a:off x="4572000" y="455070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txBox="1">
            <a:spLocks noGrp="1"/>
          </p:cNvSpPr>
          <p:nvPr>
            <p:ph type="subTitle" idx="3"/>
          </p:nvPr>
        </p:nvSpPr>
        <p:spPr>
          <a:xfrm>
            <a:off x="1413525" y="2325113"/>
            <a:ext cx="56823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0"/>
        <p:cNvGrpSpPr/>
        <p:nvPr/>
      </p:nvGrpSpPr>
      <p:grpSpPr>
        <a:xfrm>
          <a:off x="0" y="0"/>
          <a:ext cx="0" cy="0"/>
          <a:chOff x="0" y="0"/>
          <a:chExt cx="0" cy="0"/>
        </a:xfrm>
      </p:grpSpPr>
      <p:sp>
        <p:nvSpPr>
          <p:cNvPr id="171" name="Google Shape;171;p1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txBox="1">
            <a:spLocks noGrp="1"/>
          </p:cNvSpPr>
          <p:nvPr>
            <p:ph type="title" hasCustomPrompt="1"/>
          </p:nvPr>
        </p:nvSpPr>
        <p:spPr>
          <a:xfrm>
            <a:off x="1084225" y="1311425"/>
            <a:ext cx="6379200" cy="10185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74" name="Google Shape;174;p11"/>
          <p:cNvSpPr txBox="1">
            <a:spLocks noGrp="1"/>
          </p:cNvSpPr>
          <p:nvPr>
            <p:ph type="body" idx="1"/>
          </p:nvPr>
        </p:nvSpPr>
        <p:spPr>
          <a:xfrm>
            <a:off x="1554225" y="2486925"/>
            <a:ext cx="6689100" cy="5280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800">
                <a:solidFill>
                  <a:schemeClr val="accent3"/>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175" name="Google Shape;175;p1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83" name="Google Shape;183;p1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84" name="Google Shape;184;p1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85" name="Google Shape;185;p1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6" name="Google Shape;186;p1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7" name="Google Shape;187;p1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8" name="Google Shape;188;p1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90"/>
        <p:cNvGrpSpPr/>
        <p:nvPr/>
      </p:nvGrpSpPr>
      <p:grpSpPr>
        <a:xfrm>
          <a:off x="0" y="0"/>
          <a:ext cx="0" cy="0"/>
          <a:chOff x="0" y="0"/>
          <a:chExt cx="0" cy="0"/>
        </a:xfrm>
      </p:grpSpPr>
      <p:sp>
        <p:nvSpPr>
          <p:cNvPr id="191" name="Google Shape;191;p13"/>
          <p:cNvSpPr/>
          <p:nvPr/>
        </p:nvSpPr>
        <p:spPr>
          <a:xfrm flipH="1">
            <a:off x="457200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flipH="1">
            <a:off x="0" y="455070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95" name="Google Shape;195;p13"/>
          <p:cNvGrpSpPr/>
          <p:nvPr/>
        </p:nvGrpSpPr>
        <p:grpSpPr>
          <a:xfrm>
            <a:off x="205750" y="745950"/>
            <a:ext cx="429000" cy="3651600"/>
            <a:chOff x="205750" y="745950"/>
            <a:chExt cx="429000" cy="3651600"/>
          </a:xfrm>
        </p:grpSpPr>
        <p:sp>
          <p:nvSpPr>
            <p:cNvPr id="196" name="Google Shape;196;p13"/>
            <p:cNvSpPr txBox="1"/>
            <p:nvPr/>
          </p:nvSpPr>
          <p:spPr>
            <a:xfrm>
              <a:off x="205750"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97" name="Google Shape;197;p13"/>
            <p:cNvSpPr txBox="1"/>
            <p:nvPr/>
          </p:nvSpPr>
          <p:spPr>
            <a:xfrm>
              <a:off x="205750"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98" name="Google Shape;198;p13"/>
            <p:cNvSpPr txBox="1"/>
            <p:nvPr/>
          </p:nvSpPr>
          <p:spPr>
            <a:xfrm>
              <a:off x="205750"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99" name="Google Shape;199;p13"/>
            <p:cNvSpPr txBox="1"/>
            <p:nvPr/>
          </p:nvSpPr>
          <p:spPr>
            <a:xfrm>
              <a:off x="205750"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00" name="Google Shape;200;p13"/>
            <p:cNvSpPr txBox="1"/>
            <p:nvPr/>
          </p:nvSpPr>
          <p:spPr>
            <a:xfrm>
              <a:off x="205750"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01" name="Google Shape;201;p13"/>
            <p:cNvSpPr txBox="1"/>
            <p:nvPr/>
          </p:nvSpPr>
          <p:spPr>
            <a:xfrm>
              <a:off x="205750"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2" name="Google Shape;202;p13"/>
            <p:cNvSpPr txBox="1"/>
            <p:nvPr/>
          </p:nvSpPr>
          <p:spPr>
            <a:xfrm>
              <a:off x="205750"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03" name="Google Shape;203;p13"/>
            <p:cNvSpPr txBox="1"/>
            <p:nvPr/>
          </p:nvSpPr>
          <p:spPr>
            <a:xfrm>
              <a:off x="205750"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04" name="Google Shape;204;p13"/>
            <p:cNvSpPr txBox="1"/>
            <p:nvPr/>
          </p:nvSpPr>
          <p:spPr>
            <a:xfrm>
              <a:off x="205750"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05" name="Google Shape;205;p13"/>
            <p:cNvSpPr txBox="1"/>
            <p:nvPr/>
          </p:nvSpPr>
          <p:spPr>
            <a:xfrm>
              <a:off x="205750"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06" name="Google Shape;206;p13"/>
            <p:cNvSpPr txBox="1"/>
            <p:nvPr/>
          </p:nvSpPr>
          <p:spPr>
            <a:xfrm>
              <a:off x="205750"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07" name="Google Shape;207;p13"/>
            <p:cNvSpPr txBox="1"/>
            <p:nvPr/>
          </p:nvSpPr>
          <p:spPr>
            <a:xfrm>
              <a:off x="205750"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08" name="Google Shape;208;p13"/>
            <p:cNvSpPr txBox="1"/>
            <p:nvPr/>
          </p:nvSpPr>
          <p:spPr>
            <a:xfrm>
              <a:off x="205750"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09" name="Google Shape;209;p13"/>
            <p:cNvSpPr txBox="1"/>
            <p:nvPr/>
          </p:nvSpPr>
          <p:spPr>
            <a:xfrm>
              <a:off x="205750"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210"/>
        <p:cNvGrpSpPr/>
        <p:nvPr/>
      </p:nvGrpSpPr>
      <p:grpSpPr>
        <a:xfrm>
          <a:off x="0" y="0"/>
          <a:ext cx="0" cy="0"/>
          <a:chOff x="0" y="0"/>
          <a:chExt cx="0" cy="0"/>
        </a:xfrm>
      </p:grpSpPr>
      <p:sp>
        <p:nvSpPr>
          <p:cNvPr id="211" name="Google Shape;211;p1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4" name="Google Shape;214;p1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5" name="Google Shape;215;p1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6" name="Google Shape;216;p1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227"/>
        <p:cNvGrpSpPr/>
        <p:nvPr/>
      </p:nvGrpSpPr>
      <p:grpSpPr>
        <a:xfrm>
          <a:off x="0" y="0"/>
          <a:ext cx="0" cy="0"/>
          <a:chOff x="0" y="0"/>
          <a:chExt cx="0" cy="0"/>
        </a:xfrm>
      </p:grpSpPr>
      <p:sp>
        <p:nvSpPr>
          <p:cNvPr id="228" name="Google Shape;228;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31" name="Google Shape;231;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32" name="Google Shape;232;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33" name="Google Shape;233;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34" name="Google Shape;234;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35" name="Google Shape;235;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36" name="Google Shape;236;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37" name="Google Shape;237;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38" name="Google Shape;238;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9" name="Google Shape;239;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4" name="Google Shape;34;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5" name="Google Shape;35;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6" name="Google Shape;36;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9" name="Google Shape;39;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 name="Google Shape;40;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3" name="Google Shape;43;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 name="Google Shape;44;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7" name="Google Shape;47;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8" name="Google Shape;48;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9" name="Google Shape;49;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4"/>
          <p:cNvSpPr/>
          <p:nvPr/>
        </p:nvSpPr>
        <p:spPr>
          <a:xfrm flipH="1">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flipH="1">
            <a:off x="457200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flipH="1">
            <a:off x="0" y="455070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txBox="1">
            <a:spLocks noGrp="1"/>
          </p:cNvSpPr>
          <p:nvPr>
            <p:ph type="body" idx="1"/>
          </p:nvPr>
        </p:nvSpPr>
        <p:spPr>
          <a:xfrm>
            <a:off x="1384900" y="1579800"/>
            <a:ext cx="6744300" cy="2594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5" name="Google Shape;55;p4"/>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6" name="Google Shape;56;p4"/>
          <p:cNvGrpSpPr/>
          <p:nvPr/>
        </p:nvGrpSpPr>
        <p:grpSpPr>
          <a:xfrm>
            <a:off x="205750" y="745950"/>
            <a:ext cx="429000" cy="3651600"/>
            <a:chOff x="205750" y="745950"/>
            <a:chExt cx="429000" cy="3651600"/>
          </a:xfrm>
        </p:grpSpPr>
        <p:sp>
          <p:nvSpPr>
            <p:cNvPr id="57" name="Google Shape;57;p4"/>
            <p:cNvSpPr txBox="1"/>
            <p:nvPr/>
          </p:nvSpPr>
          <p:spPr>
            <a:xfrm>
              <a:off x="205750"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8" name="Google Shape;58;p4"/>
            <p:cNvSpPr txBox="1"/>
            <p:nvPr/>
          </p:nvSpPr>
          <p:spPr>
            <a:xfrm>
              <a:off x="205750"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9" name="Google Shape;59;p4"/>
            <p:cNvSpPr txBox="1"/>
            <p:nvPr/>
          </p:nvSpPr>
          <p:spPr>
            <a:xfrm>
              <a:off x="205750"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0" name="Google Shape;60;p4"/>
            <p:cNvSpPr txBox="1"/>
            <p:nvPr/>
          </p:nvSpPr>
          <p:spPr>
            <a:xfrm>
              <a:off x="205750"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1" name="Google Shape;61;p4"/>
            <p:cNvSpPr txBox="1"/>
            <p:nvPr/>
          </p:nvSpPr>
          <p:spPr>
            <a:xfrm>
              <a:off x="205750"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2" name="Google Shape;62;p4"/>
            <p:cNvSpPr txBox="1"/>
            <p:nvPr/>
          </p:nvSpPr>
          <p:spPr>
            <a:xfrm>
              <a:off x="205750"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3" name="Google Shape;63;p4"/>
            <p:cNvSpPr txBox="1"/>
            <p:nvPr/>
          </p:nvSpPr>
          <p:spPr>
            <a:xfrm>
              <a:off x="205750"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4" name="Google Shape;64;p4"/>
            <p:cNvSpPr txBox="1"/>
            <p:nvPr/>
          </p:nvSpPr>
          <p:spPr>
            <a:xfrm>
              <a:off x="205750"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5" name="Google Shape;65;p4"/>
            <p:cNvSpPr txBox="1"/>
            <p:nvPr/>
          </p:nvSpPr>
          <p:spPr>
            <a:xfrm>
              <a:off x="205750"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6" name="Google Shape;66;p4"/>
            <p:cNvSpPr txBox="1"/>
            <p:nvPr/>
          </p:nvSpPr>
          <p:spPr>
            <a:xfrm>
              <a:off x="205750"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7" name="Google Shape;67;p4"/>
            <p:cNvSpPr txBox="1"/>
            <p:nvPr/>
          </p:nvSpPr>
          <p:spPr>
            <a:xfrm>
              <a:off x="205750"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8" name="Google Shape;68;p4"/>
            <p:cNvSpPr txBox="1"/>
            <p:nvPr/>
          </p:nvSpPr>
          <p:spPr>
            <a:xfrm>
              <a:off x="205750"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9" name="Google Shape;69;p4"/>
            <p:cNvSpPr txBox="1"/>
            <p:nvPr/>
          </p:nvSpPr>
          <p:spPr>
            <a:xfrm>
              <a:off x="205750"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0" name="Google Shape;70;p4"/>
            <p:cNvSpPr txBox="1"/>
            <p:nvPr/>
          </p:nvSpPr>
          <p:spPr>
            <a:xfrm>
              <a:off x="205750"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5" name="Google Shape;75;p5"/>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6" name="Google Shape;76;p5"/>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7" name="Google Shape;77;p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8" name="Google Shape;78;p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9" name="Google Shape;79;p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0" name="Google Shape;80;p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1" name="Google Shape;81;p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2" name="Google Shape;82;p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3" name="Google Shape;83;p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4" name="Google Shape;84;p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5" name="Google Shape;85;p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6" name="Google Shape;86;p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7" name="Google Shape;87;p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8" name="Google Shape;88;p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9" name="Google Shape;89;p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90" name="Google Shape;90;p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91" name="Google Shape;91;p5"/>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6"/>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572000" y="455070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flipH="1">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7" name="Google Shape;97;p6"/>
          <p:cNvGrpSpPr/>
          <p:nvPr/>
        </p:nvGrpSpPr>
        <p:grpSpPr>
          <a:xfrm>
            <a:off x="205750" y="745950"/>
            <a:ext cx="429000" cy="3651600"/>
            <a:chOff x="205750" y="745950"/>
            <a:chExt cx="429000" cy="3651600"/>
          </a:xfrm>
        </p:grpSpPr>
        <p:sp>
          <p:nvSpPr>
            <p:cNvPr id="98" name="Google Shape;98;p6"/>
            <p:cNvSpPr txBox="1"/>
            <p:nvPr/>
          </p:nvSpPr>
          <p:spPr>
            <a:xfrm>
              <a:off x="205750"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99" name="Google Shape;99;p6"/>
            <p:cNvSpPr txBox="1"/>
            <p:nvPr/>
          </p:nvSpPr>
          <p:spPr>
            <a:xfrm>
              <a:off x="205750"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00" name="Google Shape;100;p6"/>
            <p:cNvSpPr txBox="1"/>
            <p:nvPr/>
          </p:nvSpPr>
          <p:spPr>
            <a:xfrm>
              <a:off x="205750"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01" name="Google Shape;101;p6"/>
            <p:cNvSpPr txBox="1"/>
            <p:nvPr/>
          </p:nvSpPr>
          <p:spPr>
            <a:xfrm>
              <a:off x="205750"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02" name="Google Shape;102;p6"/>
            <p:cNvSpPr txBox="1"/>
            <p:nvPr/>
          </p:nvSpPr>
          <p:spPr>
            <a:xfrm>
              <a:off x="205750"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03" name="Google Shape;103;p6"/>
            <p:cNvSpPr txBox="1"/>
            <p:nvPr/>
          </p:nvSpPr>
          <p:spPr>
            <a:xfrm>
              <a:off x="205750"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04" name="Google Shape;104;p6"/>
            <p:cNvSpPr txBox="1"/>
            <p:nvPr/>
          </p:nvSpPr>
          <p:spPr>
            <a:xfrm>
              <a:off x="205750"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05" name="Google Shape;105;p6"/>
            <p:cNvSpPr txBox="1"/>
            <p:nvPr/>
          </p:nvSpPr>
          <p:spPr>
            <a:xfrm>
              <a:off x="205750"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06" name="Google Shape;106;p6"/>
            <p:cNvSpPr txBox="1"/>
            <p:nvPr/>
          </p:nvSpPr>
          <p:spPr>
            <a:xfrm>
              <a:off x="205750"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07" name="Google Shape;107;p6"/>
            <p:cNvSpPr txBox="1"/>
            <p:nvPr/>
          </p:nvSpPr>
          <p:spPr>
            <a:xfrm>
              <a:off x="205750"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08" name="Google Shape;108;p6"/>
            <p:cNvSpPr txBox="1"/>
            <p:nvPr/>
          </p:nvSpPr>
          <p:spPr>
            <a:xfrm>
              <a:off x="205750"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09" name="Google Shape;109;p6"/>
            <p:cNvSpPr txBox="1"/>
            <p:nvPr/>
          </p:nvSpPr>
          <p:spPr>
            <a:xfrm>
              <a:off x="205750"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10" name="Google Shape;110;p6"/>
            <p:cNvSpPr txBox="1"/>
            <p:nvPr/>
          </p:nvSpPr>
          <p:spPr>
            <a:xfrm>
              <a:off x="205750"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11" name="Google Shape;111;p6"/>
            <p:cNvSpPr txBox="1"/>
            <p:nvPr/>
          </p:nvSpPr>
          <p:spPr>
            <a:xfrm>
              <a:off x="205750"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2"/>
        <p:cNvGrpSpPr/>
        <p:nvPr/>
      </p:nvGrpSpPr>
      <p:grpSpPr>
        <a:xfrm>
          <a:off x="0" y="0"/>
          <a:ext cx="0" cy="0"/>
          <a:chOff x="0" y="0"/>
          <a:chExt cx="0" cy="0"/>
        </a:xfrm>
      </p:grpSpPr>
      <p:sp>
        <p:nvSpPr>
          <p:cNvPr id="113" name="Google Shape;113;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6" name="Google Shape;116;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25" name="Google Shape;125;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6" name="Google Shape;126;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7" name="Google Shape;127;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8" name="Google Shape;128;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9" name="Google Shape;129;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30" name="Google Shape;130;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1"/>
        <p:cNvGrpSpPr/>
        <p:nvPr/>
      </p:nvGrpSpPr>
      <p:grpSpPr>
        <a:xfrm>
          <a:off x="0" y="0"/>
          <a:ext cx="0" cy="0"/>
          <a:chOff x="0" y="0"/>
          <a:chExt cx="0" cy="0"/>
        </a:xfrm>
      </p:grpSpPr>
      <p:sp>
        <p:nvSpPr>
          <p:cNvPr id="132" name="Google Shape;132;p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5" name="Google Shape;135;p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43" name="Google Shape;143;p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44" name="Google Shape;144;p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45" name="Google Shape;145;p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6" name="Google Shape;146;p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7" name="Google Shape;147;p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8" name="Google Shape;148;p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9"/>
        <p:cNvGrpSpPr/>
        <p:nvPr/>
      </p:nvGrpSpPr>
      <p:grpSpPr>
        <a:xfrm>
          <a:off x="0" y="0"/>
          <a:ext cx="0" cy="0"/>
          <a:chOff x="0" y="0"/>
          <a:chExt cx="0" cy="0"/>
        </a:xfrm>
      </p:grpSpPr>
      <p:sp>
        <p:nvSpPr>
          <p:cNvPr id="150" name="Google Shape;150;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53" name="Google Shape;153;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54" name="Google Shape;154;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62" name="Google Shape;162;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63" name="Google Shape;163;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64" name="Google Shape;164;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65" name="Google Shape;165;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6" name="Google Shape;166;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7" name="Google Shape;167;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xfrm>
            <a:off x="710125" y="542575"/>
            <a:ext cx="3861900" cy="1425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8"/>
          <p:cNvSpPr txBox="1">
            <a:spLocks noGrp="1"/>
          </p:cNvSpPr>
          <p:nvPr>
            <p:ph type="ctrTitle"/>
          </p:nvPr>
        </p:nvSpPr>
        <p:spPr>
          <a:xfrm>
            <a:off x="1311214" y="730075"/>
            <a:ext cx="5682300" cy="51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Programming </a:t>
            </a:r>
            <a:r>
              <a:rPr lang="en" dirty="0">
                <a:solidFill>
                  <a:schemeClr val="accent2"/>
                </a:solidFill>
              </a:rPr>
              <a:t>‘Python’ </a:t>
            </a:r>
            <a:r>
              <a:rPr lang="en" dirty="0">
                <a:solidFill>
                  <a:schemeClr val="accent3"/>
                </a:solidFill>
              </a:rPr>
              <a:t>{</a:t>
            </a:r>
            <a:endParaRPr dirty="0">
              <a:solidFill>
                <a:schemeClr val="accent3"/>
              </a:solidFill>
            </a:endParaRPr>
          </a:p>
        </p:txBody>
      </p:sp>
      <p:sp>
        <p:nvSpPr>
          <p:cNvPr id="253" name="Google Shape;253;p18"/>
          <p:cNvSpPr txBox="1">
            <a:spLocks noGrp="1"/>
          </p:cNvSpPr>
          <p:nvPr>
            <p:ph type="subTitle" idx="1"/>
          </p:nvPr>
        </p:nvSpPr>
        <p:spPr>
          <a:xfrm>
            <a:off x="371236" y="4698575"/>
            <a:ext cx="3970565" cy="70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&lt; Presenter par Sebastien &amp; Teoman &gt;</a:t>
            </a:r>
          </a:p>
        </p:txBody>
      </p:sp>
      <p:sp>
        <p:nvSpPr>
          <p:cNvPr id="255" name="Google Shape;255;p18"/>
          <p:cNvSpPr txBox="1">
            <a:spLocks noGrp="1"/>
          </p:cNvSpPr>
          <p:nvPr>
            <p:ph type="subTitle" idx="2"/>
          </p:nvPr>
        </p:nvSpPr>
        <p:spPr>
          <a:xfrm>
            <a:off x="1413525" y="1825550"/>
            <a:ext cx="6503674" cy="1278881"/>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solidFill>
                  <a:schemeClr val="accent6"/>
                </a:solidFill>
              </a:rPr>
              <a:t>[ </a:t>
            </a:r>
            <a:r>
              <a:rPr lang="en" dirty="0">
                <a:solidFill>
                  <a:schemeClr val="accent1"/>
                </a:solidFill>
              </a:rPr>
              <a:t>Système de gestion  </a:t>
            </a:r>
          </a:p>
          <a:p>
            <a:pPr marL="0" lvl="0" indent="0" rtl="0">
              <a:spcBef>
                <a:spcPts val="0"/>
              </a:spcBef>
              <a:spcAft>
                <a:spcPts val="0"/>
              </a:spcAft>
              <a:buNone/>
            </a:pPr>
            <a:r>
              <a:rPr lang="en" dirty="0">
                <a:solidFill>
                  <a:schemeClr val="accent1"/>
                </a:solidFill>
              </a:rPr>
              <a:t>de taches </a:t>
            </a:r>
            <a:r>
              <a:rPr lang="fr-FR" b="1" dirty="0">
                <a:solidFill>
                  <a:schemeClr val="lt2"/>
                </a:solidFill>
              </a:rPr>
              <a:t>Parallélisée </a:t>
            </a:r>
            <a:r>
              <a:rPr lang="en" dirty="0">
                <a:solidFill>
                  <a:schemeClr val="accent6"/>
                </a:solidFill>
              </a:rPr>
              <a:t>] </a:t>
            </a:r>
          </a:p>
        </p:txBody>
      </p:sp>
      <p:sp>
        <p:nvSpPr>
          <p:cNvPr id="256" name="Google Shape;256;p18"/>
          <p:cNvSpPr txBox="1">
            <a:spLocks noGrp="1"/>
          </p:cNvSpPr>
          <p:nvPr>
            <p:ph type="subTitle" idx="1"/>
          </p:nvPr>
        </p:nvSpPr>
        <p:spPr>
          <a:xfrm>
            <a:off x="-5975"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400" dirty="0">
                <a:solidFill>
                  <a:schemeClr val="accent5"/>
                </a:solidFill>
              </a:rPr>
              <a:t>maxpar.py</a:t>
            </a:r>
          </a:p>
        </p:txBody>
      </p:sp>
      <p:sp>
        <p:nvSpPr>
          <p:cNvPr id="257" name="Google Shape;257;p18"/>
          <p:cNvSpPr txBox="1">
            <a:spLocks noGrp="1"/>
          </p:cNvSpPr>
          <p:nvPr>
            <p:ph type="subTitle" idx="1"/>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400" dirty="0">
                <a:solidFill>
                  <a:schemeClr val="accent4"/>
                </a:solidFill>
              </a:rPr>
              <a:t>maxparbib.py</a:t>
            </a:r>
          </a:p>
        </p:txBody>
      </p:sp>
      <p:sp>
        <p:nvSpPr>
          <p:cNvPr id="259" name="Google Shape;259;p18"/>
          <p:cNvSpPr txBox="1">
            <a:spLocks noGrp="1"/>
          </p:cNvSpPr>
          <p:nvPr>
            <p:ph type="subTitle" idx="3"/>
          </p:nvPr>
        </p:nvSpPr>
        <p:spPr>
          <a:xfrm>
            <a:off x="1413524" y="3895700"/>
            <a:ext cx="6503675" cy="46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6"/>
                </a:solidFill>
              </a:rPr>
              <a:t>&lt; </a:t>
            </a:r>
            <a:r>
              <a:rPr lang="en" sz="2000" dirty="0" err="1"/>
              <a:t>Système</a:t>
            </a:r>
            <a:r>
              <a:rPr lang="en" sz="2000" dirty="0"/>
              <a:t> d’exploitation </a:t>
            </a:r>
            <a:r>
              <a:rPr lang="en" sz="2000" dirty="0">
                <a:solidFill>
                  <a:schemeClr val="accent6"/>
                </a:solidFill>
              </a:rPr>
              <a:t>&gt;</a:t>
            </a:r>
            <a:endParaRPr sz="2000" dirty="0">
              <a:solidFill>
                <a:schemeClr val="accent6"/>
              </a:solidFill>
            </a:endParaRPr>
          </a:p>
        </p:txBody>
      </p:sp>
      <p:grpSp>
        <p:nvGrpSpPr>
          <p:cNvPr id="260" name="Google Shape;260;p18"/>
          <p:cNvGrpSpPr/>
          <p:nvPr/>
        </p:nvGrpSpPr>
        <p:grpSpPr>
          <a:xfrm>
            <a:off x="7778512" y="1247575"/>
            <a:ext cx="506100" cy="2956675"/>
            <a:chOff x="1413525" y="1247575"/>
            <a:chExt cx="506100" cy="2956675"/>
          </a:xfrm>
        </p:grpSpPr>
        <p:cxnSp>
          <p:nvCxnSpPr>
            <p:cNvPr id="261" name="Google Shape;261;p18"/>
            <p:cNvCxnSpPr/>
            <p:nvPr/>
          </p:nvCxnSpPr>
          <p:spPr>
            <a:xfrm>
              <a:off x="1552213" y="1247575"/>
              <a:ext cx="0" cy="2275800"/>
            </a:xfrm>
            <a:prstGeom prst="straightConnector1">
              <a:avLst/>
            </a:prstGeom>
            <a:noFill/>
            <a:ln w="9525" cap="flat" cmpd="sng">
              <a:solidFill>
                <a:schemeClr val="accent4"/>
              </a:solidFill>
              <a:prstDash val="solid"/>
              <a:round/>
              <a:headEnd type="none" w="med" len="med"/>
              <a:tailEnd type="none" w="med" len="med"/>
            </a:ln>
          </p:spPr>
        </p:cxnSp>
        <p:sp>
          <p:nvSpPr>
            <p:cNvPr id="262" name="Google Shape;262;p18"/>
            <p:cNvSpPr txBox="1"/>
            <p:nvPr/>
          </p:nvSpPr>
          <p:spPr>
            <a:xfrm>
              <a:off x="1413525" y="3557750"/>
              <a:ext cx="50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accent3"/>
                  </a:solidFill>
                  <a:latin typeface="Fira Code"/>
                  <a:ea typeface="Fira Code"/>
                  <a:cs typeface="Fira Code"/>
                  <a:sym typeface="Fira Code"/>
                </a:rPr>
                <a:t>}</a:t>
              </a:r>
              <a:endParaRPr sz="3000">
                <a:solidFill>
                  <a:schemeClr val="accent3"/>
                </a:solidFill>
                <a:latin typeface="Fira Code"/>
                <a:ea typeface="Fira Code"/>
                <a:cs typeface="Fira Code"/>
                <a:sym typeface="Fira Code"/>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Programming </a:t>
            </a:r>
            <a:r>
              <a:rPr lang="en" dirty="0">
                <a:solidFill>
                  <a:schemeClr val="accent2"/>
                </a:solidFill>
              </a:rPr>
              <a:t>‘Python’ </a:t>
            </a:r>
            <a:r>
              <a:rPr lang="en" dirty="0">
                <a:solidFill>
                  <a:schemeClr val="accent3"/>
                </a:solidFill>
              </a:rPr>
              <a:t>{</a:t>
            </a:r>
            <a:r>
              <a:rPr lang="en" b="1" dirty="0">
                <a:solidFill>
                  <a:schemeClr val="accent1"/>
                </a:solidFill>
              </a:rPr>
              <a:t>Sommaire</a:t>
            </a:r>
            <a:r>
              <a:rPr lang="en" dirty="0">
                <a:solidFill>
                  <a:schemeClr val="accent3"/>
                </a:solidFill>
              </a:rPr>
              <a:t>}</a:t>
            </a:r>
            <a:endParaRPr dirty="0">
              <a:solidFill>
                <a:schemeClr val="accent2"/>
              </a:solidFill>
            </a:endParaRPr>
          </a:p>
        </p:txBody>
      </p:sp>
      <p:sp>
        <p:nvSpPr>
          <p:cNvPr id="268" name="Google Shape;268;p19"/>
          <p:cNvSpPr txBox="1">
            <a:spLocks noGrp="1"/>
          </p:cNvSpPr>
          <p:nvPr>
            <p:ph type="body" idx="1"/>
          </p:nvPr>
        </p:nvSpPr>
        <p:spPr>
          <a:xfrm>
            <a:off x="1033074" y="1493875"/>
            <a:ext cx="7202917" cy="2594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fr-FR" dirty="0">
                <a:solidFill>
                  <a:schemeClr val="accent3"/>
                </a:solidFill>
              </a:rPr>
              <a:t>Le système de gestion de tâches parallélisées est un outil informatique puissant qui permet de simplifier la gestion des tâches complexes en les répartissant sur plusieurs processeurs en parallèle.</a:t>
            </a:r>
          </a:p>
          <a:p>
            <a:pPr marL="0" lvl="0" indent="0" algn="just" rtl="0">
              <a:spcBef>
                <a:spcPts val="0"/>
              </a:spcBef>
              <a:spcAft>
                <a:spcPts val="0"/>
              </a:spcAft>
              <a:buNone/>
            </a:pPr>
            <a:endParaRPr lang="fr-FR" dirty="0">
              <a:solidFill>
                <a:schemeClr val="accent3"/>
              </a:solidFill>
            </a:endParaRPr>
          </a:p>
          <a:p>
            <a:pPr marL="0" lvl="0" indent="0" algn="just" rtl="0">
              <a:spcBef>
                <a:spcPts val="0"/>
              </a:spcBef>
              <a:spcAft>
                <a:spcPts val="0"/>
              </a:spcAft>
              <a:buNone/>
            </a:pPr>
            <a:endParaRPr lang="fr-FR" dirty="0">
              <a:solidFill>
                <a:schemeClr val="accent3"/>
              </a:solidFill>
            </a:endParaRPr>
          </a:p>
          <a:p>
            <a:pPr marL="0" lvl="0" indent="0" algn="just" rtl="0">
              <a:spcBef>
                <a:spcPts val="0"/>
              </a:spcBef>
              <a:spcAft>
                <a:spcPts val="0"/>
              </a:spcAft>
              <a:buNone/>
            </a:pPr>
            <a:r>
              <a:rPr lang="fr-FR" b="1" dirty="0">
                <a:solidFill>
                  <a:schemeClr val="accent3"/>
                </a:solidFill>
              </a:rPr>
              <a:t>Plus précisément, nous aborderons les points suivants</a:t>
            </a:r>
            <a:r>
              <a:rPr lang="en-US" b="1" dirty="0">
                <a:solidFill>
                  <a:schemeClr val="accent3"/>
                </a:solidFill>
              </a:rPr>
              <a:t>:</a:t>
            </a:r>
          </a:p>
          <a:p>
            <a:pPr marL="0" lvl="0" indent="0" algn="just" rtl="0">
              <a:spcBef>
                <a:spcPts val="0"/>
              </a:spcBef>
              <a:spcAft>
                <a:spcPts val="0"/>
              </a:spcAft>
              <a:buNone/>
            </a:pPr>
            <a:endParaRPr lang="en-US" b="1" dirty="0">
              <a:solidFill>
                <a:schemeClr val="accent3"/>
              </a:solidFill>
            </a:endParaRPr>
          </a:p>
          <a:p>
            <a:pPr marL="457200" lvl="0" indent="-317500" algn="l" rtl="0">
              <a:spcBef>
                <a:spcPts val="1000"/>
              </a:spcBef>
              <a:spcAft>
                <a:spcPts val="0"/>
              </a:spcAft>
              <a:buClr>
                <a:schemeClr val="accent3"/>
              </a:buClr>
              <a:buSzPts val="1400"/>
              <a:buChar char="●"/>
            </a:pPr>
            <a:r>
              <a:rPr lang="fr-FR" dirty="0">
                <a:solidFill>
                  <a:schemeClr val="accent3"/>
                </a:solidFill>
              </a:rPr>
              <a:t>Explication de la structure du code</a:t>
            </a:r>
          </a:p>
          <a:p>
            <a:pPr marL="457200" lvl="0" indent="-317500" algn="l" rtl="0">
              <a:spcBef>
                <a:spcPts val="0"/>
              </a:spcBef>
              <a:spcAft>
                <a:spcPts val="0"/>
              </a:spcAft>
              <a:buClr>
                <a:schemeClr val="accent3"/>
              </a:buClr>
              <a:buSzPts val="1400"/>
              <a:buChar char="●"/>
            </a:pPr>
            <a:r>
              <a:rPr lang="fr-FR" dirty="0">
                <a:solidFill>
                  <a:schemeClr val="accent3"/>
                </a:solidFill>
              </a:rPr>
              <a:t>Fonctionnalités de la bibliothèque</a:t>
            </a:r>
          </a:p>
          <a:p>
            <a:pPr marL="457200" lvl="0" indent="-317500" algn="l" rtl="0">
              <a:spcBef>
                <a:spcPts val="0"/>
              </a:spcBef>
              <a:spcAft>
                <a:spcPts val="0"/>
              </a:spcAft>
              <a:buClr>
                <a:schemeClr val="accent3"/>
              </a:buClr>
              <a:buSzPts val="1400"/>
              <a:buChar char="●"/>
            </a:pPr>
            <a:r>
              <a:rPr lang="fr-FR" dirty="0">
                <a:solidFill>
                  <a:schemeClr val="accent3"/>
                </a:solidFill>
              </a:rPr>
              <a:t>Difficultés rencontrées et solutions</a:t>
            </a:r>
          </a:p>
          <a:p>
            <a:pPr marL="457200" lvl="0" indent="-317500" algn="l" rtl="0">
              <a:spcBef>
                <a:spcPts val="0"/>
              </a:spcBef>
              <a:spcAft>
                <a:spcPts val="0"/>
              </a:spcAft>
              <a:buClr>
                <a:schemeClr val="accent3"/>
              </a:buClr>
              <a:buSzPts val="1400"/>
              <a:buChar char="●"/>
            </a:pPr>
            <a:r>
              <a:rPr lang="fr-FR" dirty="0">
                <a:solidFill>
                  <a:schemeClr val="accent3"/>
                </a:solidFill>
              </a:rPr>
              <a:t>Utilité de la parallélisation maximale</a:t>
            </a:r>
          </a:p>
          <a:p>
            <a:pPr>
              <a:buClr>
                <a:schemeClr val="accent3"/>
              </a:buClr>
            </a:pPr>
            <a:r>
              <a:rPr lang="fr-FR" dirty="0">
                <a:solidFill>
                  <a:schemeClr val="accent3"/>
                </a:solidFill>
              </a:rPr>
              <a:t>Etude expérimentale </a:t>
            </a:r>
          </a:p>
          <a:p>
            <a:pPr marL="139700" lvl="0" indent="0" algn="l" rtl="0">
              <a:spcBef>
                <a:spcPts val="0"/>
              </a:spcBef>
              <a:spcAft>
                <a:spcPts val="0"/>
              </a:spcAft>
              <a:buClr>
                <a:schemeClr val="accent3"/>
              </a:buClr>
              <a:buSzPts val="1400"/>
              <a:buNone/>
            </a:pPr>
            <a:endParaRPr lang="fr-FR" dirty="0">
              <a:solidFill>
                <a:schemeClr val="accent3"/>
              </a:solidFill>
            </a:endParaRPr>
          </a:p>
        </p:txBody>
      </p:sp>
      <p:grpSp>
        <p:nvGrpSpPr>
          <p:cNvPr id="269" name="Google Shape;269;p19"/>
          <p:cNvGrpSpPr/>
          <p:nvPr/>
        </p:nvGrpSpPr>
        <p:grpSpPr>
          <a:xfrm>
            <a:off x="780025" y="1354250"/>
            <a:ext cx="506100" cy="3447949"/>
            <a:chOff x="1084825" y="1659050"/>
            <a:chExt cx="506100" cy="2910975"/>
          </a:xfrm>
        </p:grpSpPr>
        <p:sp>
          <p:nvSpPr>
            <p:cNvPr id="270" name="Google Shape;270;p1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dirty="0">
                  <a:solidFill>
                    <a:schemeClr val="accent6"/>
                  </a:solidFill>
                  <a:latin typeface="Fira Code"/>
                  <a:ea typeface="Fira Code"/>
                  <a:cs typeface="Fira Code"/>
                  <a:sym typeface="Fira Code"/>
                </a:rPr>
                <a:t>}</a:t>
              </a:r>
              <a:endParaRPr sz="2800" dirty="0">
                <a:solidFill>
                  <a:schemeClr val="accent6"/>
                </a:solidFill>
                <a:latin typeface="Fira Code"/>
                <a:ea typeface="Fira Code"/>
                <a:cs typeface="Fira Code"/>
                <a:sym typeface="Fira Code"/>
              </a:endParaRPr>
            </a:p>
          </p:txBody>
        </p:sp>
        <p:cxnSp>
          <p:nvCxnSpPr>
            <p:cNvPr id="271" name="Google Shape;271;p19"/>
            <p:cNvCxnSpPr/>
            <p:nvPr/>
          </p:nvCxnSpPr>
          <p:spPr>
            <a:xfrm>
              <a:off x="1337875" y="1659050"/>
              <a:ext cx="0" cy="2274600"/>
            </a:xfrm>
            <a:prstGeom prst="straightConnector1">
              <a:avLst/>
            </a:prstGeom>
            <a:noFill/>
            <a:ln w="9525" cap="flat" cmpd="sng">
              <a:solidFill>
                <a:schemeClr val="accent4"/>
              </a:solidFill>
              <a:prstDash val="solid"/>
              <a:round/>
              <a:headEnd type="none" w="med" len="med"/>
              <a:tailEnd type="none" w="med" len="med"/>
            </a:ln>
          </p:spPr>
        </p:cxnSp>
      </p:grpSp>
      <p:sp>
        <p:nvSpPr>
          <p:cNvPr id="4" name="Google Shape;256;p18">
            <a:extLst>
              <a:ext uri="{FF2B5EF4-FFF2-40B4-BE49-F238E27FC236}">
                <a16:creationId xmlns:a16="http://schemas.microsoft.com/office/drawing/2014/main" id="{42A5FB21-EF12-430C-B449-ADE964ABB027}"/>
              </a:ext>
            </a:extLst>
          </p:cNvPr>
          <p:cNvSpPr txBox="1">
            <a:spLocks/>
          </p:cNvSpPr>
          <p:nvPr/>
        </p:nvSpPr>
        <p:spPr>
          <a:xfrm>
            <a:off x="-5975" y="91525"/>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2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fr-FR" sz="1400" dirty="0">
                <a:solidFill>
                  <a:schemeClr val="accent4"/>
                </a:solidFill>
              </a:rPr>
              <a:t>maxpar.py</a:t>
            </a:r>
          </a:p>
        </p:txBody>
      </p:sp>
      <p:sp>
        <p:nvSpPr>
          <p:cNvPr id="5" name="Google Shape;256;p18">
            <a:extLst>
              <a:ext uri="{FF2B5EF4-FFF2-40B4-BE49-F238E27FC236}">
                <a16:creationId xmlns:a16="http://schemas.microsoft.com/office/drawing/2014/main" id="{AF91F872-5233-27B5-AC3D-ACF199A7819D}"/>
              </a:ext>
            </a:extLst>
          </p:cNvPr>
          <p:cNvSpPr txBox="1">
            <a:spLocks/>
          </p:cNvSpPr>
          <p:nvPr/>
        </p:nvSpPr>
        <p:spPr>
          <a:xfrm>
            <a:off x="4667269" y="4688037"/>
            <a:ext cx="457200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2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Font typeface="Fira Code"/>
              <a:buNone/>
            </a:pPr>
            <a:r>
              <a:rPr lang="fr-FR" sz="1400" dirty="0">
                <a:solidFill>
                  <a:schemeClr val="accent4"/>
                </a:solidFill>
              </a:rPr>
              <a:t>maxparbib.py</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0"/>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Programming </a:t>
            </a:r>
            <a:r>
              <a:rPr lang="en" dirty="0">
                <a:solidFill>
                  <a:schemeClr val="accent2"/>
                </a:solidFill>
              </a:rPr>
              <a:t>‘Python’</a:t>
            </a:r>
            <a:r>
              <a:rPr lang="en" dirty="0"/>
              <a:t> </a:t>
            </a:r>
            <a:r>
              <a:rPr lang="en" dirty="0">
                <a:solidFill>
                  <a:srgbClr val="00B0F0"/>
                </a:solidFill>
              </a:rPr>
              <a:t>{Code}</a:t>
            </a:r>
            <a:endParaRPr dirty="0">
              <a:solidFill>
                <a:srgbClr val="00B0F0"/>
              </a:solidFill>
            </a:endParaRPr>
          </a:p>
        </p:txBody>
      </p:sp>
      <p:sp>
        <p:nvSpPr>
          <p:cNvPr id="3" name="ZoneTexte 2">
            <a:extLst>
              <a:ext uri="{FF2B5EF4-FFF2-40B4-BE49-F238E27FC236}">
                <a16:creationId xmlns:a16="http://schemas.microsoft.com/office/drawing/2014/main" id="{90C7E6F0-2610-44D0-19EC-0BA68F206A30}"/>
              </a:ext>
            </a:extLst>
          </p:cNvPr>
          <p:cNvSpPr txBox="1"/>
          <p:nvPr/>
        </p:nvSpPr>
        <p:spPr>
          <a:xfrm>
            <a:off x="4568804" y="130663"/>
            <a:ext cx="4575196" cy="276999"/>
          </a:xfrm>
          <a:prstGeom prst="rect">
            <a:avLst/>
          </a:prstGeom>
          <a:noFill/>
        </p:spPr>
        <p:txBody>
          <a:bodyPr wrap="square">
            <a:spAutoFit/>
          </a:bodyPr>
          <a:lstStyle/>
          <a:p>
            <a:pPr marL="0" lvl="0" indent="0" algn="ctr" rtl="0">
              <a:spcBef>
                <a:spcPts val="0"/>
              </a:spcBef>
              <a:spcAft>
                <a:spcPts val="0"/>
              </a:spcAft>
              <a:buNone/>
            </a:pPr>
            <a:r>
              <a:rPr lang="fr-FR" sz="1200" i="1" dirty="0">
                <a:solidFill>
                  <a:schemeClr val="accent4"/>
                </a:solidFill>
                <a:latin typeface="Fira Code"/>
                <a:ea typeface="Fira Code"/>
                <a:cs typeface="Fira Code"/>
                <a:sym typeface="Fira Code"/>
              </a:rPr>
              <a:t>Explication de la structure du code</a:t>
            </a:r>
          </a:p>
        </p:txBody>
      </p:sp>
      <p:sp>
        <p:nvSpPr>
          <p:cNvPr id="12" name="ZoneTexte 11">
            <a:extLst>
              <a:ext uri="{FF2B5EF4-FFF2-40B4-BE49-F238E27FC236}">
                <a16:creationId xmlns:a16="http://schemas.microsoft.com/office/drawing/2014/main" id="{91B602D7-2E39-1884-7918-C84B5B0E7B1E}"/>
              </a:ext>
            </a:extLst>
          </p:cNvPr>
          <p:cNvSpPr txBox="1"/>
          <p:nvPr/>
        </p:nvSpPr>
        <p:spPr>
          <a:xfrm>
            <a:off x="713100" y="1332238"/>
            <a:ext cx="4575196" cy="2031325"/>
          </a:xfrm>
          <a:prstGeom prst="rect">
            <a:avLst/>
          </a:prstGeom>
          <a:noFill/>
        </p:spPr>
        <p:txBody>
          <a:bodyPr wrap="square">
            <a:spAutoFit/>
          </a:bodyPr>
          <a:lstStyle/>
          <a:p>
            <a:r>
              <a:rPr lang="fr-FR" sz="1200" b="0" dirty="0">
                <a:solidFill>
                  <a:srgbClr val="C792EA"/>
                </a:solidFill>
                <a:effectLst/>
                <a:latin typeface="Consolas" panose="020B0609020204030204" pitchFamily="49" charset="0"/>
              </a:rPr>
              <a:t>class</a:t>
            </a:r>
            <a:r>
              <a:rPr lang="fr-FR" sz="1200" b="0" dirty="0">
                <a:solidFill>
                  <a:srgbClr val="A6ACCD"/>
                </a:solidFill>
                <a:effectLst/>
                <a:latin typeface="Consolas" panose="020B0609020204030204" pitchFamily="49" charset="0"/>
              </a:rPr>
              <a:t> </a:t>
            </a:r>
            <a:r>
              <a:rPr lang="fr-FR" sz="1200" b="0" dirty="0" err="1">
                <a:solidFill>
                  <a:srgbClr val="FFCB6B"/>
                </a:solidFill>
                <a:effectLst/>
                <a:latin typeface="Consolas" panose="020B0609020204030204" pitchFamily="49" charset="0"/>
              </a:rPr>
              <a:t>Task</a:t>
            </a:r>
            <a:r>
              <a:rPr lang="fr-FR" sz="1200" b="0" dirty="0">
                <a:solidFill>
                  <a:srgbClr val="89DDFF"/>
                </a:solidFill>
                <a:effectLst/>
                <a:latin typeface="Consolas" panose="020B0609020204030204" pitchFamily="49" charset="0"/>
              </a:rPr>
              <a:t>:</a:t>
            </a:r>
            <a:endParaRPr lang="fr-FR" sz="1200" b="0" dirty="0">
              <a:solidFill>
                <a:srgbClr val="A6ACCD"/>
              </a:solidFill>
              <a:effectLst/>
              <a:latin typeface="Consolas" panose="020B0609020204030204" pitchFamily="49" charset="0"/>
            </a:endParaRPr>
          </a:p>
          <a:p>
            <a:r>
              <a:rPr lang="fr-FR" sz="1200" b="0" dirty="0">
                <a:solidFill>
                  <a:srgbClr val="A6ACCD"/>
                </a:solidFill>
                <a:effectLst/>
                <a:latin typeface="Consolas" panose="020B0609020204030204" pitchFamily="49" charset="0"/>
              </a:rPr>
              <a:t>    </a:t>
            </a:r>
            <a:r>
              <a:rPr lang="fr-FR" sz="1200" b="0" dirty="0" err="1">
                <a:solidFill>
                  <a:srgbClr val="C792EA"/>
                </a:solidFill>
                <a:effectLst/>
                <a:latin typeface="Consolas" panose="020B0609020204030204" pitchFamily="49" charset="0"/>
              </a:rPr>
              <a:t>def</a:t>
            </a:r>
            <a:r>
              <a:rPr lang="fr-FR" sz="1200" b="0" dirty="0">
                <a:solidFill>
                  <a:srgbClr val="A6ACCD"/>
                </a:solidFill>
                <a:effectLst/>
                <a:latin typeface="Consolas" panose="020B0609020204030204" pitchFamily="49" charset="0"/>
              </a:rPr>
              <a:t> </a:t>
            </a:r>
            <a:r>
              <a:rPr lang="fr-FR" sz="1200" b="0" dirty="0">
                <a:solidFill>
                  <a:srgbClr val="82AAFF"/>
                </a:solidFill>
                <a:effectLst/>
                <a:latin typeface="Consolas" panose="020B0609020204030204" pitchFamily="49" charset="0"/>
              </a:rPr>
              <a:t>__init__</a:t>
            </a:r>
            <a:r>
              <a:rPr lang="fr-FR" sz="1200" b="0" dirty="0">
                <a:solidFill>
                  <a:srgbClr val="89DDFF"/>
                </a:solidFill>
                <a:effectLst/>
                <a:latin typeface="Consolas" panose="020B0609020204030204" pitchFamily="49" charset="0"/>
              </a:rPr>
              <a:t>(</a:t>
            </a:r>
            <a:r>
              <a:rPr lang="fr-FR" sz="1200" b="0" dirty="0">
                <a:solidFill>
                  <a:srgbClr val="FF5370"/>
                </a:solidFill>
                <a:effectLst/>
                <a:latin typeface="Consolas" panose="020B0609020204030204" pitchFamily="49" charset="0"/>
              </a:rPr>
              <a:t>self</a:t>
            </a:r>
            <a:r>
              <a:rPr lang="fr-FR" sz="1200" b="0" dirty="0">
                <a:solidFill>
                  <a:srgbClr val="89DDFF"/>
                </a:solidFill>
                <a:effectLst/>
                <a:latin typeface="Consolas" panose="020B0609020204030204" pitchFamily="49" charset="0"/>
              </a:rPr>
              <a:t>,</a:t>
            </a:r>
            <a:r>
              <a:rPr lang="fr-FR" sz="1200" b="0" dirty="0">
                <a:solidFill>
                  <a:srgbClr val="A6ACCD"/>
                </a:solidFill>
                <a:effectLst/>
                <a:latin typeface="Consolas" panose="020B0609020204030204" pitchFamily="49" charset="0"/>
              </a:rPr>
              <a:t> </a:t>
            </a:r>
            <a:r>
              <a:rPr lang="fr-FR" sz="1200" b="0" dirty="0" err="1">
                <a:solidFill>
                  <a:srgbClr val="FF5370"/>
                </a:solidFill>
                <a:effectLst/>
                <a:latin typeface="Consolas" panose="020B0609020204030204" pitchFamily="49" charset="0"/>
              </a:rPr>
              <a:t>name</a:t>
            </a:r>
            <a:r>
              <a:rPr lang="fr-FR" sz="1200" b="0" dirty="0">
                <a:solidFill>
                  <a:srgbClr val="89DDFF"/>
                </a:solidFill>
                <a:effectLst/>
                <a:latin typeface="Consolas" panose="020B0609020204030204" pitchFamily="49" charset="0"/>
              </a:rPr>
              <a:t>,</a:t>
            </a:r>
            <a:r>
              <a:rPr lang="fr-FR" sz="1200" b="0" dirty="0">
                <a:solidFill>
                  <a:srgbClr val="A6ACCD"/>
                </a:solidFill>
                <a:effectLst/>
                <a:latin typeface="Consolas" panose="020B0609020204030204" pitchFamily="49" charset="0"/>
              </a:rPr>
              <a:t> </a:t>
            </a:r>
            <a:r>
              <a:rPr lang="fr-FR" sz="1200" b="0" dirty="0" err="1">
                <a:solidFill>
                  <a:srgbClr val="FF5370"/>
                </a:solidFill>
                <a:effectLst/>
                <a:latin typeface="Consolas" panose="020B0609020204030204" pitchFamily="49" charset="0"/>
              </a:rPr>
              <a:t>reads</a:t>
            </a:r>
            <a:r>
              <a:rPr lang="fr-FR" sz="1200" b="0" dirty="0">
                <a:solidFill>
                  <a:srgbClr val="89DDFF"/>
                </a:solidFill>
                <a:effectLst/>
                <a:latin typeface="Consolas" panose="020B0609020204030204" pitchFamily="49" charset="0"/>
              </a:rPr>
              <a:t>,</a:t>
            </a:r>
            <a:r>
              <a:rPr lang="fr-FR" sz="1200" b="0" dirty="0">
                <a:solidFill>
                  <a:srgbClr val="A6ACCD"/>
                </a:solidFill>
                <a:effectLst/>
                <a:latin typeface="Consolas" panose="020B0609020204030204" pitchFamily="49" charset="0"/>
              </a:rPr>
              <a:t> </a:t>
            </a:r>
            <a:r>
              <a:rPr lang="fr-FR" sz="1200" b="0" dirty="0" err="1">
                <a:solidFill>
                  <a:srgbClr val="FF5370"/>
                </a:solidFill>
                <a:effectLst/>
                <a:latin typeface="Consolas" panose="020B0609020204030204" pitchFamily="49" charset="0"/>
              </a:rPr>
              <a:t>writes</a:t>
            </a:r>
            <a:r>
              <a:rPr lang="fr-FR" sz="1200" b="0" dirty="0">
                <a:solidFill>
                  <a:srgbClr val="89DDFF"/>
                </a:solidFill>
                <a:effectLst/>
                <a:latin typeface="Consolas" panose="020B0609020204030204" pitchFamily="49" charset="0"/>
              </a:rPr>
              <a:t>,</a:t>
            </a:r>
            <a:r>
              <a:rPr lang="fr-FR" sz="1200" b="0" dirty="0">
                <a:solidFill>
                  <a:srgbClr val="A6ACCD"/>
                </a:solidFill>
                <a:effectLst/>
                <a:latin typeface="Consolas" panose="020B0609020204030204" pitchFamily="49" charset="0"/>
              </a:rPr>
              <a:t> </a:t>
            </a:r>
            <a:r>
              <a:rPr lang="fr-FR" sz="1200" b="0" dirty="0">
                <a:solidFill>
                  <a:srgbClr val="FF5370"/>
                </a:solidFill>
                <a:effectLst/>
                <a:latin typeface="Consolas" panose="020B0609020204030204" pitchFamily="49" charset="0"/>
              </a:rPr>
              <a:t>run</a:t>
            </a:r>
            <a:r>
              <a:rPr lang="fr-FR" sz="1200" b="0" dirty="0">
                <a:solidFill>
                  <a:srgbClr val="89DDFF"/>
                </a:solidFill>
                <a:effectLst/>
                <a:latin typeface="Consolas" panose="020B0609020204030204" pitchFamily="49" charset="0"/>
              </a:rPr>
              <a:t>):</a:t>
            </a:r>
            <a:endParaRPr lang="fr-FR" sz="1200" b="0" dirty="0">
              <a:solidFill>
                <a:srgbClr val="A6ACCD"/>
              </a:solidFill>
              <a:effectLst/>
              <a:latin typeface="Consolas" panose="020B0609020204030204" pitchFamily="49" charset="0"/>
            </a:endParaRPr>
          </a:p>
          <a:p>
            <a:r>
              <a:rPr lang="fr-FR" sz="1200" b="0" dirty="0">
                <a:solidFill>
                  <a:srgbClr val="A6ACCD"/>
                </a:solidFill>
                <a:effectLst/>
                <a:latin typeface="Consolas" panose="020B0609020204030204" pitchFamily="49" charset="0"/>
              </a:rPr>
              <a:t>        </a:t>
            </a:r>
            <a:r>
              <a:rPr lang="fr-FR" sz="1200" b="0" i="1" dirty="0">
                <a:solidFill>
                  <a:srgbClr val="FF5370"/>
                </a:solidFill>
                <a:effectLst/>
                <a:latin typeface="Consolas" panose="020B0609020204030204" pitchFamily="49" charset="0"/>
              </a:rPr>
              <a:t>self</a:t>
            </a:r>
            <a:r>
              <a:rPr lang="fr-FR" sz="1200" b="0" dirty="0">
                <a:solidFill>
                  <a:srgbClr val="89DDFF"/>
                </a:solidFill>
                <a:effectLst/>
                <a:latin typeface="Consolas" panose="020B0609020204030204" pitchFamily="49" charset="0"/>
              </a:rPr>
              <a:t>.</a:t>
            </a:r>
            <a:r>
              <a:rPr lang="fr-FR" sz="1200" b="0" dirty="0">
                <a:solidFill>
                  <a:srgbClr val="A6ACCD"/>
                </a:solidFill>
                <a:effectLst/>
                <a:latin typeface="Consolas" panose="020B0609020204030204" pitchFamily="49" charset="0"/>
              </a:rPr>
              <a:t>name </a:t>
            </a:r>
            <a:r>
              <a:rPr lang="fr-FR" sz="1200" b="0" dirty="0">
                <a:solidFill>
                  <a:srgbClr val="C792EA"/>
                </a:solidFill>
                <a:effectLst/>
                <a:latin typeface="Consolas" panose="020B0609020204030204" pitchFamily="49" charset="0"/>
              </a:rPr>
              <a:t>=</a:t>
            </a:r>
            <a:r>
              <a:rPr lang="fr-FR" sz="1200" b="0" dirty="0">
                <a:solidFill>
                  <a:srgbClr val="A6ACCD"/>
                </a:solidFill>
                <a:effectLst/>
                <a:latin typeface="Consolas" panose="020B0609020204030204" pitchFamily="49" charset="0"/>
              </a:rPr>
              <a:t> </a:t>
            </a:r>
            <a:r>
              <a:rPr lang="fr-FR" sz="1200" b="0" dirty="0" err="1">
                <a:solidFill>
                  <a:srgbClr val="A6ACCD"/>
                </a:solidFill>
                <a:effectLst/>
                <a:latin typeface="Consolas" panose="020B0609020204030204" pitchFamily="49" charset="0"/>
              </a:rPr>
              <a:t>name</a:t>
            </a:r>
            <a:endParaRPr lang="fr-FR" sz="1200" b="0" dirty="0">
              <a:solidFill>
                <a:srgbClr val="A6ACCD"/>
              </a:solidFill>
              <a:effectLst/>
              <a:latin typeface="Consolas" panose="020B0609020204030204" pitchFamily="49" charset="0"/>
            </a:endParaRPr>
          </a:p>
          <a:p>
            <a:r>
              <a:rPr lang="fr-FR" sz="1200" b="0" dirty="0">
                <a:solidFill>
                  <a:srgbClr val="A6ACCD"/>
                </a:solidFill>
                <a:effectLst/>
                <a:latin typeface="Consolas" panose="020B0609020204030204" pitchFamily="49" charset="0"/>
              </a:rPr>
              <a:t>        </a:t>
            </a:r>
            <a:r>
              <a:rPr lang="fr-FR" sz="1200" b="0" i="1" dirty="0" err="1">
                <a:solidFill>
                  <a:srgbClr val="FF5370"/>
                </a:solidFill>
                <a:effectLst/>
                <a:latin typeface="Consolas" panose="020B0609020204030204" pitchFamily="49" charset="0"/>
              </a:rPr>
              <a:t>self</a:t>
            </a:r>
            <a:r>
              <a:rPr lang="fr-FR" sz="1200" b="0" dirty="0" err="1">
                <a:solidFill>
                  <a:srgbClr val="89DDFF"/>
                </a:solidFill>
                <a:effectLst/>
                <a:latin typeface="Consolas" panose="020B0609020204030204" pitchFamily="49" charset="0"/>
              </a:rPr>
              <a:t>.</a:t>
            </a:r>
            <a:r>
              <a:rPr lang="fr-FR" sz="1200" b="0" dirty="0" err="1">
                <a:solidFill>
                  <a:srgbClr val="A6ACCD"/>
                </a:solidFill>
                <a:effectLst/>
                <a:latin typeface="Consolas" panose="020B0609020204030204" pitchFamily="49" charset="0"/>
              </a:rPr>
              <a:t>reads</a:t>
            </a:r>
            <a:r>
              <a:rPr lang="fr-FR" sz="1200" b="0" dirty="0">
                <a:solidFill>
                  <a:srgbClr val="A6ACCD"/>
                </a:solidFill>
                <a:effectLst/>
                <a:latin typeface="Consolas" panose="020B0609020204030204" pitchFamily="49" charset="0"/>
              </a:rPr>
              <a:t> </a:t>
            </a:r>
            <a:r>
              <a:rPr lang="fr-FR" sz="1200" b="0" dirty="0">
                <a:solidFill>
                  <a:srgbClr val="C792EA"/>
                </a:solidFill>
                <a:effectLst/>
                <a:latin typeface="Consolas" panose="020B0609020204030204" pitchFamily="49" charset="0"/>
              </a:rPr>
              <a:t>=</a:t>
            </a:r>
            <a:r>
              <a:rPr lang="fr-FR" sz="1200" b="0" dirty="0">
                <a:solidFill>
                  <a:srgbClr val="A6ACCD"/>
                </a:solidFill>
                <a:effectLst/>
                <a:latin typeface="Consolas" panose="020B0609020204030204" pitchFamily="49" charset="0"/>
              </a:rPr>
              <a:t> </a:t>
            </a:r>
            <a:r>
              <a:rPr lang="fr-FR" sz="1200" b="0" dirty="0" err="1">
                <a:solidFill>
                  <a:srgbClr val="A6ACCD"/>
                </a:solidFill>
                <a:effectLst/>
                <a:latin typeface="Consolas" panose="020B0609020204030204" pitchFamily="49" charset="0"/>
              </a:rPr>
              <a:t>reads</a:t>
            </a:r>
            <a:endParaRPr lang="fr-FR" sz="1200" b="0" dirty="0">
              <a:solidFill>
                <a:srgbClr val="A6ACCD"/>
              </a:solidFill>
              <a:effectLst/>
              <a:latin typeface="Consolas" panose="020B0609020204030204" pitchFamily="49" charset="0"/>
            </a:endParaRPr>
          </a:p>
          <a:p>
            <a:r>
              <a:rPr lang="fr-FR" sz="1200" b="0" dirty="0">
                <a:solidFill>
                  <a:srgbClr val="A6ACCD"/>
                </a:solidFill>
                <a:effectLst/>
                <a:latin typeface="Consolas" panose="020B0609020204030204" pitchFamily="49" charset="0"/>
              </a:rPr>
              <a:t>        </a:t>
            </a:r>
            <a:r>
              <a:rPr lang="fr-FR" sz="1200" b="0" i="1" dirty="0" err="1">
                <a:solidFill>
                  <a:srgbClr val="FF5370"/>
                </a:solidFill>
                <a:effectLst/>
                <a:latin typeface="Consolas" panose="020B0609020204030204" pitchFamily="49" charset="0"/>
              </a:rPr>
              <a:t>self</a:t>
            </a:r>
            <a:r>
              <a:rPr lang="fr-FR" sz="1200" b="0" dirty="0" err="1">
                <a:solidFill>
                  <a:srgbClr val="89DDFF"/>
                </a:solidFill>
                <a:effectLst/>
                <a:latin typeface="Consolas" panose="020B0609020204030204" pitchFamily="49" charset="0"/>
              </a:rPr>
              <a:t>.</a:t>
            </a:r>
            <a:r>
              <a:rPr lang="fr-FR" sz="1200" b="0" dirty="0" err="1">
                <a:solidFill>
                  <a:srgbClr val="A6ACCD"/>
                </a:solidFill>
                <a:effectLst/>
                <a:latin typeface="Consolas" panose="020B0609020204030204" pitchFamily="49" charset="0"/>
              </a:rPr>
              <a:t>writes</a:t>
            </a:r>
            <a:r>
              <a:rPr lang="fr-FR" sz="1200" b="0" dirty="0">
                <a:solidFill>
                  <a:srgbClr val="A6ACCD"/>
                </a:solidFill>
                <a:effectLst/>
                <a:latin typeface="Consolas" panose="020B0609020204030204" pitchFamily="49" charset="0"/>
              </a:rPr>
              <a:t> </a:t>
            </a:r>
            <a:r>
              <a:rPr lang="fr-FR" sz="1200" b="0" dirty="0">
                <a:solidFill>
                  <a:srgbClr val="C792EA"/>
                </a:solidFill>
                <a:effectLst/>
                <a:latin typeface="Consolas" panose="020B0609020204030204" pitchFamily="49" charset="0"/>
              </a:rPr>
              <a:t>=</a:t>
            </a:r>
            <a:r>
              <a:rPr lang="fr-FR" sz="1200" b="0" dirty="0">
                <a:solidFill>
                  <a:srgbClr val="A6ACCD"/>
                </a:solidFill>
                <a:effectLst/>
                <a:latin typeface="Consolas" panose="020B0609020204030204" pitchFamily="49" charset="0"/>
              </a:rPr>
              <a:t> </a:t>
            </a:r>
            <a:r>
              <a:rPr lang="fr-FR" sz="1200" b="0" dirty="0" err="1">
                <a:solidFill>
                  <a:srgbClr val="A6ACCD"/>
                </a:solidFill>
                <a:effectLst/>
                <a:latin typeface="Consolas" panose="020B0609020204030204" pitchFamily="49" charset="0"/>
              </a:rPr>
              <a:t>writes</a:t>
            </a:r>
            <a:endParaRPr lang="fr-FR" sz="1200" b="0" dirty="0">
              <a:solidFill>
                <a:srgbClr val="A6ACCD"/>
              </a:solidFill>
              <a:effectLst/>
              <a:latin typeface="Consolas" panose="020B0609020204030204" pitchFamily="49" charset="0"/>
            </a:endParaRPr>
          </a:p>
          <a:p>
            <a:r>
              <a:rPr lang="fr-FR" sz="1200" b="0" dirty="0">
                <a:solidFill>
                  <a:srgbClr val="A6ACCD"/>
                </a:solidFill>
                <a:effectLst/>
                <a:latin typeface="Consolas" panose="020B0609020204030204" pitchFamily="49" charset="0"/>
              </a:rPr>
              <a:t>        </a:t>
            </a:r>
            <a:r>
              <a:rPr lang="fr-FR" sz="1200" b="0" i="1" dirty="0" err="1">
                <a:solidFill>
                  <a:srgbClr val="FF5370"/>
                </a:solidFill>
                <a:effectLst/>
                <a:latin typeface="Consolas" panose="020B0609020204030204" pitchFamily="49" charset="0"/>
              </a:rPr>
              <a:t>self</a:t>
            </a:r>
            <a:r>
              <a:rPr lang="fr-FR" sz="1200" b="0" dirty="0" err="1">
                <a:solidFill>
                  <a:srgbClr val="89DDFF"/>
                </a:solidFill>
                <a:effectLst/>
                <a:latin typeface="Consolas" panose="020B0609020204030204" pitchFamily="49" charset="0"/>
              </a:rPr>
              <a:t>.</a:t>
            </a:r>
            <a:r>
              <a:rPr lang="fr-FR" sz="1200" b="0" dirty="0" err="1">
                <a:solidFill>
                  <a:srgbClr val="A6ACCD"/>
                </a:solidFill>
                <a:effectLst/>
                <a:latin typeface="Consolas" panose="020B0609020204030204" pitchFamily="49" charset="0"/>
              </a:rPr>
              <a:t>run</a:t>
            </a:r>
            <a:r>
              <a:rPr lang="fr-FR" sz="1200" b="0" dirty="0">
                <a:solidFill>
                  <a:srgbClr val="A6ACCD"/>
                </a:solidFill>
                <a:effectLst/>
                <a:latin typeface="Consolas" panose="020B0609020204030204" pitchFamily="49" charset="0"/>
              </a:rPr>
              <a:t> </a:t>
            </a:r>
            <a:r>
              <a:rPr lang="fr-FR" sz="1200" b="0" dirty="0">
                <a:solidFill>
                  <a:srgbClr val="C792EA"/>
                </a:solidFill>
                <a:effectLst/>
                <a:latin typeface="Consolas" panose="020B0609020204030204" pitchFamily="49" charset="0"/>
              </a:rPr>
              <a:t>=</a:t>
            </a:r>
            <a:r>
              <a:rPr lang="fr-FR" sz="1200" b="0" dirty="0">
                <a:solidFill>
                  <a:srgbClr val="A6ACCD"/>
                </a:solidFill>
                <a:effectLst/>
                <a:latin typeface="Consolas" panose="020B0609020204030204" pitchFamily="49" charset="0"/>
              </a:rPr>
              <a:t> run</a:t>
            </a:r>
          </a:p>
          <a:p>
            <a:br>
              <a:rPr lang="fr-FR" sz="1200" b="0" dirty="0">
                <a:solidFill>
                  <a:srgbClr val="A6ACCD"/>
                </a:solidFill>
                <a:effectLst/>
                <a:latin typeface="Consolas" panose="020B0609020204030204" pitchFamily="49" charset="0"/>
              </a:rPr>
            </a:br>
            <a:br>
              <a:rPr lang="fr-FR" b="0" dirty="0">
                <a:solidFill>
                  <a:srgbClr val="A6ACCD"/>
                </a:solidFill>
                <a:effectLst/>
                <a:latin typeface="Consolas" panose="020B0609020204030204" pitchFamily="49" charset="0"/>
              </a:rPr>
            </a:br>
            <a:br>
              <a:rPr lang="fr-FR" b="0" dirty="0">
                <a:solidFill>
                  <a:srgbClr val="A6ACCD"/>
                </a:solidFill>
                <a:effectLst/>
                <a:latin typeface="Consolas" panose="020B0609020204030204" pitchFamily="49" charset="0"/>
              </a:rPr>
            </a:br>
            <a:endParaRPr lang="fr-FR" b="0" dirty="0">
              <a:solidFill>
                <a:srgbClr val="A6ACCD"/>
              </a:solidFill>
              <a:effectLst/>
              <a:latin typeface="Consolas" panose="020B0609020204030204" pitchFamily="49" charset="0"/>
            </a:endParaRPr>
          </a:p>
        </p:txBody>
      </p:sp>
      <p:sp>
        <p:nvSpPr>
          <p:cNvPr id="14" name="ZoneTexte 13">
            <a:extLst>
              <a:ext uri="{FF2B5EF4-FFF2-40B4-BE49-F238E27FC236}">
                <a16:creationId xmlns:a16="http://schemas.microsoft.com/office/drawing/2014/main" id="{C83E25CB-9CCB-2734-5BAC-8D0B18C6C1F1}"/>
              </a:ext>
            </a:extLst>
          </p:cNvPr>
          <p:cNvSpPr txBox="1"/>
          <p:nvPr/>
        </p:nvSpPr>
        <p:spPr>
          <a:xfrm>
            <a:off x="713100" y="2522248"/>
            <a:ext cx="4575196" cy="1892826"/>
          </a:xfrm>
          <a:prstGeom prst="rect">
            <a:avLst/>
          </a:prstGeom>
          <a:noFill/>
        </p:spPr>
        <p:txBody>
          <a:bodyPr wrap="square">
            <a:spAutoFit/>
          </a:bodyPr>
          <a:lstStyle/>
          <a:p>
            <a:br>
              <a:rPr lang="fr-FR" sz="1200" b="0" dirty="0">
                <a:solidFill>
                  <a:srgbClr val="A6ACCD"/>
                </a:solidFill>
                <a:effectLst/>
                <a:latin typeface="Consolas" panose="020B0609020204030204" pitchFamily="49" charset="0"/>
              </a:rPr>
            </a:br>
            <a:r>
              <a:rPr lang="fr-FR" sz="1200" b="0" dirty="0">
                <a:solidFill>
                  <a:srgbClr val="C792EA"/>
                </a:solidFill>
                <a:effectLst/>
                <a:latin typeface="Consolas" panose="020B0609020204030204" pitchFamily="49" charset="0"/>
              </a:rPr>
              <a:t>class</a:t>
            </a:r>
            <a:r>
              <a:rPr lang="fr-FR" sz="1200" b="0" dirty="0">
                <a:solidFill>
                  <a:srgbClr val="A6ACCD"/>
                </a:solidFill>
                <a:effectLst/>
                <a:latin typeface="Consolas" panose="020B0609020204030204" pitchFamily="49" charset="0"/>
              </a:rPr>
              <a:t> </a:t>
            </a:r>
            <a:r>
              <a:rPr lang="fr-FR" sz="1200" b="0" dirty="0" err="1">
                <a:solidFill>
                  <a:srgbClr val="FFCB6B"/>
                </a:solidFill>
                <a:effectLst/>
                <a:latin typeface="Consolas" panose="020B0609020204030204" pitchFamily="49" charset="0"/>
              </a:rPr>
              <a:t>TaskSystem</a:t>
            </a:r>
            <a:r>
              <a:rPr lang="fr-FR" sz="1200" b="0" dirty="0">
                <a:solidFill>
                  <a:srgbClr val="89DDFF"/>
                </a:solidFill>
                <a:effectLst/>
                <a:latin typeface="Consolas" panose="020B0609020204030204" pitchFamily="49" charset="0"/>
              </a:rPr>
              <a:t>:</a:t>
            </a:r>
            <a:endParaRPr lang="fr-FR" sz="1200" b="0" dirty="0">
              <a:solidFill>
                <a:srgbClr val="A6ACCD"/>
              </a:solidFill>
              <a:effectLst/>
              <a:latin typeface="Consolas" panose="020B0609020204030204" pitchFamily="49" charset="0"/>
            </a:endParaRPr>
          </a:p>
          <a:p>
            <a:r>
              <a:rPr lang="fr-FR" sz="1200" b="0" dirty="0">
                <a:solidFill>
                  <a:srgbClr val="A6ACCD"/>
                </a:solidFill>
                <a:effectLst/>
                <a:latin typeface="Consolas" panose="020B0609020204030204" pitchFamily="49" charset="0"/>
              </a:rPr>
              <a:t>    </a:t>
            </a:r>
            <a:r>
              <a:rPr lang="fr-FR" sz="1200" b="0" dirty="0" err="1">
                <a:solidFill>
                  <a:srgbClr val="C792EA"/>
                </a:solidFill>
                <a:effectLst/>
                <a:latin typeface="Consolas" panose="020B0609020204030204" pitchFamily="49" charset="0"/>
              </a:rPr>
              <a:t>def</a:t>
            </a:r>
            <a:r>
              <a:rPr lang="fr-FR" sz="1200" b="0" dirty="0">
                <a:solidFill>
                  <a:srgbClr val="A6ACCD"/>
                </a:solidFill>
                <a:effectLst/>
                <a:latin typeface="Consolas" panose="020B0609020204030204" pitchFamily="49" charset="0"/>
              </a:rPr>
              <a:t> </a:t>
            </a:r>
            <a:r>
              <a:rPr lang="fr-FR" sz="1200" b="0" dirty="0">
                <a:solidFill>
                  <a:srgbClr val="82AAFF"/>
                </a:solidFill>
                <a:effectLst/>
                <a:latin typeface="Consolas" panose="020B0609020204030204" pitchFamily="49" charset="0"/>
              </a:rPr>
              <a:t>__init__</a:t>
            </a:r>
            <a:r>
              <a:rPr lang="fr-FR" sz="1200" b="0" dirty="0">
                <a:solidFill>
                  <a:srgbClr val="89DDFF"/>
                </a:solidFill>
                <a:effectLst/>
                <a:latin typeface="Consolas" panose="020B0609020204030204" pitchFamily="49" charset="0"/>
              </a:rPr>
              <a:t>(</a:t>
            </a:r>
            <a:r>
              <a:rPr lang="fr-FR" sz="1200" b="0" dirty="0">
                <a:solidFill>
                  <a:srgbClr val="FF5370"/>
                </a:solidFill>
                <a:effectLst/>
                <a:latin typeface="Consolas" panose="020B0609020204030204" pitchFamily="49" charset="0"/>
              </a:rPr>
              <a:t>self</a:t>
            </a:r>
            <a:r>
              <a:rPr lang="fr-FR" sz="1200" b="0" dirty="0">
                <a:solidFill>
                  <a:srgbClr val="89DDFF"/>
                </a:solidFill>
                <a:effectLst/>
                <a:latin typeface="Consolas" panose="020B0609020204030204" pitchFamily="49" charset="0"/>
              </a:rPr>
              <a:t>,</a:t>
            </a:r>
            <a:r>
              <a:rPr lang="fr-FR" sz="1200" b="0" dirty="0">
                <a:solidFill>
                  <a:srgbClr val="A6ACCD"/>
                </a:solidFill>
                <a:effectLst/>
                <a:latin typeface="Consolas" panose="020B0609020204030204" pitchFamily="49" charset="0"/>
              </a:rPr>
              <a:t> </a:t>
            </a:r>
            <a:r>
              <a:rPr lang="fr-FR" sz="1200" b="0" dirty="0" err="1">
                <a:solidFill>
                  <a:srgbClr val="FF5370"/>
                </a:solidFill>
                <a:effectLst/>
                <a:latin typeface="Consolas" panose="020B0609020204030204" pitchFamily="49" charset="0"/>
              </a:rPr>
              <a:t>tasks</a:t>
            </a:r>
            <a:r>
              <a:rPr lang="fr-FR" sz="1200" b="0" dirty="0">
                <a:solidFill>
                  <a:srgbClr val="89DDFF"/>
                </a:solidFill>
                <a:effectLst/>
                <a:latin typeface="Consolas" panose="020B0609020204030204" pitchFamily="49" charset="0"/>
              </a:rPr>
              <a:t>,</a:t>
            </a:r>
            <a:r>
              <a:rPr lang="fr-FR" sz="1200" b="0" dirty="0">
                <a:solidFill>
                  <a:srgbClr val="A6ACCD"/>
                </a:solidFill>
                <a:effectLst/>
                <a:latin typeface="Consolas" panose="020B0609020204030204" pitchFamily="49" charset="0"/>
              </a:rPr>
              <a:t> </a:t>
            </a:r>
            <a:r>
              <a:rPr lang="fr-FR" sz="1200" b="0" dirty="0" err="1">
                <a:solidFill>
                  <a:srgbClr val="FF5370"/>
                </a:solidFill>
                <a:effectLst/>
                <a:latin typeface="Consolas" panose="020B0609020204030204" pitchFamily="49" charset="0"/>
              </a:rPr>
              <a:t>precedence</a:t>
            </a:r>
            <a:r>
              <a:rPr lang="fr-FR" sz="1200" b="0" dirty="0">
                <a:solidFill>
                  <a:srgbClr val="89DDFF"/>
                </a:solidFill>
                <a:effectLst/>
                <a:latin typeface="Consolas" panose="020B0609020204030204" pitchFamily="49" charset="0"/>
              </a:rPr>
              <a:t>):</a:t>
            </a:r>
            <a:endParaRPr lang="fr-FR" sz="1200" b="0" dirty="0">
              <a:solidFill>
                <a:srgbClr val="A6ACCD"/>
              </a:solidFill>
              <a:effectLst/>
              <a:latin typeface="Consolas" panose="020B0609020204030204" pitchFamily="49" charset="0"/>
            </a:endParaRPr>
          </a:p>
          <a:p>
            <a:r>
              <a:rPr lang="fr-FR" sz="1200" b="0" dirty="0">
                <a:solidFill>
                  <a:srgbClr val="A6ACCD"/>
                </a:solidFill>
                <a:effectLst/>
                <a:latin typeface="Consolas" panose="020B0609020204030204" pitchFamily="49" charset="0"/>
              </a:rPr>
              <a:t>        </a:t>
            </a:r>
            <a:r>
              <a:rPr lang="fr-FR" sz="1200" b="0" i="1" dirty="0" err="1">
                <a:solidFill>
                  <a:srgbClr val="FF5370"/>
                </a:solidFill>
                <a:effectLst/>
                <a:latin typeface="Consolas" panose="020B0609020204030204" pitchFamily="49" charset="0"/>
              </a:rPr>
              <a:t>self</a:t>
            </a:r>
            <a:r>
              <a:rPr lang="fr-FR" sz="1200" b="0" dirty="0" err="1">
                <a:solidFill>
                  <a:srgbClr val="89DDFF"/>
                </a:solidFill>
                <a:effectLst/>
                <a:latin typeface="Consolas" panose="020B0609020204030204" pitchFamily="49" charset="0"/>
              </a:rPr>
              <a:t>.</a:t>
            </a:r>
            <a:r>
              <a:rPr lang="fr-FR" sz="1200" b="0" dirty="0" err="1">
                <a:solidFill>
                  <a:srgbClr val="A6ACCD"/>
                </a:solidFill>
                <a:effectLst/>
                <a:latin typeface="Consolas" panose="020B0609020204030204" pitchFamily="49" charset="0"/>
              </a:rPr>
              <a:t>tasks</a:t>
            </a:r>
            <a:r>
              <a:rPr lang="fr-FR" sz="1200" b="0" dirty="0">
                <a:solidFill>
                  <a:srgbClr val="A6ACCD"/>
                </a:solidFill>
                <a:effectLst/>
                <a:latin typeface="Consolas" panose="020B0609020204030204" pitchFamily="49" charset="0"/>
              </a:rPr>
              <a:t> </a:t>
            </a:r>
            <a:r>
              <a:rPr lang="fr-FR" sz="1200" b="0" dirty="0">
                <a:solidFill>
                  <a:srgbClr val="C792EA"/>
                </a:solidFill>
                <a:effectLst/>
                <a:latin typeface="Consolas" panose="020B0609020204030204" pitchFamily="49" charset="0"/>
              </a:rPr>
              <a:t>=</a:t>
            </a:r>
            <a:r>
              <a:rPr lang="fr-FR" sz="1200" b="0" dirty="0">
                <a:solidFill>
                  <a:srgbClr val="A6ACCD"/>
                </a:solidFill>
                <a:effectLst/>
                <a:latin typeface="Consolas" panose="020B0609020204030204" pitchFamily="49" charset="0"/>
              </a:rPr>
              <a:t> </a:t>
            </a:r>
            <a:r>
              <a:rPr lang="fr-FR" sz="1200" b="0" dirty="0" err="1">
                <a:solidFill>
                  <a:srgbClr val="A6ACCD"/>
                </a:solidFill>
                <a:effectLst/>
                <a:latin typeface="Consolas" panose="020B0609020204030204" pitchFamily="49" charset="0"/>
              </a:rPr>
              <a:t>tasks</a:t>
            </a:r>
            <a:endParaRPr lang="fr-FR" sz="1200" b="0" dirty="0">
              <a:solidFill>
                <a:srgbClr val="A6ACCD"/>
              </a:solidFill>
              <a:effectLst/>
              <a:latin typeface="Consolas" panose="020B0609020204030204" pitchFamily="49" charset="0"/>
            </a:endParaRPr>
          </a:p>
          <a:p>
            <a:r>
              <a:rPr lang="fr-FR" sz="1200" b="0" dirty="0">
                <a:solidFill>
                  <a:srgbClr val="A6ACCD"/>
                </a:solidFill>
                <a:effectLst/>
                <a:latin typeface="Consolas" panose="020B0609020204030204" pitchFamily="49" charset="0"/>
              </a:rPr>
              <a:t>        </a:t>
            </a:r>
            <a:r>
              <a:rPr lang="fr-FR" sz="1200" b="0" i="1" dirty="0" err="1">
                <a:solidFill>
                  <a:srgbClr val="FF5370"/>
                </a:solidFill>
                <a:effectLst/>
                <a:latin typeface="Consolas" panose="020B0609020204030204" pitchFamily="49" charset="0"/>
              </a:rPr>
              <a:t>self</a:t>
            </a:r>
            <a:r>
              <a:rPr lang="fr-FR" sz="1200" b="0" dirty="0" err="1">
                <a:solidFill>
                  <a:srgbClr val="89DDFF"/>
                </a:solidFill>
                <a:effectLst/>
                <a:latin typeface="Consolas" panose="020B0609020204030204" pitchFamily="49" charset="0"/>
              </a:rPr>
              <a:t>.</a:t>
            </a:r>
            <a:r>
              <a:rPr lang="fr-FR" sz="1200" b="0" dirty="0" err="1">
                <a:solidFill>
                  <a:srgbClr val="A6ACCD"/>
                </a:solidFill>
                <a:effectLst/>
                <a:latin typeface="Consolas" panose="020B0609020204030204" pitchFamily="49" charset="0"/>
              </a:rPr>
              <a:t>precedence</a:t>
            </a:r>
            <a:r>
              <a:rPr lang="fr-FR" sz="1200" b="0" dirty="0">
                <a:solidFill>
                  <a:srgbClr val="A6ACCD"/>
                </a:solidFill>
                <a:effectLst/>
                <a:latin typeface="Consolas" panose="020B0609020204030204" pitchFamily="49" charset="0"/>
              </a:rPr>
              <a:t> </a:t>
            </a:r>
            <a:r>
              <a:rPr lang="fr-FR" sz="1200" b="0" dirty="0">
                <a:solidFill>
                  <a:srgbClr val="C792EA"/>
                </a:solidFill>
                <a:effectLst/>
                <a:latin typeface="Consolas" panose="020B0609020204030204" pitchFamily="49" charset="0"/>
              </a:rPr>
              <a:t>=</a:t>
            </a:r>
            <a:r>
              <a:rPr lang="fr-FR" sz="1200" b="0" dirty="0">
                <a:solidFill>
                  <a:srgbClr val="A6ACCD"/>
                </a:solidFill>
                <a:effectLst/>
                <a:latin typeface="Consolas" panose="020B0609020204030204" pitchFamily="49" charset="0"/>
              </a:rPr>
              <a:t> </a:t>
            </a:r>
            <a:r>
              <a:rPr lang="fr-FR" sz="1200" b="0" dirty="0" err="1">
                <a:solidFill>
                  <a:srgbClr val="A6ACCD"/>
                </a:solidFill>
                <a:effectLst/>
                <a:latin typeface="Consolas" panose="020B0609020204030204" pitchFamily="49" charset="0"/>
              </a:rPr>
              <a:t>precedence</a:t>
            </a:r>
            <a:endParaRPr lang="fr-FR" sz="1200" b="0" dirty="0">
              <a:solidFill>
                <a:srgbClr val="A6ACCD"/>
              </a:solidFill>
              <a:effectLst/>
              <a:latin typeface="Consolas" panose="020B0609020204030204" pitchFamily="49" charset="0"/>
            </a:endParaRPr>
          </a:p>
          <a:p>
            <a:r>
              <a:rPr lang="fr-FR" sz="1100" dirty="0">
                <a:solidFill>
                  <a:srgbClr val="A6ACCD"/>
                </a:solidFill>
                <a:latin typeface="Menlo" panose="020B0609030804020204" pitchFamily="49" charset="0"/>
              </a:rPr>
              <a:t>        </a:t>
            </a:r>
            <a:r>
              <a:rPr lang="fr-FR" sz="1100" b="0" dirty="0" err="1">
                <a:solidFill>
                  <a:srgbClr val="A6ACCD"/>
                </a:solidFill>
                <a:effectLst/>
                <a:latin typeface="Menlo" panose="020B0609030804020204" pitchFamily="49" charset="0"/>
              </a:rPr>
              <a:t>self</a:t>
            </a:r>
            <a:r>
              <a:rPr lang="fr-FR" sz="1100" b="0" dirty="0" err="1">
                <a:solidFill>
                  <a:srgbClr val="89DDFF"/>
                </a:solidFill>
                <a:effectLst/>
                <a:latin typeface="Menlo" panose="020B0609030804020204" pitchFamily="49" charset="0"/>
              </a:rPr>
              <a:t>.</a:t>
            </a:r>
            <a:r>
              <a:rPr lang="fr-FR" sz="1100" b="0" dirty="0" err="1">
                <a:solidFill>
                  <a:srgbClr val="A6ACCD"/>
                </a:solidFill>
                <a:effectLst/>
                <a:latin typeface="Menlo" panose="020B0609030804020204" pitchFamily="49" charset="0"/>
              </a:rPr>
              <a:t>X</a:t>
            </a:r>
            <a:r>
              <a:rPr lang="fr-FR" sz="1100" b="0" dirty="0">
                <a:solidFill>
                  <a:srgbClr val="A6ACCD"/>
                </a:solidFill>
                <a:effectLst/>
                <a:latin typeface="Menlo" panose="020B0609030804020204" pitchFamily="49" charset="0"/>
              </a:rPr>
              <a:t> </a:t>
            </a:r>
            <a:r>
              <a:rPr lang="fr-FR" sz="1100" b="0" dirty="0">
                <a:solidFill>
                  <a:srgbClr val="89DDFF"/>
                </a:solidFill>
                <a:effectLst/>
                <a:latin typeface="Menlo" panose="020B0609030804020204" pitchFamily="49" charset="0"/>
              </a:rPr>
              <a:t>=</a:t>
            </a:r>
            <a:r>
              <a:rPr lang="fr-FR" sz="1100" b="0" dirty="0">
                <a:solidFill>
                  <a:srgbClr val="A6ACCD"/>
                </a:solidFill>
                <a:effectLst/>
                <a:latin typeface="Menlo" panose="020B0609030804020204" pitchFamily="49" charset="0"/>
              </a:rPr>
              <a:t> </a:t>
            </a:r>
            <a:r>
              <a:rPr lang="fr-FR" sz="1100" b="0" dirty="0">
                <a:solidFill>
                  <a:srgbClr val="89DDFF"/>
                </a:solidFill>
                <a:effectLst/>
                <a:latin typeface="Menlo" panose="020B0609030804020204" pitchFamily="49" charset="0"/>
              </a:rPr>
              <a:t>None</a:t>
            </a:r>
            <a:endParaRPr lang="fr-FR" sz="1100" b="0" dirty="0">
              <a:solidFill>
                <a:srgbClr val="A6ACCD"/>
              </a:solidFill>
              <a:effectLst/>
              <a:latin typeface="Menlo" panose="020B0609030804020204" pitchFamily="49" charset="0"/>
            </a:endParaRPr>
          </a:p>
          <a:p>
            <a:r>
              <a:rPr lang="fr-FR" sz="1100" b="0" dirty="0">
                <a:solidFill>
                  <a:srgbClr val="A6ACCD"/>
                </a:solidFill>
                <a:effectLst/>
                <a:latin typeface="Menlo" panose="020B0609030804020204" pitchFamily="49" charset="0"/>
              </a:rPr>
              <a:t>        </a:t>
            </a:r>
            <a:r>
              <a:rPr lang="fr-FR" sz="1100" b="0" dirty="0" err="1">
                <a:solidFill>
                  <a:srgbClr val="A6ACCD"/>
                </a:solidFill>
                <a:effectLst/>
                <a:latin typeface="Menlo" panose="020B0609030804020204" pitchFamily="49" charset="0"/>
              </a:rPr>
              <a:t>self</a:t>
            </a:r>
            <a:r>
              <a:rPr lang="fr-FR" sz="1100" b="0" dirty="0" err="1">
                <a:solidFill>
                  <a:srgbClr val="89DDFF"/>
                </a:solidFill>
                <a:effectLst/>
                <a:latin typeface="Menlo" panose="020B0609030804020204" pitchFamily="49" charset="0"/>
              </a:rPr>
              <a:t>.</a:t>
            </a:r>
            <a:r>
              <a:rPr lang="fr-FR" sz="1100" b="0" dirty="0" err="1">
                <a:solidFill>
                  <a:srgbClr val="A6ACCD"/>
                </a:solidFill>
                <a:effectLst/>
                <a:latin typeface="Menlo" panose="020B0609030804020204" pitchFamily="49" charset="0"/>
              </a:rPr>
              <a:t>Y</a:t>
            </a:r>
            <a:r>
              <a:rPr lang="fr-FR" sz="1100" b="0" dirty="0">
                <a:solidFill>
                  <a:srgbClr val="A6ACCD"/>
                </a:solidFill>
                <a:effectLst/>
                <a:latin typeface="Menlo" panose="020B0609030804020204" pitchFamily="49" charset="0"/>
              </a:rPr>
              <a:t> </a:t>
            </a:r>
            <a:r>
              <a:rPr lang="fr-FR" sz="1100" b="0" dirty="0">
                <a:solidFill>
                  <a:srgbClr val="89DDFF"/>
                </a:solidFill>
                <a:effectLst/>
                <a:latin typeface="Menlo" panose="020B0609030804020204" pitchFamily="49" charset="0"/>
              </a:rPr>
              <a:t>=</a:t>
            </a:r>
            <a:r>
              <a:rPr lang="fr-FR" sz="1100" b="0" dirty="0">
                <a:solidFill>
                  <a:srgbClr val="A6ACCD"/>
                </a:solidFill>
                <a:effectLst/>
                <a:latin typeface="Menlo" panose="020B0609030804020204" pitchFamily="49" charset="0"/>
              </a:rPr>
              <a:t> </a:t>
            </a:r>
            <a:r>
              <a:rPr lang="fr-FR" sz="1100" b="0" dirty="0">
                <a:solidFill>
                  <a:srgbClr val="89DDFF"/>
                </a:solidFill>
                <a:effectLst/>
                <a:latin typeface="Menlo" panose="020B0609030804020204" pitchFamily="49" charset="0"/>
              </a:rPr>
              <a:t>None</a:t>
            </a:r>
            <a:endParaRPr lang="fr-FR" sz="1100" b="0" dirty="0">
              <a:solidFill>
                <a:srgbClr val="A6ACCD"/>
              </a:solidFill>
              <a:effectLst/>
              <a:latin typeface="Menlo" panose="020B0609030804020204" pitchFamily="49" charset="0"/>
            </a:endParaRPr>
          </a:p>
          <a:p>
            <a:r>
              <a:rPr lang="fr-FR" sz="1100" b="0" dirty="0">
                <a:solidFill>
                  <a:srgbClr val="A6ACCD"/>
                </a:solidFill>
                <a:effectLst/>
                <a:latin typeface="Menlo" panose="020B0609030804020204" pitchFamily="49" charset="0"/>
              </a:rPr>
              <a:t>        </a:t>
            </a:r>
            <a:r>
              <a:rPr lang="fr-FR" sz="1100" b="0" dirty="0" err="1">
                <a:solidFill>
                  <a:srgbClr val="A6ACCD"/>
                </a:solidFill>
                <a:effectLst/>
                <a:latin typeface="Menlo" panose="020B0609030804020204" pitchFamily="49" charset="0"/>
              </a:rPr>
              <a:t>self</a:t>
            </a:r>
            <a:r>
              <a:rPr lang="fr-FR" sz="1100" b="0" dirty="0" err="1">
                <a:solidFill>
                  <a:srgbClr val="89DDFF"/>
                </a:solidFill>
                <a:effectLst/>
                <a:latin typeface="Menlo" panose="020B0609030804020204" pitchFamily="49" charset="0"/>
              </a:rPr>
              <a:t>.</a:t>
            </a:r>
            <a:r>
              <a:rPr lang="fr-FR" sz="1100" b="0" dirty="0" err="1">
                <a:solidFill>
                  <a:srgbClr val="A6ACCD"/>
                </a:solidFill>
                <a:effectLst/>
                <a:latin typeface="Menlo" panose="020B0609030804020204" pitchFamily="49" charset="0"/>
              </a:rPr>
              <a:t>Z</a:t>
            </a:r>
            <a:r>
              <a:rPr lang="fr-FR" sz="1100" b="0" dirty="0">
                <a:solidFill>
                  <a:srgbClr val="A6ACCD"/>
                </a:solidFill>
                <a:effectLst/>
                <a:latin typeface="Menlo" panose="020B0609030804020204" pitchFamily="49" charset="0"/>
              </a:rPr>
              <a:t> </a:t>
            </a:r>
            <a:r>
              <a:rPr lang="fr-FR" sz="1100" b="0" dirty="0">
                <a:solidFill>
                  <a:srgbClr val="89DDFF"/>
                </a:solidFill>
                <a:effectLst/>
                <a:latin typeface="Menlo" panose="020B0609030804020204" pitchFamily="49" charset="0"/>
              </a:rPr>
              <a:t>=</a:t>
            </a:r>
            <a:r>
              <a:rPr lang="fr-FR" sz="1100" b="0" dirty="0">
                <a:solidFill>
                  <a:srgbClr val="A6ACCD"/>
                </a:solidFill>
                <a:effectLst/>
                <a:latin typeface="Menlo" panose="020B0609030804020204" pitchFamily="49" charset="0"/>
              </a:rPr>
              <a:t> </a:t>
            </a:r>
            <a:r>
              <a:rPr lang="fr-FR" sz="1100" b="0" dirty="0">
                <a:solidFill>
                  <a:srgbClr val="89DDFF"/>
                </a:solidFill>
                <a:effectLst/>
                <a:latin typeface="Menlo" panose="020B0609030804020204" pitchFamily="49" charset="0"/>
              </a:rPr>
              <a:t>None</a:t>
            </a:r>
            <a:endParaRPr lang="fr-FR" sz="1100" b="0" dirty="0">
              <a:solidFill>
                <a:srgbClr val="A6ACCD"/>
              </a:solidFill>
              <a:effectLst/>
              <a:latin typeface="Menlo" panose="020B0609030804020204" pitchFamily="49" charset="0"/>
            </a:endParaRPr>
          </a:p>
          <a:p>
            <a:r>
              <a:rPr lang="fr-FR" sz="1200" b="0" dirty="0">
                <a:solidFill>
                  <a:srgbClr val="A6ACCD"/>
                </a:solidFill>
                <a:effectLst/>
                <a:latin typeface="Consolas" panose="020B0609020204030204" pitchFamily="49" charset="0"/>
              </a:rPr>
              <a:t>        </a:t>
            </a:r>
            <a:r>
              <a:rPr lang="fr-FR" sz="1200" b="0" i="1" dirty="0" err="1">
                <a:solidFill>
                  <a:srgbClr val="FF5370"/>
                </a:solidFill>
                <a:effectLst/>
                <a:latin typeface="Consolas" panose="020B0609020204030204" pitchFamily="49" charset="0"/>
              </a:rPr>
              <a:t>self</a:t>
            </a:r>
            <a:r>
              <a:rPr lang="fr-FR" sz="1200" b="0" dirty="0" err="1">
                <a:solidFill>
                  <a:srgbClr val="89DDFF"/>
                </a:solidFill>
                <a:effectLst/>
                <a:latin typeface="Consolas" panose="020B0609020204030204" pitchFamily="49" charset="0"/>
              </a:rPr>
              <a:t>.</a:t>
            </a:r>
            <a:r>
              <a:rPr lang="fr-FR" sz="1200" b="0" dirty="0" err="1">
                <a:solidFill>
                  <a:srgbClr val="A6ACCD"/>
                </a:solidFill>
                <a:effectLst/>
                <a:latin typeface="Consolas" panose="020B0609020204030204" pitchFamily="49" charset="0"/>
              </a:rPr>
              <a:t>validate_inputs</a:t>
            </a:r>
            <a:r>
              <a:rPr lang="fr-FR" sz="1200" b="0" dirty="0">
                <a:solidFill>
                  <a:srgbClr val="89DDFF"/>
                </a:solidFill>
                <a:effectLst/>
                <a:latin typeface="Consolas" panose="020B0609020204030204" pitchFamily="49" charset="0"/>
              </a:rPr>
              <a:t>()</a:t>
            </a:r>
            <a:endParaRPr lang="fr-FR" sz="1200" b="0" dirty="0">
              <a:solidFill>
                <a:srgbClr val="A6ACCD"/>
              </a:solidFill>
              <a:effectLst/>
              <a:latin typeface="Consolas" panose="020B0609020204030204" pitchFamily="49" charset="0"/>
            </a:endParaRPr>
          </a:p>
          <a:p>
            <a:r>
              <a:rPr lang="fr-FR" sz="1200" b="0" dirty="0">
                <a:solidFill>
                  <a:srgbClr val="A6ACCD"/>
                </a:solidFill>
                <a:effectLst/>
                <a:latin typeface="Consolas" panose="020B0609020204030204" pitchFamily="49" charset="0"/>
              </a:rPr>
              <a:t>        </a:t>
            </a:r>
            <a:r>
              <a:rPr lang="fr-FR" sz="1200" b="0" i="1" dirty="0" err="1">
                <a:solidFill>
                  <a:srgbClr val="FF5370"/>
                </a:solidFill>
                <a:effectLst/>
                <a:latin typeface="Consolas" panose="020B0609020204030204" pitchFamily="49" charset="0"/>
              </a:rPr>
              <a:t>self</a:t>
            </a:r>
            <a:r>
              <a:rPr lang="fr-FR" sz="1200" b="0" dirty="0" err="1">
                <a:solidFill>
                  <a:srgbClr val="89DDFF"/>
                </a:solidFill>
                <a:effectLst/>
                <a:latin typeface="Consolas" panose="020B0609020204030204" pitchFamily="49" charset="0"/>
              </a:rPr>
              <a:t>.</a:t>
            </a:r>
            <a:r>
              <a:rPr lang="fr-FR" sz="1200" b="0" dirty="0" err="1">
                <a:solidFill>
                  <a:srgbClr val="A6ACCD"/>
                </a:solidFill>
                <a:effectLst/>
                <a:latin typeface="Consolas" panose="020B0609020204030204" pitchFamily="49" charset="0"/>
              </a:rPr>
              <a:t>graph</a:t>
            </a:r>
            <a:r>
              <a:rPr lang="fr-FR" sz="1200" b="0" dirty="0">
                <a:solidFill>
                  <a:srgbClr val="A6ACCD"/>
                </a:solidFill>
                <a:effectLst/>
                <a:latin typeface="Consolas" panose="020B0609020204030204" pitchFamily="49" charset="0"/>
              </a:rPr>
              <a:t> </a:t>
            </a:r>
            <a:r>
              <a:rPr lang="fr-FR" sz="1200" b="0" dirty="0">
                <a:solidFill>
                  <a:srgbClr val="C792EA"/>
                </a:solidFill>
                <a:effectLst/>
                <a:latin typeface="Consolas" panose="020B0609020204030204" pitchFamily="49" charset="0"/>
              </a:rPr>
              <a:t>=</a:t>
            </a:r>
            <a:r>
              <a:rPr lang="fr-FR" sz="1200" b="0" dirty="0">
                <a:solidFill>
                  <a:srgbClr val="A6ACCD"/>
                </a:solidFill>
                <a:effectLst/>
                <a:latin typeface="Consolas" panose="020B0609020204030204" pitchFamily="49" charset="0"/>
              </a:rPr>
              <a:t> </a:t>
            </a:r>
            <a:r>
              <a:rPr lang="fr-FR" sz="1200" b="0" i="1" dirty="0" err="1">
                <a:solidFill>
                  <a:srgbClr val="FF5370"/>
                </a:solidFill>
                <a:effectLst/>
                <a:latin typeface="Consolas" panose="020B0609020204030204" pitchFamily="49" charset="0"/>
              </a:rPr>
              <a:t>self</a:t>
            </a:r>
            <a:r>
              <a:rPr lang="fr-FR" sz="1200" b="0" dirty="0" err="1">
                <a:solidFill>
                  <a:srgbClr val="89DDFF"/>
                </a:solidFill>
                <a:effectLst/>
                <a:latin typeface="Consolas" panose="020B0609020204030204" pitchFamily="49" charset="0"/>
              </a:rPr>
              <a:t>.</a:t>
            </a:r>
            <a:r>
              <a:rPr lang="fr-FR" sz="1200" b="0" dirty="0" err="1">
                <a:solidFill>
                  <a:srgbClr val="A6ACCD"/>
                </a:solidFill>
                <a:effectLst/>
                <a:latin typeface="Consolas" panose="020B0609020204030204" pitchFamily="49" charset="0"/>
              </a:rPr>
              <a:t>build_graph</a:t>
            </a:r>
            <a:r>
              <a:rPr lang="fr-FR" sz="1200" b="0" dirty="0">
                <a:solidFill>
                  <a:srgbClr val="89DDFF"/>
                </a:solidFill>
                <a:effectLst/>
                <a:latin typeface="Consolas" panose="020B0609020204030204" pitchFamily="49" charset="0"/>
              </a:rPr>
              <a:t>()</a:t>
            </a:r>
            <a:endParaRPr lang="fr-FR" sz="1200" b="0" dirty="0">
              <a:solidFill>
                <a:srgbClr val="A6ACCD"/>
              </a:solidFill>
              <a:effectLst/>
              <a:latin typeface="Consolas" panose="020B0609020204030204" pitchFamily="49" charset="0"/>
            </a:endParaRPr>
          </a:p>
        </p:txBody>
      </p:sp>
      <p:sp>
        <p:nvSpPr>
          <p:cNvPr id="15" name="ZoneTexte 14">
            <a:extLst>
              <a:ext uri="{FF2B5EF4-FFF2-40B4-BE49-F238E27FC236}">
                <a16:creationId xmlns:a16="http://schemas.microsoft.com/office/drawing/2014/main" id="{BFDA2D36-54C2-146A-0039-F62734CD887D}"/>
              </a:ext>
            </a:extLst>
          </p:cNvPr>
          <p:cNvSpPr txBox="1"/>
          <p:nvPr/>
        </p:nvSpPr>
        <p:spPr>
          <a:xfrm>
            <a:off x="-55417" y="4735838"/>
            <a:ext cx="4575196" cy="276999"/>
          </a:xfrm>
          <a:prstGeom prst="rect">
            <a:avLst/>
          </a:prstGeom>
          <a:noFill/>
        </p:spPr>
        <p:txBody>
          <a:bodyPr wrap="square">
            <a:spAutoFit/>
          </a:bodyPr>
          <a:lstStyle/>
          <a:p>
            <a:pPr marL="0" lvl="0" indent="0" algn="ctr" rtl="0">
              <a:spcBef>
                <a:spcPts val="0"/>
              </a:spcBef>
              <a:spcAft>
                <a:spcPts val="0"/>
              </a:spcAft>
              <a:buNone/>
            </a:pPr>
            <a:r>
              <a:rPr lang="fr-FR" sz="1200" i="1" dirty="0">
                <a:solidFill>
                  <a:schemeClr val="accent4"/>
                </a:solidFill>
                <a:latin typeface="Fira Code"/>
                <a:ea typeface="Fira Code"/>
                <a:cs typeface="Fira Code"/>
                <a:sym typeface="Fira Code"/>
              </a:rPr>
              <a:t>Explication de la structure du code</a:t>
            </a:r>
          </a:p>
        </p:txBody>
      </p:sp>
      <p:sp>
        <p:nvSpPr>
          <p:cNvPr id="4" name="ZoneTexte 3">
            <a:extLst>
              <a:ext uri="{FF2B5EF4-FFF2-40B4-BE49-F238E27FC236}">
                <a16:creationId xmlns:a16="http://schemas.microsoft.com/office/drawing/2014/main" id="{EB1CD79B-E4EB-D580-1D53-F14D1660C977}"/>
              </a:ext>
            </a:extLst>
          </p:cNvPr>
          <p:cNvSpPr txBox="1"/>
          <p:nvPr/>
        </p:nvSpPr>
        <p:spPr>
          <a:xfrm>
            <a:off x="5069736" y="1435513"/>
            <a:ext cx="4074264" cy="2677656"/>
          </a:xfrm>
          <a:prstGeom prst="rect">
            <a:avLst/>
          </a:prstGeom>
          <a:noFill/>
        </p:spPr>
        <p:txBody>
          <a:bodyPr wrap="square">
            <a:spAutoFit/>
          </a:bodyPr>
          <a:lstStyle/>
          <a:p>
            <a:r>
              <a:rPr lang="fr-FR" sz="1200" b="0" i="1" dirty="0">
                <a:solidFill>
                  <a:srgbClr val="89DDFF"/>
                </a:solidFill>
                <a:effectLst/>
                <a:latin typeface="Menlo" panose="020B0609030804020204" pitchFamily="49" charset="0"/>
              </a:rPr>
              <a:t>"""</a:t>
            </a:r>
            <a:endParaRPr lang="fr-FR" sz="1200" b="0" dirty="0">
              <a:solidFill>
                <a:srgbClr val="A6ACCD"/>
              </a:solidFill>
              <a:effectLst/>
              <a:latin typeface="Menlo" panose="020B0609030804020204" pitchFamily="49" charset="0"/>
            </a:endParaRPr>
          </a:p>
          <a:p>
            <a:r>
              <a:rPr lang="fr-FR" sz="1200" dirty="0">
                <a:solidFill>
                  <a:schemeClr val="accent4"/>
                </a:solidFill>
                <a:latin typeface="Söhne"/>
              </a:rPr>
              <a:t>Ici, </a:t>
            </a:r>
            <a:r>
              <a:rPr lang="fr-FR" sz="1200" b="0" dirty="0">
                <a:solidFill>
                  <a:schemeClr val="accent4"/>
                </a:solidFill>
                <a:effectLst/>
                <a:latin typeface="Söhne"/>
              </a:rPr>
              <a:t>on utilise la méthode __init__ pour définir les attributs </a:t>
            </a:r>
            <a:r>
              <a:rPr lang="fr-FR" sz="1200" b="0" dirty="0" err="1">
                <a:solidFill>
                  <a:schemeClr val="accent4"/>
                </a:solidFill>
                <a:effectLst/>
                <a:latin typeface="Söhne"/>
              </a:rPr>
              <a:t>name</a:t>
            </a:r>
            <a:r>
              <a:rPr lang="fr-FR" sz="1200" b="0" dirty="0">
                <a:solidFill>
                  <a:schemeClr val="accent4"/>
                </a:solidFill>
                <a:effectLst/>
                <a:latin typeface="Söhne"/>
              </a:rPr>
              <a:t>, </a:t>
            </a:r>
            <a:r>
              <a:rPr lang="fr-FR" sz="1200" b="0" dirty="0" err="1">
                <a:solidFill>
                  <a:schemeClr val="accent4"/>
                </a:solidFill>
                <a:effectLst/>
                <a:latin typeface="Söhne"/>
              </a:rPr>
              <a:t>reads</a:t>
            </a:r>
            <a:r>
              <a:rPr lang="fr-FR" sz="1200" b="0" dirty="0">
                <a:solidFill>
                  <a:schemeClr val="accent4"/>
                </a:solidFill>
                <a:effectLst/>
                <a:latin typeface="Söhne"/>
              </a:rPr>
              <a:t>, </a:t>
            </a:r>
            <a:r>
              <a:rPr lang="fr-FR" sz="1200" b="0" dirty="0" err="1">
                <a:solidFill>
                  <a:schemeClr val="accent4"/>
                </a:solidFill>
                <a:effectLst/>
                <a:latin typeface="Söhne"/>
              </a:rPr>
              <a:t>writes</a:t>
            </a:r>
            <a:r>
              <a:rPr lang="fr-FR" sz="1200" b="0" dirty="0">
                <a:solidFill>
                  <a:schemeClr val="accent4"/>
                </a:solidFill>
                <a:effectLst/>
                <a:latin typeface="Söhne"/>
              </a:rPr>
              <a:t> et run comme des attributs d'instance. </a:t>
            </a:r>
            <a:br>
              <a:rPr lang="fr-FR" sz="1200" b="0" dirty="0">
                <a:solidFill>
                  <a:schemeClr val="accent4"/>
                </a:solidFill>
                <a:effectLst/>
                <a:latin typeface="Söhne"/>
              </a:rPr>
            </a:br>
            <a:r>
              <a:rPr lang="fr-FR" sz="1200" b="0" dirty="0">
                <a:solidFill>
                  <a:schemeClr val="accent4"/>
                </a:solidFill>
                <a:effectLst/>
                <a:latin typeface="Söhne"/>
              </a:rPr>
              <a:t>Cela signifie que chaque instance peut avoir des valeurs différentes pour ces attributs sans affecter les autres instances.</a:t>
            </a:r>
            <a:br>
              <a:rPr lang="fr-FR" sz="1200" b="0" dirty="0">
                <a:solidFill>
                  <a:schemeClr val="accent4"/>
                </a:solidFill>
                <a:effectLst/>
                <a:latin typeface="Söhne"/>
              </a:rPr>
            </a:br>
            <a:endParaRPr lang="fr-FR" sz="1200" b="0" dirty="0">
              <a:solidFill>
                <a:schemeClr val="accent4"/>
              </a:solidFill>
              <a:effectLst/>
              <a:latin typeface="Söhne"/>
            </a:endParaRPr>
          </a:p>
          <a:p>
            <a:endParaRPr lang="fr-FR" sz="1200" b="0" dirty="0">
              <a:solidFill>
                <a:schemeClr val="accent4"/>
              </a:solidFill>
              <a:effectLst/>
              <a:latin typeface="Söhne"/>
            </a:endParaRPr>
          </a:p>
          <a:p>
            <a:r>
              <a:rPr lang="fr-FR" sz="1200" b="0" dirty="0">
                <a:solidFill>
                  <a:schemeClr val="accent4"/>
                </a:solidFill>
                <a:effectLst/>
                <a:latin typeface="Söhne"/>
              </a:rPr>
              <a:t>Cette version permet de créer des instances de tâches sans qu'elles interfèrent les unes avec les autres. C'est une meilleure approche pour définir une classe qui doit gérer plusieurs instances avec des attributs distincts.</a:t>
            </a:r>
          </a:p>
          <a:p>
            <a:br>
              <a:rPr lang="fr-FR" sz="1200" b="0" dirty="0">
                <a:solidFill>
                  <a:srgbClr val="A6ACCD"/>
                </a:solidFill>
                <a:effectLst/>
                <a:latin typeface="Menlo" panose="020B0609030804020204" pitchFamily="49" charset="0"/>
              </a:rPr>
            </a:br>
            <a:r>
              <a:rPr lang="fr-FR" sz="1200" b="0" i="1" dirty="0">
                <a:solidFill>
                  <a:srgbClr val="89DDFF"/>
                </a:solidFill>
                <a:effectLst/>
                <a:latin typeface="Menlo" panose="020B0609030804020204" pitchFamily="49" charset="0"/>
              </a:rPr>
              <a:t>"""</a:t>
            </a:r>
            <a:endParaRPr lang="fr-FR" sz="1200" b="0" dirty="0">
              <a:solidFill>
                <a:srgbClr val="A6ACCD"/>
              </a:solidFill>
              <a:effectLst/>
              <a:latin typeface="Menlo" panose="020B0609030804020204" pitchFamily="49"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69"/>
        <p:cNvGrpSpPr/>
        <p:nvPr/>
      </p:nvGrpSpPr>
      <p:grpSpPr>
        <a:xfrm>
          <a:off x="0" y="0"/>
          <a:ext cx="0" cy="0"/>
          <a:chOff x="0" y="0"/>
          <a:chExt cx="0" cy="0"/>
        </a:xfrm>
      </p:grpSpPr>
      <p:sp>
        <p:nvSpPr>
          <p:cNvPr id="4670" name="Google Shape;4670;p48"/>
          <p:cNvSpPr txBox="1">
            <a:spLocks noGrp="1"/>
          </p:cNvSpPr>
          <p:nvPr>
            <p:ph type="title"/>
          </p:nvPr>
        </p:nvSpPr>
        <p:spPr>
          <a:xfrm>
            <a:off x="709904" y="508449"/>
            <a:ext cx="77178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Programming </a:t>
            </a:r>
            <a:r>
              <a:rPr lang="en" dirty="0">
                <a:solidFill>
                  <a:schemeClr val="accent2"/>
                </a:solidFill>
              </a:rPr>
              <a:t>‘Python’</a:t>
            </a:r>
            <a:r>
              <a:rPr lang="en" dirty="0"/>
              <a:t> </a:t>
            </a:r>
            <a:r>
              <a:rPr lang="en" dirty="0">
                <a:solidFill>
                  <a:srgbClr val="00B0F0"/>
                </a:solidFill>
              </a:rPr>
              <a:t>{Code}</a:t>
            </a:r>
            <a:endParaRPr dirty="0">
              <a:solidFill>
                <a:srgbClr val="00B0F0"/>
              </a:solidFill>
            </a:endParaRPr>
          </a:p>
        </p:txBody>
      </p:sp>
      <p:sp>
        <p:nvSpPr>
          <p:cNvPr id="2" name="ZoneTexte 1">
            <a:extLst>
              <a:ext uri="{FF2B5EF4-FFF2-40B4-BE49-F238E27FC236}">
                <a16:creationId xmlns:a16="http://schemas.microsoft.com/office/drawing/2014/main" id="{169B5408-E816-E74E-9270-909463614512}"/>
              </a:ext>
            </a:extLst>
          </p:cNvPr>
          <p:cNvSpPr txBox="1"/>
          <p:nvPr/>
        </p:nvSpPr>
        <p:spPr>
          <a:xfrm>
            <a:off x="530636" y="1252456"/>
            <a:ext cx="4038168" cy="3293209"/>
          </a:xfrm>
          <a:prstGeom prst="rect">
            <a:avLst/>
          </a:prstGeom>
          <a:noFill/>
        </p:spPr>
        <p:txBody>
          <a:bodyPr wrap="square">
            <a:spAutoFit/>
          </a:bodyPr>
          <a:lstStyle/>
          <a:p>
            <a:r>
              <a:rPr lang="fr-FR" sz="1100" b="0" dirty="0">
                <a:solidFill>
                  <a:srgbClr val="A6ACCD"/>
                </a:solidFill>
                <a:effectLst/>
                <a:latin typeface="Consolas" panose="020B0609020204030204" pitchFamily="49" charset="0"/>
              </a:rPr>
              <a:t>    </a:t>
            </a:r>
            <a:r>
              <a:rPr lang="fr-FR" sz="1100" b="0" dirty="0" err="1">
                <a:solidFill>
                  <a:srgbClr val="C792EA"/>
                </a:solidFill>
                <a:effectLst/>
                <a:latin typeface="Consolas" panose="020B0609020204030204" pitchFamily="49" charset="0"/>
              </a:rPr>
              <a:t>def</a:t>
            </a:r>
            <a:r>
              <a:rPr lang="fr-FR" sz="1100" b="0" dirty="0">
                <a:solidFill>
                  <a:srgbClr val="A6ACCD"/>
                </a:solidFill>
                <a:effectLst/>
                <a:latin typeface="Consolas" panose="020B0609020204030204" pitchFamily="49" charset="0"/>
              </a:rPr>
              <a:t> </a:t>
            </a:r>
            <a:r>
              <a:rPr lang="fr-FR" sz="1100" b="0" dirty="0" err="1">
                <a:solidFill>
                  <a:srgbClr val="82AAFF"/>
                </a:solidFill>
                <a:effectLst/>
                <a:latin typeface="Consolas" panose="020B0609020204030204" pitchFamily="49" charset="0"/>
              </a:rPr>
              <a:t>validate_inputs</a:t>
            </a:r>
            <a:r>
              <a:rPr lang="fr-FR" sz="1100" b="0" dirty="0">
                <a:solidFill>
                  <a:srgbClr val="89DDFF"/>
                </a:solidFill>
                <a:effectLst/>
                <a:latin typeface="Consolas" panose="020B0609020204030204" pitchFamily="49" charset="0"/>
              </a:rPr>
              <a:t>(</a:t>
            </a:r>
            <a:r>
              <a:rPr lang="fr-FR" sz="1100" b="0" dirty="0">
                <a:solidFill>
                  <a:srgbClr val="FF5370"/>
                </a:solidFill>
                <a:effectLst/>
                <a:latin typeface="Consolas" panose="020B0609020204030204" pitchFamily="49" charset="0"/>
              </a:rPr>
              <a:t>self</a:t>
            </a:r>
            <a:r>
              <a:rPr lang="fr-FR" sz="1100" b="0" dirty="0">
                <a:solidFill>
                  <a:srgbClr val="89DDFF"/>
                </a:solidFill>
                <a:effectLst/>
                <a:latin typeface="Consolas" panose="020B0609020204030204" pitchFamily="49" charset="0"/>
              </a:rPr>
              <a:t>):</a:t>
            </a:r>
          </a:p>
          <a:p>
            <a:br>
              <a:rPr lang="fr-FR" sz="1100" b="1" i="0" dirty="0">
                <a:solidFill>
                  <a:schemeClr val="accent3">
                    <a:lumMod val="90000"/>
                  </a:schemeClr>
                </a:solidFill>
                <a:effectLst/>
                <a:latin typeface="Söhne"/>
              </a:rPr>
            </a:br>
            <a:r>
              <a:rPr lang="fr-FR" sz="1100" i="0" dirty="0">
                <a:solidFill>
                  <a:schemeClr val="accent3">
                    <a:lumMod val="90000"/>
                  </a:schemeClr>
                </a:solidFill>
                <a:effectLst/>
                <a:latin typeface="Söhne"/>
              </a:rPr>
              <a:t>#  Vérification des noms de tâches uniques.</a:t>
            </a:r>
            <a:br>
              <a:rPr lang="fr-FR" sz="1100" b="0" i="0" dirty="0">
                <a:solidFill>
                  <a:schemeClr val="accent3">
                    <a:lumMod val="90000"/>
                  </a:schemeClr>
                </a:solidFill>
                <a:effectLst/>
                <a:latin typeface="Söhne"/>
              </a:rPr>
            </a:br>
            <a:r>
              <a:rPr lang="fr-FR" sz="1100" b="0" i="0" dirty="0">
                <a:solidFill>
                  <a:schemeClr val="accent3">
                    <a:lumMod val="90000"/>
                  </a:schemeClr>
                </a:solidFill>
                <a:effectLst/>
                <a:latin typeface="Söhne"/>
              </a:rPr>
              <a:t>#  </a:t>
            </a:r>
            <a:r>
              <a:rPr lang="fr-FR" sz="1100" dirty="0">
                <a:solidFill>
                  <a:schemeClr val="accent3">
                    <a:lumMod val="90000"/>
                  </a:schemeClr>
                </a:solidFill>
                <a:latin typeface="Söhne"/>
              </a:rPr>
              <a:t>V</a:t>
            </a:r>
            <a:r>
              <a:rPr lang="fr-FR" sz="1100" b="0" i="0" dirty="0">
                <a:solidFill>
                  <a:schemeClr val="accent3">
                    <a:lumMod val="90000"/>
                  </a:schemeClr>
                </a:solidFill>
                <a:effectLst/>
                <a:latin typeface="Söhne"/>
              </a:rPr>
              <a:t>érifie si chaque nom de tâche présent dans le dictionnaire de précédence se trouve également dans la liste des tâches.</a:t>
            </a:r>
            <a:br>
              <a:rPr lang="fr-FR" sz="1100" b="0" i="0" dirty="0">
                <a:solidFill>
                  <a:schemeClr val="accent3">
                    <a:lumMod val="90000"/>
                  </a:schemeClr>
                </a:solidFill>
                <a:effectLst/>
                <a:latin typeface="Söhne"/>
              </a:rPr>
            </a:br>
            <a:r>
              <a:rPr lang="fr-FR" sz="1100" b="0" i="0" dirty="0">
                <a:solidFill>
                  <a:schemeClr val="accent3">
                    <a:lumMod val="90000"/>
                  </a:schemeClr>
                </a:solidFill>
                <a:effectLst/>
                <a:latin typeface="Söhne"/>
              </a:rPr>
              <a:t>si chaque dépendance dans les valeurs du dictionnaire de précédence est présente dans la liste des tâches. </a:t>
            </a:r>
          </a:p>
          <a:p>
            <a:pPr algn="l"/>
            <a:endParaRPr lang="fr-FR" sz="1100" b="0" dirty="0">
              <a:solidFill>
                <a:schemeClr val="accent3">
                  <a:lumMod val="90000"/>
                </a:schemeClr>
              </a:solidFill>
              <a:effectLst/>
              <a:latin typeface="Consolas" panose="020B0609020204030204" pitchFamily="49" charset="0"/>
            </a:endParaRPr>
          </a:p>
          <a:p>
            <a:r>
              <a:rPr lang="fr-FR" sz="1100" dirty="0">
                <a:solidFill>
                  <a:srgbClr val="A6ACCD"/>
                </a:solidFill>
                <a:latin typeface="Consolas" panose="020B0609020204030204" pitchFamily="49" charset="0"/>
              </a:rPr>
              <a:t>    </a:t>
            </a:r>
            <a:r>
              <a:rPr lang="fr-FR" sz="1100" b="0" dirty="0" err="1">
                <a:solidFill>
                  <a:srgbClr val="C792EA"/>
                </a:solidFill>
                <a:effectLst/>
                <a:latin typeface="Consolas" panose="020B0609020204030204" pitchFamily="49" charset="0"/>
              </a:rPr>
              <a:t>def</a:t>
            </a:r>
            <a:r>
              <a:rPr lang="fr-FR" sz="1100" b="0" dirty="0">
                <a:solidFill>
                  <a:srgbClr val="A6ACCD"/>
                </a:solidFill>
                <a:effectLst/>
                <a:latin typeface="Consolas" panose="020B0609020204030204" pitchFamily="49" charset="0"/>
              </a:rPr>
              <a:t> </a:t>
            </a:r>
            <a:r>
              <a:rPr lang="fr-FR" sz="1100" b="0" dirty="0" err="1">
                <a:solidFill>
                  <a:srgbClr val="82AAFF"/>
                </a:solidFill>
                <a:effectLst/>
                <a:latin typeface="Consolas" panose="020B0609020204030204" pitchFamily="49" charset="0"/>
              </a:rPr>
              <a:t>build_graph</a:t>
            </a:r>
            <a:r>
              <a:rPr lang="fr-FR" sz="1100" b="0" dirty="0">
                <a:solidFill>
                  <a:srgbClr val="89DDFF"/>
                </a:solidFill>
                <a:effectLst/>
                <a:latin typeface="Consolas" panose="020B0609020204030204" pitchFamily="49" charset="0"/>
              </a:rPr>
              <a:t>(</a:t>
            </a:r>
            <a:r>
              <a:rPr lang="fr-FR" sz="1100" b="0" dirty="0">
                <a:solidFill>
                  <a:srgbClr val="FF5370"/>
                </a:solidFill>
                <a:effectLst/>
                <a:latin typeface="Consolas" panose="020B0609020204030204" pitchFamily="49" charset="0"/>
              </a:rPr>
              <a:t>self</a:t>
            </a:r>
            <a:r>
              <a:rPr lang="fr-FR" sz="1100" b="0" dirty="0">
                <a:solidFill>
                  <a:srgbClr val="89DDFF"/>
                </a:solidFill>
                <a:effectLst/>
                <a:latin typeface="Consolas" panose="020B0609020204030204" pitchFamily="49" charset="0"/>
              </a:rPr>
              <a:t>):</a:t>
            </a:r>
          </a:p>
          <a:p>
            <a:endParaRPr lang="fr-FR" sz="1100" b="0" dirty="0">
              <a:solidFill>
                <a:srgbClr val="89DDFF"/>
              </a:solidFill>
              <a:effectLst/>
              <a:latin typeface="Consolas" panose="020B0609020204030204" pitchFamily="49" charset="0"/>
            </a:endParaRPr>
          </a:p>
          <a:p>
            <a:r>
              <a:rPr lang="fr-FR" sz="1100" i="0" dirty="0">
                <a:solidFill>
                  <a:srgbClr val="A6ACCD"/>
                </a:solidFill>
                <a:latin typeface="Consolas" panose="020B0609020204030204" pitchFamily="49" charset="0"/>
              </a:rPr>
              <a:t># </a:t>
            </a:r>
            <a:r>
              <a:rPr lang="fr-FR" sz="1100" b="0" i="0" dirty="0">
                <a:solidFill>
                  <a:srgbClr val="D1D5DB"/>
                </a:solidFill>
                <a:effectLst/>
                <a:latin typeface="Söhne"/>
              </a:rPr>
              <a:t>Construit le graphe de précédence à partir des informations fournies sur les tâches et leurs dépendances.</a:t>
            </a:r>
          </a:p>
          <a:p>
            <a:endParaRPr lang="fr-FR" sz="1100" b="0" dirty="0">
              <a:solidFill>
                <a:srgbClr val="A6ACCD"/>
              </a:solidFill>
              <a:effectLst/>
              <a:latin typeface="Consolas" panose="020B0609020204030204" pitchFamily="49" charset="0"/>
            </a:endParaRPr>
          </a:p>
          <a:p>
            <a:r>
              <a:rPr lang="fr-FR" sz="1100" b="0" dirty="0">
                <a:solidFill>
                  <a:srgbClr val="A6ACCD"/>
                </a:solidFill>
                <a:effectLst/>
                <a:latin typeface="Consolas" panose="020B0609020204030204" pitchFamily="49" charset="0"/>
              </a:rPr>
              <a:t>    </a:t>
            </a:r>
            <a:r>
              <a:rPr lang="fr-FR" sz="1100" b="0" dirty="0" err="1">
                <a:solidFill>
                  <a:srgbClr val="C792EA"/>
                </a:solidFill>
                <a:effectLst/>
                <a:latin typeface="Consolas" panose="020B0609020204030204" pitchFamily="49" charset="0"/>
              </a:rPr>
              <a:t>def</a:t>
            </a:r>
            <a:r>
              <a:rPr lang="fr-FR" sz="1100" b="0" dirty="0">
                <a:solidFill>
                  <a:srgbClr val="A6ACCD"/>
                </a:solidFill>
                <a:effectLst/>
                <a:latin typeface="Consolas" panose="020B0609020204030204" pitchFamily="49" charset="0"/>
              </a:rPr>
              <a:t> </a:t>
            </a:r>
            <a:r>
              <a:rPr lang="fr-FR" sz="1100" b="0" dirty="0" err="1">
                <a:solidFill>
                  <a:srgbClr val="82AAFF"/>
                </a:solidFill>
                <a:effectLst/>
                <a:latin typeface="Consolas" panose="020B0609020204030204" pitchFamily="49" charset="0"/>
              </a:rPr>
              <a:t>getDependencies</a:t>
            </a:r>
            <a:r>
              <a:rPr lang="fr-FR" sz="1100" b="0" dirty="0">
                <a:solidFill>
                  <a:srgbClr val="89DDFF"/>
                </a:solidFill>
                <a:effectLst/>
                <a:latin typeface="Consolas" panose="020B0609020204030204" pitchFamily="49" charset="0"/>
              </a:rPr>
              <a:t>(</a:t>
            </a:r>
            <a:r>
              <a:rPr lang="fr-FR" sz="1100" b="0" dirty="0">
                <a:solidFill>
                  <a:srgbClr val="FF5370"/>
                </a:solidFill>
                <a:effectLst/>
                <a:latin typeface="Consolas" panose="020B0609020204030204" pitchFamily="49" charset="0"/>
              </a:rPr>
              <a:t>self</a:t>
            </a:r>
            <a:r>
              <a:rPr lang="fr-FR" sz="1100" b="0" dirty="0">
                <a:solidFill>
                  <a:srgbClr val="89DDFF"/>
                </a:solidFill>
                <a:effectLst/>
                <a:latin typeface="Consolas" panose="020B0609020204030204" pitchFamily="49" charset="0"/>
              </a:rPr>
              <a:t>,</a:t>
            </a:r>
            <a:r>
              <a:rPr lang="fr-FR" sz="1100" b="0" dirty="0">
                <a:solidFill>
                  <a:srgbClr val="A6ACCD"/>
                </a:solidFill>
                <a:effectLst/>
                <a:latin typeface="Consolas" panose="020B0609020204030204" pitchFamily="49" charset="0"/>
              </a:rPr>
              <a:t> </a:t>
            </a:r>
            <a:r>
              <a:rPr lang="fr-FR" sz="1100" b="0" dirty="0" err="1">
                <a:solidFill>
                  <a:srgbClr val="FF5370"/>
                </a:solidFill>
                <a:effectLst/>
                <a:latin typeface="Consolas" panose="020B0609020204030204" pitchFamily="49" charset="0"/>
              </a:rPr>
              <a:t>task_name</a:t>
            </a:r>
            <a:r>
              <a:rPr lang="fr-FR" sz="1100" b="0" dirty="0">
                <a:solidFill>
                  <a:srgbClr val="89DDFF"/>
                </a:solidFill>
                <a:effectLst/>
                <a:latin typeface="Consolas" panose="020B0609020204030204" pitchFamily="49" charset="0"/>
              </a:rPr>
              <a:t>):</a:t>
            </a:r>
          </a:p>
          <a:p>
            <a:endParaRPr lang="fr-FR" sz="1100" b="0" dirty="0">
              <a:solidFill>
                <a:srgbClr val="A6ACCD"/>
              </a:solidFill>
              <a:effectLst/>
              <a:latin typeface="Consolas" panose="020B0609020204030204" pitchFamily="49" charset="0"/>
            </a:endParaRPr>
          </a:p>
          <a:p>
            <a:r>
              <a:rPr lang="fr-FR" sz="1100" b="0" i="0" dirty="0">
                <a:solidFill>
                  <a:srgbClr val="D1D5DB"/>
                </a:solidFill>
                <a:effectLst/>
                <a:latin typeface="Söhne"/>
              </a:rPr>
              <a:t>#  Elle indique qu'une tâche ne peut être exécutée que si une autre tâche a déjà été exécutée. Autrement dit, une tâche dépend d'une autre tâche pour être réalisée.</a:t>
            </a:r>
          </a:p>
          <a:p>
            <a:endParaRPr lang="fr-FR" sz="1000" b="0" dirty="0">
              <a:solidFill>
                <a:srgbClr val="A6ACCD"/>
              </a:solidFill>
              <a:effectLst/>
              <a:latin typeface="Consolas" panose="020B0609020204030204" pitchFamily="49" charset="0"/>
            </a:endParaRPr>
          </a:p>
        </p:txBody>
      </p:sp>
      <p:sp>
        <p:nvSpPr>
          <p:cNvPr id="5" name="ZoneTexte 4">
            <a:extLst>
              <a:ext uri="{FF2B5EF4-FFF2-40B4-BE49-F238E27FC236}">
                <a16:creationId xmlns:a16="http://schemas.microsoft.com/office/drawing/2014/main" id="{1324F3DC-3173-2F55-A2AD-2F0F258851FC}"/>
              </a:ext>
            </a:extLst>
          </p:cNvPr>
          <p:cNvSpPr txBox="1"/>
          <p:nvPr/>
        </p:nvSpPr>
        <p:spPr>
          <a:xfrm>
            <a:off x="-86323" y="4715173"/>
            <a:ext cx="4575196" cy="276999"/>
          </a:xfrm>
          <a:prstGeom prst="rect">
            <a:avLst/>
          </a:prstGeom>
          <a:noFill/>
        </p:spPr>
        <p:txBody>
          <a:bodyPr wrap="square">
            <a:spAutoFit/>
          </a:bodyPr>
          <a:lstStyle/>
          <a:p>
            <a:pPr marL="0" lvl="0" indent="0" algn="ctr" rtl="0">
              <a:spcBef>
                <a:spcPts val="0"/>
              </a:spcBef>
              <a:spcAft>
                <a:spcPts val="0"/>
              </a:spcAft>
              <a:buNone/>
            </a:pPr>
            <a:r>
              <a:rPr lang="fr-FR" sz="1200" i="1" dirty="0">
                <a:solidFill>
                  <a:schemeClr val="accent4"/>
                </a:solidFill>
                <a:latin typeface="Fira Code"/>
                <a:ea typeface="Fira Code"/>
                <a:cs typeface="Fira Code"/>
                <a:sym typeface="Fira Code"/>
              </a:rPr>
              <a:t>Explication de la structure du code</a:t>
            </a:r>
          </a:p>
        </p:txBody>
      </p:sp>
      <p:sp>
        <p:nvSpPr>
          <p:cNvPr id="6" name="ZoneTexte 5">
            <a:extLst>
              <a:ext uri="{FF2B5EF4-FFF2-40B4-BE49-F238E27FC236}">
                <a16:creationId xmlns:a16="http://schemas.microsoft.com/office/drawing/2014/main" id="{2AFF24BA-C536-D4AD-85A6-01F85D80D982}"/>
              </a:ext>
            </a:extLst>
          </p:cNvPr>
          <p:cNvSpPr txBox="1"/>
          <p:nvPr/>
        </p:nvSpPr>
        <p:spPr>
          <a:xfrm>
            <a:off x="4568804" y="117498"/>
            <a:ext cx="4575196" cy="276999"/>
          </a:xfrm>
          <a:prstGeom prst="rect">
            <a:avLst/>
          </a:prstGeom>
          <a:noFill/>
        </p:spPr>
        <p:txBody>
          <a:bodyPr wrap="square">
            <a:spAutoFit/>
          </a:bodyPr>
          <a:lstStyle/>
          <a:p>
            <a:pPr marL="0" lvl="0" indent="0" algn="ctr" rtl="0">
              <a:spcBef>
                <a:spcPts val="0"/>
              </a:spcBef>
              <a:spcAft>
                <a:spcPts val="0"/>
              </a:spcAft>
              <a:buNone/>
            </a:pPr>
            <a:r>
              <a:rPr lang="fr-FR" sz="1200" i="1" dirty="0">
                <a:solidFill>
                  <a:schemeClr val="accent4"/>
                </a:solidFill>
                <a:latin typeface="Fira Code"/>
                <a:ea typeface="Fira Code"/>
                <a:cs typeface="Fira Code"/>
                <a:sym typeface="Fira Code"/>
              </a:rPr>
              <a:t>Explication de la structure du code</a:t>
            </a:r>
          </a:p>
        </p:txBody>
      </p:sp>
      <p:sp>
        <p:nvSpPr>
          <p:cNvPr id="8" name="ZoneTexte 7">
            <a:extLst>
              <a:ext uri="{FF2B5EF4-FFF2-40B4-BE49-F238E27FC236}">
                <a16:creationId xmlns:a16="http://schemas.microsoft.com/office/drawing/2014/main" id="{F75DD7F5-CE0B-0900-86A9-B5C04CD3FC2C}"/>
              </a:ext>
            </a:extLst>
          </p:cNvPr>
          <p:cNvSpPr txBox="1"/>
          <p:nvPr/>
        </p:nvSpPr>
        <p:spPr>
          <a:xfrm>
            <a:off x="4684014" y="1055684"/>
            <a:ext cx="4344776" cy="3970318"/>
          </a:xfrm>
          <a:prstGeom prst="rect">
            <a:avLst/>
          </a:prstGeom>
          <a:noFill/>
        </p:spPr>
        <p:txBody>
          <a:bodyPr wrap="square">
            <a:spAutoFit/>
          </a:bodyPr>
          <a:lstStyle/>
          <a:p>
            <a:endParaRPr lang="fr-FR" sz="1100" b="0" dirty="0">
              <a:solidFill>
                <a:srgbClr val="A6ACCD"/>
              </a:solidFill>
              <a:effectLst/>
              <a:latin typeface="Consolas" panose="020B0609020204030204" pitchFamily="49" charset="0"/>
            </a:endParaRPr>
          </a:p>
          <a:p>
            <a:r>
              <a:rPr lang="fr-FR" sz="1100" b="0" dirty="0">
                <a:solidFill>
                  <a:srgbClr val="A6ACCD"/>
                </a:solidFill>
                <a:effectLst/>
                <a:latin typeface="Consolas" panose="020B0609020204030204" pitchFamily="49" charset="0"/>
              </a:rPr>
              <a:t>    </a:t>
            </a:r>
            <a:r>
              <a:rPr lang="fr-FR" sz="1100" b="0" dirty="0" err="1">
                <a:solidFill>
                  <a:srgbClr val="C792EA"/>
                </a:solidFill>
                <a:effectLst/>
                <a:latin typeface="Consolas" panose="020B0609020204030204" pitchFamily="49" charset="0"/>
              </a:rPr>
              <a:t>def</a:t>
            </a:r>
            <a:r>
              <a:rPr lang="fr-FR" sz="1100" b="0" dirty="0">
                <a:solidFill>
                  <a:srgbClr val="A6ACCD"/>
                </a:solidFill>
                <a:effectLst/>
                <a:latin typeface="Consolas" panose="020B0609020204030204" pitchFamily="49" charset="0"/>
              </a:rPr>
              <a:t> </a:t>
            </a:r>
            <a:r>
              <a:rPr lang="fr-FR" sz="1100" b="0" dirty="0" err="1">
                <a:solidFill>
                  <a:srgbClr val="82AAFF"/>
                </a:solidFill>
                <a:effectLst/>
                <a:latin typeface="Consolas" panose="020B0609020204030204" pitchFamily="49" charset="0"/>
              </a:rPr>
              <a:t>runSeq</a:t>
            </a:r>
            <a:r>
              <a:rPr lang="fr-FR" sz="1100" b="0" dirty="0">
                <a:solidFill>
                  <a:srgbClr val="89DDFF"/>
                </a:solidFill>
                <a:effectLst/>
                <a:latin typeface="Consolas" panose="020B0609020204030204" pitchFamily="49" charset="0"/>
              </a:rPr>
              <a:t>(</a:t>
            </a:r>
            <a:r>
              <a:rPr lang="fr-FR" sz="1100" b="0" dirty="0">
                <a:solidFill>
                  <a:srgbClr val="FF5370"/>
                </a:solidFill>
                <a:effectLst/>
                <a:latin typeface="Consolas" panose="020B0609020204030204" pitchFamily="49" charset="0"/>
              </a:rPr>
              <a:t>self</a:t>
            </a:r>
            <a:r>
              <a:rPr lang="fr-FR" sz="1100" b="0" dirty="0">
                <a:solidFill>
                  <a:srgbClr val="89DDFF"/>
                </a:solidFill>
                <a:effectLst/>
                <a:latin typeface="Consolas" panose="020B0609020204030204" pitchFamily="49" charset="0"/>
              </a:rPr>
              <a:t>):</a:t>
            </a:r>
          </a:p>
          <a:p>
            <a:endParaRPr lang="fr-FR" sz="800" b="0" dirty="0">
              <a:solidFill>
                <a:srgbClr val="89DDFF"/>
              </a:solidFill>
              <a:effectLst/>
              <a:latin typeface="Consolas" panose="020B0609020204030204" pitchFamily="49" charset="0"/>
            </a:endParaRPr>
          </a:p>
          <a:p>
            <a:r>
              <a:rPr lang="fr-FR" sz="1100" dirty="0">
                <a:solidFill>
                  <a:srgbClr val="D1D5DB"/>
                </a:solidFill>
                <a:latin typeface="Söhne"/>
              </a:rPr>
              <a:t>#  </a:t>
            </a:r>
            <a:r>
              <a:rPr lang="fr-FR" sz="1100" b="0" i="0" dirty="0">
                <a:solidFill>
                  <a:srgbClr val="D1D5DB"/>
                </a:solidFill>
                <a:effectLst/>
                <a:latin typeface="Söhne"/>
              </a:rPr>
              <a:t>Exécute les tâches en séquence en respectant l'ordre topologique déterminé par le graphe de précédence.</a:t>
            </a:r>
            <a:endParaRPr lang="fr-FR" sz="1100" b="0" dirty="0">
              <a:solidFill>
                <a:srgbClr val="A6ACCD"/>
              </a:solidFill>
              <a:effectLst/>
              <a:latin typeface="Consolas" panose="020B0609020204030204" pitchFamily="49" charset="0"/>
            </a:endParaRPr>
          </a:p>
          <a:p>
            <a:endParaRPr lang="fr-FR" sz="1100" b="0" dirty="0">
              <a:solidFill>
                <a:srgbClr val="A6ACCD"/>
              </a:solidFill>
              <a:effectLst/>
              <a:latin typeface="Consolas" panose="020B0609020204030204" pitchFamily="49" charset="0"/>
            </a:endParaRPr>
          </a:p>
          <a:p>
            <a:r>
              <a:rPr lang="fr-FR" sz="1100" b="0" dirty="0">
                <a:solidFill>
                  <a:srgbClr val="C792EA"/>
                </a:solidFill>
                <a:effectLst/>
                <a:latin typeface="Consolas" panose="020B0609020204030204" pitchFamily="49" charset="0"/>
              </a:rPr>
              <a:t>    </a:t>
            </a:r>
            <a:r>
              <a:rPr lang="fr-FR" sz="1100" b="0" dirty="0" err="1">
                <a:solidFill>
                  <a:srgbClr val="C792EA"/>
                </a:solidFill>
                <a:effectLst/>
                <a:latin typeface="Consolas" panose="020B0609020204030204" pitchFamily="49" charset="0"/>
              </a:rPr>
              <a:t>def</a:t>
            </a:r>
            <a:r>
              <a:rPr lang="fr-FR" sz="1100" b="0" dirty="0">
                <a:solidFill>
                  <a:srgbClr val="A6ACCD"/>
                </a:solidFill>
                <a:effectLst/>
                <a:latin typeface="Consolas" panose="020B0609020204030204" pitchFamily="49" charset="0"/>
              </a:rPr>
              <a:t> </a:t>
            </a:r>
            <a:r>
              <a:rPr lang="fr-FR" sz="1100" b="0" dirty="0">
                <a:solidFill>
                  <a:srgbClr val="82AAFF"/>
                </a:solidFill>
                <a:effectLst/>
                <a:latin typeface="Consolas" panose="020B0609020204030204" pitchFamily="49" charset="0"/>
              </a:rPr>
              <a:t>run</a:t>
            </a:r>
            <a:r>
              <a:rPr lang="fr-FR" sz="1100" b="0" dirty="0">
                <a:solidFill>
                  <a:srgbClr val="89DDFF"/>
                </a:solidFill>
                <a:effectLst/>
                <a:latin typeface="Consolas" panose="020B0609020204030204" pitchFamily="49" charset="0"/>
              </a:rPr>
              <a:t>(</a:t>
            </a:r>
            <a:r>
              <a:rPr lang="fr-FR" sz="1100" b="0" dirty="0">
                <a:solidFill>
                  <a:srgbClr val="FF5370"/>
                </a:solidFill>
                <a:effectLst/>
                <a:latin typeface="Consolas" panose="020B0609020204030204" pitchFamily="49" charset="0"/>
              </a:rPr>
              <a:t>self</a:t>
            </a:r>
            <a:r>
              <a:rPr lang="fr-FR" sz="1100" b="0" dirty="0">
                <a:solidFill>
                  <a:srgbClr val="89DDFF"/>
                </a:solidFill>
                <a:effectLst/>
                <a:latin typeface="Consolas" panose="020B0609020204030204" pitchFamily="49" charset="0"/>
              </a:rPr>
              <a:t>):</a:t>
            </a:r>
          </a:p>
          <a:p>
            <a:endParaRPr lang="fr-FR" sz="800" b="0" dirty="0">
              <a:solidFill>
                <a:srgbClr val="A6ACCD"/>
              </a:solidFill>
              <a:effectLst/>
              <a:latin typeface="Consolas" panose="020B0609020204030204" pitchFamily="49" charset="0"/>
            </a:endParaRPr>
          </a:p>
          <a:p>
            <a:r>
              <a:rPr lang="fr-FR" sz="1100" b="0" i="0" dirty="0">
                <a:solidFill>
                  <a:srgbClr val="D1D5DB"/>
                </a:solidFill>
                <a:effectLst/>
                <a:latin typeface="Söhne"/>
              </a:rPr>
              <a:t>#  Exécute les tâches en parallèle en utilisant des threads, tout en respectant l'ordre topologique.</a:t>
            </a:r>
          </a:p>
          <a:p>
            <a:br>
              <a:rPr lang="fr-FR" sz="1100" b="0" dirty="0">
                <a:solidFill>
                  <a:srgbClr val="A6ACCD"/>
                </a:solidFill>
                <a:effectLst/>
                <a:latin typeface="Consolas" panose="020B0609020204030204" pitchFamily="49" charset="0"/>
              </a:rPr>
            </a:br>
            <a:r>
              <a:rPr lang="fr-FR" sz="1100" b="0" dirty="0">
                <a:solidFill>
                  <a:srgbClr val="A6ACCD"/>
                </a:solidFill>
                <a:effectLst/>
                <a:latin typeface="Consolas" panose="020B0609020204030204" pitchFamily="49" charset="0"/>
              </a:rPr>
              <a:t>    </a:t>
            </a:r>
            <a:r>
              <a:rPr lang="fr-FR" sz="1100" b="0" dirty="0" err="1">
                <a:solidFill>
                  <a:srgbClr val="C792EA"/>
                </a:solidFill>
                <a:effectLst/>
                <a:latin typeface="Consolas" panose="020B0609020204030204" pitchFamily="49" charset="0"/>
              </a:rPr>
              <a:t>def</a:t>
            </a:r>
            <a:r>
              <a:rPr lang="fr-FR" sz="1100" b="0" dirty="0">
                <a:solidFill>
                  <a:srgbClr val="A6ACCD"/>
                </a:solidFill>
                <a:effectLst/>
                <a:latin typeface="Consolas" panose="020B0609020204030204" pitchFamily="49" charset="0"/>
              </a:rPr>
              <a:t> </a:t>
            </a:r>
            <a:r>
              <a:rPr lang="fr-FR" sz="1100" b="0" dirty="0" err="1">
                <a:solidFill>
                  <a:srgbClr val="82AAFF"/>
                </a:solidFill>
                <a:effectLst/>
                <a:latin typeface="Consolas" panose="020B0609020204030204" pitchFamily="49" charset="0"/>
              </a:rPr>
              <a:t>draw</a:t>
            </a:r>
            <a:r>
              <a:rPr lang="fr-FR" sz="1100" b="0" dirty="0">
                <a:solidFill>
                  <a:srgbClr val="89DDFF"/>
                </a:solidFill>
                <a:effectLst/>
                <a:latin typeface="Consolas" panose="020B0609020204030204" pitchFamily="49" charset="0"/>
              </a:rPr>
              <a:t>(</a:t>
            </a:r>
            <a:r>
              <a:rPr lang="fr-FR" sz="1100" b="0" dirty="0">
                <a:solidFill>
                  <a:srgbClr val="FF5370"/>
                </a:solidFill>
                <a:effectLst/>
                <a:latin typeface="Consolas" panose="020B0609020204030204" pitchFamily="49" charset="0"/>
              </a:rPr>
              <a:t>self</a:t>
            </a:r>
            <a:r>
              <a:rPr lang="fr-FR" sz="1100" b="0" dirty="0">
                <a:solidFill>
                  <a:srgbClr val="89DDFF"/>
                </a:solidFill>
                <a:effectLst/>
                <a:latin typeface="Consolas" panose="020B0609020204030204" pitchFamily="49" charset="0"/>
              </a:rPr>
              <a:t>):</a:t>
            </a:r>
          </a:p>
          <a:p>
            <a:br>
              <a:rPr lang="fr-FR" sz="1100" b="0" dirty="0">
                <a:solidFill>
                  <a:srgbClr val="A6ACCD"/>
                </a:solidFill>
                <a:effectLst/>
                <a:latin typeface="Consolas" panose="020B0609020204030204" pitchFamily="49" charset="0"/>
              </a:rPr>
            </a:br>
            <a:r>
              <a:rPr lang="fr-FR" sz="1100" b="0" dirty="0">
                <a:solidFill>
                  <a:srgbClr val="A6ACCD"/>
                </a:solidFill>
                <a:effectLst/>
                <a:latin typeface="Consolas" panose="020B0609020204030204" pitchFamily="49" charset="0"/>
              </a:rPr>
              <a:t># </a:t>
            </a:r>
            <a:r>
              <a:rPr lang="fr-FR" sz="1100" b="0" i="0" dirty="0">
                <a:solidFill>
                  <a:srgbClr val="D1D5DB"/>
                </a:solidFill>
                <a:effectLst/>
                <a:latin typeface="Söhne"/>
              </a:rPr>
              <a:t>Affiche le graphe de précédence à l'aide de </a:t>
            </a:r>
            <a:r>
              <a:rPr lang="fr-FR" sz="1100" b="0" i="0" dirty="0" err="1">
                <a:solidFill>
                  <a:srgbClr val="D1D5DB"/>
                </a:solidFill>
                <a:effectLst/>
                <a:latin typeface="Söhne"/>
              </a:rPr>
              <a:t>networkx</a:t>
            </a:r>
            <a:r>
              <a:rPr lang="fr-FR" sz="1100" b="0" i="0" dirty="0">
                <a:solidFill>
                  <a:srgbClr val="D1D5DB"/>
                </a:solidFill>
                <a:effectLst/>
                <a:latin typeface="Söhne"/>
              </a:rPr>
              <a:t> et </a:t>
            </a:r>
            <a:r>
              <a:rPr lang="fr-FR" sz="1100" b="0" i="0" dirty="0" err="1">
                <a:solidFill>
                  <a:srgbClr val="D1D5DB"/>
                </a:solidFill>
                <a:effectLst/>
                <a:latin typeface="Söhne"/>
              </a:rPr>
              <a:t>matplotlib</a:t>
            </a:r>
            <a:r>
              <a:rPr lang="fr-FR" sz="1100" b="0" i="0" dirty="0">
                <a:solidFill>
                  <a:srgbClr val="D1D5DB"/>
                </a:solidFill>
                <a:effectLst/>
                <a:latin typeface="Söhne"/>
              </a:rPr>
              <a:t>.</a:t>
            </a:r>
          </a:p>
          <a:p>
            <a:br>
              <a:rPr lang="fr-FR" sz="1100" b="0" dirty="0">
                <a:solidFill>
                  <a:srgbClr val="A6ACCD"/>
                </a:solidFill>
                <a:effectLst/>
                <a:latin typeface="Consolas" panose="020B0609020204030204" pitchFamily="49" charset="0"/>
              </a:rPr>
            </a:br>
            <a:r>
              <a:rPr lang="fr-FR" sz="1100" b="0" dirty="0">
                <a:solidFill>
                  <a:srgbClr val="A6ACCD"/>
                </a:solidFill>
                <a:effectLst/>
                <a:latin typeface="Consolas" panose="020B0609020204030204" pitchFamily="49" charset="0"/>
              </a:rPr>
              <a:t>    </a:t>
            </a:r>
            <a:r>
              <a:rPr lang="fr-FR" sz="1100" b="0" dirty="0" err="1">
                <a:solidFill>
                  <a:srgbClr val="C792EA"/>
                </a:solidFill>
                <a:effectLst/>
                <a:latin typeface="Consolas" panose="020B0609020204030204" pitchFamily="49" charset="0"/>
              </a:rPr>
              <a:t>def</a:t>
            </a:r>
            <a:r>
              <a:rPr lang="fr-FR" sz="1100" b="0" dirty="0">
                <a:solidFill>
                  <a:srgbClr val="A6ACCD"/>
                </a:solidFill>
                <a:effectLst/>
                <a:latin typeface="Consolas" panose="020B0609020204030204" pitchFamily="49" charset="0"/>
              </a:rPr>
              <a:t> </a:t>
            </a:r>
            <a:r>
              <a:rPr lang="fr-FR" sz="1100" b="0" dirty="0" err="1">
                <a:solidFill>
                  <a:srgbClr val="82AAFF"/>
                </a:solidFill>
                <a:effectLst/>
                <a:latin typeface="Consolas" panose="020B0609020204030204" pitchFamily="49" charset="0"/>
              </a:rPr>
              <a:t>detTestRnd</a:t>
            </a:r>
            <a:r>
              <a:rPr lang="fr-FR" sz="1100" b="0" dirty="0">
                <a:solidFill>
                  <a:srgbClr val="89DDFF"/>
                </a:solidFill>
                <a:effectLst/>
                <a:latin typeface="Consolas" panose="020B0609020204030204" pitchFamily="49" charset="0"/>
              </a:rPr>
              <a:t>(</a:t>
            </a:r>
            <a:r>
              <a:rPr lang="fr-FR" sz="1100" b="0" dirty="0">
                <a:solidFill>
                  <a:srgbClr val="FF5370"/>
                </a:solidFill>
                <a:effectLst/>
                <a:latin typeface="Consolas" panose="020B0609020204030204" pitchFamily="49" charset="0"/>
              </a:rPr>
              <a:t>self</a:t>
            </a:r>
            <a:r>
              <a:rPr lang="fr-FR" sz="1100" b="0" dirty="0">
                <a:solidFill>
                  <a:srgbClr val="89DDFF"/>
                </a:solidFill>
                <a:effectLst/>
                <a:latin typeface="Consolas" panose="020B0609020204030204" pitchFamily="49" charset="0"/>
              </a:rPr>
              <a:t>,</a:t>
            </a:r>
            <a:r>
              <a:rPr lang="fr-FR" sz="1100" b="0" dirty="0">
                <a:solidFill>
                  <a:srgbClr val="A6ACCD"/>
                </a:solidFill>
                <a:effectLst/>
                <a:latin typeface="Consolas" panose="020B0609020204030204" pitchFamily="49" charset="0"/>
              </a:rPr>
              <a:t> </a:t>
            </a:r>
            <a:r>
              <a:rPr lang="fr-FR" sz="1100" b="0" dirty="0" err="1">
                <a:solidFill>
                  <a:srgbClr val="FF5370"/>
                </a:solidFill>
                <a:effectLst/>
                <a:latin typeface="Consolas" panose="020B0609020204030204" pitchFamily="49" charset="0"/>
              </a:rPr>
              <a:t>num_tests</a:t>
            </a:r>
            <a:r>
              <a:rPr lang="fr-FR" sz="1100" b="0" dirty="0">
                <a:solidFill>
                  <a:srgbClr val="C792EA"/>
                </a:solidFill>
                <a:effectLst/>
                <a:latin typeface="Consolas" panose="020B0609020204030204" pitchFamily="49" charset="0"/>
              </a:rPr>
              <a:t>=</a:t>
            </a:r>
            <a:r>
              <a:rPr lang="fr-FR" sz="1100" b="0" dirty="0">
                <a:solidFill>
                  <a:srgbClr val="F78C6C"/>
                </a:solidFill>
                <a:effectLst/>
                <a:latin typeface="Consolas" panose="020B0609020204030204" pitchFamily="49" charset="0"/>
              </a:rPr>
              <a:t>100</a:t>
            </a:r>
            <a:r>
              <a:rPr lang="fr-FR" sz="1100" b="0" dirty="0">
                <a:solidFill>
                  <a:srgbClr val="89DDFF"/>
                </a:solidFill>
                <a:effectLst/>
                <a:latin typeface="Consolas" panose="020B0609020204030204" pitchFamily="49" charset="0"/>
              </a:rPr>
              <a:t>):</a:t>
            </a:r>
          </a:p>
          <a:p>
            <a:endParaRPr lang="fr-FR" sz="800" b="0" dirty="0">
              <a:solidFill>
                <a:srgbClr val="A6ACCD"/>
              </a:solidFill>
              <a:effectLst/>
              <a:latin typeface="Consolas" panose="020B0609020204030204" pitchFamily="49" charset="0"/>
            </a:endParaRPr>
          </a:p>
          <a:p>
            <a:r>
              <a:rPr lang="fr-FR" sz="1100" b="0" i="0" dirty="0">
                <a:solidFill>
                  <a:srgbClr val="D1D5DB"/>
                </a:solidFill>
                <a:effectLst/>
                <a:latin typeface="Söhne"/>
              </a:rPr>
              <a:t>#  Teste le déterminisme du système en exécutant les tâches plusieurs fois et en vérifiant si les résultats sont les mêmes pour deux exécutions consécutives.</a:t>
            </a:r>
          </a:p>
          <a:p>
            <a:br>
              <a:rPr lang="fr-FR" sz="1100" b="0" dirty="0">
                <a:solidFill>
                  <a:srgbClr val="A6ACCD"/>
                </a:solidFill>
                <a:effectLst/>
                <a:latin typeface="Consolas" panose="020B0609020204030204" pitchFamily="49" charset="0"/>
              </a:rPr>
            </a:br>
            <a:r>
              <a:rPr lang="fr-FR" sz="1100" b="0" dirty="0">
                <a:solidFill>
                  <a:srgbClr val="A6ACCD"/>
                </a:solidFill>
                <a:effectLst/>
                <a:latin typeface="Consolas" panose="020B0609020204030204" pitchFamily="49" charset="0"/>
              </a:rPr>
              <a:t>    </a:t>
            </a:r>
            <a:r>
              <a:rPr lang="fr-FR" sz="1100" b="0" dirty="0" err="1">
                <a:solidFill>
                  <a:srgbClr val="C792EA"/>
                </a:solidFill>
                <a:effectLst/>
                <a:latin typeface="Consolas" panose="020B0609020204030204" pitchFamily="49" charset="0"/>
              </a:rPr>
              <a:t>def</a:t>
            </a:r>
            <a:r>
              <a:rPr lang="fr-FR" sz="1100" b="0" dirty="0">
                <a:solidFill>
                  <a:srgbClr val="A6ACCD"/>
                </a:solidFill>
                <a:effectLst/>
                <a:latin typeface="Consolas" panose="020B0609020204030204" pitchFamily="49" charset="0"/>
              </a:rPr>
              <a:t> </a:t>
            </a:r>
            <a:r>
              <a:rPr lang="fr-FR" sz="1100" b="0" dirty="0" err="1">
                <a:solidFill>
                  <a:srgbClr val="82AAFF"/>
                </a:solidFill>
                <a:effectLst/>
                <a:latin typeface="Consolas" panose="020B0609020204030204" pitchFamily="49" charset="0"/>
              </a:rPr>
              <a:t>parCost</a:t>
            </a:r>
            <a:r>
              <a:rPr lang="fr-FR" sz="1100" b="0" dirty="0">
                <a:solidFill>
                  <a:srgbClr val="89DDFF"/>
                </a:solidFill>
                <a:effectLst/>
                <a:latin typeface="Consolas" panose="020B0609020204030204" pitchFamily="49" charset="0"/>
              </a:rPr>
              <a:t>(</a:t>
            </a:r>
            <a:r>
              <a:rPr lang="fr-FR" sz="1100" b="0" dirty="0">
                <a:solidFill>
                  <a:srgbClr val="FF5370"/>
                </a:solidFill>
                <a:effectLst/>
                <a:latin typeface="Consolas" panose="020B0609020204030204" pitchFamily="49" charset="0"/>
              </a:rPr>
              <a:t>self</a:t>
            </a:r>
            <a:r>
              <a:rPr lang="fr-FR" sz="1100" b="0" dirty="0">
                <a:solidFill>
                  <a:srgbClr val="89DDFF"/>
                </a:solidFill>
                <a:effectLst/>
                <a:latin typeface="Consolas" panose="020B0609020204030204" pitchFamily="49" charset="0"/>
              </a:rPr>
              <a:t>):</a:t>
            </a:r>
          </a:p>
          <a:p>
            <a:endParaRPr lang="fr-FR" sz="800" b="0" dirty="0">
              <a:solidFill>
                <a:srgbClr val="89DDFF"/>
              </a:solidFill>
              <a:effectLst/>
              <a:latin typeface="Consolas" panose="020B0609020204030204" pitchFamily="49" charset="0"/>
            </a:endParaRPr>
          </a:p>
          <a:p>
            <a:r>
              <a:rPr lang="fr-FR" sz="1100" b="0" i="0" dirty="0">
                <a:solidFill>
                  <a:srgbClr val="D1D5DB"/>
                </a:solidFill>
                <a:effectLst/>
                <a:latin typeface="Söhne"/>
              </a:rPr>
              <a:t>#  Compare les temps d'exécution en séquentiel et en parallèle</a:t>
            </a:r>
            <a:endParaRPr lang="fr-FR" sz="1100" b="0" dirty="0">
              <a:solidFill>
                <a:srgbClr val="A6ACCD"/>
              </a:solidFill>
              <a:effectLst/>
              <a:latin typeface="Consolas" panose="020B0609020204030204" pitchFamily="49"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95"/>
        <p:cNvGrpSpPr/>
        <p:nvPr/>
      </p:nvGrpSpPr>
      <p:grpSpPr>
        <a:xfrm>
          <a:off x="0" y="0"/>
          <a:ext cx="0" cy="0"/>
          <a:chOff x="0" y="0"/>
          <a:chExt cx="0" cy="0"/>
        </a:xfrm>
      </p:grpSpPr>
      <p:sp>
        <p:nvSpPr>
          <p:cNvPr id="4696" name="Google Shape;4696;p49"/>
          <p:cNvSpPr txBox="1">
            <a:spLocks noGrp="1"/>
          </p:cNvSpPr>
          <p:nvPr>
            <p:ph type="title"/>
          </p:nvPr>
        </p:nvSpPr>
        <p:spPr>
          <a:xfrm>
            <a:off x="722667" y="592387"/>
            <a:ext cx="8354167"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Programming </a:t>
            </a:r>
            <a:r>
              <a:rPr lang="en" sz="2400" dirty="0">
                <a:solidFill>
                  <a:schemeClr val="accent2"/>
                </a:solidFill>
              </a:rPr>
              <a:t>‘Python’</a:t>
            </a:r>
            <a:r>
              <a:rPr lang="en" sz="2400" dirty="0"/>
              <a:t> </a:t>
            </a:r>
            <a:r>
              <a:rPr lang="en" sz="2400" dirty="0">
                <a:solidFill>
                  <a:srgbClr val="00B0F0"/>
                </a:solidFill>
              </a:rPr>
              <a:t>{probleme &amp; solution}</a:t>
            </a:r>
            <a:endParaRPr sz="2400" dirty="0">
              <a:solidFill>
                <a:srgbClr val="00B0F0"/>
              </a:solidFill>
            </a:endParaRPr>
          </a:p>
        </p:txBody>
      </p:sp>
      <p:sp>
        <p:nvSpPr>
          <p:cNvPr id="4702" name="Google Shape;4702;p49"/>
          <p:cNvSpPr txBox="1"/>
          <p:nvPr/>
        </p:nvSpPr>
        <p:spPr>
          <a:xfrm>
            <a:off x="1206924" y="2842097"/>
            <a:ext cx="3434374" cy="824706"/>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fr-FR" sz="1100" dirty="0">
                <a:solidFill>
                  <a:schemeClr val="accent3"/>
                </a:solidFill>
                <a:latin typeface="Fira Code"/>
                <a:ea typeface="Fira Code"/>
                <a:cs typeface="Fira Code"/>
                <a:sym typeface="Fira Code"/>
              </a:rPr>
              <a:t>&lt; Les threads Python ne sont pas toujours la meilleure solution pour la parallélisation concernant certains types de projets &gt;</a:t>
            </a:r>
          </a:p>
        </p:txBody>
      </p:sp>
      <p:sp>
        <p:nvSpPr>
          <p:cNvPr id="4705" name="Google Shape;4705;p49"/>
          <p:cNvSpPr txBox="1"/>
          <p:nvPr/>
        </p:nvSpPr>
        <p:spPr>
          <a:xfrm>
            <a:off x="1206924" y="1870003"/>
            <a:ext cx="3727319" cy="68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fr-FR" sz="1100" dirty="0">
                <a:solidFill>
                  <a:schemeClr val="accent3"/>
                </a:solidFill>
                <a:latin typeface="Fira Code"/>
                <a:ea typeface="Fira Code"/>
                <a:cs typeface="Fira Code"/>
                <a:sym typeface="Fira Code"/>
              </a:rPr>
              <a:t>&lt; Pour s'assurer que notre système de tâches était bien déterministe &gt;</a:t>
            </a:r>
          </a:p>
        </p:txBody>
      </p:sp>
      <p:sp>
        <p:nvSpPr>
          <p:cNvPr id="4706" name="Google Shape;4706;p49"/>
          <p:cNvSpPr/>
          <p:nvPr/>
        </p:nvSpPr>
        <p:spPr>
          <a:xfrm>
            <a:off x="4846137" y="2030135"/>
            <a:ext cx="365705" cy="365753"/>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07" name="Google Shape;4707;p49"/>
          <p:cNvSpPr/>
          <p:nvPr/>
        </p:nvSpPr>
        <p:spPr>
          <a:xfrm>
            <a:off x="789299" y="2941448"/>
            <a:ext cx="365705" cy="36570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11" name="Google Shape;4711;p49"/>
          <p:cNvSpPr/>
          <p:nvPr/>
        </p:nvSpPr>
        <p:spPr>
          <a:xfrm>
            <a:off x="789299" y="2030501"/>
            <a:ext cx="365705" cy="36570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 name="Google Shape;4703;p49">
            <a:extLst>
              <a:ext uri="{FF2B5EF4-FFF2-40B4-BE49-F238E27FC236}">
                <a16:creationId xmlns:a16="http://schemas.microsoft.com/office/drawing/2014/main" id="{0669E0C9-09F2-36A2-0173-D2F402E82FD6}"/>
              </a:ext>
            </a:extLst>
          </p:cNvPr>
          <p:cNvSpPr txBox="1"/>
          <p:nvPr/>
        </p:nvSpPr>
        <p:spPr>
          <a:xfrm>
            <a:off x="5349515" y="1975645"/>
            <a:ext cx="3727319" cy="1421406"/>
          </a:xfrm>
          <a:prstGeom prst="rect">
            <a:avLst/>
          </a:prstGeom>
          <a:noFill/>
          <a:ln>
            <a:noFill/>
          </a:ln>
        </p:spPr>
        <p:txBody>
          <a:bodyPr spcFirstLastPara="1" wrap="square" lIns="91425" tIns="91425" rIns="91425" bIns="91425" anchor="ctr" anchorCtr="0">
            <a:noAutofit/>
          </a:bodyPr>
          <a:lstStyle/>
          <a:p>
            <a:r>
              <a:rPr lang="en" sz="1100" dirty="0">
                <a:solidFill>
                  <a:schemeClr val="accent3">
                    <a:lumMod val="90000"/>
                  </a:schemeClr>
                </a:solidFill>
                <a:latin typeface="Fira Code" panose="020B0809050000020004" pitchFamily="49" charset="0"/>
                <a:ea typeface="Fira Code" panose="020B0809050000020004" pitchFamily="49" charset="0"/>
                <a:cs typeface="Fira Code" panose="020B0809050000020004" pitchFamily="49" charset="0"/>
                <a:sym typeface="Fira Code"/>
              </a:rPr>
              <a:t>&lt;</a:t>
            </a:r>
            <a:r>
              <a:rPr lang="en-US" sz="1100" dirty="0">
                <a:solidFill>
                  <a:schemeClr val="accent3">
                    <a:lumMod val="90000"/>
                  </a:schemeClr>
                </a:solidFill>
                <a:latin typeface="Fira Code" panose="020B0809050000020004" pitchFamily="49" charset="0"/>
                <a:ea typeface="Fira Code" panose="020B0809050000020004" pitchFamily="49" charset="0"/>
                <a:cs typeface="Fira Code" panose="020B0809050000020004" pitchFamily="49" charset="0"/>
                <a:sym typeface="Fira Code"/>
              </a:rPr>
              <a:t> </a:t>
            </a:r>
            <a:r>
              <a:rPr lang="en-US" sz="1100" dirty="0" err="1">
                <a:solidFill>
                  <a:schemeClr val="accent3">
                    <a:lumMod val="90000"/>
                  </a:schemeClr>
                </a:solidFill>
                <a:latin typeface="Fira Code" panose="020B0809050000020004" pitchFamily="49" charset="0"/>
                <a:ea typeface="Fira Code" panose="020B0809050000020004" pitchFamily="49" charset="0"/>
                <a:cs typeface="Fira Code" panose="020B0809050000020004" pitchFamily="49" charset="0"/>
                <a:sym typeface="Fira Code"/>
              </a:rPr>
              <a:t>Implémentation</a:t>
            </a:r>
            <a:r>
              <a:rPr lang="en-US" sz="1100" dirty="0">
                <a:solidFill>
                  <a:schemeClr val="accent3">
                    <a:lumMod val="90000"/>
                  </a:schemeClr>
                </a:solidFill>
                <a:latin typeface="Fira Code" panose="020B0809050000020004" pitchFamily="49" charset="0"/>
                <a:ea typeface="Fira Code" panose="020B0809050000020004" pitchFamily="49" charset="0"/>
                <a:cs typeface="Fira Code" panose="020B0809050000020004" pitchFamily="49" charset="0"/>
                <a:sym typeface="Fira Code"/>
              </a:rPr>
              <a:t> du la </a:t>
            </a:r>
            <a:r>
              <a:rPr lang="en-US" sz="1100" dirty="0" err="1">
                <a:solidFill>
                  <a:schemeClr val="accent3">
                    <a:lumMod val="90000"/>
                  </a:schemeClr>
                </a:solidFill>
                <a:latin typeface="Fira Code" panose="020B0809050000020004" pitchFamily="49" charset="0"/>
                <a:ea typeface="Fira Code" panose="020B0809050000020004" pitchFamily="49" charset="0"/>
                <a:cs typeface="Fira Code" panose="020B0809050000020004" pitchFamily="49" charset="0"/>
                <a:sym typeface="Fira Code"/>
              </a:rPr>
              <a:t>fonction</a:t>
            </a:r>
            <a:r>
              <a:rPr lang="en-US" sz="1100" dirty="0">
                <a:solidFill>
                  <a:schemeClr val="accent3">
                    <a:lumMod val="90000"/>
                  </a:schemeClr>
                </a:solidFill>
                <a:latin typeface="Fira Code" panose="020B0809050000020004" pitchFamily="49" charset="0"/>
                <a:ea typeface="Fira Code" panose="020B0809050000020004" pitchFamily="49" charset="0"/>
                <a:cs typeface="Fira Code" panose="020B0809050000020004" pitchFamily="49" charset="0"/>
                <a:sym typeface="Fira Code"/>
              </a:rPr>
              <a:t> </a:t>
            </a:r>
            <a:r>
              <a:rPr lang="en-US" sz="1100" dirty="0" err="1">
                <a:solidFill>
                  <a:schemeClr val="accent3">
                    <a:lumMod val="90000"/>
                  </a:schemeClr>
                </a:solidFill>
                <a:latin typeface="Fira Code" panose="020B0809050000020004" pitchFamily="49" charset="0"/>
                <a:ea typeface="Fira Code" panose="020B0809050000020004" pitchFamily="49" charset="0"/>
                <a:cs typeface="Fira Code" panose="020B0809050000020004" pitchFamily="49" charset="0"/>
                <a:sym typeface="Fira Code"/>
              </a:rPr>
              <a:t>build_graph</a:t>
            </a:r>
            <a:r>
              <a:rPr lang="en-US" sz="1100" dirty="0">
                <a:solidFill>
                  <a:schemeClr val="accent3">
                    <a:lumMod val="90000"/>
                  </a:schemeClr>
                </a:solidFill>
                <a:latin typeface="Fira Code" panose="020B0809050000020004" pitchFamily="49" charset="0"/>
                <a:ea typeface="Fira Code" panose="020B0809050000020004" pitchFamily="49" charset="0"/>
                <a:cs typeface="Fira Code" panose="020B0809050000020004" pitchFamily="49" charset="0"/>
                <a:sym typeface="Fira Code"/>
              </a:rPr>
              <a:t>() avec </a:t>
            </a:r>
            <a:r>
              <a:rPr lang="en-US" sz="1100" dirty="0" err="1">
                <a:solidFill>
                  <a:schemeClr val="accent3">
                    <a:lumMod val="90000"/>
                  </a:schemeClr>
                </a:solidFill>
                <a:latin typeface="Fira Code" panose="020B0809050000020004" pitchFamily="49" charset="0"/>
                <a:ea typeface="Fira Code" panose="020B0809050000020004" pitchFamily="49" charset="0"/>
                <a:cs typeface="Fira Code" panose="020B0809050000020004" pitchFamily="49" charset="0"/>
                <a:sym typeface="Fira Code"/>
              </a:rPr>
              <a:t>l’utilisation</a:t>
            </a:r>
            <a:r>
              <a:rPr lang="en-US" sz="1100" dirty="0">
                <a:solidFill>
                  <a:schemeClr val="accent3">
                    <a:lumMod val="90000"/>
                  </a:schemeClr>
                </a:solidFill>
                <a:latin typeface="Fira Code" panose="020B0809050000020004" pitchFamily="49" charset="0"/>
                <a:ea typeface="Fira Code" panose="020B0809050000020004" pitchFamily="49" charset="0"/>
                <a:cs typeface="Fira Code" panose="020B0809050000020004" pitchFamily="49" charset="0"/>
                <a:sym typeface="Fira Code"/>
              </a:rPr>
              <a:t> de :</a:t>
            </a:r>
          </a:p>
          <a:p>
            <a:endParaRPr lang="en-US" sz="1100" dirty="0">
              <a:solidFill>
                <a:schemeClr val="accent3"/>
              </a:solidFill>
              <a:latin typeface="Fira Code" panose="020B0809050000020004" pitchFamily="49" charset="0"/>
              <a:ea typeface="Fira Code" panose="020B0809050000020004" pitchFamily="49" charset="0"/>
              <a:cs typeface="Fira Code" panose="020B0809050000020004" pitchFamily="49" charset="0"/>
              <a:sym typeface="Fira Code"/>
            </a:endParaRPr>
          </a:p>
          <a:p>
            <a:r>
              <a:rPr lang="en-US" sz="1100" b="0" dirty="0">
                <a:solidFill>
                  <a:srgbClr val="B2CCD6"/>
                </a:solidFill>
                <a:effectLst/>
                <a:latin typeface="Fira Code" panose="020B0809050000020004" pitchFamily="49" charset="0"/>
                <a:ea typeface="Fira Code" panose="020B0809050000020004" pitchFamily="49" charset="0"/>
                <a:cs typeface="Fira Code" panose="020B0809050000020004" pitchFamily="49" charset="0"/>
              </a:rPr>
              <a:t>list</a:t>
            </a:r>
            <a:r>
              <a:rPr lang="en-US" sz="1100" b="0" dirty="0">
                <a:solidFill>
                  <a:srgbClr val="89DDFF"/>
                </a:solidFill>
                <a:effectLst/>
                <a:latin typeface="Fira Code" panose="020B0809050000020004" pitchFamily="49" charset="0"/>
                <a:ea typeface="Fira Code" panose="020B0809050000020004" pitchFamily="49" charset="0"/>
                <a:cs typeface="Fira Code" panose="020B0809050000020004" pitchFamily="49" charset="0"/>
              </a:rPr>
              <a:t>(</a:t>
            </a:r>
            <a:r>
              <a:rPr lang="en-US" sz="1100" b="0" dirty="0" err="1">
                <a:solidFill>
                  <a:srgbClr val="A6ACCD"/>
                </a:solidFill>
                <a:effectLst/>
                <a:latin typeface="Fira Code" panose="020B0809050000020004" pitchFamily="49" charset="0"/>
                <a:ea typeface="Fira Code" panose="020B0809050000020004" pitchFamily="49" charset="0"/>
                <a:cs typeface="Fira Code" panose="020B0809050000020004" pitchFamily="49" charset="0"/>
              </a:rPr>
              <a:t>nx</a:t>
            </a:r>
            <a:r>
              <a:rPr lang="en-US" sz="1100" b="0" dirty="0" err="1">
                <a:solidFill>
                  <a:srgbClr val="89DDFF"/>
                </a:solidFill>
                <a:effectLst/>
                <a:latin typeface="Fira Code" panose="020B0809050000020004" pitchFamily="49" charset="0"/>
                <a:ea typeface="Fira Code" panose="020B0809050000020004" pitchFamily="49" charset="0"/>
                <a:cs typeface="Fira Code" panose="020B0809050000020004" pitchFamily="49" charset="0"/>
              </a:rPr>
              <a:t>.</a:t>
            </a:r>
            <a:r>
              <a:rPr lang="en-US" sz="1100" b="0" dirty="0" err="1">
                <a:solidFill>
                  <a:srgbClr val="A6ACCD"/>
                </a:solidFill>
                <a:effectLst/>
                <a:latin typeface="Fira Code" panose="020B0809050000020004" pitchFamily="49" charset="0"/>
                <a:ea typeface="Fira Code" panose="020B0809050000020004" pitchFamily="49" charset="0"/>
                <a:cs typeface="Fira Code" panose="020B0809050000020004" pitchFamily="49" charset="0"/>
              </a:rPr>
              <a:t>topological_sort</a:t>
            </a:r>
            <a:r>
              <a:rPr lang="en-US" sz="1100" b="0" dirty="0">
                <a:solidFill>
                  <a:srgbClr val="89DDFF"/>
                </a:solidFill>
                <a:effectLst/>
                <a:latin typeface="Fira Code" panose="020B0809050000020004" pitchFamily="49" charset="0"/>
                <a:ea typeface="Fira Code" panose="020B0809050000020004" pitchFamily="49" charset="0"/>
                <a:cs typeface="Fira Code" panose="020B0809050000020004" pitchFamily="49" charset="0"/>
              </a:rPr>
              <a:t>(</a:t>
            </a:r>
            <a:r>
              <a:rPr lang="en-US" sz="1100" b="0" i="1" dirty="0" err="1">
                <a:solidFill>
                  <a:srgbClr val="FF5370"/>
                </a:solidFill>
                <a:effectLst/>
                <a:latin typeface="Fira Code" panose="020B0809050000020004" pitchFamily="49" charset="0"/>
                <a:ea typeface="Fira Code" panose="020B0809050000020004" pitchFamily="49" charset="0"/>
                <a:cs typeface="Fira Code" panose="020B0809050000020004" pitchFamily="49" charset="0"/>
              </a:rPr>
              <a:t>self</a:t>
            </a:r>
            <a:r>
              <a:rPr lang="en-US" sz="1100" b="0" dirty="0" err="1">
                <a:solidFill>
                  <a:srgbClr val="89DDFF"/>
                </a:solidFill>
                <a:effectLst/>
                <a:latin typeface="Fira Code" panose="020B0809050000020004" pitchFamily="49" charset="0"/>
                <a:ea typeface="Fira Code" panose="020B0809050000020004" pitchFamily="49" charset="0"/>
                <a:cs typeface="Fira Code" panose="020B0809050000020004" pitchFamily="49" charset="0"/>
              </a:rPr>
              <a:t>.</a:t>
            </a:r>
            <a:r>
              <a:rPr lang="en-US" sz="1100" b="0" dirty="0" err="1">
                <a:solidFill>
                  <a:srgbClr val="A6ACCD"/>
                </a:solidFill>
                <a:effectLst/>
                <a:latin typeface="Fira Code" panose="020B0809050000020004" pitchFamily="49" charset="0"/>
                <a:ea typeface="Fira Code" panose="020B0809050000020004" pitchFamily="49" charset="0"/>
                <a:cs typeface="Fira Code" panose="020B0809050000020004" pitchFamily="49" charset="0"/>
              </a:rPr>
              <a:t>graph</a:t>
            </a:r>
            <a:r>
              <a:rPr lang="en-US" sz="1100" b="0" dirty="0">
                <a:solidFill>
                  <a:srgbClr val="89DDFF"/>
                </a:solidFill>
                <a:effectLst/>
                <a:latin typeface="Fira Code" panose="020B0809050000020004" pitchFamily="49" charset="0"/>
                <a:ea typeface="Fira Code" panose="020B0809050000020004" pitchFamily="49" charset="0"/>
                <a:cs typeface="Fira Code" panose="020B0809050000020004" pitchFamily="49" charset="0"/>
              </a:rPr>
              <a:t>))</a:t>
            </a:r>
            <a:r>
              <a:rPr lang="en-US" sz="1100" dirty="0">
                <a:solidFill>
                  <a:srgbClr val="A6ACCD"/>
                </a:solidFill>
                <a:latin typeface="Fira Code" panose="020B0809050000020004" pitchFamily="49" charset="0"/>
                <a:ea typeface="Fira Code" panose="020B0809050000020004" pitchFamily="49" charset="0"/>
                <a:cs typeface="Fira Code" panose="020B0809050000020004" pitchFamily="49" charset="0"/>
              </a:rPr>
              <a:t> </a:t>
            </a:r>
            <a:endParaRPr lang="en-US" sz="1100" dirty="0">
              <a:solidFill>
                <a:schemeClr val="accent3"/>
              </a:solidFill>
              <a:latin typeface="Fira Code" panose="020B0809050000020004" pitchFamily="49" charset="0"/>
              <a:ea typeface="Fira Code" panose="020B0809050000020004" pitchFamily="49" charset="0"/>
              <a:cs typeface="Fira Code" panose="020B0809050000020004" pitchFamily="49" charset="0"/>
              <a:sym typeface="Fira Code"/>
            </a:endParaRPr>
          </a:p>
          <a:p>
            <a:endParaRPr lang="en-US" sz="1100" dirty="0">
              <a:solidFill>
                <a:schemeClr val="accent3"/>
              </a:solidFill>
              <a:latin typeface="Fira Code" panose="020B0809050000020004" pitchFamily="49" charset="0"/>
              <a:ea typeface="Fira Code" panose="020B0809050000020004" pitchFamily="49" charset="0"/>
              <a:cs typeface="Fira Code" panose="020B0809050000020004" pitchFamily="49" charset="0"/>
              <a:sym typeface="Fira Code"/>
            </a:endParaRPr>
          </a:p>
          <a:p>
            <a:r>
              <a:rPr lang="fr-FR" sz="1100" b="0" i="0" dirty="0">
                <a:solidFill>
                  <a:srgbClr val="D1D5DB"/>
                </a:solidFill>
                <a:effectLst/>
                <a:latin typeface="Fira Code" panose="020B0809050000020004" pitchFamily="49" charset="0"/>
                <a:ea typeface="Fira Code" panose="020B0809050000020004" pitchFamily="49" charset="0"/>
                <a:cs typeface="Fira Code" panose="020B0809050000020004" pitchFamily="49" charset="0"/>
              </a:rPr>
              <a:t>Cela permet de s'assurer que les tâches sont exécutées dans un ordre qui respecte les dépendances entre elles &gt;</a:t>
            </a:r>
            <a:endParaRPr lang="fr-FR" sz="1100" dirty="0">
              <a:solidFill>
                <a:schemeClr val="accent3"/>
              </a:solidFill>
              <a:latin typeface="Fira Code" panose="020B0809050000020004" pitchFamily="49" charset="0"/>
              <a:ea typeface="Fira Code" panose="020B0809050000020004" pitchFamily="49" charset="0"/>
              <a:cs typeface="Fira Code" panose="020B0809050000020004" pitchFamily="49" charset="0"/>
              <a:sym typeface="Fira Code"/>
            </a:endParaRPr>
          </a:p>
        </p:txBody>
      </p:sp>
      <p:sp>
        <p:nvSpPr>
          <p:cNvPr id="3" name="ZoneTexte 2">
            <a:extLst>
              <a:ext uri="{FF2B5EF4-FFF2-40B4-BE49-F238E27FC236}">
                <a16:creationId xmlns:a16="http://schemas.microsoft.com/office/drawing/2014/main" id="{0049E20B-4F02-6F9D-092A-93E3705FC4E0}"/>
              </a:ext>
            </a:extLst>
          </p:cNvPr>
          <p:cNvSpPr txBox="1"/>
          <p:nvPr/>
        </p:nvSpPr>
        <p:spPr>
          <a:xfrm>
            <a:off x="-60185" y="122280"/>
            <a:ext cx="4575196" cy="276999"/>
          </a:xfrm>
          <a:prstGeom prst="rect">
            <a:avLst/>
          </a:prstGeom>
          <a:noFill/>
        </p:spPr>
        <p:txBody>
          <a:bodyPr wrap="square">
            <a:spAutoFit/>
          </a:bodyPr>
          <a:lstStyle/>
          <a:p>
            <a:pPr marL="0" lvl="0" indent="0" algn="ctr" rtl="0">
              <a:spcBef>
                <a:spcPts val="0"/>
              </a:spcBef>
              <a:spcAft>
                <a:spcPts val="0"/>
              </a:spcAft>
              <a:buNone/>
            </a:pPr>
            <a:r>
              <a:rPr lang="fr-FR" sz="1200" i="1" dirty="0">
                <a:solidFill>
                  <a:schemeClr val="accent4"/>
                </a:solidFill>
                <a:latin typeface="Fira Code"/>
                <a:ea typeface="Fira Code"/>
                <a:cs typeface="Fira Code"/>
                <a:sym typeface="Fira Code"/>
              </a:rPr>
              <a:t>Difficultés rencontrées et solutions</a:t>
            </a:r>
          </a:p>
        </p:txBody>
      </p:sp>
      <p:sp>
        <p:nvSpPr>
          <p:cNvPr id="4" name="ZoneTexte 3">
            <a:extLst>
              <a:ext uri="{FF2B5EF4-FFF2-40B4-BE49-F238E27FC236}">
                <a16:creationId xmlns:a16="http://schemas.microsoft.com/office/drawing/2014/main" id="{04B48CC9-D132-0145-3E6F-721A93C6DC83}"/>
              </a:ext>
            </a:extLst>
          </p:cNvPr>
          <p:cNvSpPr txBox="1"/>
          <p:nvPr/>
        </p:nvSpPr>
        <p:spPr>
          <a:xfrm>
            <a:off x="4501638" y="4744221"/>
            <a:ext cx="4575196" cy="276999"/>
          </a:xfrm>
          <a:prstGeom prst="rect">
            <a:avLst/>
          </a:prstGeom>
          <a:noFill/>
        </p:spPr>
        <p:txBody>
          <a:bodyPr wrap="square">
            <a:spAutoFit/>
          </a:bodyPr>
          <a:lstStyle/>
          <a:p>
            <a:pPr marL="0" lvl="0" indent="0" algn="ctr" rtl="0">
              <a:spcBef>
                <a:spcPts val="0"/>
              </a:spcBef>
              <a:spcAft>
                <a:spcPts val="0"/>
              </a:spcAft>
              <a:buNone/>
            </a:pPr>
            <a:r>
              <a:rPr lang="fr-FR" sz="1200" i="1" dirty="0">
                <a:solidFill>
                  <a:schemeClr val="accent4"/>
                </a:solidFill>
                <a:latin typeface="Fira Code"/>
                <a:ea typeface="Fira Code"/>
                <a:cs typeface="Fira Code"/>
                <a:sym typeface="Fira Code"/>
              </a:rPr>
              <a:t>Difficultés rencontrées et solutions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22"/>
        <p:cNvGrpSpPr/>
        <p:nvPr/>
      </p:nvGrpSpPr>
      <p:grpSpPr>
        <a:xfrm>
          <a:off x="0" y="0"/>
          <a:ext cx="0" cy="0"/>
          <a:chOff x="0" y="0"/>
          <a:chExt cx="0" cy="0"/>
        </a:xfrm>
      </p:grpSpPr>
      <p:sp>
        <p:nvSpPr>
          <p:cNvPr id="3823" name="Google Shape;3823;p28"/>
          <p:cNvSpPr/>
          <p:nvPr/>
        </p:nvSpPr>
        <p:spPr>
          <a:xfrm>
            <a:off x="1587125" y="2284726"/>
            <a:ext cx="578400" cy="487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28"/>
          <p:cNvSpPr/>
          <p:nvPr/>
        </p:nvSpPr>
        <p:spPr>
          <a:xfrm>
            <a:off x="6967875" y="2284726"/>
            <a:ext cx="578400" cy="487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28"/>
          <p:cNvSpPr/>
          <p:nvPr/>
        </p:nvSpPr>
        <p:spPr>
          <a:xfrm>
            <a:off x="4282800" y="2940772"/>
            <a:ext cx="578400" cy="487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28"/>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Programming </a:t>
            </a:r>
            <a:r>
              <a:rPr lang="en" dirty="0">
                <a:solidFill>
                  <a:schemeClr val="accent2"/>
                </a:solidFill>
              </a:rPr>
              <a:t>‘Python’</a:t>
            </a:r>
            <a:r>
              <a:rPr lang="en" dirty="0"/>
              <a:t> </a:t>
            </a:r>
            <a:r>
              <a:rPr lang="en" dirty="0">
                <a:solidFill>
                  <a:srgbClr val="00B0F0"/>
                </a:solidFill>
              </a:rPr>
              <a:t>{Avantages}</a:t>
            </a:r>
            <a:endParaRPr dirty="0">
              <a:solidFill>
                <a:srgbClr val="00B0F0"/>
              </a:solidFill>
            </a:endParaRPr>
          </a:p>
        </p:txBody>
      </p:sp>
      <p:sp>
        <p:nvSpPr>
          <p:cNvPr id="3851" name="Google Shape;3851;p28"/>
          <p:cNvSpPr txBox="1"/>
          <p:nvPr/>
        </p:nvSpPr>
        <p:spPr>
          <a:xfrm>
            <a:off x="517495" y="3209713"/>
            <a:ext cx="2920650" cy="81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solidFill>
                  <a:schemeClr val="accent3"/>
                </a:solidFill>
                <a:latin typeface="Fira Code"/>
                <a:ea typeface="Fira Code"/>
                <a:cs typeface="Fira Code"/>
                <a:sym typeface="Fira Code"/>
              </a:rPr>
              <a:t>&lt; </a:t>
            </a:r>
            <a:r>
              <a:rPr lang="fr-FR" sz="1100" dirty="0">
                <a:solidFill>
                  <a:schemeClr val="accent3"/>
                </a:solidFill>
                <a:latin typeface="Fira Code"/>
                <a:ea typeface="Fira Code"/>
                <a:cs typeface="Fira Code"/>
                <a:sym typeface="Fira Code"/>
              </a:rPr>
              <a:t>Peut s’adapter aux développements technologiques et aux augmentations des ressources de calcul disponibles &gt;</a:t>
            </a:r>
          </a:p>
          <a:p>
            <a:pPr marL="0" lvl="0" indent="0" algn="ctr" rtl="0">
              <a:spcBef>
                <a:spcPts val="0"/>
              </a:spcBef>
              <a:spcAft>
                <a:spcPts val="0"/>
              </a:spcAft>
              <a:buNone/>
            </a:pPr>
            <a:endParaRPr lang="en-US" dirty="0">
              <a:solidFill>
                <a:schemeClr val="accent3"/>
              </a:solidFill>
              <a:latin typeface="Fira Code"/>
              <a:ea typeface="Fira Code"/>
              <a:cs typeface="Fira Code"/>
              <a:sym typeface="Fira Code"/>
            </a:endParaRPr>
          </a:p>
        </p:txBody>
      </p:sp>
      <p:sp>
        <p:nvSpPr>
          <p:cNvPr id="3852" name="Google Shape;3852;p28"/>
          <p:cNvSpPr txBox="1"/>
          <p:nvPr/>
        </p:nvSpPr>
        <p:spPr>
          <a:xfrm>
            <a:off x="491420" y="2834554"/>
            <a:ext cx="2978194" cy="3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b="1" dirty="0">
                <a:solidFill>
                  <a:schemeClr val="accent1"/>
                </a:solidFill>
                <a:latin typeface="Fira Code"/>
                <a:ea typeface="Fira Code"/>
                <a:cs typeface="Fira Code"/>
                <a:sym typeface="Fira Code"/>
              </a:rPr>
              <a:t>Flexible Évoluable</a:t>
            </a:r>
          </a:p>
        </p:txBody>
      </p:sp>
      <p:grpSp>
        <p:nvGrpSpPr>
          <p:cNvPr id="3853" name="Google Shape;3853;p28"/>
          <p:cNvGrpSpPr/>
          <p:nvPr/>
        </p:nvGrpSpPr>
        <p:grpSpPr>
          <a:xfrm>
            <a:off x="1597762" y="2284726"/>
            <a:ext cx="578325" cy="487500"/>
            <a:chOff x="1665363" y="1706700"/>
            <a:chExt cx="578325" cy="487500"/>
          </a:xfrm>
        </p:grpSpPr>
        <p:sp>
          <p:nvSpPr>
            <p:cNvPr id="3854" name="Google Shape;3854;p28"/>
            <p:cNvSpPr/>
            <p:nvPr/>
          </p:nvSpPr>
          <p:spPr>
            <a:xfrm flipH="1">
              <a:off x="2174988" y="170670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28"/>
            <p:cNvSpPr/>
            <p:nvPr/>
          </p:nvSpPr>
          <p:spPr>
            <a:xfrm>
              <a:off x="1665363" y="170670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6" name="Google Shape;3856;p28"/>
          <p:cNvSpPr txBox="1">
            <a:spLocks noGrp="1"/>
          </p:cNvSpPr>
          <p:nvPr>
            <p:ph type="title" idx="4294967295"/>
          </p:nvPr>
        </p:nvSpPr>
        <p:spPr>
          <a:xfrm flipH="1">
            <a:off x="715125" y="1633088"/>
            <a:ext cx="2343600" cy="48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endParaRPr dirty="0"/>
          </a:p>
        </p:txBody>
      </p:sp>
      <p:sp>
        <p:nvSpPr>
          <p:cNvPr id="3857" name="Google Shape;3857;p28"/>
          <p:cNvSpPr txBox="1"/>
          <p:nvPr/>
        </p:nvSpPr>
        <p:spPr>
          <a:xfrm>
            <a:off x="3413807" y="2180511"/>
            <a:ext cx="2343600" cy="81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solidFill>
                  <a:schemeClr val="accent3"/>
                </a:solidFill>
                <a:latin typeface="Fira Code"/>
                <a:ea typeface="Fira Code"/>
                <a:cs typeface="Fira Code"/>
                <a:sym typeface="Fira Code"/>
              </a:rPr>
              <a:t>&lt; </a:t>
            </a:r>
            <a:r>
              <a:rPr lang="fr-FR" sz="1100" dirty="0">
                <a:solidFill>
                  <a:schemeClr val="accent3"/>
                </a:solidFill>
                <a:latin typeface="Fira Code"/>
                <a:ea typeface="Fira Code"/>
                <a:cs typeface="Fira Code"/>
                <a:sym typeface="Fira Code"/>
              </a:rPr>
              <a:t>Réduction et accélération du temps de processus &gt;</a:t>
            </a:r>
          </a:p>
        </p:txBody>
      </p:sp>
      <p:sp>
        <p:nvSpPr>
          <p:cNvPr id="3858" name="Google Shape;3858;p28"/>
          <p:cNvSpPr txBox="1"/>
          <p:nvPr/>
        </p:nvSpPr>
        <p:spPr>
          <a:xfrm>
            <a:off x="3403252" y="1747795"/>
            <a:ext cx="2343600" cy="3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b="1" dirty="0">
                <a:solidFill>
                  <a:schemeClr val="dk2"/>
                </a:solidFill>
                <a:latin typeface="Fira Code"/>
                <a:ea typeface="Fira Code"/>
                <a:cs typeface="Fira Code"/>
                <a:sym typeface="Fira Code"/>
              </a:rPr>
              <a:t>Optimisation des performances</a:t>
            </a:r>
          </a:p>
        </p:txBody>
      </p:sp>
      <p:sp>
        <p:nvSpPr>
          <p:cNvPr id="3859" name="Google Shape;3859;p28"/>
          <p:cNvSpPr txBox="1"/>
          <p:nvPr/>
        </p:nvSpPr>
        <p:spPr>
          <a:xfrm>
            <a:off x="5802700" y="3424926"/>
            <a:ext cx="2920649" cy="81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solidFill>
                  <a:schemeClr val="accent3"/>
                </a:solidFill>
                <a:latin typeface="Fira Code"/>
                <a:ea typeface="Fira Code"/>
                <a:cs typeface="Fira Code"/>
                <a:sym typeface="Fira Code"/>
              </a:rPr>
              <a:t>&lt; </a:t>
            </a:r>
            <a:r>
              <a:rPr lang="fr-FR" sz="1100" dirty="0">
                <a:solidFill>
                  <a:schemeClr val="accent3"/>
                </a:solidFill>
                <a:latin typeface="Fira Code"/>
                <a:ea typeface="Fira Code"/>
                <a:cs typeface="Fira Code"/>
                <a:sym typeface="Fira Code"/>
              </a:rPr>
              <a:t>Traitement de grandes quantités de données ou qui nécessitent des calculs intensifs &gt;</a:t>
            </a:r>
          </a:p>
        </p:txBody>
      </p:sp>
      <p:sp>
        <p:nvSpPr>
          <p:cNvPr id="3860" name="Google Shape;3860;p28"/>
          <p:cNvSpPr txBox="1"/>
          <p:nvPr/>
        </p:nvSpPr>
        <p:spPr>
          <a:xfrm>
            <a:off x="6085275" y="2956263"/>
            <a:ext cx="2343600" cy="33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b="1" dirty="0">
                <a:solidFill>
                  <a:schemeClr val="lt2"/>
                </a:solidFill>
                <a:latin typeface="Fira Code"/>
                <a:ea typeface="Fira Code"/>
                <a:cs typeface="Fira Code"/>
                <a:sym typeface="Fira Code"/>
              </a:rPr>
              <a:t>Exploitation des ressources</a:t>
            </a:r>
          </a:p>
        </p:txBody>
      </p:sp>
      <p:grpSp>
        <p:nvGrpSpPr>
          <p:cNvPr id="3861" name="Google Shape;3861;p28"/>
          <p:cNvGrpSpPr/>
          <p:nvPr/>
        </p:nvGrpSpPr>
        <p:grpSpPr>
          <a:xfrm>
            <a:off x="4282837" y="2937426"/>
            <a:ext cx="578325" cy="487500"/>
            <a:chOff x="1665363" y="1706700"/>
            <a:chExt cx="578325" cy="487500"/>
          </a:xfrm>
        </p:grpSpPr>
        <p:sp>
          <p:nvSpPr>
            <p:cNvPr id="3862" name="Google Shape;3862;p28"/>
            <p:cNvSpPr/>
            <p:nvPr/>
          </p:nvSpPr>
          <p:spPr>
            <a:xfrm flipH="1">
              <a:off x="2174988" y="170670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28"/>
            <p:cNvSpPr/>
            <p:nvPr/>
          </p:nvSpPr>
          <p:spPr>
            <a:xfrm>
              <a:off x="1665363" y="170670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4" name="Google Shape;3864;p28"/>
          <p:cNvSpPr txBox="1">
            <a:spLocks noGrp="1"/>
          </p:cNvSpPr>
          <p:nvPr>
            <p:ph type="title" idx="4294967295"/>
          </p:nvPr>
        </p:nvSpPr>
        <p:spPr>
          <a:xfrm flipH="1">
            <a:off x="3400200" y="3600763"/>
            <a:ext cx="2343600" cy="48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35%</a:t>
            </a:r>
            <a:endParaRPr dirty="0"/>
          </a:p>
        </p:txBody>
      </p:sp>
      <p:grpSp>
        <p:nvGrpSpPr>
          <p:cNvPr id="3865" name="Google Shape;3865;p28"/>
          <p:cNvGrpSpPr/>
          <p:nvPr/>
        </p:nvGrpSpPr>
        <p:grpSpPr>
          <a:xfrm>
            <a:off x="6967913" y="2284726"/>
            <a:ext cx="578325" cy="487500"/>
            <a:chOff x="1665363" y="1706700"/>
            <a:chExt cx="578325" cy="487500"/>
          </a:xfrm>
        </p:grpSpPr>
        <p:sp>
          <p:nvSpPr>
            <p:cNvPr id="3866" name="Google Shape;3866;p28"/>
            <p:cNvSpPr/>
            <p:nvPr/>
          </p:nvSpPr>
          <p:spPr>
            <a:xfrm flipH="1">
              <a:off x="2174988" y="170670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28"/>
            <p:cNvSpPr/>
            <p:nvPr/>
          </p:nvSpPr>
          <p:spPr>
            <a:xfrm>
              <a:off x="1665363" y="1706700"/>
              <a:ext cx="68700" cy="487500"/>
            </a:xfrm>
            <a:prstGeom prst="leftBracket">
              <a:avLst>
                <a:gd name="adj" fmla="val 0"/>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8" name="Google Shape;3868;p28"/>
          <p:cNvSpPr txBox="1">
            <a:spLocks noGrp="1"/>
          </p:cNvSpPr>
          <p:nvPr>
            <p:ph type="title" idx="4294967295"/>
          </p:nvPr>
        </p:nvSpPr>
        <p:spPr>
          <a:xfrm flipH="1">
            <a:off x="6085275" y="1633088"/>
            <a:ext cx="2343600" cy="48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70%</a:t>
            </a:r>
            <a:endParaRPr dirty="0"/>
          </a:p>
        </p:txBody>
      </p:sp>
      <p:cxnSp>
        <p:nvCxnSpPr>
          <p:cNvPr id="3869" name="Google Shape;3869;p28"/>
          <p:cNvCxnSpPr>
            <a:stCxn id="3854" idx="1"/>
            <a:endCxn id="3825" idx="1"/>
          </p:cNvCxnSpPr>
          <p:nvPr/>
        </p:nvCxnSpPr>
        <p:spPr>
          <a:xfrm>
            <a:off x="2176087" y="2528476"/>
            <a:ext cx="2106600" cy="656100"/>
          </a:xfrm>
          <a:prstGeom prst="curvedConnector3">
            <a:avLst>
              <a:gd name="adj1" fmla="val 50003"/>
            </a:avLst>
          </a:prstGeom>
          <a:noFill/>
          <a:ln w="9525" cap="flat" cmpd="sng">
            <a:solidFill>
              <a:schemeClr val="accent3"/>
            </a:solidFill>
            <a:prstDash val="solid"/>
            <a:round/>
            <a:headEnd type="none" w="med" len="med"/>
            <a:tailEnd type="none" w="med" len="med"/>
          </a:ln>
        </p:spPr>
      </p:cxnSp>
      <p:cxnSp>
        <p:nvCxnSpPr>
          <p:cNvPr id="3870" name="Google Shape;3870;p28"/>
          <p:cNvCxnSpPr>
            <a:stCxn id="3825" idx="3"/>
            <a:endCxn id="3824" idx="1"/>
          </p:cNvCxnSpPr>
          <p:nvPr/>
        </p:nvCxnSpPr>
        <p:spPr>
          <a:xfrm rot="10800000" flipH="1">
            <a:off x="4861200" y="2528422"/>
            <a:ext cx="2106600" cy="656100"/>
          </a:xfrm>
          <a:prstGeom prst="curvedConnector3">
            <a:avLst>
              <a:gd name="adj1" fmla="val 50002"/>
            </a:avLst>
          </a:prstGeom>
          <a:noFill/>
          <a:ln w="9525" cap="flat" cmpd="sng">
            <a:solidFill>
              <a:schemeClr val="accent3"/>
            </a:solidFill>
            <a:prstDash val="solid"/>
            <a:round/>
            <a:headEnd type="none" w="med" len="med"/>
            <a:tailEnd type="none" w="med" len="med"/>
          </a:ln>
        </p:spPr>
      </p:cxnSp>
      <p:grpSp>
        <p:nvGrpSpPr>
          <p:cNvPr id="2" name="Google Shape;2163;p26">
            <a:extLst>
              <a:ext uri="{FF2B5EF4-FFF2-40B4-BE49-F238E27FC236}">
                <a16:creationId xmlns:a16="http://schemas.microsoft.com/office/drawing/2014/main" id="{EFF97820-9EAB-F6E4-6C5C-53B2021C431B}"/>
              </a:ext>
            </a:extLst>
          </p:cNvPr>
          <p:cNvGrpSpPr/>
          <p:nvPr/>
        </p:nvGrpSpPr>
        <p:grpSpPr>
          <a:xfrm>
            <a:off x="7080366" y="2352786"/>
            <a:ext cx="365741" cy="365763"/>
            <a:chOff x="1776263" y="1291425"/>
            <a:chExt cx="431400" cy="431375"/>
          </a:xfrm>
        </p:grpSpPr>
        <p:sp>
          <p:nvSpPr>
            <p:cNvPr id="3" name="Google Shape;2164;p26">
              <a:extLst>
                <a:ext uri="{FF2B5EF4-FFF2-40B4-BE49-F238E27FC236}">
                  <a16:creationId xmlns:a16="http://schemas.microsoft.com/office/drawing/2014/main" id="{063D0DD5-34BF-3D84-5F0A-5E1CD9C4C72D}"/>
                </a:ext>
              </a:extLst>
            </p:cNvPr>
            <p:cNvSpPr/>
            <p:nvPr/>
          </p:nvSpPr>
          <p:spPr>
            <a:xfrm>
              <a:off x="1784313" y="1367250"/>
              <a:ext cx="414800" cy="347500"/>
            </a:xfrm>
            <a:custGeom>
              <a:avLst/>
              <a:gdLst/>
              <a:ahLst/>
              <a:cxnLst/>
              <a:rect l="l" t="t" r="r" b="b"/>
              <a:pathLst>
                <a:path w="16592" h="13900" extrusionOk="0">
                  <a:moveTo>
                    <a:pt x="1" y="1"/>
                  </a:moveTo>
                  <a:lnTo>
                    <a:pt x="1" y="13217"/>
                  </a:lnTo>
                  <a:cubicBezTo>
                    <a:pt x="1" y="13596"/>
                    <a:pt x="304" y="13900"/>
                    <a:pt x="683" y="13900"/>
                  </a:cubicBezTo>
                  <a:lnTo>
                    <a:pt x="15928" y="13900"/>
                  </a:lnTo>
                  <a:cubicBezTo>
                    <a:pt x="16289" y="13900"/>
                    <a:pt x="16592" y="13596"/>
                    <a:pt x="16592" y="13217"/>
                  </a:cubicBezTo>
                  <a:lnTo>
                    <a:pt x="16592" y="1"/>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2165;p26">
              <a:extLst>
                <a:ext uri="{FF2B5EF4-FFF2-40B4-BE49-F238E27FC236}">
                  <a16:creationId xmlns:a16="http://schemas.microsoft.com/office/drawing/2014/main" id="{468C7D1A-07A4-3873-5A0E-F4824CCA6D4D}"/>
                </a:ext>
              </a:extLst>
            </p:cNvPr>
            <p:cNvSpPr/>
            <p:nvPr/>
          </p:nvSpPr>
          <p:spPr>
            <a:xfrm>
              <a:off x="1784313" y="1299950"/>
              <a:ext cx="414800" cy="67325"/>
            </a:xfrm>
            <a:custGeom>
              <a:avLst/>
              <a:gdLst/>
              <a:ahLst/>
              <a:cxnLst/>
              <a:rect l="l" t="t" r="r" b="b"/>
              <a:pathLst>
                <a:path w="16592" h="2693" extrusionOk="0">
                  <a:moveTo>
                    <a:pt x="683" y="0"/>
                  </a:moveTo>
                  <a:cubicBezTo>
                    <a:pt x="304" y="0"/>
                    <a:pt x="1" y="304"/>
                    <a:pt x="1" y="664"/>
                  </a:cubicBezTo>
                  <a:lnTo>
                    <a:pt x="1" y="2693"/>
                  </a:lnTo>
                  <a:lnTo>
                    <a:pt x="16592" y="2693"/>
                  </a:lnTo>
                  <a:lnTo>
                    <a:pt x="16592" y="664"/>
                  </a:lnTo>
                  <a:cubicBezTo>
                    <a:pt x="16592" y="304"/>
                    <a:pt x="16289" y="0"/>
                    <a:pt x="15928" y="0"/>
                  </a:cubicBez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66;p26">
              <a:extLst>
                <a:ext uri="{FF2B5EF4-FFF2-40B4-BE49-F238E27FC236}">
                  <a16:creationId xmlns:a16="http://schemas.microsoft.com/office/drawing/2014/main" id="{D222E0B6-4CEE-735B-1CE7-03612E5CAFE0}"/>
                </a:ext>
              </a:extLst>
            </p:cNvPr>
            <p:cNvSpPr/>
            <p:nvPr/>
          </p:nvSpPr>
          <p:spPr>
            <a:xfrm>
              <a:off x="1840263" y="1422725"/>
              <a:ext cx="303400" cy="50750"/>
            </a:xfrm>
            <a:custGeom>
              <a:avLst/>
              <a:gdLst/>
              <a:ahLst/>
              <a:cxnLst/>
              <a:rect l="l" t="t" r="r" b="b"/>
              <a:pathLst>
                <a:path w="12136" h="2030" extrusionOk="0">
                  <a:moveTo>
                    <a:pt x="0" y="0"/>
                  </a:moveTo>
                  <a:lnTo>
                    <a:pt x="0" y="2029"/>
                  </a:lnTo>
                  <a:lnTo>
                    <a:pt x="12135" y="2029"/>
                  </a:lnTo>
                  <a:lnTo>
                    <a:pt x="12135" y="0"/>
                  </a:lnTo>
                  <a:close/>
                </a:path>
              </a:pathLst>
            </a:custGeom>
            <a:solidFill>
              <a:srgbClr val="A5CF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67;p26">
              <a:extLst>
                <a:ext uri="{FF2B5EF4-FFF2-40B4-BE49-F238E27FC236}">
                  <a16:creationId xmlns:a16="http://schemas.microsoft.com/office/drawing/2014/main" id="{E6A63B5F-39C9-1065-E882-2C5F975EC340}"/>
                </a:ext>
              </a:extLst>
            </p:cNvPr>
            <p:cNvSpPr/>
            <p:nvPr/>
          </p:nvSpPr>
          <p:spPr>
            <a:xfrm>
              <a:off x="1991938" y="1526525"/>
              <a:ext cx="151725" cy="135125"/>
            </a:xfrm>
            <a:custGeom>
              <a:avLst/>
              <a:gdLst/>
              <a:ahLst/>
              <a:cxnLst/>
              <a:rect l="l" t="t" r="r" b="b"/>
              <a:pathLst>
                <a:path w="6069" h="5405" extrusionOk="0">
                  <a:moveTo>
                    <a:pt x="1" y="1"/>
                  </a:moveTo>
                  <a:lnTo>
                    <a:pt x="1" y="5405"/>
                  </a:lnTo>
                  <a:lnTo>
                    <a:pt x="6068" y="5405"/>
                  </a:lnTo>
                  <a:lnTo>
                    <a:pt x="6068" y="1"/>
                  </a:lnTo>
                  <a:close/>
                </a:path>
              </a:pathLst>
            </a:custGeom>
            <a:solidFill>
              <a:srgbClr val="A5CF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68;p26">
              <a:extLst>
                <a:ext uri="{FF2B5EF4-FFF2-40B4-BE49-F238E27FC236}">
                  <a16:creationId xmlns:a16="http://schemas.microsoft.com/office/drawing/2014/main" id="{77474E5C-A51B-8C97-3E7E-939BC64CA4A3}"/>
                </a:ext>
              </a:extLst>
            </p:cNvPr>
            <p:cNvSpPr/>
            <p:nvPr/>
          </p:nvSpPr>
          <p:spPr>
            <a:xfrm>
              <a:off x="1840263" y="1526525"/>
              <a:ext cx="100975" cy="135125"/>
            </a:xfrm>
            <a:custGeom>
              <a:avLst/>
              <a:gdLst/>
              <a:ahLst/>
              <a:cxnLst/>
              <a:rect l="l" t="t" r="r" b="b"/>
              <a:pathLst>
                <a:path w="4039" h="5405" extrusionOk="0">
                  <a:moveTo>
                    <a:pt x="0" y="1"/>
                  </a:moveTo>
                  <a:lnTo>
                    <a:pt x="0" y="5405"/>
                  </a:lnTo>
                  <a:lnTo>
                    <a:pt x="4039" y="5405"/>
                  </a:lnTo>
                  <a:lnTo>
                    <a:pt x="4039" y="1"/>
                  </a:lnTo>
                  <a:close/>
                </a:path>
              </a:pathLst>
            </a:custGeom>
            <a:solidFill>
              <a:srgbClr val="A5CF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69;p26">
              <a:extLst>
                <a:ext uri="{FF2B5EF4-FFF2-40B4-BE49-F238E27FC236}">
                  <a16:creationId xmlns:a16="http://schemas.microsoft.com/office/drawing/2014/main" id="{B65011E8-F570-1DA9-E4AB-3BA2ED11AFFB}"/>
                </a:ext>
              </a:extLst>
            </p:cNvPr>
            <p:cNvSpPr/>
            <p:nvPr/>
          </p:nvSpPr>
          <p:spPr>
            <a:xfrm>
              <a:off x="2019438" y="1325075"/>
              <a:ext cx="19925" cy="17125"/>
            </a:xfrm>
            <a:custGeom>
              <a:avLst/>
              <a:gdLst/>
              <a:ahLst/>
              <a:cxnLst/>
              <a:rect l="l" t="t" r="r" b="b"/>
              <a:pathLst>
                <a:path w="797" h="685" extrusionOk="0">
                  <a:moveTo>
                    <a:pt x="456" y="0"/>
                  </a:moveTo>
                  <a:cubicBezTo>
                    <a:pt x="152" y="0"/>
                    <a:pt x="0" y="361"/>
                    <a:pt x="209" y="588"/>
                  </a:cubicBezTo>
                  <a:cubicBezTo>
                    <a:pt x="282" y="655"/>
                    <a:pt x="368" y="684"/>
                    <a:pt x="451" y="684"/>
                  </a:cubicBezTo>
                  <a:cubicBezTo>
                    <a:pt x="630" y="684"/>
                    <a:pt x="797" y="548"/>
                    <a:pt x="797" y="342"/>
                  </a:cubicBezTo>
                  <a:cubicBezTo>
                    <a:pt x="797" y="152"/>
                    <a:pt x="645" y="0"/>
                    <a:pt x="456" y="0"/>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70;p26">
              <a:extLst>
                <a:ext uri="{FF2B5EF4-FFF2-40B4-BE49-F238E27FC236}">
                  <a16:creationId xmlns:a16="http://schemas.microsoft.com/office/drawing/2014/main" id="{96096369-6C4B-A8FC-620F-15F07ABDA079}"/>
                </a:ext>
              </a:extLst>
            </p:cNvPr>
            <p:cNvSpPr/>
            <p:nvPr/>
          </p:nvSpPr>
          <p:spPr>
            <a:xfrm>
              <a:off x="2054038" y="1325075"/>
              <a:ext cx="54550" cy="17075"/>
            </a:xfrm>
            <a:custGeom>
              <a:avLst/>
              <a:gdLst/>
              <a:ahLst/>
              <a:cxnLst/>
              <a:rect l="l" t="t" r="r" b="b"/>
              <a:pathLst>
                <a:path w="2182" h="683" extrusionOk="0">
                  <a:moveTo>
                    <a:pt x="418" y="0"/>
                  </a:moveTo>
                  <a:cubicBezTo>
                    <a:pt x="1" y="38"/>
                    <a:pt x="1" y="645"/>
                    <a:pt x="418" y="683"/>
                  </a:cubicBezTo>
                  <a:lnTo>
                    <a:pt x="1764" y="683"/>
                  </a:lnTo>
                  <a:cubicBezTo>
                    <a:pt x="2181" y="645"/>
                    <a:pt x="2181" y="38"/>
                    <a:pt x="1764" y="0"/>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71;p26">
              <a:extLst>
                <a:ext uri="{FF2B5EF4-FFF2-40B4-BE49-F238E27FC236}">
                  <a16:creationId xmlns:a16="http://schemas.microsoft.com/office/drawing/2014/main" id="{8EE52A4E-E12A-6296-8084-84748E701BF8}"/>
                </a:ext>
              </a:extLst>
            </p:cNvPr>
            <p:cNvSpPr/>
            <p:nvPr/>
          </p:nvSpPr>
          <p:spPr>
            <a:xfrm>
              <a:off x="2119763" y="1325025"/>
              <a:ext cx="55650" cy="17175"/>
            </a:xfrm>
            <a:custGeom>
              <a:avLst/>
              <a:gdLst/>
              <a:ahLst/>
              <a:cxnLst/>
              <a:rect l="l" t="t" r="r" b="b"/>
              <a:pathLst>
                <a:path w="2226" h="687" extrusionOk="0">
                  <a:moveTo>
                    <a:pt x="446" y="1"/>
                  </a:moveTo>
                  <a:cubicBezTo>
                    <a:pt x="0" y="1"/>
                    <a:pt x="0" y="686"/>
                    <a:pt x="446" y="686"/>
                  </a:cubicBezTo>
                  <a:cubicBezTo>
                    <a:pt x="458" y="686"/>
                    <a:pt x="469" y="686"/>
                    <a:pt x="481" y="685"/>
                  </a:cubicBezTo>
                  <a:lnTo>
                    <a:pt x="1828" y="685"/>
                  </a:lnTo>
                  <a:cubicBezTo>
                    <a:pt x="2226" y="647"/>
                    <a:pt x="2226" y="40"/>
                    <a:pt x="1828" y="2"/>
                  </a:cubicBezTo>
                  <a:lnTo>
                    <a:pt x="481" y="2"/>
                  </a:lnTo>
                  <a:cubicBezTo>
                    <a:pt x="469" y="1"/>
                    <a:pt x="458" y="1"/>
                    <a:pt x="446"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172;p26">
              <a:extLst>
                <a:ext uri="{FF2B5EF4-FFF2-40B4-BE49-F238E27FC236}">
                  <a16:creationId xmlns:a16="http://schemas.microsoft.com/office/drawing/2014/main" id="{874BECDC-71BD-B2E4-5572-150E98560F14}"/>
                </a:ext>
              </a:extLst>
            </p:cNvPr>
            <p:cNvSpPr/>
            <p:nvPr/>
          </p:nvSpPr>
          <p:spPr>
            <a:xfrm>
              <a:off x="1776263" y="1291425"/>
              <a:ext cx="431400" cy="431375"/>
            </a:xfrm>
            <a:custGeom>
              <a:avLst/>
              <a:gdLst/>
              <a:ahLst/>
              <a:cxnLst/>
              <a:rect l="l" t="t" r="r" b="b"/>
              <a:pathLst>
                <a:path w="17256" h="17255" extrusionOk="0">
                  <a:moveTo>
                    <a:pt x="16282" y="681"/>
                  </a:moveTo>
                  <a:cubicBezTo>
                    <a:pt x="16457" y="681"/>
                    <a:pt x="16592" y="826"/>
                    <a:pt x="16592" y="1005"/>
                  </a:cubicBezTo>
                  <a:lnTo>
                    <a:pt x="16592" y="2693"/>
                  </a:lnTo>
                  <a:lnTo>
                    <a:pt x="664" y="2693"/>
                  </a:lnTo>
                  <a:lnTo>
                    <a:pt x="664" y="1005"/>
                  </a:lnTo>
                  <a:cubicBezTo>
                    <a:pt x="664" y="834"/>
                    <a:pt x="816" y="683"/>
                    <a:pt x="1005" y="683"/>
                  </a:cubicBezTo>
                  <a:lnTo>
                    <a:pt x="16250" y="683"/>
                  </a:lnTo>
                  <a:cubicBezTo>
                    <a:pt x="16261" y="682"/>
                    <a:pt x="16272" y="681"/>
                    <a:pt x="16282" y="681"/>
                  </a:cubicBezTo>
                  <a:close/>
                  <a:moveTo>
                    <a:pt x="16592" y="3375"/>
                  </a:moveTo>
                  <a:lnTo>
                    <a:pt x="16592" y="16250"/>
                  </a:lnTo>
                  <a:cubicBezTo>
                    <a:pt x="16592" y="16440"/>
                    <a:pt x="16440" y="16591"/>
                    <a:pt x="16250" y="16591"/>
                  </a:cubicBezTo>
                  <a:lnTo>
                    <a:pt x="1005" y="16591"/>
                  </a:lnTo>
                  <a:cubicBezTo>
                    <a:pt x="816" y="16591"/>
                    <a:pt x="664" y="16440"/>
                    <a:pt x="664" y="16250"/>
                  </a:cubicBezTo>
                  <a:lnTo>
                    <a:pt x="664" y="3375"/>
                  </a:lnTo>
                  <a:close/>
                  <a:moveTo>
                    <a:pt x="1005" y="0"/>
                  </a:moveTo>
                  <a:cubicBezTo>
                    <a:pt x="436" y="0"/>
                    <a:pt x="0" y="455"/>
                    <a:pt x="0" y="1005"/>
                  </a:cubicBezTo>
                  <a:lnTo>
                    <a:pt x="0" y="16250"/>
                  </a:lnTo>
                  <a:cubicBezTo>
                    <a:pt x="0" y="16819"/>
                    <a:pt x="436" y="17255"/>
                    <a:pt x="1005" y="17255"/>
                  </a:cubicBezTo>
                  <a:lnTo>
                    <a:pt x="16250" y="17255"/>
                  </a:lnTo>
                  <a:cubicBezTo>
                    <a:pt x="16800" y="17255"/>
                    <a:pt x="17255" y="16819"/>
                    <a:pt x="17255" y="16250"/>
                  </a:cubicBezTo>
                  <a:lnTo>
                    <a:pt x="17255" y="1005"/>
                  </a:lnTo>
                  <a:cubicBezTo>
                    <a:pt x="17255" y="455"/>
                    <a:pt x="16800" y="0"/>
                    <a:pt x="16250" y="0"/>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73;p26">
              <a:extLst>
                <a:ext uri="{FF2B5EF4-FFF2-40B4-BE49-F238E27FC236}">
                  <a16:creationId xmlns:a16="http://schemas.microsoft.com/office/drawing/2014/main" id="{BFDDCE67-61AF-1105-E503-58B949A74F53}"/>
                </a:ext>
              </a:extLst>
            </p:cNvPr>
            <p:cNvSpPr/>
            <p:nvPr/>
          </p:nvSpPr>
          <p:spPr>
            <a:xfrm>
              <a:off x="1831713" y="1414650"/>
              <a:ext cx="320000" cy="67350"/>
            </a:xfrm>
            <a:custGeom>
              <a:avLst/>
              <a:gdLst/>
              <a:ahLst/>
              <a:cxnLst/>
              <a:rect l="l" t="t" r="r" b="b"/>
              <a:pathLst>
                <a:path w="12800" h="2694" extrusionOk="0">
                  <a:moveTo>
                    <a:pt x="12136" y="665"/>
                  </a:moveTo>
                  <a:lnTo>
                    <a:pt x="12136" y="2011"/>
                  </a:lnTo>
                  <a:lnTo>
                    <a:pt x="664" y="2011"/>
                  </a:lnTo>
                  <a:lnTo>
                    <a:pt x="664" y="665"/>
                  </a:lnTo>
                  <a:close/>
                  <a:moveTo>
                    <a:pt x="342" y="1"/>
                  </a:moveTo>
                  <a:cubicBezTo>
                    <a:pt x="152" y="1"/>
                    <a:pt x="1" y="153"/>
                    <a:pt x="1" y="323"/>
                  </a:cubicBezTo>
                  <a:lnTo>
                    <a:pt x="1" y="2352"/>
                  </a:lnTo>
                  <a:cubicBezTo>
                    <a:pt x="1" y="2542"/>
                    <a:pt x="152" y="2694"/>
                    <a:pt x="342" y="2694"/>
                  </a:cubicBezTo>
                  <a:lnTo>
                    <a:pt x="12477" y="2694"/>
                  </a:lnTo>
                  <a:cubicBezTo>
                    <a:pt x="12648" y="2694"/>
                    <a:pt x="12800" y="2542"/>
                    <a:pt x="12800" y="2352"/>
                  </a:cubicBezTo>
                  <a:lnTo>
                    <a:pt x="12800" y="323"/>
                  </a:lnTo>
                  <a:cubicBezTo>
                    <a:pt x="12800" y="153"/>
                    <a:pt x="12648" y="1"/>
                    <a:pt x="12477"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74;p26">
              <a:extLst>
                <a:ext uri="{FF2B5EF4-FFF2-40B4-BE49-F238E27FC236}">
                  <a16:creationId xmlns:a16="http://schemas.microsoft.com/office/drawing/2014/main" id="{9FD6638F-0C9D-DC60-67A1-EA1F7BAAD5B6}"/>
                </a:ext>
              </a:extLst>
            </p:cNvPr>
            <p:cNvSpPr/>
            <p:nvPr/>
          </p:nvSpPr>
          <p:spPr>
            <a:xfrm>
              <a:off x="1831713" y="1518000"/>
              <a:ext cx="118075" cy="152200"/>
            </a:xfrm>
            <a:custGeom>
              <a:avLst/>
              <a:gdLst/>
              <a:ahLst/>
              <a:cxnLst/>
              <a:rect l="l" t="t" r="r" b="b"/>
              <a:pathLst>
                <a:path w="4723" h="6088" extrusionOk="0">
                  <a:moveTo>
                    <a:pt x="4040" y="683"/>
                  </a:moveTo>
                  <a:lnTo>
                    <a:pt x="4040" y="5405"/>
                  </a:lnTo>
                  <a:lnTo>
                    <a:pt x="664" y="5405"/>
                  </a:lnTo>
                  <a:lnTo>
                    <a:pt x="664" y="683"/>
                  </a:lnTo>
                  <a:close/>
                  <a:moveTo>
                    <a:pt x="342" y="1"/>
                  </a:moveTo>
                  <a:cubicBezTo>
                    <a:pt x="152" y="1"/>
                    <a:pt x="1" y="152"/>
                    <a:pt x="1" y="342"/>
                  </a:cubicBezTo>
                  <a:lnTo>
                    <a:pt x="1" y="5746"/>
                  </a:lnTo>
                  <a:cubicBezTo>
                    <a:pt x="1" y="5917"/>
                    <a:pt x="152" y="6068"/>
                    <a:pt x="342" y="6087"/>
                  </a:cubicBezTo>
                  <a:lnTo>
                    <a:pt x="4381" y="6087"/>
                  </a:lnTo>
                  <a:cubicBezTo>
                    <a:pt x="4570" y="6087"/>
                    <a:pt x="4722" y="5917"/>
                    <a:pt x="4722" y="5746"/>
                  </a:cubicBezTo>
                  <a:lnTo>
                    <a:pt x="4722" y="342"/>
                  </a:lnTo>
                  <a:cubicBezTo>
                    <a:pt x="4722" y="152"/>
                    <a:pt x="4570" y="1"/>
                    <a:pt x="4381"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75;p26">
              <a:extLst>
                <a:ext uri="{FF2B5EF4-FFF2-40B4-BE49-F238E27FC236}">
                  <a16:creationId xmlns:a16="http://schemas.microsoft.com/office/drawing/2014/main" id="{A83FBF0D-E8B9-7FA4-1EC3-0ED9BCF0658D}"/>
                </a:ext>
              </a:extLst>
            </p:cNvPr>
            <p:cNvSpPr/>
            <p:nvPr/>
          </p:nvSpPr>
          <p:spPr>
            <a:xfrm>
              <a:off x="1983413" y="1518000"/>
              <a:ext cx="168300" cy="152200"/>
            </a:xfrm>
            <a:custGeom>
              <a:avLst/>
              <a:gdLst/>
              <a:ahLst/>
              <a:cxnLst/>
              <a:rect l="l" t="t" r="r" b="b"/>
              <a:pathLst>
                <a:path w="6732" h="6088" extrusionOk="0">
                  <a:moveTo>
                    <a:pt x="5518" y="683"/>
                  </a:moveTo>
                  <a:lnTo>
                    <a:pt x="3357" y="2598"/>
                  </a:lnTo>
                  <a:lnTo>
                    <a:pt x="1214" y="683"/>
                  </a:lnTo>
                  <a:close/>
                  <a:moveTo>
                    <a:pt x="664" y="1100"/>
                  </a:moveTo>
                  <a:lnTo>
                    <a:pt x="2864" y="3034"/>
                  </a:lnTo>
                  <a:lnTo>
                    <a:pt x="664" y="4987"/>
                  </a:lnTo>
                  <a:lnTo>
                    <a:pt x="664" y="1100"/>
                  </a:lnTo>
                  <a:close/>
                  <a:moveTo>
                    <a:pt x="6068" y="1081"/>
                  </a:moveTo>
                  <a:lnTo>
                    <a:pt x="6068" y="4987"/>
                  </a:lnTo>
                  <a:lnTo>
                    <a:pt x="3869" y="3034"/>
                  </a:lnTo>
                  <a:lnTo>
                    <a:pt x="6068" y="1081"/>
                  </a:lnTo>
                  <a:close/>
                  <a:moveTo>
                    <a:pt x="3376" y="3508"/>
                  </a:moveTo>
                  <a:lnTo>
                    <a:pt x="5518" y="5405"/>
                  </a:lnTo>
                  <a:lnTo>
                    <a:pt x="1233" y="5405"/>
                  </a:lnTo>
                  <a:lnTo>
                    <a:pt x="3376" y="3508"/>
                  </a:lnTo>
                  <a:close/>
                  <a:moveTo>
                    <a:pt x="323" y="1"/>
                  </a:moveTo>
                  <a:cubicBezTo>
                    <a:pt x="152" y="20"/>
                    <a:pt x="0" y="171"/>
                    <a:pt x="0" y="342"/>
                  </a:cubicBezTo>
                  <a:lnTo>
                    <a:pt x="0" y="5746"/>
                  </a:lnTo>
                  <a:cubicBezTo>
                    <a:pt x="0" y="5936"/>
                    <a:pt x="152" y="6068"/>
                    <a:pt x="342" y="6087"/>
                  </a:cubicBezTo>
                  <a:lnTo>
                    <a:pt x="6409" y="6087"/>
                  </a:lnTo>
                  <a:cubicBezTo>
                    <a:pt x="6580" y="6068"/>
                    <a:pt x="6732" y="5936"/>
                    <a:pt x="6732" y="5746"/>
                  </a:cubicBezTo>
                  <a:lnTo>
                    <a:pt x="6732" y="342"/>
                  </a:lnTo>
                  <a:cubicBezTo>
                    <a:pt x="6732" y="152"/>
                    <a:pt x="6580" y="1"/>
                    <a:pt x="6409"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2150;p26">
            <a:extLst>
              <a:ext uri="{FF2B5EF4-FFF2-40B4-BE49-F238E27FC236}">
                <a16:creationId xmlns:a16="http://schemas.microsoft.com/office/drawing/2014/main" id="{0FF56B5C-F74C-15AB-4662-C2389038D4CD}"/>
              </a:ext>
            </a:extLst>
          </p:cNvPr>
          <p:cNvGrpSpPr/>
          <p:nvPr/>
        </p:nvGrpSpPr>
        <p:grpSpPr>
          <a:xfrm>
            <a:off x="1697871" y="2374260"/>
            <a:ext cx="365763" cy="309009"/>
            <a:chOff x="1200313" y="1357500"/>
            <a:chExt cx="531400" cy="448750"/>
          </a:xfrm>
        </p:grpSpPr>
        <p:sp>
          <p:nvSpPr>
            <p:cNvPr id="16" name="Google Shape;2151;p26">
              <a:extLst>
                <a:ext uri="{FF2B5EF4-FFF2-40B4-BE49-F238E27FC236}">
                  <a16:creationId xmlns:a16="http://schemas.microsoft.com/office/drawing/2014/main" id="{D1BF2031-3D64-8E9D-0C1F-2855A3DFAA6B}"/>
                </a:ext>
              </a:extLst>
            </p:cNvPr>
            <p:cNvSpPr/>
            <p:nvPr/>
          </p:nvSpPr>
          <p:spPr>
            <a:xfrm>
              <a:off x="1324963" y="1605700"/>
              <a:ext cx="283025" cy="191050"/>
            </a:xfrm>
            <a:custGeom>
              <a:avLst/>
              <a:gdLst/>
              <a:ahLst/>
              <a:cxnLst/>
              <a:rect l="l" t="t" r="r" b="b"/>
              <a:pathLst>
                <a:path w="11321" h="7642" extrusionOk="0">
                  <a:moveTo>
                    <a:pt x="5651" y="0"/>
                  </a:moveTo>
                  <a:lnTo>
                    <a:pt x="39" y="1385"/>
                  </a:lnTo>
                  <a:cubicBezTo>
                    <a:pt x="1" y="1593"/>
                    <a:pt x="1" y="1783"/>
                    <a:pt x="1" y="1991"/>
                  </a:cubicBezTo>
                  <a:cubicBezTo>
                    <a:pt x="1" y="5101"/>
                    <a:pt x="2523" y="7642"/>
                    <a:pt x="5651" y="7642"/>
                  </a:cubicBezTo>
                  <a:cubicBezTo>
                    <a:pt x="8780" y="7642"/>
                    <a:pt x="11321" y="5101"/>
                    <a:pt x="11321" y="1991"/>
                  </a:cubicBezTo>
                  <a:cubicBezTo>
                    <a:pt x="11321" y="1783"/>
                    <a:pt x="11302" y="1593"/>
                    <a:pt x="11283" y="1385"/>
                  </a:cubicBezTo>
                  <a:lnTo>
                    <a:pt x="5651" y="0"/>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52;p26">
              <a:extLst>
                <a:ext uri="{FF2B5EF4-FFF2-40B4-BE49-F238E27FC236}">
                  <a16:creationId xmlns:a16="http://schemas.microsoft.com/office/drawing/2014/main" id="{A01B6165-070C-7BF4-E4FE-6757CDD687F1}"/>
                </a:ext>
              </a:extLst>
            </p:cNvPr>
            <p:cNvSpPr/>
            <p:nvPr/>
          </p:nvSpPr>
          <p:spPr>
            <a:xfrm>
              <a:off x="1466238" y="1366775"/>
              <a:ext cx="241775" cy="273550"/>
            </a:xfrm>
            <a:custGeom>
              <a:avLst/>
              <a:gdLst/>
              <a:ahLst/>
              <a:cxnLst/>
              <a:rect l="l" t="t" r="r" b="b"/>
              <a:pathLst>
                <a:path w="9671" h="10942" extrusionOk="0">
                  <a:moveTo>
                    <a:pt x="3622" y="1"/>
                  </a:moveTo>
                  <a:cubicBezTo>
                    <a:pt x="2295" y="1"/>
                    <a:pt x="1024" y="456"/>
                    <a:pt x="0" y="1309"/>
                  </a:cubicBezTo>
                  <a:lnTo>
                    <a:pt x="1555" y="6599"/>
                  </a:lnTo>
                  <a:lnTo>
                    <a:pt x="5632" y="10942"/>
                  </a:lnTo>
                  <a:cubicBezTo>
                    <a:pt x="8192" y="9975"/>
                    <a:pt x="9671" y="7320"/>
                    <a:pt x="9178" y="4627"/>
                  </a:cubicBezTo>
                  <a:cubicBezTo>
                    <a:pt x="8685" y="1954"/>
                    <a:pt x="6353" y="1"/>
                    <a:pt x="3622" y="1"/>
                  </a:cubicBezTo>
                  <a:close/>
                </a:path>
              </a:pathLst>
            </a:custGeom>
            <a:solidFill>
              <a:srgbClr val="FF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53;p26">
              <a:extLst>
                <a:ext uri="{FF2B5EF4-FFF2-40B4-BE49-F238E27FC236}">
                  <a16:creationId xmlns:a16="http://schemas.microsoft.com/office/drawing/2014/main" id="{1F9D259A-F519-8D8E-7E98-A6BBDF754912}"/>
                </a:ext>
              </a:extLst>
            </p:cNvPr>
            <p:cNvSpPr/>
            <p:nvPr/>
          </p:nvSpPr>
          <p:spPr>
            <a:xfrm>
              <a:off x="1224488" y="1366775"/>
              <a:ext cx="241775" cy="273550"/>
            </a:xfrm>
            <a:custGeom>
              <a:avLst/>
              <a:gdLst/>
              <a:ahLst/>
              <a:cxnLst/>
              <a:rect l="l" t="t" r="r" b="b"/>
              <a:pathLst>
                <a:path w="9671" h="10942" extrusionOk="0">
                  <a:moveTo>
                    <a:pt x="6049" y="1"/>
                  </a:moveTo>
                  <a:cubicBezTo>
                    <a:pt x="3318" y="1"/>
                    <a:pt x="986" y="1954"/>
                    <a:pt x="493" y="4627"/>
                  </a:cubicBezTo>
                  <a:cubicBezTo>
                    <a:pt x="0" y="7320"/>
                    <a:pt x="1498" y="9975"/>
                    <a:pt x="4058" y="10942"/>
                  </a:cubicBezTo>
                  <a:lnTo>
                    <a:pt x="8059" y="6865"/>
                  </a:lnTo>
                  <a:lnTo>
                    <a:pt x="9670" y="1309"/>
                  </a:lnTo>
                  <a:cubicBezTo>
                    <a:pt x="8665" y="456"/>
                    <a:pt x="7376" y="1"/>
                    <a:pt x="6049" y="1"/>
                  </a:cubicBezTo>
                  <a:close/>
                </a:path>
              </a:pathLst>
            </a:custGeom>
            <a:solidFill>
              <a:srgbClr val="A5CF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54;p26">
              <a:extLst>
                <a:ext uri="{FF2B5EF4-FFF2-40B4-BE49-F238E27FC236}">
                  <a16:creationId xmlns:a16="http://schemas.microsoft.com/office/drawing/2014/main" id="{05DE0945-91F0-8D69-8905-5090B50814D3}"/>
                </a:ext>
              </a:extLst>
            </p:cNvPr>
            <p:cNvSpPr/>
            <p:nvPr/>
          </p:nvSpPr>
          <p:spPr>
            <a:xfrm>
              <a:off x="1325913" y="1522750"/>
              <a:ext cx="140350" cy="126700"/>
            </a:xfrm>
            <a:custGeom>
              <a:avLst/>
              <a:gdLst/>
              <a:ahLst/>
              <a:cxnLst/>
              <a:rect l="l" t="t" r="r" b="b"/>
              <a:pathLst>
                <a:path w="5614" h="5068" extrusionOk="0">
                  <a:moveTo>
                    <a:pt x="3622" y="0"/>
                  </a:moveTo>
                  <a:cubicBezTo>
                    <a:pt x="1613" y="759"/>
                    <a:pt x="209" y="2579"/>
                    <a:pt x="1" y="4703"/>
                  </a:cubicBezTo>
                  <a:cubicBezTo>
                    <a:pt x="646" y="4948"/>
                    <a:pt x="1323" y="5068"/>
                    <a:pt x="1995" y="5068"/>
                  </a:cubicBezTo>
                  <a:cubicBezTo>
                    <a:pt x="3298" y="5068"/>
                    <a:pt x="4588" y="4617"/>
                    <a:pt x="5613" y="3755"/>
                  </a:cubicBezTo>
                  <a:lnTo>
                    <a:pt x="3622" y="0"/>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55;p26">
              <a:extLst>
                <a:ext uri="{FF2B5EF4-FFF2-40B4-BE49-F238E27FC236}">
                  <a16:creationId xmlns:a16="http://schemas.microsoft.com/office/drawing/2014/main" id="{A2677307-4217-E01D-C395-E1794114218D}"/>
                </a:ext>
              </a:extLst>
            </p:cNvPr>
            <p:cNvSpPr/>
            <p:nvPr/>
          </p:nvSpPr>
          <p:spPr>
            <a:xfrm>
              <a:off x="1466238" y="1522750"/>
              <a:ext cx="140800" cy="126700"/>
            </a:xfrm>
            <a:custGeom>
              <a:avLst/>
              <a:gdLst/>
              <a:ahLst/>
              <a:cxnLst/>
              <a:rect l="l" t="t" r="r" b="b"/>
              <a:pathLst>
                <a:path w="5632" h="5068" extrusionOk="0">
                  <a:moveTo>
                    <a:pt x="2010" y="0"/>
                  </a:moveTo>
                  <a:lnTo>
                    <a:pt x="0" y="3755"/>
                  </a:lnTo>
                  <a:cubicBezTo>
                    <a:pt x="1038" y="4617"/>
                    <a:pt x="2324" y="5068"/>
                    <a:pt x="3628" y="5068"/>
                  </a:cubicBezTo>
                  <a:cubicBezTo>
                    <a:pt x="4302" y="5068"/>
                    <a:pt x="4980" y="4948"/>
                    <a:pt x="5632" y="4703"/>
                  </a:cubicBezTo>
                  <a:cubicBezTo>
                    <a:pt x="5404" y="2579"/>
                    <a:pt x="4001" y="759"/>
                    <a:pt x="2010" y="0"/>
                  </a:cubicBez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56;p26">
              <a:extLst>
                <a:ext uri="{FF2B5EF4-FFF2-40B4-BE49-F238E27FC236}">
                  <a16:creationId xmlns:a16="http://schemas.microsoft.com/office/drawing/2014/main" id="{7475F7BE-4AD4-9FF8-2D67-A3DE7917910C}"/>
                </a:ext>
              </a:extLst>
            </p:cNvPr>
            <p:cNvSpPr/>
            <p:nvPr/>
          </p:nvSpPr>
          <p:spPr>
            <a:xfrm>
              <a:off x="1415513" y="1399500"/>
              <a:ext cx="101950" cy="123275"/>
            </a:xfrm>
            <a:custGeom>
              <a:avLst/>
              <a:gdLst/>
              <a:ahLst/>
              <a:cxnLst/>
              <a:rect l="l" t="t" r="r" b="b"/>
              <a:pathLst>
                <a:path w="4078" h="4931" extrusionOk="0">
                  <a:moveTo>
                    <a:pt x="2029" y="0"/>
                  </a:moveTo>
                  <a:cubicBezTo>
                    <a:pt x="740" y="1081"/>
                    <a:pt x="1" y="2674"/>
                    <a:pt x="1" y="4342"/>
                  </a:cubicBezTo>
                  <a:cubicBezTo>
                    <a:pt x="1" y="4551"/>
                    <a:pt x="1" y="4741"/>
                    <a:pt x="38" y="4930"/>
                  </a:cubicBezTo>
                  <a:lnTo>
                    <a:pt x="4039" y="4930"/>
                  </a:lnTo>
                  <a:cubicBezTo>
                    <a:pt x="4058" y="4741"/>
                    <a:pt x="4077" y="4551"/>
                    <a:pt x="4077" y="4342"/>
                  </a:cubicBezTo>
                  <a:cubicBezTo>
                    <a:pt x="4077" y="2674"/>
                    <a:pt x="3319" y="1081"/>
                    <a:pt x="2029" y="0"/>
                  </a:cubicBez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57;p26">
              <a:extLst>
                <a:ext uri="{FF2B5EF4-FFF2-40B4-BE49-F238E27FC236}">
                  <a16:creationId xmlns:a16="http://schemas.microsoft.com/office/drawing/2014/main" id="{A4439667-7900-3554-5176-9D341201805D}"/>
                </a:ext>
              </a:extLst>
            </p:cNvPr>
            <p:cNvSpPr/>
            <p:nvPr/>
          </p:nvSpPr>
          <p:spPr>
            <a:xfrm>
              <a:off x="1416463" y="1513850"/>
              <a:ext cx="100050" cy="102775"/>
            </a:xfrm>
            <a:custGeom>
              <a:avLst/>
              <a:gdLst/>
              <a:ahLst/>
              <a:cxnLst/>
              <a:rect l="l" t="t" r="r" b="b"/>
              <a:pathLst>
                <a:path w="4002" h="4111" extrusionOk="0">
                  <a:moveTo>
                    <a:pt x="2001" y="1"/>
                  </a:moveTo>
                  <a:cubicBezTo>
                    <a:pt x="1323" y="1"/>
                    <a:pt x="645" y="119"/>
                    <a:pt x="0" y="356"/>
                  </a:cubicBezTo>
                  <a:cubicBezTo>
                    <a:pt x="152" y="1835"/>
                    <a:pt x="873" y="3181"/>
                    <a:pt x="1991" y="4111"/>
                  </a:cubicBezTo>
                  <a:cubicBezTo>
                    <a:pt x="3129" y="3181"/>
                    <a:pt x="3850" y="1835"/>
                    <a:pt x="4001" y="356"/>
                  </a:cubicBezTo>
                  <a:cubicBezTo>
                    <a:pt x="3357" y="119"/>
                    <a:pt x="2679" y="1"/>
                    <a:pt x="2001"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58;p26">
              <a:extLst>
                <a:ext uri="{FF2B5EF4-FFF2-40B4-BE49-F238E27FC236}">
                  <a16:creationId xmlns:a16="http://schemas.microsoft.com/office/drawing/2014/main" id="{7484877D-C2C5-04EA-1B1E-10585071F42F}"/>
                </a:ext>
              </a:extLst>
            </p:cNvPr>
            <p:cNvSpPr/>
            <p:nvPr/>
          </p:nvSpPr>
          <p:spPr>
            <a:xfrm>
              <a:off x="1378063" y="1711875"/>
              <a:ext cx="22300" cy="19075"/>
            </a:xfrm>
            <a:custGeom>
              <a:avLst/>
              <a:gdLst/>
              <a:ahLst/>
              <a:cxnLst/>
              <a:rect l="l" t="t" r="r" b="b"/>
              <a:pathLst>
                <a:path w="892" h="763" extrusionOk="0">
                  <a:moveTo>
                    <a:pt x="513" y="1"/>
                  </a:moveTo>
                  <a:cubicBezTo>
                    <a:pt x="171" y="1"/>
                    <a:pt x="1" y="399"/>
                    <a:pt x="247" y="646"/>
                  </a:cubicBezTo>
                  <a:cubicBezTo>
                    <a:pt x="321" y="726"/>
                    <a:pt x="416" y="762"/>
                    <a:pt x="510" y="762"/>
                  </a:cubicBezTo>
                  <a:cubicBezTo>
                    <a:pt x="703" y="762"/>
                    <a:pt x="892" y="610"/>
                    <a:pt x="892" y="380"/>
                  </a:cubicBezTo>
                  <a:cubicBezTo>
                    <a:pt x="892" y="171"/>
                    <a:pt x="721" y="1"/>
                    <a:pt x="513"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59;p26">
              <a:extLst>
                <a:ext uri="{FF2B5EF4-FFF2-40B4-BE49-F238E27FC236}">
                  <a16:creationId xmlns:a16="http://schemas.microsoft.com/office/drawing/2014/main" id="{E1E6012E-0156-EFA6-FB1E-266BEAF262C2}"/>
                </a:ext>
              </a:extLst>
            </p:cNvPr>
            <p:cNvSpPr/>
            <p:nvPr/>
          </p:nvSpPr>
          <p:spPr>
            <a:xfrm>
              <a:off x="1404413" y="1732225"/>
              <a:ext cx="132900" cy="36225"/>
            </a:xfrm>
            <a:custGeom>
              <a:avLst/>
              <a:gdLst/>
              <a:ahLst/>
              <a:cxnLst/>
              <a:rect l="l" t="t" r="r" b="b"/>
              <a:pathLst>
                <a:path w="5316" h="1449" extrusionOk="0">
                  <a:moveTo>
                    <a:pt x="4762" y="0"/>
                  </a:moveTo>
                  <a:cubicBezTo>
                    <a:pt x="4691" y="0"/>
                    <a:pt x="4615" y="24"/>
                    <a:pt x="4540" y="78"/>
                  </a:cubicBezTo>
                  <a:cubicBezTo>
                    <a:pt x="3916" y="484"/>
                    <a:pt x="3195" y="690"/>
                    <a:pt x="2471" y="690"/>
                  </a:cubicBezTo>
                  <a:cubicBezTo>
                    <a:pt x="1875" y="690"/>
                    <a:pt x="1277" y="550"/>
                    <a:pt x="729" y="268"/>
                  </a:cubicBezTo>
                  <a:cubicBezTo>
                    <a:pt x="664" y="231"/>
                    <a:pt x="600" y="215"/>
                    <a:pt x="541" y="215"/>
                  </a:cubicBezTo>
                  <a:cubicBezTo>
                    <a:pt x="203" y="215"/>
                    <a:pt x="0" y="738"/>
                    <a:pt x="388" y="931"/>
                  </a:cubicBezTo>
                  <a:cubicBezTo>
                    <a:pt x="1043" y="1276"/>
                    <a:pt x="1760" y="1448"/>
                    <a:pt x="2478" y="1448"/>
                  </a:cubicBezTo>
                  <a:cubicBezTo>
                    <a:pt x="3340" y="1448"/>
                    <a:pt x="4202" y="1200"/>
                    <a:pt x="4957" y="704"/>
                  </a:cubicBezTo>
                  <a:cubicBezTo>
                    <a:pt x="5315" y="486"/>
                    <a:pt x="5086" y="0"/>
                    <a:pt x="4762" y="0"/>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60;p26">
              <a:extLst>
                <a:ext uri="{FF2B5EF4-FFF2-40B4-BE49-F238E27FC236}">
                  <a16:creationId xmlns:a16="http://schemas.microsoft.com/office/drawing/2014/main" id="{A92854FA-1FDB-2637-8C51-BEBC4699A012}"/>
                </a:ext>
              </a:extLst>
            </p:cNvPr>
            <p:cNvSpPr/>
            <p:nvPr/>
          </p:nvSpPr>
          <p:spPr>
            <a:xfrm>
              <a:off x="1586213" y="1404200"/>
              <a:ext cx="83050" cy="94550"/>
            </a:xfrm>
            <a:custGeom>
              <a:avLst/>
              <a:gdLst/>
              <a:ahLst/>
              <a:cxnLst/>
              <a:rect l="l" t="t" r="r" b="b"/>
              <a:pathLst>
                <a:path w="3322" h="3782" extrusionOk="0">
                  <a:moveTo>
                    <a:pt x="550" y="1"/>
                  </a:moveTo>
                  <a:cubicBezTo>
                    <a:pt x="193" y="1"/>
                    <a:pt x="1" y="541"/>
                    <a:pt x="397" y="722"/>
                  </a:cubicBezTo>
                  <a:cubicBezTo>
                    <a:pt x="1516" y="1234"/>
                    <a:pt x="2312" y="2258"/>
                    <a:pt x="2540" y="3472"/>
                  </a:cubicBezTo>
                  <a:cubicBezTo>
                    <a:pt x="2572" y="3686"/>
                    <a:pt x="2730" y="3782"/>
                    <a:pt x="2892" y="3782"/>
                  </a:cubicBezTo>
                  <a:cubicBezTo>
                    <a:pt x="3104" y="3782"/>
                    <a:pt x="3322" y="3618"/>
                    <a:pt x="3279" y="3339"/>
                  </a:cubicBezTo>
                  <a:cubicBezTo>
                    <a:pt x="3014" y="1879"/>
                    <a:pt x="2047" y="665"/>
                    <a:pt x="719" y="40"/>
                  </a:cubicBezTo>
                  <a:cubicBezTo>
                    <a:pt x="660" y="13"/>
                    <a:pt x="603" y="1"/>
                    <a:pt x="550"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61;p26">
              <a:extLst>
                <a:ext uri="{FF2B5EF4-FFF2-40B4-BE49-F238E27FC236}">
                  <a16:creationId xmlns:a16="http://schemas.microsoft.com/office/drawing/2014/main" id="{6B4FE27F-17AD-112B-5FF6-C3E0F89397CF}"/>
                </a:ext>
              </a:extLst>
            </p:cNvPr>
            <p:cNvSpPr/>
            <p:nvPr/>
          </p:nvSpPr>
          <p:spPr>
            <a:xfrm>
              <a:off x="1200313" y="1357500"/>
              <a:ext cx="531400" cy="448750"/>
            </a:xfrm>
            <a:custGeom>
              <a:avLst/>
              <a:gdLst/>
              <a:ahLst/>
              <a:cxnLst/>
              <a:rect l="l" t="t" r="r" b="b"/>
              <a:pathLst>
                <a:path w="21256" h="17950" extrusionOk="0">
                  <a:moveTo>
                    <a:pt x="10637" y="2192"/>
                  </a:moveTo>
                  <a:cubicBezTo>
                    <a:pt x="11699" y="3178"/>
                    <a:pt x="12306" y="4562"/>
                    <a:pt x="12306" y="6022"/>
                  </a:cubicBezTo>
                  <a:lnTo>
                    <a:pt x="12306" y="6098"/>
                  </a:lnTo>
                  <a:cubicBezTo>
                    <a:pt x="11766" y="5947"/>
                    <a:pt x="11206" y="5871"/>
                    <a:pt x="10647" y="5871"/>
                  </a:cubicBezTo>
                  <a:cubicBezTo>
                    <a:pt x="10088" y="5871"/>
                    <a:pt x="9528" y="5947"/>
                    <a:pt x="8988" y="6098"/>
                  </a:cubicBezTo>
                  <a:lnTo>
                    <a:pt x="8988" y="6022"/>
                  </a:lnTo>
                  <a:cubicBezTo>
                    <a:pt x="8988" y="4562"/>
                    <a:pt x="9576" y="3178"/>
                    <a:pt x="10637" y="2192"/>
                  </a:cubicBezTo>
                  <a:close/>
                  <a:moveTo>
                    <a:pt x="10637" y="6634"/>
                  </a:moveTo>
                  <a:cubicBezTo>
                    <a:pt x="11173" y="6634"/>
                    <a:pt x="11709" y="6714"/>
                    <a:pt x="12230" y="6876"/>
                  </a:cubicBezTo>
                  <a:cubicBezTo>
                    <a:pt x="12041" y="8013"/>
                    <a:pt x="11491" y="9075"/>
                    <a:pt x="10637" y="9872"/>
                  </a:cubicBezTo>
                  <a:cubicBezTo>
                    <a:pt x="9784" y="9075"/>
                    <a:pt x="9234" y="8013"/>
                    <a:pt x="9045" y="6876"/>
                  </a:cubicBezTo>
                  <a:cubicBezTo>
                    <a:pt x="9566" y="6714"/>
                    <a:pt x="10102" y="6634"/>
                    <a:pt x="10637" y="6634"/>
                  </a:cubicBezTo>
                  <a:close/>
                  <a:moveTo>
                    <a:pt x="7101" y="750"/>
                  </a:moveTo>
                  <a:cubicBezTo>
                    <a:pt x="8152" y="750"/>
                    <a:pt x="9182" y="1090"/>
                    <a:pt x="10050" y="1699"/>
                  </a:cubicBezTo>
                  <a:cubicBezTo>
                    <a:pt x="8893" y="2818"/>
                    <a:pt x="8229" y="4392"/>
                    <a:pt x="8229" y="6022"/>
                  </a:cubicBezTo>
                  <a:lnTo>
                    <a:pt x="8229" y="6364"/>
                  </a:lnTo>
                  <a:cubicBezTo>
                    <a:pt x="6409" y="7160"/>
                    <a:pt x="5082" y="8810"/>
                    <a:pt x="4721" y="10782"/>
                  </a:cubicBezTo>
                  <a:cubicBezTo>
                    <a:pt x="2503" y="9701"/>
                    <a:pt x="1327" y="7236"/>
                    <a:pt x="1877" y="4847"/>
                  </a:cubicBezTo>
                  <a:cubicBezTo>
                    <a:pt x="2427" y="2439"/>
                    <a:pt x="4570" y="751"/>
                    <a:pt x="7016" y="751"/>
                  </a:cubicBezTo>
                  <a:cubicBezTo>
                    <a:pt x="7044" y="751"/>
                    <a:pt x="7073" y="750"/>
                    <a:pt x="7101" y="750"/>
                  </a:cubicBezTo>
                  <a:close/>
                  <a:moveTo>
                    <a:pt x="14172" y="750"/>
                  </a:moveTo>
                  <a:cubicBezTo>
                    <a:pt x="14201" y="750"/>
                    <a:pt x="14230" y="751"/>
                    <a:pt x="14259" y="751"/>
                  </a:cubicBezTo>
                  <a:cubicBezTo>
                    <a:pt x="16724" y="751"/>
                    <a:pt x="18848" y="2439"/>
                    <a:pt x="19398" y="4847"/>
                  </a:cubicBezTo>
                  <a:cubicBezTo>
                    <a:pt x="19948" y="7236"/>
                    <a:pt x="18772" y="9701"/>
                    <a:pt x="16572" y="10782"/>
                  </a:cubicBezTo>
                  <a:cubicBezTo>
                    <a:pt x="16193" y="8810"/>
                    <a:pt x="14885" y="7160"/>
                    <a:pt x="13046" y="6364"/>
                  </a:cubicBezTo>
                  <a:lnTo>
                    <a:pt x="13046" y="6022"/>
                  </a:lnTo>
                  <a:cubicBezTo>
                    <a:pt x="13046" y="4392"/>
                    <a:pt x="12382" y="2818"/>
                    <a:pt x="11225" y="1699"/>
                  </a:cubicBezTo>
                  <a:cubicBezTo>
                    <a:pt x="12093" y="1090"/>
                    <a:pt x="13104" y="750"/>
                    <a:pt x="14172" y="750"/>
                  </a:cubicBezTo>
                  <a:close/>
                  <a:moveTo>
                    <a:pt x="8343" y="7160"/>
                  </a:moveTo>
                  <a:cubicBezTo>
                    <a:pt x="8571" y="8374"/>
                    <a:pt x="9158" y="9492"/>
                    <a:pt x="10050" y="10346"/>
                  </a:cubicBezTo>
                  <a:cubicBezTo>
                    <a:pt x="9148" y="10980"/>
                    <a:pt x="8085" y="11309"/>
                    <a:pt x="7009" y="11309"/>
                  </a:cubicBezTo>
                  <a:cubicBezTo>
                    <a:pt x="6478" y="11309"/>
                    <a:pt x="5943" y="11229"/>
                    <a:pt x="5423" y="11066"/>
                  </a:cubicBezTo>
                  <a:cubicBezTo>
                    <a:pt x="5707" y="9360"/>
                    <a:pt x="6788" y="7919"/>
                    <a:pt x="8343" y="7160"/>
                  </a:cubicBezTo>
                  <a:close/>
                  <a:moveTo>
                    <a:pt x="12951" y="7160"/>
                  </a:moveTo>
                  <a:cubicBezTo>
                    <a:pt x="14487" y="7919"/>
                    <a:pt x="15567" y="9360"/>
                    <a:pt x="15852" y="11066"/>
                  </a:cubicBezTo>
                  <a:cubicBezTo>
                    <a:pt x="15332" y="11229"/>
                    <a:pt x="14797" y="11309"/>
                    <a:pt x="14266" y="11309"/>
                  </a:cubicBezTo>
                  <a:cubicBezTo>
                    <a:pt x="13189" y="11309"/>
                    <a:pt x="12127" y="10980"/>
                    <a:pt x="11225" y="10346"/>
                  </a:cubicBezTo>
                  <a:cubicBezTo>
                    <a:pt x="12116" y="9492"/>
                    <a:pt x="12723" y="8374"/>
                    <a:pt x="12951" y="7160"/>
                  </a:cubicBezTo>
                  <a:close/>
                  <a:moveTo>
                    <a:pt x="10637" y="10858"/>
                  </a:moveTo>
                  <a:cubicBezTo>
                    <a:pt x="11700" y="11641"/>
                    <a:pt x="12977" y="12053"/>
                    <a:pt x="14273" y="12053"/>
                  </a:cubicBezTo>
                  <a:cubicBezTo>
                    <a:pt x="14826" y="12053"/>
                    <a:pt x="15383" y="11978"/>
                    <a:pt x="15928" y="11825"/>
                  </a:cubicBezTo>
                  <a:lnTo>
                    <a:pt x="15928" y="11919"/>
                  </a:lnTo>
                  <a:cubicBezTo>
                    <a:pt x="15909" y="14821"/>
                    <a:pt x="13557" y="17191"/>
                    <a:pt x="10637" y="17191"/>
                  </a:cubicBezTo>
                  <a:cubicBezTo>
                    <a:pt x="7736" y="17191"/>
                    <a:pt x="5366" y="14821"/>
                    <a:pt x="5366" y="11919"/>
                  </a:cubicBezTo>
                  <a:lnTo>
                    <a:pt x="5366" y="11825"/>
                  </a:lnTo>
                  <a:cubicBezTo>
                    <a:pt x="5911" y="11978"/>
                    <a:pt x="6468" y="12053"/>
                    <a:pt x="7021" y="12053"/>
                  </a:cubicBezTo>
                  <a:cubicBezTo>
                    <a:pt x="8315" y="12053"/>
                    <a:pt x="9588" y="11641"/>
                    <a:pt x="10637" y="10858"/>
                  </a:cubicBezTo>
                  <a:close/>
                  <a:moveTo>
                    <a:pt x="7027" y="0"/>
                  </a:moveTo>
                  <a:cubicBezTo>
                    <a:pt x="4964" y="0"/>
                    <a:pt x="2941" y="1054"/>
                    <a:pt x="1820" y="2989"/>
                  </a:cubicBezTo>
                  <a:cubicBezTo>
                    <a:pt x="0" y="6117"/>
                    <a:pt x="1308" y="10118"/>
                    <a:pt x="4627" y="11559"/>
                  </a:cubicBezTo>
                  <a:lnTo>
                    <a:pt x="4627" y="11919"/>
                  </a:lnTo>
                  <a:cubicBezTo>
                    <a:pt x="4627" y="15238"/>
                    <a:pt x="7319" y="17949"/>
                    <a:pt x="10656" y="17949"/>
                  </a:cubicBezTo>
                  <a:cubicBezTo>
                    <a:pt x="13994" y="17949"/>
                    <a:pt x="16686" y="15238"/>
                    <a:pt x="16686" y="11919"/>
                  </a:cubicBezTo>
                  <a:lnTo>
                    <a:pt x="16686" y="11559"/>
                  </a:lnTo>
                  <a:cubicBezTo>
                    <a:pt x="19966" y="10099"/>
                    <a:pt x="21256" y="6117"/>
                    <a:pt x="19436" y="3008"/>
                  </a:cubicBezTo>
                  <a:cubicBezTo>
                    <a:pt x="18311" y="1077"/>
                    <a:pt x="16290" y="20"/>
                    <a:pt x="14225" y="20"/>
                  </a:cubicBezTo>
                  <a:cubicBezTo>
                    <a:pt x="12984" y="20"/>
                    <a:pt x="11727" y="402"/>
                    <a:pt x="10637" y="1206"/>
                  </a:cubicBezTo>
                  <a:cubicBezTo>
                    <a:pt x="9548" y="389"/>
                    <a:pt x="8280" y="0"/>
                    <a:pt x="7027" y="0"/>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62;p26">
              <a:extLst>
                <a:ext uri="{FF2B5EF4-FFF2-40B4-BE49-F238E27FC236}">
                  <a16:creationId xmlns:a16="http://schemas.microsoft.com/office/drawing/2014/main" id="{A541C24A-B883-7DC1-516C-26994030574C}"/>
                </a:ext>
              </a:extLst>
            </p:cNvPr>
            <p:cNvSpPr/>
            <p:nvPr/>
          </p:nvSpPr>
          <p:spPr>
            <a:xfrm>
              <a:off x="1263438" y="1404200"/>
              <a:ext cx="83300" cy="94550"/>
            </a:xfrm>
            <a:custGeom>
              <a:avLst/>
              <a:gdLst/>
              <a:ahLst/>
              <a:cxnLst/>
              <a:rect l="l" t="t" r="r" b="b"/>
              <a:pathLst>
                <a:path w="3332" h="3782" extrusionOk="0">
                  <a:moveTo>
                    <a:pt x="2783" y="1"/>
                  </a:moveTo>
                  <a:cubicBezTo>
                    <a:pt x="2730" y="1"/>
                    <a:pt x="2673" y="13"/>
                    <a:pt x="2614" y="40"/>
                  </a:cubicBezTo>
                  <a:cubicBezTo>
                    <a:pt x="1267" y="665"/>
                    <a:pt x="319" y="1879"/>
                    <a:pt x="54" y="3339"/>
                  </a:cubicBezTo>
                  <a:cubicBezTo>
                    <a:pt x="0" y="3618"/>
                    <a:pt x="214" y="3782"/>
                    <a:pt x="427" y="3782"/>
                  </a:cubicBezTo>
                  <a:cubicBezTo>
                    <a:pt x="590" y="3782"/>
                    <a:pt x="752" y="3686"/>
                    <a:pt x="793" y="3472"/>
                  </a:cubicBezTo>
                  <a:cubicBezTo>
                    <a:pt x="1021" y="2258"/>
                    <a:pt x="1798" y="1234"/>
                    <a:pt x="2917" y="722"/>
                  </a:cubicBezTo>
                  <a:lnTo>
                    <a:pt x="2936" y="722"/>
                  </a:lnTo>
                  <a:cubicBezTo>
                    <a:pt x="3332" y="541"/>
                    <a:pt x="3139" y="1"/>
                    <a:pt x="2783" y="1"/>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3999;p32">
            <a:extLst>
              <a:ext uri="{FF2B5EF4-FFF2-40B4-BE49-F238E27FC236}">
                <a16:creationId xmlns:a16="http://schemas.microsoft.com/office/drawing/2014/main" id="{CE62A3B6-0DE6-AA77-8CA0-4A04C77FB5BA}"/>
              </a:ext>
            </a:extLst>
          </p:cNvPr>
          <p:cNvGrpSpPr/>
          <p:nvPr/>
        </p:nvGrpSpPr>
        <p:grpSpPr>
          <a:xfrm>
            <a:off x="4404251" y="2980478"/>
            <a:ext cx="365764" cy="365736"/>
            <a:chOff x="3962513" y="3253150"/>
            <a:chExt cx="497300" cy="497600"/>
          </a:xfrm>
        </p:grpSpPr>
        <p:sp>
          <p:nvSpPr>
            <p:cNvPr id="29" name="Google Shape;4000;p32">
              <a:extLst>
                <a:ext uri="{FF2B5EF4-FFF2-40B4-BE49-F238E27FC236}">
                  <a16:creationId xmlns:a16="http://schemas.microsoft.com/office/drawing/2014/main" id="{513F3E39-9389-8424-1DBE-71E638D1F59F}"/>
                </a:ext>
              </a:extLst>
            </p:cNvPr>
            <p:cNvSpPr/>
            <p:nvPr/>
          </p:nvSpPr>
          <p:spPr>
            <a:xfrm>
              <a:off x="4330363" y="3565850"/>
              <a:ext cx="119500" cy="174925"/>
            </a:xfrm>
            <a:custGeom>
              <a:avLst/>
              <a:gdLst/>
              <a:ahLst/>
              <a:cxnLst/>
              <a:rect l="l" t="t" r="r" b="b"/>
              <a:pathLst>
                <a:path w="4780" h="6997" extrusionOk="0">
                  <a:moveTo>
                    <a:pt x="1" y="0"/>
                  </a:moveTo>
                  <a:lnTo>
                    <a:pt x="1" y="6997"/>
                  </a:lnTo>
                  <a:lnTo>
                    <a:pt x="4779" y="6997"/>
                  </a:lnTo>
                  <a:lnTo>
                    <a:pt x="4779" y="0"/>
                  </a:lnTo>
                  <a:close/>
                </a:path>
              </a:pathLst>
            </a:custGeom>
            <a:solidFill>
              <a:srgbClr val="A5CF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01;p32">
              <a:extLst>
                <a:ext uri="{FF2B5EF4-FFF2-40B4-BE49-F238E27FC236}">
                  <a16:creationId xmlns:a16="http://schemas.microsoft.com/office/drawing/2014/main" id="{C976567F-D3EB-29F2-8120-28BAAF0444EE}"/>
                </a:ext>
              </a:extLst>
            </p:cNvPr>
            <p:cNvSpPr/>
            <p:nvPr/>
          </p:nvSpPr>
          <p:spPr>
            <a:xfrm>
              <a:off x="4209088" y="3262750"/>
              <a:ext cx="217550" cy="195950"/>
            </a:xfrm>
            <a:custGeom>
              <a:avLst/>
              <a:gdLst/>
              <a:ahLst/>
              <a:cxnLst/>
              <a:rect l="l" t="t" r="r" b="b"/>
              <a:pathLst>
                <a:path w="8702" h="7838" extrusionOk="0">
                  <a:moveTo>
                    <a:pt x="6474" y="1"/>
                  </a:moveTo>
                  <a:cubicBezTo>
                    <a:pt x="5696" y="1"/>
                    <a:pt x="4933" y="537"/>
                    <a:pt x="4662" y="1335"/>
                  </a:cubicBezTo>
                  <a:cubicBezTo>
                    <a:pt x="4302" y="2643"/>
                    <a:pt x="3430" y="3743"/>
                    <a:pt x="2254" y="4388"/>
                  </a:cubicBezTo>
                  <a:lnTo>
                    <a:pt x="2065" y="4217"/>
                  </a:lnTo>
                  <a:cubicBezTo>
                    <a:pt x="1853" y="4006"/>
                    <a:pt x="1617" y="3917"/>
                    <a:pt x="1390" y="3917"/>
                  </a:cubicBezTo>
                  <a:cubicBezTo>
                    <a:pt x="643" y="3917"/>
                    <a:pt x="1" y="4884"/>
                    <a:pt x="699" y="5582"/>
                  </a:cubicBezTo>
                  <a:lnTo>
                    <a:pt x="2614" y="7516"/>
                  </a:lnTo>
                  <a:cubicBezTo>
                    <a:pt x="2828" y="7743"/>
                    <a:pt x="3070" y="7837"/>
                    <a:pt x="3304" y="7837"/>
                  </a:cubicBezTo>
                  <a:cubicBezTo>
                    <a:pt x="4068" y="7837"/>
                    <a:pt x="4739" y="6829"/>
                    <a:pt x="3999" y="6132"/>
                  </a:cubicBezTo>
                  <a:lnTo>
                    <a:pt x="3809" y="5962"/>
                  </a:lnTo>
                  <a:cubicBezTo>
                    <a:pt x="4473" y="4786"/>
                    <a:pt x="5572" y="3914"/>
                    <a:pt x="6862" y="3535"/>
                  </a:cubicBezTo>
                  <a:cubicBezTo>
                    <a:pt x="8094" y="3136"/>
                    <a:pt x="8701" y="1544"/>
                    <a:pt x="7677" y="520"/>
                  </a:cubicBezTo>
                  <a:cubicBezTo>
                    <a:pt x="7323" y="159"/>
                    <a:pt x="6896" y="1"/>
                    <a:pt x="6474" y="1"/>
                  </a:cubicBezTo>
                  <a:close/>
                </a:path>
              </a:pathLst>
            </a:custGeom>
            <a:solidFill>
              <a:srgbClr val="A5CF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02;p32">
              <a:extLst>
                <a:ext uri="{FF2B5EF4-FFF2-40B4-BE49-F238E27FC236}">
                  <a16:creationId xmlns:a16="http://schemas.microsoft.com/office/drawing/2014/main" id="{1CBC9947-C271-DEFA-441E-CFFDBBE7EF4F}"/>
                </a:ext>
              </a:extLst>
            </p:cNvPr>
            <p:cNvSpPr/>
            <p:nvPr/>
          </p:nvSpPr>
          <p:spPr>
            <a:xfrm>
              <a:off x="4210913" y="3565850"/>
              <a:ext cx="119475" cy="174925"/>
            </a:xfrm>
            <a:custGeom>
              <a:avLst/>
              <a:gdLst/>
              <a:ahLst/>
              <a:cxnLst/>
              <a:rect l="l" t="t" r="r" b="b"/>
              <a:pathLst>
                <a:path w="4779" h="6997" extrusionOk="0">
                  <a:moveTo>
                    <a:pt x="1" y="0"/>
                  </a:moveTo>
                  <a:lnTo>
                    <a:pt x="1" y="6997"/>
                  </a:lnTo>
                  <a:lnTo>
                    <a:pt x="4779" y="6997"/>
                  </a:lnTo>
                  <a:lnTo>
                    <a:pt x="4779" y="0"/>
                  </a:lnTo>
                  <a:close/>
                </a:path>
              </a:pathLst>
            </a:custGeom>
            <a:solidFill>
              <a:srgbClr val="DBA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03;p32">
              <a:extLst>
                <a:ext uri="{FF2B5EF4-FFF2-40B4-BE49-F238E27FC236}">
                  <a16:creationId xmlns:a16="http://schemas.microsoft.com/office/drawing/2014/main" id="{9E77883C-FE24-EA7A-9145-EBA57A8A95D9}"/>
                </a:ext>
              </a:extLst>
            </p:cNvPr>
            <p:cNvSpPr/>
            <p:nvPr/>
          </p:nvSpPr>
          <p:spPr>
            <a:xfrm>
              <a:off x="4091463" y="3565850"/>
              <a:ext cx="119950" cy="174925"/>
            </a:xfrm>
            <a:custGeom>
              <a:avLst/>
              <a:gdLst/>
              <a:ahLst/>
              <a:cxnLst/>
              <a:rect l="l" t="t" r="r" b="b"/>
              <a:pathLst>
                <a:path w="4798" h="6997" extrusionOk="0">
                  <a:moveTo>
                    <a:pt x="2427" y="0"/>
                  </a:moveTo>
                  <a:lnTo>
                    <a:pt x="0" y="1877"/>
                  </a:lnTo>
                  <a:lnTo>
                    <a:pt x="0" y="6997"/>
                  </a:lnTo>
                  <a:lnTo>
                    <a:pt x="4798" y="6997"/>
                  </a:lnTo>
                  <a:lnTo>
                    <a:pt x="4798" y="0"/>
                  </a:lnTo>
                  <a:close/>
                </a:path>
              </a:pathLst>
            </a:custGeom>
            <a:solidFill>
              <a:srgbClr val="FF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04;p32">
              <a:extLst>
                <a:ext uri="{FF2B5EF4-FFF2-40B4-BE49-F238E27FC236}">
                  <a16:creationId xmlns:a16="http://schemas.microsoft.com/office/drawing/2014/main" id="{400B913E-EEAB-DA27-3056-01B7FE57C9CE}"/>
                </a:ext>
              </a:extLst>
            </p:cNvPr>
            <p:cNvSpPr/>
            <p:nvPr/>
          </p:nvSpPr>
          <p:spPr>
            <a:xfrm>
              <a:off x="3972463" y="3406100"/>
              <a:ext cx="298675" cy="334675"/>
            </a:xfrm>
            <a:custGeom>
              <a:avLst/>
              <a:gdLst/>
              <a:ahLst/>
              <a:cxnLst/>
              <a:rect l="l" t="t" r="r" b="b"/>
              <a:pathLst>
                <a:path w="11947" h="13387" extrusionOk="0">
                  <a:moveTo>
                    <a:pt x="10297" y="0"/>
                  </a:moveTo>
                  <a:lnTo>
                    <a:pt x="4381" y="5916"/>
                  </a:lnTo>
                  <a:cubicBezTo>
                    <a:pt x="4248" y="6049"/>
                    <a:pt x="4135" y="6219"/>
                    <a:pt x="4078" y="6390"/>
                  </a:cubicBezTo>
                  <a:lnTo>
                    <a:pt x="1" y="6390"/>
                  </a:lnTo>
                  <a:lnTo>
                    <a:pt x="1" y="13387"/>
                  </a:lnTo>
                  <a:lnTo>
                    <a:pt x="4760" y="13387"/>
                  </a:lnTo>
                  <a:lnTo>
                    <a:pt x="4760" y="8267"/>
                  </a:lnTo>
                  <a:lnTo>
                    <a:pt x="5121" y="7907"/>
                  </a:lnTo>
                  <a:cubicBezTo>
                    <a:pt x="5142" y="7908"/>
                    <a:pt x="5164" y="7909"/>
                    <a:pt x="5185" y="7909"/>
                  </a:cubicBezTo>
                  <a:cubicBezTo>
                    <a:pt x="5502" y="7909"/>
                    <a:pt x="5799" y="7779"/>
                    <a:pt x="6012" y="7566"/>
                  </a:cubicBezTo>
                  <a:lnTo>
                    <a:pt x="11947" y="1631"/>
                  </a:lnTo>
                  <a:lnTo>
                    <a:pt x="10297" y="0"/>
                  </a:lnTo>
                  <a:close/>
                </a:path>
              </a:pathLst>
            </a:custGeom>
            <a:solidFill>
              <a:srgbClr val="E7E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05;p32">
              <a:extLst>
                <a:ext uri="{FF2B5EF4-FFF2-40B4-BE49-F238E27FC236}">
                  <a16:creationId xmlns:a16="http://schemas.microsoft.com/office/drawing/2014/main" id="{BB85A6B2-8D44-D655-EBE4-8F09AB274A59}"/>
                </a:ext>
              </a:extLst>
            </p:cNvPr>
            <p:cNvSpPr/>
            <p:nvPr/>
          </p:nvSpPr>
          <p:spPr>
            <a:xfrm>
              <a:off x="4398288" y="3595200"/>
              <a:ext cx="22650" cy="19075"/>
            </a:xfrm>
            <a:custGeom>
              <a:avLst/>
              <a:gdLst/>
              <a:ahLst/>
              <a:cxnLst/>
              <a:rect l="l" t="t" r="r" b="b"/>
              <a:pathLst>
                <a:path w="906" h="763" extrusionOk="0">
                  <a:moveTo>
                    <a:pt x="539" y="0"/>
                  </a:moveTo>
                  <a:cubicBezTo>
                    <a:pt x="528" y="0"/>
                    <a:pt x="518" y="1"/>
                    <a:pt x="507" y="2"/>
                  </a:cubicBezTo>
                  <a:cubicBezTo>
                    <a:pt x="500" y="1"/>
                    <a:pt x="493" y="1"/>
                    <a:pt x="486" y="1"/>
                  </a:cubicBezTo>
                  <a:cubicBezTo>
                    <a:pt x="159" y="1"/>
                    <a:pt x="1" y="424"/>
                    <a:pt x="242" y="646"/>
                  </a:cubicBezTo>
                  <a:cubicBezTo>
                    <a:pt x="322" y="727"/>
                    <a:pt x="421" y="763"/>
                    <a:pt x="518" y="763"/>
                  </a:cubicBezTo>
                  <a:cubicBezTo>
                    <a:pt x="717" y="763"/>
                    <a:pt x="906" y="611"/>
                    <a:pt x="906" y="381"/>
                  </a:cubicBezTo>
                  <a:cubicBezTo>
                    <a:pt x="906" y="182"/>
                    <a:pt x="750" y="0"/>
                    <a:pt x="539" y="0"/>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06;p32">
              <a:extLst>
                <a:ext uri="{FF2B5EF4-FFF2-40B4-BE49-F238E27FC236}">
                  <a16:creationId xmlns:a16="http://schemas.microsoft.com/office/drawing/2014/main" id="{399262E2-E018-F402-5F07-6E0D59A46D7D}"/>
                </a:ext>
              </a:extLst>
            </p:cNvPr>
            <p:cNvSpPr/>
            <p:nvPr/>
          </p:nvSpPr>
          <p:spPr>
            <a:xfrm>
              <a:off x="3962513" y="3253150"/>
              <a:ext cx="497300" cy="497600"/>
            </a:xfrm>
            <a:custGeom>
              <a:avLst/>
              <a:gdLst/>
              <a:ahLst/>
              <a:cxnLst/>
              <a:rect l="l" t="t" r="r" b="b"/>
              <a:pathLst>
                <a:path w="19892" h="19904" extrusionOk="0">
                  <a:moveTo>
                    <a:pt x="16336" y="787"/>
                  </a:moveTo>
                  <a:cubicBezTo>
                    <a:pt x="16663" y="787"/>
                    <a:pt x="16995" y="908"/>
                    <a:pt x="17275" y="1188"/>
                  </a:cubicBezTo>
                  <a:cubicBezTo>
                    <a:pt x="18071" y="1984"/>
                    <a:pt x="17559" y="3236"/>
                    <a:pt x="16592" y="3558"/>
                  </a:cubicBezTo>
                  <a:cubicBezTo>
                    <a:pt x="15151" y="4032"/>
                    <a:pt x="14146" y="4772"/>
                    <a:pt x="13331" y="6137"/>
                  </a:cubicBezTo>
                  <a:cubicBezTo>
                    <a:pt x="13236" y="6289"/>
                    <a:pt x="13255" y="6497"/>
                    <a:pt x="13388" y="6611"/>
                  </a:cubicBezTo>
                  <a:lnTo>
                    <a:pt x="13577" y="6801"/>
                  </a:lnTo>
                  <a:cubicBezTo>
                    <a:pt x="14024" y="7218"/>
                    <a:pt x="13628" y="7822"/>
                    <a:pt x="13170" y="7822"/>
                  </a:cubicBezTo>
                  <a:cubicBezTo>
                    <a:pt x="13026" y="7822"/>
                    <a:pt x="12875" y="7762"/>
                    <a:pt x="12743" y="7616"/>
                  </a:cubicBezTo>
                  <a:lnTo>
                    <a:pt x="10828" y="5701"/>
                  </a:lnTo>
                  <a:cubicBezTo>
                    <a:pt x="10600" y="5473"/>
                    <a:pt x="10600" y="5094"/>
                    <a:pt x="10828" y="4867"/>
                  </a:cubicBezTo>
                  <a:lnTo>
                    <a:pt x="10828" y="4886"/>
                  </a:lnTo>
                  <a:cubicBezTo>
                    <a:pt x="10942" y="4772"/>
                    <a:pt x="11093" y="4715"/>
                    <a:pt x="11245" y="4715"/>
                  </a:cubicBezTo>
                  <a:cubicBezTo>
                    <a:pt x="11397" y="4715"/>
                    <a:pt x="11548" y="4772"/>
                    <a:pt x="11662" y="4886"/>
                  </a:cubicBezTo>
                  <a:lnTo>
                    <a:pt x="11833" y="5056"/>
                  </a:lnTo>
                  <a:cubicBezTo>
                    <a:pt x="11910" y="5134"/>
                    <a:pt x="12007" y="5172"/>
                    <a:pt x="12104" y="5172"/>
                  </a:cubicBezTo>
                  <a:cubicBezTo>
                    <a:pt x="12174" y="5172"/>
                    <a:pt x="12244" y="5153"/>
                    <a:pt x="12307" y="5113"/>
                  </a:cubicBezTo>
                  <a:cubicBezTo>
                    <a:pt x="13691" y="4298"/>
                    <a:pt x="14430" y="3274"/>
                    <a:pt x="14904" y="1852"/>
                  </a:cubicBezTo>
                  <a:cubicBezTo>
                    <a:pt x="15104" y="1229"/>
                    <a:pt x="15711" y="787"/>
                    <a:pt x="16336" y="787"/>
                  </a:cubicBezTo>
                  <a:close/>
                  <a:moveTo>
                    <a:pt x="10695" y="6668"/>
                  </a:moveTo>
                  <a:lnTo>
                    <a:pt x="11795" y="7768"/>
                  </a:lnTo>
                  <a:lnTo>
                    <a:pt x="6144" y="13418"/>
                  </a:lnTo>
                  <a:cubicBezTo>
                    <a:pt x="6005" y="13557"/>
                    <a:pt x="5803" y="13648"/>
                    <a:pt x="5610" y="13648"/>
                  </a:cubicBezTo>
                  <a:cubicBezTo>
                    <a:pt x="5592" y="13648"/>
                    <a:pt x="5574" y="13647"/>
                    <a:pt x="5556" y="13646"/>
                  </a:cubicBezTo>
                  <a:cubicBezTo>
                    <a:pt x="5443" y="13646"/>
                    <a:pt x="5329" y="13684"/>
                    <a:pt x="5253" y="13760"/>
                  </a:cubicBezTo>
                  <a:cubicBezTo>
                    <a:pt x="5139" y="13873"/>
                    <a:pt x="5443" y="13570"/>
                    <a:pt x="3945" y="15068"/>
                  </a:cubicBezTo>
                  <a:cubicBezTo>
                    <a:pt x="3865" y="15140"/>
                    <a:pt x="3777" y="15170"/>
                    <a:pt x="3693" y="15170"/>
                  </a:cubicBezTo>
                  <a:cubicBezTo>
                    <a:pt x="3398" y="15170"/>
                    <a:pt x="3144" y="14798"/>
                    <a:pt x="3395" y="14518"/>
                  </a:cubicBezTo>
                  <a:lnTo>
                    <a:pt x="4703" y="13210"/>
                  </a:lnTo>
                  <a:cubicBezTo>
                    <a:pt x="4779" y="13115"/>
                    <a:pt x="4817" y="13020"/>
                    <a:pt x="4817" y="12906"/>
                  </a:cubicBezTo>
                  <a:cubicBezTo>
                    <a:pt x="4798" y="12679"/>
                    <a:pt x="4893" y="12470"/>
                    <a:pt x="5045" y="12318"/>
                  </a:cubicBezTo>
                  <a:lnTo>
                    <a:pt x="10695" y="6668"/>
                  </a:lnTo>
                  <a:close/>
                  <a:moveTo>
                    <a:pt x="3907" y="12906"/>
                  </a:moveTo>
                  <a:lnTo>
                    <a:pt x="2845" y="13968"/>
                  </a:lnTo>
                  <a:cubicBezTo>
                    <a:pt x="2018" y="14809"/>
                    <a:pt x="2789" y="15972"/>
                    <a:pt x="3689" y="15972"/>
                  </a:cubicBezTo>
                  <a:cubicBezTo>
                    <a:pt x="3966" y="15972"/>
                    <a:pt x="4255" y="15862"/>
                    <a:pt x="4514" y="15599"/>
                  </a:cubicBezTo>
                  <a:lnTo>
                    <a:pt x="4798" y="15314"/>
                  </a:lnTo>
                  <a:lnTo>
                    <a:pt x="4798" y="19107"/>
                  </a:lnTo>
                  <a:lnTo>
                    <a:pt x="778" y="19107"/>
                  </a:lnTo>
                  <a:lnTo>
                    <a:pt x="778" y="12906"/>
                  </a:lnTo>
                  <a:close/>
                  <a:moveTo>
                    <a:pt x="7756" y="12887"/>
                  </a:moveTo>
                  <a:lnTo>
                    <a:pt x="9557" y="12906"/>
                  </a:lnTo>
                  <a:lnTo>
                    <a:pt x="9557" y="19107"/>
                  </a:lnTo>
                  <a:lnTo>
                    <a:pt x="5556" y="19107"/>
                  </a:lnTo>
                  <a:lnTo>
                    <a:pt x="5556" y="14537"/>
                  </a:lnTo>
                  <a:lnTo>
                    <a:pt x="5689" y="14404"/>
                  </a:lnTo>
                  <a:cubicBezTo>
                    <a:pt x="6068" y="14385"/>
                    <a:pt x="6429" y="14215"/>
                    <a:pt x="6694" y="13949"/>
                  </a:cubicBezTo>
                  <a:lnTo>
                    <a:pt x="7756" y="12887"/>
                  </a:lnTo>
                  <a:close/>
                  <a:moveTo>
                    <a:pt x="14336" y="12906"/>
                  </a:moveTo>
                  <a:lnTo>
                    <a:pt x="14336" y="19107"/>
                  </a:lnTo>
                  <a:lnTo>
                    <a:pt x="10335" y="19107"/>
                  </a:lnTo>
                  <a:lnTo>
                    <a:pt x="10335" y="12906"/>
                  </a:lnTo>
                  <a:close/>
                  <a:moveTo>
                    <a:pt x="19114" y="12906"/>
                  </a:moveTo>
                  <a:lnTo>
                    <a:pt x="19114" y="19107"/>
                  </a:lnTo>
                  <a:lnTo>
                    <a:pt x="15113" y="19107"/>
                  </a:lnTo>
                  <a:lnTo>
                    <a:pt x="15113" y="12906"/>
                  </a:lnTo>
                  <a:close/>
                  <a:moveTo>
                    <a:pt x="16345" y="0"/>
                  </a:moveTo>
                  <a:cubicBezTo>
                    <a:pt x="15418" y="0"/>
                    <a:pt x="14512" y="626"/>
                    <a:pt x="14184" y="1586"/>
                  </a:cubicBezTo>
                  <a:cubicBezTo>
                    <a:pt x="13862" y="2705"/>
                    <a:pt x="13160" y="3672"/>
                    <a:pt x="12174" y="4298"/>
                  </a:cubicBezTo>
                  <a:cubicBezTo>
                    <a:pt x="11887" y="4029"/>
                    <a:pt x="11567" y="3914"/>
                    <a:pt x="11259" y="3914"/>
                  </a:cubicBezTo>
                  <a:cubicBezTo>
                    <a:pt x="10265" y="3914"/>
                    <a:pt x="9397" y="5105"/>
                    <a:pt x="10164" y="6118"/>
                  </a:cubicBezTo>
                  <a:lnTo>
                    <a:pt x="4514" y="11769"/>
                  </a:lnTo>
                  <a:cubicBezTo>
                    <a:pt x="4400" y="11863"/>
                    <a:pt x="4305" y="11996"/>
                    <a:pt x="4229" y="12129"/>
                  </a:cubicBezTo>
                  <a:lnTo>
                    <a:pt x="399" y="12129"/>
                  </a:lnTo>
                  <a:cubicBezTo>
                    <a:pt x="171" y="12129"/>
                    <a:pt x="1" y="12300"/>
                    <a:pt x="1" y="12508"/>
                  </a:cubicBezTo>
                  <a:lnTo>
                    <a:pt x="1" y="19505"/>
                  </a:lnTo>
                  <a:cubicBezTo>
                    <a:pt x="1" y="19713"/>
                    <a:pt x="171" y="19884"/>
                    <a:pt x="399" y="19884"/>
                  </a:cubicBezTo>
                  <a:lnTo>
                    <a:pt x="399" y="19903"/>
                  </a:lnTo>
                  <a:lnTo>
                    <a:pt x="19493" y="19903"/>
                  </a:lnTo>
                  <a:cubicBezTo>
                    <a:pt x="19721" y="19884"/>
                    <a:pt x="19891" y="19713"/>
                    <a:pt x="19891" y="19505"/>
                  </a:cubicBezTo>
                  <a:lnTo>
                    <a:pt x="19891" y="12508"/>
                  </a:lnTo>
                  <a:cubicBezTo>
                    <a:pt x="19891" y="12300"/>
                    <a:pt x="19721" y="12129"/>
                    <a:pt x="19493" y="12129"/>
                  </a:cubicBezTo>
                  <a:lnTo>
                    <a:pt x="8533" y="12129"/>
                  </a:lnTo>
                  <a:lnTo>
                    <a:pt x="12364" y="8299"/>
                  </a:lnTo>
                  <a:cubicBezTo>
                    <a:pt x="12635" y="8504"/>
                    <a:pt x="12918" y="8592"/>
                    <a:pt x="13187" y="8592"/>
                  </a:cubicBezTo>
                  <a:cubicBezTo>
                    <a:pt x="14235" y="8592"/>
                    <a:pt x="15070" y="7254"/>
                    <a:pt x="14165" y="6289"/>
                  </a:cubicBezTo>
                  <a:cubicBezTo>
                    <a:pt x="14810" y="5322"/>
                    <a:pt x="15758" y="4601"/>
                    <a:pt x="16876" y="4298"/>
                  </a:cubicBezTo>
                  <a:cubicBezTo>
                    <a:pt x="18355" y="3786"/>
                    <a:pt x="19038" y="1871"/>
                    <a:pt x="17825" y="638"/>
                  </a:cubicBezTo>
                  <a:cubicBezTo>
                    <a:pt x="17389" y="196"/>
                    <a:pt x="16864" y="0"/>
                    <a:pt x="16345" y="0"/>
                  </a:cubicBez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07;p32">
              <a:extLst>
                <a:ext uri="{FF2B5EF4-FFF2-40B4-BE49-F238E27FC236}">
                  <a16:creationId xmlns:a16="http://schemas.microsoft.com/office/drawing/2014/main" id="{5989C78D-F5CA-3D00-0C06-BA471916BAA2}"/>
                </a:ext>
              </a:extLst>
            </p:cNvPr>
            <p:cNvSpPr/>
            <p:nvPr/>
          </p:nvSpPr>
          <p:spPr>
            <a:xfrm>
              <a:off x="4401488" y="3633625"/>
              <a:ext cx="19450" cy="77875"/>
            </a:xfrm>
            <a:custGeom>
              <a:avLst/>
              <a:gdLst/>
              <a:ahLst/>
              <a:cxnLst/>
              <a:rect l="l" t="t" r="r" b="b"/>
              <a:pathLst>
                <a:path w="778" h="3115" extrusionOk="0">
                  <a:moveTo>
                    <a:pt x="379" y="1"/>
                  </a:moveTo>
                  <a:cubicBezTo>
                    <a:pt x="171" y="1"/>
                    <a:pt x="0" y="190"/>
                    <a:pt x="0" y="399"/>
                  </a:cubicBezTo>
                  <a:lnTo>
                    <a:pt x="0" y="2731"/>
                  </a:lnTo>
                  <a:cubicBezTo>
                    <a:pt x="0" y="2987"/>
                    <a:pt x="194" y="3115"/>
                    <a:pt x="389" y="3115"/>
                  </a:cubicBezTo>
                  <a:cubicBezTo>
                    <a:pt x="583" y="3115"/>
                    <a:pt x="778" y="2987"/>
                    <a:pt x="778" y="2731"/>
                  </a:cubicBezTo>
                  <a:lnTo>
                    <a:pt x="778" y="418"/>
                  </a:lnTo>
                  <a:cubicBezTo>
                    <a:pt x="778" y="190"/>
                    <a:pt x="607" y="20"/>
                    <a:pt x="379" y="20"/>
                  </a:cubicBezTo>
                  <a:lnTo>
                    <a:pt x="379" y="1"/>
                  </a:lnTo>
                  <a:close/>
                </a:path>
              </a:pathLst>
            </a:custGeom>
            <a:solidFill>
              <a:srgbClr val="16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ZoneTexte 36">
            <a:extLst>
              <a:ext uri="{FF2B5EF4-FFF2-40B4-BE49-F238E27FC236}">
                <a16:creationId xmlns:a16="http://schemas.microsoft.com/office/drawing/2014/main" id="{85462870-7ADB-645F-82FA-83360FC79AD8}"/>
              </a:ext>
            </a:extLst>
          </p:cNvPr>
          <p:cNvSpPr txBox="1"/>
          <p:nvPr/>
        </p:nvSpPr>
        <p:spPr>
          <a:xfrm>
            <a:off x="4568804" y="130663"/>
            <a:ext cx="4575196" cy="276999"/>
          </a:xfrm>
          <a:prstGeom prst="rect">
            <a:avLst/>
          </a:prstGeom>
          <a:noFill/>
        </p:spPr>
        <p:txBody>
          <a:bodyPr wrap="square">
            <a:spAutoFit/>
          </a:bodyPr>
          <a:lstStyle/>
          <a:p>
            <a:pPr marL="0" lvl="0" indent="0" algn="ctr" rtl="0">
              <a:spcBef>
                <a:spcPts val="0"/>
              </a:spcBef>
              <a:spcAft>
                <a:spcPts val="0"/>
              </a:spcAft>
              <a:buNone/>
            </a:pPr>
            <a:r>
              <a:rPr lang="fr-FR" sz="1200" i="1" dirty="0">
                <a:solidFill>
                  <a:schemeClr val="accent4"/>
                </a:solidFill>
                <a:latin typeface="Fira Code"/>
                <a:ea typeface="Fira Code"/>
                <a:cs typeface="Fira Code"/>
                <a:sym typeface="Fira Code"/>
              </a:rPr>
              <a:t>Utilité de la parallélisation automatique</a:t>
            </a:r>
          </a:p>
        </p:txBody>
      </p:sp>
      <p:sp>
        <p:nvSpPr>
          <p:cNvPr id="38" name="ZoneTexte 37">
            <a:extLst>
              <a:ext uri="{FF2B5EF4-FFF2-40B4-BE49-F238E27FC236}">
                <a16:creationId xmlns:a16="http://schemas.microsoft.com/office/drawing/2014/main" id="{98F82C27-4603-3527-607E-98B02CC9F3E2}"/>
              </a:ext>
            </a:extLst>
          </p:cNvPr>
          <p:cNvSpPr txBox="1"/>
          <p:nvPr/>
        </p:nvSpPr>
        <p:spPr>
          <a:xfrm>
            <a:off x="-53790" y="4732291"/>
            <a:ext cx="4575196" cy="276999"/>
          </a:xfrm>
          <a:prstGeom prst="rect">
            <a:avLst/>
          </a:prstGeom>
          <a:noFill/>
        </p:spPr>
        <p:txBody>
          <a:bodyPr wrap="square">
            <a:spAutoFit/>
          </a:bodyPr>
          <a:lstStyle/>
          <a:p>
            <a:pPr marL="0" lvl="0" indent="0" algn="ctr" rtl="0">
              <a:spcBef>
                <a:spcPts val="0"/>
              </a:spcBef>
              <a:spcAft>
                <a:spcPts val="0"/>
              </a:spcAft>
              <a:buNone/>
            </a:pPr>
            <a:r>
              <a:rPr lang="fr-FR" sz="1200" i="1" dirty="0">
                <a:solidFill>
                  <a:schemeClr val="accent4"/>
                </a:solidFill>
                <a:latin typeface="Fira Code"/>
                <a:ea typeface="Fira Code"/>
                <a:cs typeface="Fira Code"/>
                <a:sym typeface="Fira Code"/>
              </a:rPr>
              <a:t>Utilité de la parallélisation automatique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95"/>
        <p:cNvGrpSpPr/>
        <p:nvPr/>
      </p:nvGrpSpPr>
      <p:grpSpPr>
        <a:xfrm>
          <a:off x="0" y="0"/>
          <a:ext cx="0" cy="0"/>
          <a:chOff x="0" y="0"/>
          <a:chExt cx="0" cy="0"/>
        </a:xfrm>
      </p:grpSpPr>
      <p:sp>
        <p:nvSpPr>
          <p:cNvPr id="4696" name="Google Shape;4696;p49"/>
          <p:cNvSpPr txBox="1">
            <a:spLocks noGrp="1"/>
          </p:cNvSpPr>
          <p:nvPr>
            <p:ph type="title"/>
          </p:nvPr>
        </p:nvSpPr>
        <p:spPr>
          <a:xfrm>
            <a:off x="713099" y="582700"/>
            <a:ext cx="8194307"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Programming </a:t>
            </a:r>
            <a:r>
              <a:rPr lang="en" dirty="0">
                <a:solidFill>
                  <a:schemeClr val="accent2"/>
                </a:solidFill>
              </a:rPr>
              <a:t>‘Python’</a:t>
            </a:r>
            <a:r>
              <a:rPr lang="en" dirty="0"/>
              <a:t> </a:t>
            </a:r>
            <a:r>
              <a:rPr lang="en" dirty="0">
                <a:solidFill>
                  <a:srgbClr val="00B0F0"/>
                </a:solidFill>
              </a:rPr>
              <a:t>{Expérimentale}</a:t>
            </a:r>
            <a:endParaRPr dirty="0">
              <a:solidFill>
                <a:srgbClr val="00B0F0"/>
              </a:solidFill>
            </a:endParaRPr>
          </a:p>
        </p:txBody>
      </p:sp>
      <p:pic>
        <p:nvPicPr>
          <p:cNvPr id="9" name="Image 8">
            <a:extLst>
              <a:ext uri="{FF2B5EF4-FFF2-40B4-BE49-F238E27FC236}">
                <a16:creationId xmlns:a16="http://schemas.microsoft.com/office/drawing/2014/main" id="{81C66BD0-2B41-BFAF-B7DF-3624B42A049D}"/>
              </a:ext>
            </a:extLst>
          </p:cNvPr>
          <p:cNvPicPr>
            <a:picLocks noChangeAspect="1"/>
          </p:cNvPicPr>
          <p:nvPr/>
        </p:nvPicPr>
        <p:blipFill>
          <a:blip r:embed="rId3"/>
          <a:stretch>
            <a:fillRect/>
          </a:stretch>
        </p:blipFill>
        <p:spPr>
          <a:xfrm>
            <a:off x="713099" y="1678195"/>
            <a:ext cx="4060920" cy="2520570"/>
          </a:xfrm>
          <a:prstGeom prst="rect">
            <a:avLst/>
          </a:prstGeom>
        </p:spPr>
      </p:pic>
      <p:sp>
        <p:nvSpPr>
          <p:cNvPr id="3" name="ZoneTexte 2">
            <a:extLst>
              <a:ext uri="{FF2B5EF4-FFF2-40B4-BE49-F238E27FC236}">
                <a16:creationId xmlns:a16="http://schemas.microsoft.com/office/drawing/2014/main" id="{D020E4E8-01ED-83A7-D55B-2E58D24AB001}"/>
              </a:ext>
            </a:extLst>
          </p:cNvPr>
          <p:cNvSpPr txBox="1"/>
          <p:nvPr/>
        </p:nvSpPr>
        <p:spPr>
          <a:xfrm>
            <a:off x="5100950" y="1957508"/>
            <a:ext cx="3806456" cy="2031325"/>
          </a:xfrm>
          <a:prstGeom prst="rect">
            <a:avLst/>
          </a:prstGeom>
          <a:noFill/>
        </p:spPr>
        <p:txBody>
          <a:bodyPr wrap="square">
            <a:spAutoFit/>
          </a:bodyPr>
          <a:lstStyle/>
          <a:p>
            <a:pPr algn="ctr"/>
            <a:r>
              <a:rPr lang="en" b="1" dirty="0">
                <a:solidFill>
                  <a:srgbClr val="FF0000"/>
                </a:solidFill>
              </a:rPr>
              <a:t>{ </a:t>
            </a:r>
            <a:r>
              <a:rPr lang="en" b="1" dirty="0" err="1">
                <a:solidFill>
                  <a:srgbClr val="FF0000"/>
                </a:solidFill>
              </a:rPr>
              <a:t>Hypothèse</a:t>
            </a:r>
            <a:r>
              <a:rPr lang="en" b="1" dirty="0">
                <a:solidFill>
                  <a:srgbClr val="FF0000"/>
                </a:solidFill>
              </a:rPr>
              <a:t> }</a:t>
            </a:r>
            <a:endParaRPr lang="fr-FR" b="1" i="0" dirty="0">
              <a:solidFill>
                <a:srgbClr val="FF0000"/>
              </a:solidFill>
              <a:effectLst/>
              <a:latin typeface="Söhne"/>
            </a:endParaRPr>
          </a:p>
          <a:p>
            <a:pPr algn="ctr"/>
            <a:endParaRPr lang="fr-FR" dirty="0">
              <a:solidFill>
                <a:srgbClr val="D1D5DB"/>
              </a:solidFill>
              <a:latin typeface="Söhne"/>
            </a:endParaRPr>
          </a:p>
          <a:p>
            <a:pPr algn="ctr"/>
            <a:r>
              <a:rPr lang="fr-FR" b="0" i="0" dirty="0">
                <a:solidFill>
                  <a:srgbClr val="D1D5DB"/>
                </a:solidFill>
                <a:effectLst/>
                <a:latin typeface="Söhne"/>
              </a:rPr>
              <a:t>Lorsque </a:t>
            </a:r>
            <a:r>
              <a:rPr lang="fr-FR" dirty="0">
                <a:solidFill>
                  <a:srgbClr val="D1D5DB"/>
                </a:solidFill>
                <a:latin typeface="Söhne"/>
              </a:rPr>
              <a:t>que l’on utilise </a:t>
            </a:r>
            <a:r>
              <a:rPr lang="fr-FR" b="0" i="0" dirty="0">
                <a:solidFill>
                  <a:srgbClr val="D1D5DB"/>
                </a:solidFill>
                <a:effectLst/>
                <a:latin typeface="Söhne"/>
              </a:rPr>
              <a:t>des threads pour exécuter les tâches en parallèle, il y a un surcoût lié à la création, à la gestion et à la synchronisation des threads. Si les tâches sont très simples et s'exécutent rapidement, ce surcoût peut rendre l'exécution en parallèle moins efficace que l'exécution en séquentiel.</a:t>
            </a:r>
            <a:endParaRPr lang="fr-FR" dirty="0"/>
          </a:p>
        </p:txBody>
      </p:sp>
      <p:sp>
        <p:nvSpPr>
          <p:cNvPr id="4" name="ZoneTexte 3">
            <a:extLst>
              <a:ext uri="{FF2B5EF4-FFF2-40B4-BE49-F238E27FC236}">
                <a16:creationId xmlns:a16="http://schemas.microsoft.com/office/drawing/2014/main" id="{18F02DC4-E54A-D800-AF83-C4153F647394}"/>
              </a:ext>
            </a:extLst>
          </p:cNvPr>
          <p:cNvSpPr txBox="1"/>
          <p:nvPr/>
        </p:nvSpPr>
        <p:spPr>
          <a:xfrm>
            <a:off x="0" y="109274"/>
            <a:ext cx="4575196" cy="276999"/>
          </a:xfrm>
          <a:prstGeom prst="rect">
            <a:avLst/>
          </a:prstGeom>
          <a:noFill/>
        </p:spPr>
        <p:txBody>
          <a:bodyPr wrap="square">
            <a:spAutoFit/>
          </a:bodyPr>
          <a:lstStyle/>
          <a:p>
            <a:pPr marL="0" lvl="0" indent="0" algn="ctr" rtl="0">
              <a:spcBef>
                <a:spcPts val="0"/>
              </a:spcBef>
              <a:spcAft>
                <a:spcPts val="0"/>
              </a:spcAft>
              <a:buNone/>
            </a:pPr>
            <a:r>
              <a:rPr lang="fr-FR" sz="1200" i="1" dirty="0">
                <a:solidFill>
                  <a:schemeClr val="accent4"/>
                </a:solidFill>
                <a:latin typeface="Fira Code"/>
                <a:ea typeface="Fira Code"/>
                <a:cs typeface="Fira Code"/>
                <a:sym typeface="Fira Code"/>
              </a:rPr>
              <a:t>Etude expérimentale </a:t>
            </a:r>
          </a:p>
        </p:txBody>
      </p:sp>
      <p:sp>
        <p:nvSpPr>
          <p:cNvPr id="5" name="ZoneTexte 4">
            <a:extLst>
              <a:ext uri="{FF2B5EF4-FFF2-40B4-BE49-F238E27FC236}">
                <a16:creationId xmlns:a16="http://schemas.microsoft.com/office/drawing/2014/main" id="{2D18129B-076F-A92D-8F51-CE7B74268245}"/>
              </a:ext>
            </a:extLst>
          </p:cNvPr>
          <p:cNvSpPr txBox="1"/>
          <p:nvPr/>
        </p:nvSpPr>
        <p:spPr>
          <a:xfrm>
            <a:off x="4572000" y="4722074"/>
            <a:ext cx="4575196" cy="276999"/>
          </a:xfrm>
          <a:prstGeom prst="rect">
            <a:avLst/>
          </a:prstGeom>
          <a:noFill/>
        </p:spPr>
        <p:txBody>
          <a:bodyPr wrap="square">
            <a:spAutoFit/>
          </a:bodyPr>
          <a:lstStyle/>
          <a:p>
            <a:pPr marL="0" lvl="0" indent="0" algn="ctr" rtl="0">
              <a:spcBef>
                <a:spcPts val="0"/>
              </a:spcBef>
              <a:spcAft>
                <a:spcPts val="0"/>
              </a:spcAft>
              <a:buNone/>
            </a:pPr>
            <a:r>
              <a:rPr lang="fr-FR" sz="1200" i="1" dirty="0">
                <a:solidFill>
                  <a:schemeClr val="accent4"/>
                </a:solidFill>
                <a:latin typeface="Fira Code"/>
                <a:ea typeface="Fira Code"/>
                <a:cs typeface="Fira Code"/>
                <a:sym typeface="Fira Code"/>
              </a:rPr>
              <a:t>Etude expérimentale </a:t>
            </a:r>
          </a:p>
        </p:txBody>
      </p:sp>
    </p:spTree>
    <p:extLst>
      <p:ext uri="{BB962C8B-B14F-4D97-AF65-F5344CB8AC3E}">
        <p14:creationId xmlns:p14="http://schemas.microsoft.com/office/powerpoint/2010/main" val="4100664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95"/>
        <p:cNvGrpSpPr/>
        <p:nvPr/>
      </p:nvGrpSpPr>
      <p:grpSpPr>
        <a:xfrm>
          <a:off x="0" y="0"/>
          <a:ext cx="0" cy="0"/>
          <a:chOff x="0" y="0"/>
          <a:chExt cx="0" cy="0"/>
        </a:xfrm>
      </p:grpSpPr>
      <p:sp>
        <p:nvSpPr>
          <p:cNvPr id="4696" name="Google Shape;4696;p49"/>
          <p:cNvSpPr txBox="1">
            <a:spLocks noGrp="1"/>
          </p:cNvSpPr>
          <p:nvPr>
            <p:ph type="title"/>
          </p:nvPr>
        </p:nvSpPr>
        <p:spPr>
          <a:xfrm>
            <a:off x="713099" y="582700"/>
            <a:ext cx="8194307"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Programming </a:t>
            </a:r>
            <a:r>
              <a:rPr lang="en" dirty="0">
                <a:solidFill>
                  <a:schemeClr val="accent2"/>
                </a:solidFill>
              </a:rPr>
              <a:t>‘Python’</a:t>
            </a:r>
            <a:r>
              <a:rPr lang="en" dirty="0"/>
              <a:t> </a:t>
            </a:r>
            <a:r>
              <a:rPr lang="en" dirty="0">
                <a:solidFill>
                  <a:srgbClr val="00B0F0"/>
                </a:solidFill>
              </a:rPr>
              <a:t>{Expérimentale}</a:t>
            </a:r>
            <a:endParaRPr dirty="0">
              <a:solidFill>
                <a:srgbClr val="00B0F0"/>
              </a:solidFill>
            </a:endParaRPr>
          </a:p>
        </p:txBody>
      </p:sp>
      <p:pic>
        <p:nvPicPr>
          <p:cNvPr id="5" name="Image 4" descr="Une image contenant texte&#10;&#10;Description générée automatiquement">
            <a:extLst>
              <a:ext uri="{FF2B5EF4-FFF2-40B4-BE49-F238E27FC236}">
                <a16:creationId xmlns:a16="http://schemas.microsoft.com/office/drawing/2014/main" id="{F84FFFEB-3CCA-4CB3-C152-BDE40ACFAF8B}"/>
              </a:ext>
            </a:extLst>
          </p:cNvPr>
          <p:cNvPicPr>
            <a:picLocks noChangeAspect="1"/>
          </p:cNvPicPr>
          <p:nvPr/>
        </p:nvPicPr>
        <p:blipFill>
          <a:blip r:embed="rId3"/>
          <a:stretch>
            <a:fillRect/>
          </a:stretch>
        </p:blipFill>
        <p:spPr>
          <a:xfrm>
            <a:off x="4093534" y="3202996"/>
            <a:ext cx="4572000" cy="908083"/>
          </a:xfrm>
          <a:prstGeom prst="rect">
            <a:avLst/>
          </a:prstGeom>
        </p:spPr>
      </p:pic>
      <p:sp>
        <p:nvSpPr>
          <p:cNvPr id="10" name="ZoneTexte 9">
            <a:extLst>
              <a:ext uri="{FF2B5EF4-FFF2-40B4-BE49-F238E27FC236}">
                <a16:creationId xmlns:a16="http://schemas.microsoft.com/office/drawing/2014/main" id="{89495C79-448F-D8CD-3BFF-895B6E3E42F7}"/>
              </a:ext>
            </a:extLst>
          </p:cNvPr>
          <p:cNvSpPr txBox="1"/>
          <p:nvPr/>
        </p:nvSpPr>
        <p:spPr>
          <a:xfrm>
            <a:off x="619509" y="1385783"/>
            <a:ext cx="8046025" cy="3293209"/>
          </a:xfrm>
          <a:prstGeom prst="rect">
            <a:avLst/>
          </a:prstGeom>
          <a:noFill/>
        </p:spPr>
        <p:txBody>
          <a:bodyPr wrap="square">
            <a:spAutoFit/>
          </a:bodyPr>
          <a:lstStyle/>
          <a:p>
            <a:r>
              <a:rPr lang="fr-FR" sz="1200" b="0" dirty="0" err="1">
                <a:solidFill>
                  <a:srgbClr val="C792EA"/>
                </a:solidFill>
                <a:effectLst/>
                <a:latin typeface="Menlo" panose="020B0609030804020204" pitchFamily="49" charset="0"/>
              </a:rPr>
              <a:t>def</a:t>
            </a:r>
            <a:r>
              <a:rPr lang="fr-FR" sz="1200" b="0" dirty="0">
                <a:solidFill>
                  <a:srgbClr val="A6ACCD"/>
                </a:solidFill>
                <a:effectLst/>
                <a:latin typeface="Menlo" panose="020B0609030804020204" pitchFamily="49" charset="0"/>
              </a:rPr>
              <a:t> </a:t>
            </a:r>
            <a:r>
              <a:rPr lang="fr-FR" sz="1200" b="0" dirty="0">
                <a:solidFill>
                  <a:srgbClr val="82AAFF"/>
                </a:solidFill>
                <a:effectLst/>
                <a:latin typeface="Menlo" panose="020B0609030804020204" pitchFamily="49" charset="0"/>
              </a:rPr>
              <a:t>runT1</a:t>
            </a:r>
            <a:r>
              <a:rPr lang="fr-FR" sz="1200" b="0" dirty="0">
                <a:solidFill>
                  <a:srgbClr val="89DDFF"/>
                </a:solidFill>
                <a:effectLst/>
                <a:latin typeface="Menlo" panose="020B0609030804020204" pitchFamily="49" charset="0"/>
              </a:rPr>
              <a:t>(</a:t>
            </a:r>
            <a:r>
              <a:rPr lang="fr-FR" sz="1200" b="0" dirty="0">
                <a:solidFill>
                  <a:srgbClr val="A6ACCD"/>
                </a:solidFill>
                <a:effectLst/>
                <a:latin typeface="Menlo" panose="020B0609030804020204" pitchFamily="49" charset="0"/>
              </a:rPr>
              <a:t>self</a:t>
            </a:r>
            <a:r>
              <a:rPr lang="fr-FR" sz="1200" b="0" dirty="0">
                <a:solidFill>
                  <a:srgbClr val="89DDFF"/>
                </a:solidFill>
                <a:effectLst/>
                <a:latin typeface="Menlo" panose="020B0609030804020204" pitchFamily="49" charset="0"/>
              </a:rPr>
              <a:t>): </a:t>
            </a:r>
          </a:p>
          <a:p>
            <a:endParaRPr lang="fr-FR" sz="1200" b="0" dirty="0">
              <a:solidFill>
                <a:srgbClr val="A6ACCD"/>
              </a:solidFill>
              <a:effectLst/>
              <a:latin typeface="Menlo" panose="020B0609030804020204" pitchFamily="49" charset="0"/>
            </a:endParaRPr>
          </a:p>
          <a:p>
            <a:r>
              <a:rPr lang="fr-FR" sz="1200" b="0" i="1" dirty="0">
                <a:solidFill>
                  <a:srgbClr val="464B5D"/>
                </a:solidFill>
                <a:effectLst/>
                <a:latin typeface="Menlo" panose="020B0609030804020204" pitchFamily="49" charset="0"/>
              </a:rPr>
              <a:t># </a:t>
            </a:r>
            <a:r>
              <a:rPr lang="fr-FR" sz="1200" b="0" i="1" dirty="0" err="1">
                <a:solidFill>
                  <a:srgbClr val="464B5D"/>
                </a:solidFill>
                <a:effectLst/>
                <a:latin typeface="Menlo" panose="020B0609030804020204" pitchFamily="49" charset="0"/>
              </a:rPr>
              <a:t>self.X</a:t>
            </a:r>
            <a:r>
              <a:rPr lang="fr-FR" sz="1200" b="0" i="1" dirty="0">
                <a:solidFill>
                  <a:srgbClr val="464B5D"/>
                </a:solidFill>
                <a:effectLst/>
                <a:latin typeface="Menlo" panose="020B0609030804020204" pitchFamily="49" charset="0"/>
              </a:rPr>
              <a:t> = 1</a:t>
            </a:r>
            <a:endParaRPr lang="fr-FR" sz="1200" b="0" dirty="0">
              <a:solidFill>
                <a:srgbClr val="A6ACCD"/>
              </a:solidFill>
              <a:effectLst/>
              <a:latin typeface="Menlo" panose="020B0609030804020204" pitchFamily="49" charset="0"/>
            </a:endParaRPr>
          </a:p>
          <a:p>
            <a:r>
              <a:rPr lang="fr-FR" sz="1200" b="0" i="1" dirty="0">
                <a:solidFill>
                  <a:srgbClr val="464B5D"/>
                </a:solidFill>
                <a:effectLst/>
                <a:latin typeface="Menlo" panose="020B0609030804020204" pitchFamily="49" charset="0"/>
              </a:rPr>
              <a:t># Pour savoir si la fonction </a:t>
            </a:r>
            <a:r>
              <a:rPr lang="fr-FR" sz="1200" b="0" i="1" dirty="0" err="1">
                <a:solidFill>
                  <a:srgbClr val="464B5D"/>
                </a:solidFill>
                <a:effectLst/>
                <a:latin typeface="Menlo" panose="020B0609030804020204" pitchFamily="49" charset="0"/>
              </a:rPr>
              <a:t>detTestRnd</a:t>
            </a:r>
            <a:r>
              <a:rPr lang="fr-FR" sz="1200" b="0" i="1" dirty="0">
                <a:solidFill>
                  <a:srgbClr val="464B5D"/>
                </a:solidFill>
                <a:effectLst/>
                <a:latin typeface="Menlo" panose="020B0609030804020204" pitchFamily="49" charset="0"/>
              </a:rPr>
              <a:t>() peut détecter si un système n'est pas déterministe </a:t>
            </a:r>
            <a:endParaRPr lang="fr-FR" sz="1200" b="0" dirty="0">
              <a:solidFill>
                <a:srgbClr val="A6ACCD"/>
              </a:solidFill>
              <a:effectLst/>
              <a:latin typeface="Menlo" panose="020B0609030804020204" pitchFamily="49" charset="0"/>
            </a:endParaRPr>
          </a:p>
          <a:p>
            <a:r>
              <a:rPr lang="fr-FR" sz="1200" b="0" dirty="0" err="1">
                <a:solidFill>
                  <a:srgbClr val="A6ACCD"/>
                </a:solidFill>
                <a:effectLst/>
                <a:latin typeface="Menlo" panose="020B0609030804020204" pitchFamily="49" charset="0"/>
              </a:rPr>
              <a:t>self</a:t>
            </a:r>
            <a:r>
              <a:rPr lang="fr-FR" sz="1200" b="0" dirty="0" err="1">
                <a:solidFill>
                  <a:srgbClr val="89DDFF"/>
                </a:solidFill>
                <a:effectLst/>
                <a:latin typeface="Menlo" panose="020B0609030804020204" pitchFamily="49" charset="0"/>
              </a:rPr>
              <a:t>.</a:t>
            </a:r>
            <a:r>
              <a:rPr lang="fr-FR" sz="1200" b="0" dirty="0" err="1">
                <a:solidFill>
                  <a:srgbClr val="F07178"/>
                </a:solidFill>
                <a:effectLst/>
                <a:latin typeface="Menlo" panose="020B0609030804020204" pitchFamily="49" charset="0"/>
              </a:rPr>
              <a:t>X</a:t>
            </a:r>
            <a:r>
              <a:rPr lang="fr-FR" sz="1200" b="0" dirty="0">
                <a:solidFill>
                  <a:srgbClr val="A6ACCD"/>
                </a:solidFill>
                <a:effectLst/>
                <a:latin typeface="Menlo" panose="020B0609030804020204" pitchFamily="49" charset="0"/>
              </a:rPr>
              <a:t> </a:t>
            </a:r>
            <a:r>
              <a:rPr lang="fr-FR" sz="1200" b="0" dirty="0">
                <a:solidFill>
                  <a:srgbClr val="89DDFF"/>
                </a:solidFill>
                <a:effectLst/>
                <a:latin typeface="Menlo" panose="020B0609030804020204" pitchFamily="49" charset="0"/>
              </a:rPr>
              <a:t>=</a:t>
            </a:r>
            <a:r>
              <a:rPr lang="fr-FR" sz="1200" b="0" dirty="0">
                <a:solidFill>
                  <a:srgbClr val="A6ACCD"/>
                </a:solidFill>
                <a:effectLst/>
                <a:latin typeface="Menlo" panose="020B0609030804020204" pitchFamily="49" charset="0"/>
              </a:rPr>
              <a:t> </a:t>
            </a:r>
            <a:r>
              <a:rPr lang="fr-FR" sz="1200" b="0" dirty="0" err="1">
                <a:solidFill>
                  <a:srgbClr val="FFCB6B"/>
                </a:solidFill>
                <a:effectLst/>
                <a:latin typeface="Menlo" panose="020B0609030804020204" pitchFamily="49" charset="0"/>
              </a:rPr>
              <a:t>random</a:t>
            </a:r>
            <a:r>
              <a:rPr lang="fr-FR" sz="1200" b="0" dirty="0" err="1">
                <a:solidFill>
                  <a:srgbClr val="89DDFF"/>
                </a:solidFill>
                <a:effectLst/>
                <a:latin typeface="Menlo" panose="020B0609030804020204" pitchFamily="49" charset="0"/>
              </a:rPr>
              <a:t>.</a:t>
            </a:r>
            <a:r>
              <a:rPr lang="fr-FR" sz="1200" b="0" dirty="0" err="1">
                <a:solidFill>
                  <a:srgbClr val="A6ACCD"/>
                </a:solidFill>
                <a:effectLst/>
                <a:latin typeface="Menlo" panose="020B0609030804020204" pitchFamily="49" charset="0"/>
              </a:rPr>
              <a:t>randint</a:t>
            </a:r>
            <a:r>
              <a:rPr lang="fr-FR" sz="1200" b="0" dirty="0">
                <a:solidFill>
                  <a:srgbClr val="89DDFF"/>
                </a:solidFill>
                <a:effectLst/>
                <a:latin typeface="Menlo" panose="020B0609030804020204" pitchFamily="49" charset="0"/>
              </a:rPr>
              <a:t>(</a:t>
            </a:r>
            <a:r>
              <a:rPr lang="fr-FR" sz="1200" b="0" dirty="0">
                <a:solidFill>
                  <a:srgbClr val="F78C6C"/>
                </a:solidFill>
                <a:effectLst/>
                <a:latin typeface="Menlo" panose="020B0609030804020204" pitchFamily="49" charset="0"/>
              </a:rPr>
              <a:t>1</a:t>
            </a:r>
            <a:r>
              <a:rPr lang="fr-FR" sz="1200" b="0" dirty="0">
                <a:solidFill>
                  <a:srgbClr val="89DDFF"/>
                </a:solidFill>
                <a:effectLst/>
                <a:latin typeface="Menlo" panose="020B0609030804020204" pitchFamily="49" charset="0"/>
              </a:rPr>
              <a:t>,</a:t>
            </a:r>
            <a:r>
              <a:rPr lang="fr-FR" sz="1200" b="0" dirty="0">
                <a:solidFill>
                  <a:srgbClr val="82AAFF"/>
                </a:solidFill>
                <a:effectLst/>
                <a:latin typeface="Menlo" panose="020B0609030804020204" pitchFamily="49" charset="0"/>
              </a:rPr>
              <a:t> </a:t>
            </a:r>
            <a:r>
              <a:rPr lang="fr-FR" sz="1200" b="0" dirty="0">
                <a:solidFill>
                  <a:srgbClr val="F78C6C"/>
                </a:solidFill>
                <a:effectLst/>
                <a:latin typeface="Menlo" panose="020B0609030804020204" pitchFamily="49" charset="0"/>
              </a:rPr>
              <a:t>10</a:t>
            </a:r>
            <a:r>
              <a:rPr lang="fr-FR" sz="1200" b="0" dirty="0">
                <a:solidFill>
                  <a:srgbClr val="89DDFF"/>
                </a:solidFill>
                <a:effectLst/>
                <a:latin typeface="Menlo" panose="020B0609030804020204" pitchFamily="49" charset="0"/>
              </a:rPr>
              <a:t>)</a:t>
            </a:r>
            <a:endParaRPr lang="fr-FR" sz="1200" b="0" dirty="0">
              <a:solidFill>
                <a:srgbClr val="A6ACCD"/>
              </a:solidFill>
              <a:effectLst/>
              <a:latin typeface="Menlo" panose="020B0609030804020204" pitchFamily="49" charset="0"/>
            </a:endParaRPr>
          </a:p>
          <a:p>
            <a:br>
              <a:rPr lang="fr-FR" sz="1200" b="0" dirty="0">
                <a:solidFill>
                  <a:srgbClr val="A6ACCD"/>
                </a:solidFill>
                <a:effectLst/>
                <a:latin typeface="Menlo" panose="020B0609030804020204" pitchFamily="49" charset="0"/>
              </a:rPr>
            </a:br>
            <a:r>
              <a:rPr lang="fr-FR" sz="1200" b="0" dirty="0" err="1">
                <a:solidFill>
                  <a:srgbClr val="C792EA"/>
                </a:solidFill>
                <a:effectLst/>
                <a:latin typeface="Menlo" panose="020B0609030804020204" pitchFamily="49" charset="0"/>
              </a:rPr>
              <a:t>def</a:t>
            </a:r>
            <a:r>
              <a:rPr lang="fr-FR" sz="1200" b="0" dirty="0">
                <a:solidFill>
                  <a:srgbClr val="A6ACCD"/>
                </a:solidFill>
                <a:effectLst/>
                <a:latin typeface="Menlo" panose="020B0609030804020204" pitchFamily="49" charset="0"/>
              </a:rPr>
              <a:t> </a:t>
            </a:r>
            <a:r>
              <a:rPr lang="fr-FR" sz="1200" b="0" dirty="0">
                <a:solidFill>
                  <a:srgbClr val="82AAFF"/>
                </a:solidFill>
                <a:effectLst/>
                <a:latin typeface="Menlo" panose="020B0609030804020204" pitchFamily="49" charset="0"/>
              </a:rPr>
              <a:t>runT2</a:t>
            </a:r>
            <a:r>
              <a:rPr lang="fr-FR" sz="1200" b="0" dirty="0">
                <a:solidFill>
                  <a:srgbClr val="89DDFF"/>
                </a:solidFill>
                <a:effectLst/>
                <a:latin typeface="Menlo" panose="020B0609030804020204" pitchFamily="49" charset="0"/>
              </a:rPr>
              <a:t>(</a:t>
            </a:r>
            <a:r>
              <a:rPr lang="fr-FR" sz="1200" b="0" dirty="0">
                <a:solidFill>
                  <a:srgbClr val="A6ACCD"/>
                </a:solidFill>
                <a:effectLst/>
                <a:latin typeface="Menlo" panose="020B0609030804020204" pitchFamily="49" charset="0"/>
              </a:rPr>
              <a:t>self</a:t>
            </a:r>
            <a:r>
              <a:rPr lang="fr-FR" sz="1200" b="0" dirty="0">
                <a:solidFill>
                  <a:srgbClr val="89DDFF"/>
                </a:solidFill>
                <a:effectLst/>
                <a:latin typeface="Menlo" panose="020B0609030804020204" pitchFamily="49" charset="0"/>
              </a:rPr>
              <a:t>):</a:t>
            </a:r>
          </a:p>
          <a:p>
            <a:endParaRPr lang="fr-FR" sz="1200" b="0" dirty="0">
              <a:solidFill>
                <a:srgbClr val="A6ACCD"/>
              </a:solidFill>
              <a:effectLst/>
              <a:latin typeface="Menlo" panose="020B0609030804020204" pitchFamily="49" charset="0"/>
            </a:endParaRPr>
          </a:p>
          <a:p>
            <a:r>
              <a:rPr lang="fr-FR" sz="1200" b="0" i="1" dirty="0">
                <a:solidFill>
                  <a:srgbClr val="464B5D"/>
                </a:solidFill>
                <a:effectLst/>
                <a:latin typeface="Menlo" panose="020B0609030804020204" pitchFamily="49" charset="0"/>
              </a:rPr>
              <a:t># </a:t>
            </a:r>
            <a:r>
              <a:rPr lang="fr-FR" sz="1200" b="0" i="1" dirty="0" err="1">
                <a:solidFill>
                  <a:srgbClr val="464B5D"/>
                </a:solidFill>
                <a:effectLst/>
                <a:latin typeface="Menlo" panose="020B0609030804020204" pitchFamily="49" charset="0"/>
              </a:rPr>
              <a:t>self.Y</a:t>
            </a:r>
            <a:r>
              <a:rPr lang="fr-FR" sz="1200" b="0" i="1" dirty="0">
                <a:solidFill>
                  <a:srgbClr val="464B5D"/>
                </a:solidFill>
                <a:effectLst/>
                <a:latin typeface="Menlo" panose="020B0609030804020204" pitchFamily="49" charset="0"/>
              </a:rPr>
              <a:t> = 2</a:t>
            </a:r>
            <a:endParaRPr lang="fr-FR" sz="1200" b="0" dirty="0">
              <a:solidFill>
                <a:srgbClr val="A6ACCD"/>
              </a:solidFill>
              <a:effectLst/>
              <a:latin typeface="Menlo" panose="020B0609030804020204" pitchFamily="49" charset="0"/>
            </a:endParaRPr>
          </a:p>
          <a:p>
            <a:r>
              <a:rPr lang="fr-FR" sz="1200" b="0" dirty="0" err="1">
                <a:solidFill>
                  <a:srgbClr val="A6ACCD"/>
                </a:solidFill>
                <a:effectLst/>
                <a:latin typeface="Menlo" panose="020B0609030804020204" pitchFamily="49" charset="0"/>
              </a:rPr>
              <a:t>self</a:t>
            </a:r>
            <a:r>
              <a:rPr lang="fr-FR" sz="1200" b="0" dirty="0" err="1">
                <a:solidFill>
                  <a:srgbClr val="89DDFF"/>
                </a:solidFill>
                <a:effectLst/>
                <a:latin typeface="Menlo" panose="020B0609030804020204" pitchFamily="49" charset="0"/>
              </a:rPr>
              <a:t>.</a:t>
            </a:r>
            <a:r>
              <a:rPr lang="fr-FR" sz="1200" b="0" dirty="0" err="1">
                <a:solidFill>
                  <a:srgbClr val="F07178"/>
                </a:solidFill>
                <a:effectLst/>
                <a:latin typeface="Menlo" panose="020B0609030804020204" pitchFamily="49" charset="0"/>
              </a:rPr>
              <a:t>Y</a:t>
            </a:r>
            <a:r>
              <a:rPr lang="fr-FR" sz="1200" b="0" dirty="0">
                <a:solidFill>
                  <a:srgbClr val="A6ACCD"/>
                </a:solidFill>
                <a:effectLst/>
                <a:latin typeface="Menlo" panose="020B0609030804020204" pitchFamily="49" charset="0"/>
              </a:rPr>
              <a:t> </a:t>
            </a:r>
            <a:r>
              <a:rPr lang="fr-FR" sz="1200" b="0" dirty="0">
                <a:solidFill>
                  <a:srgbClr val="89DDFF"/>
                </a:solidFill>
                <a:effectLst/>
                <a:latin typeface="Menlo" panose="020B0609030804020204" pitchFamily="49" charset="0"/>
              </a:rPr>
              <a:t>=</a:t>
            </a:r>
            <a:r>
              <a:rPr lang="fr-FR" sz="1200" b="0" dirty="0">
                <a:solidFill>
                  <a:srgbClr val="A6ACCD"/>
                </a:solidFill>
                <a:effectLst/>
                <a:latin typeface="Menlo" panose="020B0609030804020204" pitchFamily="49" charset="0"/>
              </a:rPr>
              <a:t> </a:t>
            </a:r>
            <a:r>
              <a:rPr lang="fr-FR" sz="1200" b="0" dirty="0" err="1">
                <a:solidFill>
                  <a:srgbClr val="FFCB6B"/>
                </a:solidFill>
                <a:effectLst/>
                <a:latin typeface="Menlo" panose="020B0609030804020204" pitchFamily="49" charset="0"/>
              </a:rPr>
              <a:t>random</a:t>
            </a:r>
            <a:r>
              <a:rPr lang="fr-FR" sz="1200" b="0" dirty="0" err="1">
                <a:solidFill>
                  <a:srgbClr val="89DDFF"/>
                </a:solidFill>
                <a:effectLst/>
                <a:latin typeface="Menlo" panose="020B0609030804020204" pitchFamily="49" charset="0"/>
              </a:rPr>
              <a:t>.</a:t>
            </a:r>
            <a:r>
              <a:rPr lang="fr-FR" sz="1200" b="0" dirty="0" err="1">
                <a:solidFill>
                  <a:srgbClr val="A6ACCD"/>
                </a:solidFill>
                <a:effectLst/>
                <a:latin typeface="Menlo" panose="020B0609030804020204" pitchFamily="49" charset="0"/>
              </a:rPr>
              <a:t>randint</a:t>
            </a:r>
            <a:r>
              <a:rPr lang="fr-FR" sz="1200" b="0" dirty="0">
                <a:solidFill>
                  <a:srgbClr val="89DDFF"/>
                </a:solidFill>
                <a:effectLst/>
                <a:latin typeface="Menlo" panose="020B0609030804020204" pitchFamily="49" charset="0"/>
              </a:rPr>
              <a:t>(</a:t>
            </a:r>
            <a:r>
              <a:rPr lang="fr-FR" sz="1200" b="0" dirty="0">
                <a:solidFill>
                  <a:srgbClr val="F78C6C"/>
                </a:solidFill>
                <a:effectLst/>
                <a:latin typeface="Menlo" panose="020B0609030804020204" pitchFamily="49" charset="0"/>
              </a:rPr>
              <a:t>1</a:t>
            </a:r>
            <a:r>
              <a:rPr lang="fr-FR" sz="1200" b="0" dirty="0">
                <a:solidFill>
                  <a:srgbClr val="89DDFF"/>
                </a:solidFill>
                <a:effectLst/>
                <a:latin typeface="Menlo" panose="020B0609030804020204" pitchFamily="49" charset="0"/>
              </a:rPr>
              <a:t>,</a:t>
            </a:r>
            <a:r>
              <a:rPr lang="fr-FR" sz="1200" b="0" dirty="0">
                <a:solidFill>
                  <a:srgbClr val="82AAFF"/>
                </a:solidFill>
                <a:effectLst/>
                <a:latin typeface="Menlo" panose="020B0609030804020204" pitchFamily="49" charset="0"/>
              </a:rPr>
              <a:t> </a:t>
            </a:r>
            <a:r>
              <a:rPr lang="fr-FR" sz="1200" b="0" dirty="0">
                <a:solidFill>
                  <a:srgbClr val="F78C6C"/>
                </a:solidFill>
                <a:effectLst/>
                <a:latin typeface="Menlo" panose="020B0609030804020204" pitchFamily="49" charset="0"/>
              </a:rPr>
              <a:t>10</a:t>
            </a:r>
            <a:r>
              <a:rPr lang="fr-FR" sz="1200" b="0" dirty="0">
                <a:solidFill>
                  <a:srgbClr val="89DDFF"/>
                </a:solidFill>
                <a:effectLst/>
                <a:latin typeface="Menlo" panose="020B0609030804020204" pitchFamily="49" charset="0"/>
              </a:rPr>
              <a:t>)</a:t>
            </a:r>
            <a:endParaRPr lang="fr-FR" sz="1200" b="0" dirty="0">
              <a:solidFill>
                <a:srgbClr val="A6ACCD"/>
              </a:solidFill>
              <a:effectLst/>
              <a:latin typeface="Menlo" panose="020B0609030804020204" pitchFamily="49" charset="0"/>
            </a:endParaRPr>
          </a:p>
          <a:p>
            <a:endParaRPr lang="fr-FR" sz="1200" b="0" dirty="0">
              <a:solidFill>
                <a:srgbClr val="A6ACCD"/>
              </a:solidFill>
              <a:effectLst/>
              <a:latin typeface="Menlo" panose="020B0609030804020204" pitchFamily="49" charset="0"/>
            </a:endParaRPr>
          </a:p>
          <a:p>
            <a:br>
              <a:rPr lang="fr-FR" sz="1200" b="0" dirty="0">
                <a:solidFill>
                  <a:srgbClr val="A6ACCD"/>
                </a:solidFill>
                <a:effectLst/>
                <a:latin typeface="Menlo" panose="020B0609030804020204" pitchFamily="49" charset="0"/>
              </a:rPr>
            </a:br>
            <a:r>
              <a:rPr lang="fr-FR" sz="1200" b="0" dirty="0" err="1">
                <a:solidFill>
                  <a:srgbClr val="C792EA"/>
                </a:solidFill>
                <a:effectLst/>
                <a:latin typeface="Menlo" panose="020B0609030804020204" pitchFamily="49" charset="0"/>
              </a:rPr>
              <a:t>def</a:t>
            </a:r>
            <a:r>
              <a:rPr lang="fr-FR" sz="1200" b="0" dirty="0">
                <a:solidFill>
                  <a:srgbClr val="A6ACCD"/>
                </a:solidFill>
                <a:effectLst/>
                <a:latin typeface="Menlo" panose="020B0609030804020204" pitchFamily="49" charset="0"/>
              </a:rPr>
              <a:t> </a:t>
            </a:r>
            <a:r>
              <a:rPr lang="fr-FR" sz="1200" b="0" dirty="0" err="1">
                <a:solidFill>
                  <a:srgbClr val="82AAFF"/>
                </a:solidFill>
                <a:effectLst/>
                <a:latin typeface="Menlo" panose="020B0609030804020204" pitchFamily="49" charset="0"/>
              </a:rPr>
              <a:t>runTsomme</a:t>
            </a:r>
            <a:r>
              <a:rPr lang="fr-FR" sz="1200" b="0" dirty="0">
                <a:solidFill>
                  <a:srgbClr val="89DDFF"/>
                </a:solidFill>
                <a:effectLst/>
                <a:latin typeface="Menlo" panose="020B0609030804020204" pitchFamily="49" charset="0"/>
              </a:rPr>
              <a:t>(</a:t>
            </a:r>
            <a:r>
              <a:rPr lang="fr-FR" sz="1200" b="0" dirty="0">
                <a:solidFill>
                  <a:srgbClr val="A6ACCD"/>
                </a:solidFill>
                <a:effectLst/>
                <a:latin typeface="Menlo" panose="020B0609030804020204" pitchFamily="49" charset="0"/>
              </a:rPr>
              <a:t>self</a:t>
            </a:r>
            <a:r>
              <a:rPr lang="fr-FR" sz="1200" b="0" dirty="0">
                <a:solidFill>
                  <a:srgbClr val="89DDFF"/>
                </a:solidFill>
                <a:effectLst/>
                <a:latin typeface="Menlo" panose="020B0609030804020204" pitchFamily="49" charset="0"/>
              </a:rPr>
              <a:t>):</a:t>
            </a:r>
            <a:endParaRPr lang="fr-FR" sz="1200" b="0" dirty="0">
              <a:solidFill>
                <a:srgbClr val="A6ACCD"/>
              </a:solidFill>
              <a:effectLst/>
              <a:latin typeface="Menlo" panose="020B0609030804020204" pitchFamily="49" charset="0"/>
            </a:endParaRPr>
          </a:p>
          <a:p>
            <a:r>
              <a:rPr lang="fr-FR" sz="1200" b="0" dirty="0" err="1">
                <a:solidFill>
                  <a:srgbClr val="A6ACCD"/>
                </a:solidFill>
                <a:effectLst/>
                <a:latin typeface="Menlo" panose="020B0609030804020204" pitchFamily="49" charset="0"/>
              </a:rPr>
              <a:t>self</a:t>
            </a:r>
            <a:r>
              <a:rPr lang="fr-FR" sz="1200" b="0" dirty="0" err="1">
                <a:solidFill>
                  <a:srgbClr val="89DDFF"/>
                </a:solidFill>
                <a:effectLst/>
                <a:latin typeface="Menlo" panose="020B0609030804020204" pitchFamily="49" charset="0"/>
              </a:rPr>
              <a:t>.</a:t>
            </a:r>
            <a:r>
              <a:rPr lang="fr-FR" sz="1200" b="0" dirty="0" err="1">
                <a:solidFill>
                  <a:srgbClr val="F07178"/>
                </a:solidFill>
                <a:effectLst/>
                <a:latin typeface="Menlo" panose="020B0609030804020204" pitchFamily="49" charset="0"/>
              </a:rPr>
              <a:t>Z</a:t>
            </a:r>
            <a:r>
              <a:rPr lang="fr-FR" sz="1200" b="0" dirty="0">
                <a:solidFill>
                  <a:srgbClr val="A6ACCD"/>
                </a:solidFill>
                <a:effectLst/>
                <a:latin typeface="Menlo" panose="020B0609030804020204" pitchFamily="49" charset="0"/>
              </a:rPr>
              <a:t> </a:t>
            </a:r>
            <a:r>
              <a:rPr lang="fr-FR" sz="1200" b="0" dirty="0">
                <a:solidFill>
                  <a:srgbClr val="89DDFF"/>
                </a:solidFill>
                <a:effectLst/>
                <a:latin typeface="Menlo" panose="020B0609030804020204" pitchFamily="49" charset="0"/>
              </a:rPr>
              <a:t>=</a:t>
            </a:r>
            <a:r>
              <a:rPr lang="fr-FR" sz="1200" b="0" dirty="0">
                <a:solidFill>
                  <a:srgbClr val="A6ACCD"/>
                </a:solidFill>
                <a:effectLst/>
                <a:latin typeface="Menlo" panose="020B0609030804020204" pitchFamily="49" charset="0"/>
              </a:rPr>
              <a:t> </a:t>
            </a:r>
            <a:r>
              <a:rPr lang="fr-FR" sz="1200" b="0" dirty="0" err="1">
                <a:solidFill>
                  <a:srgbClr val="A6ACCD"/>
                </a:solidFill>
                <a:effectLst/>
                <a:latin typeface="Menlo" panose="020B0609030804020204" pitchFamily="49" charset="0"/>
              </a:rPr>
              <a:t>self</a:t>
            </a:r>
            <a:r>
              <a:rPr lang="fr-FR" sz="1200" b="0" dirty="0" err="1">
                <a:solidFill>
                  <a:srgbClr val="89DDFF"/>
                </a:solidFill>
                <a:effectLst/>
                <a:latin typeface="Menlo" panose="020B0609030804020204" pitchFamily="49" charset="0"/>
              </a:rPr>
              <a:t>.</a:t>
            </a:r>
            <a:r>
              <a:rPr lang="fr-FR" sz="1200" b="0" dirty="0" err="1">
                <a:solidFill>
                  <a:srgbClr val="F07178"/>
                </a:solidFill>
                <a:effectLst/>
                <a:latin typeface="Menlo" panose="020B0609030804020204" pitchFamily="49" charset="0"/>
              </a:rPr>
              <a:t>X</a:t>
            </a:r>
            <a:r>
              <a:rPr lang="fr-FR" sz="1200" b="0" dirty="0">
                <a:solidFill>
                  <a:srgbClr val="A6ACCD"/>
                </a:solidFill>
                <a:effectLst/>
                <a:latin typeface="Menlo" panose="020B0609030804020204" pitchFamily="49" charset="0"/>
              </a:rPr>
              <a:t> </a:t>
            </a:r>
            <a:r>
              <a:rPr lang="fr-FR" sz="1200" b="0" dirty="0">
                <a:solidFill>
                  <a:srgbClr val="89DDFF"/>
                </a:solidFill>
                <a:effectLst/>
                <a:latin typeface="Menlo" panose="020B0609030804020204" pitchFamily="49" charset="0"/>
              </a:rPr>
              <a:t>+</a:t>
            </a:r>
            <a:r>
              <a:rPr lang="fr-FR" sz="1200" b="0" dirty="0">
                <a:solidFill>
                  <a:srgbClr val="A6ACCD"/>
                </a:solidFill>
                <a:effectLst/>
                <a:latin typeface="Menlo" panose="020B0609030804020204" pitchFamily="49" charset="0"/>
              </a:rPr>
              <a:t> </a:t>
            </a:r>
            <a:r>
              <a:rPr lang="fr-FR" sz="1200" b="0" dirty="0" err="1">
                <a:solidFill>
                  <a:srgbClr val="A6ACCD"/>
                </a:solidFill>
                <a:effectLst/>
                <a:latin typeface="Menlo" panose="020B0609030804020204" pitchFamily="49" charset="0"/>
              </a:rPr>
              <a:t>self</a:t>
            </a:r>
            <a:r>
              <a:rPr lang="fr-FR" sz="1200" b="0" dirty="0" err="1">
                <a:solidFill>
                  <a:srgbClr val="89DDFF"/>
                </a:solidFill>
                <a:effectLst/>
                <a:latin typeface="Menlo" panose="020B0609030804020204" pitchFamily="49" charset="0"/>
              </a:rPr>
              <a:t>.</a:t>
            </a:r>
            <a:r>
              <a:rPr lang="fr-FR" sz="1200" b="0" dirty="0" err="1">
                <a:solidFill>
                  <a:srgbClr val="F07178"/>
                </a:solidFill>
                <a:effectLst/>
                <a:latin typeface="Menlo" panose="020B0609030804020204" pitchFamily="49" charset="0"/>
              </a:rPr>
              <a:t>Y</a:t>
            </a:r>
            <a:endParaRPr lang="fr-FR" sz="1200" b="0" dirty="0">
              <a:solidFill>
                <a:srgbClr val="A6ACCD"/>
              </a:solidFill>
              <a:effectLst/>
              <a:latin typeface="Menlo" panose="020B0609030804020204" pitchFamily="49" charset="0"/>
            </a:endParaRPr>
          </a:p>
          <a:p>
            <a:br>
              <a:rPr lang="fr-FR" b="0" dirty="0">
                <a:solidFill>
                  <a:srgbClr val="A6ACCD"/>
                </a:solidFill>
                <a:effectLst/>
                <a:latin typeface="Menlo" panose="020B0609030804020204" pitchFamily="49" charset="0"/>
              </a:rPr>
            </a:br>
            <a:endParaRPr lang="fr-FR" b="0" dirty="0">
              <a:solidFill>
                <a:srgbClr val="A6ACCD"/>
              </a:solidFill>
              <a:effectLst/>
              <a:latin typeface="Menlo" panose="020B0609030804020204" pitchFamily="49" charset="0"/>
            </a:endParaRPr>
          </a:p>
        </p:txBody>
      </p:sp>
      <p:sp>
        <p:nvSpPr>
          <p:cNvPr id="11" name="ZoneTexte 10">
            <a:extLst>
              <a:ext uri="{FF2B5EF4-FFF2-40B4-BE49-F238E27FC236}">
                <a16:creationId xmlns:a16="http://schemas.microsoft.com/office/drawing/2014/main" id="{99929C01-F023-EB02-1299-5D232B9E5CCB}"/>
              </a:ext>
            </a:extLst>
          </p:cNvPr>
          <p:cNvSpPr txBox="1"/>
          <p:nvPr/>
        </p:nvSpPr>
        <p:spPr>
          <a:xfrm>
            <a:off x="0" y="109274"/>
            <a:ext cx="4575196" cy="276999"/>
          </a:xfrm>
          <a:prstGeom prst="rect">
            <a:avLst/>
          </a:prstGeom>
          <a:noFill/>
        </p:spPr>
        <p:txBody>
          <a:bodyPr wrap="square">
            <a:spAutoFit/>
          </a:bodyPr>
          <a:lstStyle/>
          <a:p>
            <a:pPr marL="0" lvl="0" indent="0" algn="ctr" rtl="0">
              <a:spcBef>
                <a:spcPts val="0"/>
              </a:spcBef>
              <a:spcAft>
                <a:spcPts val="0"/>
              </a:spcAft>
              <a:buNone/>
            </a:pPr>
            <a:r>
              <a:rPr lang="fr-FR" sz="1200" i="1" dirty="0">
                <a:solidFill>
                  <a:schemeClr val="accent4"/>
                </a:solidFill>
                <a:latin typeface="Fira Code"/>
                <a:ea typeface="Fira Code"/>
                <a:cs typeface="Fira Code"/>
                <a:sym typeface="Fira Code"/>
              </a:rPr>
              <a:t>Etude expérimentale </a:t>
            </a:r>
          </a:p>
        </p:txBody>
      </p:sp>
      <p:sp>
        <p:nvSpPr>
          <p:cNvPr id="14" name="ZoneTexte 13">
            <a:extLst>
              <a:ext uri="{FF2B5EF4-FFF2-40B4-BE49-F238E27FC236}">
                <a16:creationId xmlns:a16="http://schemas.microsoft.com/office/drawing/2014/main" id="{D33858AA-7EF9-D6F3-BFAE-8D589F177378}"/>
              </a:ext>
            </a:extLst>
          </p:cNvPr>
          <p:cNvSpPr txBox="1"/>
          <p:nvPr/>
        </p:nvSpPr>
        <p:spPr>
          <a:xfrm>
            <a:off x="4540101" y="4728553"/>
            <a:ext cx="4575196" cy="276999"/>
          </a:xfrm>
          <a:prstGeom prst="rect">
            <a:avLst/>
          </a:prstGeom>
          <a:noFill/>
        </p:spPr>
        <p:txBody>
          <a:bodyPr wrap="square">
            <a:spAutoFit/>
          </a:bodyPr>
          <a:lstStyle/>
          <a:p>
            <a:pPr marL="0" lvl="0" indent="0" algn="ctr" rtl="0">
              <a:spcBef>
                <a:spcPts val="0"/>
              </a:spcBef>
              <a:spcAft>
                <a:spcPts val="0"/>
              </a:spcAft>
              <a:buNone/>
            </a:pPr>
            <a:r>
              <a:rPr lang="fr-FR" sz="1200" i="1" dirty="0">
                <a:solidFill>
                  <a:schemeClr val="accent4"/>
                </a:solidFill>
                <a:latin typeface="Fira Code"/>
                <a:ea typeface="Fira Code"/>
                <a:cs typeface="Fira Code"/>
                <a:sym typeface="Fira Code"/>
              </a:rPr>
              <a:t>Etude expérimentale </a:t>
            </a:r>
          </a:p>
        </p:txBody>
      </p:sp>
    </p:spTree>
    <p:extLst>
      <p:ext uri="{BB962C8B-B14F-4D97-AF65-F5344CB8AC3E}">
        <p14:creationId xmlns:p14="http://schemas.microsoft.com/office/powerpoint/2010/main" val="2120397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95"/>
        <p:cNvGrpSpPr/>
        <p:nvPr/>
      </p:nvGrpSpPr>
      <p:grpSpPr>
        <a:xfrm>
          <a:off x="0" y="0"/>
          <a:ext cx="0" cy="0"/>
          <a:chOff x="0" y="0"/>
          <a:chExt cx="0" cy="0"/>
        </a:xfrm>
      </p:grpSpPr>
      <p:sp>
        <p:nvSpPr>
          <p:cNvPr id="4696" name="Google Shape;4696;p49"/>
          <p:cNvSpPr txBox="1">
            <a:spLocks noGrp="1"/>
          </p:cNvSpPr>
          <p:nvPr>
            <p:ph type="title"/>
          </p:nvPr>
        </p:nvSpPr>
        <p:spPr>
          <a:xfrm>
            <a:off x="949693" y="2103156"/>
            <a:ext cx="8194307"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Programming </a:t>
            </a:r>
            <a:r>
              <a:rPr lang="en" dirty="0">
                <a:solidFill>
                  <a:schemeClr val="accent2"/>
                </a:solidFill>
              </a:rPr>
              <a:t>‘Python’</a:t>
            </a:r>
            <a:r>
              <a:rPr lang="en" dirty="0"/>
              <a:t> </a:t>
            </a:r>
            <a:r>
              <a:rPr lang="en" dirty="0">
                <a:solidFill>
                  <a:srgbClr val="00B0F0"/>
                </a:solidFill>
              </a:rPr>
              <a:t>{Question ?}</a:t>
            </a:r>
            <a:endParaRPr dirty="0">
              <a:solidFill>
                <a:srgbClr val="00B0F0"/>
              </a:solidFill>
            </a:endParaRPr>
          </a:p>
        </p:txBody>
      </p:sp>
      <p:sp>
        <p:nvSpPr>
          <p:cNvPr id="2" name="ZoneTexte 1">
            <a:extLst>
              <a:ext uri="{FF2B5EF4-FFF2-40B4-BE49-F238E27FC236}">
                <a16:creationId xmlns:a16="http://schemas.microsoft.com/office/drawing/2014/main" id="{739624DC-C1B8-B32B-D20F-9560F4E5FBB4}"/>
              </a:ext>
            </a:extLst>
          </p:cNvPr>
          <p:cNvSpPr txBox="1"/>
          <p:nvPr/>
        </p:nvSpPr>
        <p:spPr>
          <a:xfrm>
            <a:off x="0" y="109274"/>
            <a:ext cx="4575196" cy="276999"/>
          </a:xfrm>
          <a:prstGeom prst="rect">
            <a:avLst/>
          </a:prstGeom>
          <a:noFill/>
        </p:spPr>
        <p:txBody>
          <a:bodyPr wrap="square">
            <a:spAutoFit/>
          </a:bodyPr>
          <a:lstStyle/>
          <a:p>
            <a:pPr marL="0" lvl="0" indent="0" algn="ctr" rtl="0">
              <a:spcBef>
                <a:spcPts val="0"/>
              </a:spcBef>
              <a:spcAft>
                <a:spcPts val="0"/>
              </a:spcAft>
              <a:buNone/>
            </a:pPr>
            <a:r>
              <a:rPr lang="fr-FR" sz="1200" i="1" dirty="0">
                <a:solidFill>
                  <a:schemeClr val="accent4"/>
                </a:solidFill>
                <a:latin typeface="Fira Code"/>
                <a:ea typeface="Fira Code"/>
                <a:cs typeface="Fira Code"/>
                <a:sym typeface="Fira Code"/>
              </a:rPr>
              <a:t>Question Réponse </a:t>
            </a:r>
          </a:p>
        </p:txBody>
      </p:sp>
      <p:sp>
        <p:nvSpPr>
          <p:cNvPr id="4" name="Google Shape;253;p18">
            <a:extLst>
              <a:ext uri="{FF2B5EF4-FFF2-40B4-BE49-F238E27FC236}">
                <a16:creationId xmlns:a16="http://schemas.microsoft.com/office/drawing/2014/main" id="{B4698D86-67F4-2A06-86CE-E1DEC1264681}"/>
              </a:ext>
            </a:extLst>
          </p:cNvPr>
          <p:cNvSpPr txBox="1">
            <a:spLocks/>
          </p:cNvSpPr>
          <p:nvPr/>
        </p:nvSpPr>
        <p:spPr>
          <a:xfrm>
            <a:off x="5173435" y="4687942"/>
            <a:ext cx="3970565" cy="706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12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&lt; Presenter par Sebastien &amp; </a:t>
            </a:r>
            <a:r>
              <a:rPr lang="en" sz="1200" i="1"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Teoman</a:t>
            </a:r>
            <a:r>
              <a:rPr lang="en" sz="12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 &gt;</a:t>
            </a:r>
          </a:p>
        </p:txBody>
      </p:sp>
    </p:spTree>
    <p:extLst>
      <p:ext uri="{BB962C8B-B14F-4D97-AF65-F5344CB8AC3E}">
        <p14:creationId xmlns:p14="http://schemas.microsoft.com/office/powerpoint/2010/main" val="2314233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683</TotalTime>
  <Words>927</Words>
  <Application>Microsoft Macintosh PowerPoint</Application>
  <PresentationFormat>Affichage à l'écran (16:9)</PresentationFormat>
  <Paragraphs>122</Paragraphs>
  <Slides>9</Slides>
  <Notes>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Consolas</vt:lpstr>
      <vt:lpstr>Söhne</vt:lpstr>
      <vt:lpstr>Fira Code</vt:lpstr>
      <vt:lpstr>Menlo</vt:lpstr>
      <vt:lpstr>Programming Language Workshop for Beginners by Slidesgo</vt:lpstr>
      <vt:lpstr>Programming ‘Python’ {</vt:lpstr>
      <vt:lpstr>Programming ‘Python’ {Sommaire}</vt:lpstr>
      <vt:lpstr>Programming ‘Python’ {Code}</vt:lpstr>
      <vt:lpstr>Programming ‘Python’ {Code}</vt:lpstr>
      <vt:lpstr>Programming ‘Python’ {probleme &amp; solution}</vt:lpstr>
      <vt:lpstr>Programming ‘Python’ {Avantages}</vt:lpstr>
      <vt:lpstr>Programming ‘Python’ {Expérimentale}</vt:lpstr>
      <vt:lpstr>Programming ‘Python’ {Expérimentale}</vt:lpstr>
      <vt:lpstr>Programming ‘Python’ {Question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‘Python’ {</dc:title>
  <cp:lastModifiedBy>teoman soykan</cp:lastModifiedBy>
  <cp:revision>5</cp:revision>
  <dcterms:modified xsi:type="dcterms:W3CDTF">2023-04-14T16:43:18Z</dcterms:modified>
</cp:coreProperties>
</file>