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7" r:id="rId4"/>
    <p:sldId id="258" r:id="rId5"/>
    <p:sldId id="268" r:id="rId6"/>
    <p:sldId id="269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4637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BE9D418-D5B0-47F9-88F0-342F7E9E5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6975" y="0"/>
            <a:ext cx="5655263" cy="4366126"/>
            <a:chOff x="3356975" y="0"/>
            <a:chExt cx="5655263" cy="436612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A4AD92B-6DC1-4915-8A6F-605636346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2238" y="4612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0E4588A-7467-4351-8A34-312A1D4E8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56975" y="0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E376546A-FCCE-D647-3570-7724E90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52" r="12047" b="-2"/>
          <a:stretch/>
        </p:blipFill>
        <p:spPr>
          <a:xfrm>
            <a:off x="3936000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0D24FCD-9833-481C-96FB-849603CC5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3887"/>
            <a:ext cx="12192000" cy="4434114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100000">
                <a:schemeClr val="bg2">
                  <a:alpha val="80000"/>
                </a:schemeClr>
              </a:gs>
              <a:gs pos="7000">
                <a:schemeClr val="bg2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BC05F-5008-CDDC-5A2D-173AEB8C4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3768810"/>
            <a:ext cx="9217026" cy="1769459"/>
          </a:xfrm>
        </p:spPr>
        <p:txBody>
          <a:bodyPr>
            <a:normAutofit/>
          </a:bodyPr>
          <a:lstStyle/>
          <a:p>
            <a:pPr algn="ctr"/>
            <a:r>
              <a:rPr lang="cs-CZ" sz="6000"/>
              <a:t>Galileo GNSS</a:t>
            </a:r>
            <a:endParaRPr lang="en-GB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1A0-1505-5C8C-A2AE-0155832DF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Vojtěch Habrnal</a:t>
            </a:r>
            <a:br>
              <a:rPr lang="cs-CZ" dirty="0"/>
            </a:br>
            <a:r>
              <a:rPr lang="cs-CZ" dirty="0"/>
              <a:t>11.12.2024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1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BD2A1-D560-4EDB-205D-87C610354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260-06E4-1BB3-6737-DD0C1B16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524250"/>
            <a:ext cx="11101135" cy="1809500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6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FDCC-BFF5-9B2A-7983-CB5BD790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01120"/>
          </a:xfrm>
        </p:spPr>
        <p:txBody>
          <a:bodyPr>
            <a:normAutofit fontScale="90000"/>
          </a:bodyPr>
          <a:lstStyle/>
          <a:p>
            <a:r>
              <a:rPr lang="cs-CZ" dirty="0"/>
              <a:t>Úvod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4D56-BB91-BECF-077F-920B8470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341121"/>
            <a:ext cx="11101136" cy="4967604"/>
          </a:xfrm>
        </p:spPr>
        <p:txBody>
          <a:bodyPr/>
          <a:lstStyle/>
          <a:p>
            <a:r>
              <a:rPr lang="cs-CZ" dirty="0"/>
              <a:t>Nápad vznikl v 90. letech (původně jako Public-</a:t>
            </a: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Partnership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Nezávislost na GPS a </a:t>
            </a:r>
            <a:r>
              <a:rPr lang="cs-CZ" dirty="0" err="1"/>
              <a:t>GLONASSu</a:t>
            </a:r>
            <a:r>
              <a:rPr lang="cs-CZ" dirty="0"/>
              <a:t> (kódový </a:t>
            </a:r>
            <a:r>
              <a:rPr lang="cs-CZ" dirty="0" err="1"/>
              <a:t>Pseudo</a:t>
            </a:r>
            <a:r>
              <a:rPr lang="cs-CZ" dirty="0"/>
              <a:t> </a:t>
            </a:r>
            <a:r>
              <a:rPr lang="cs-CZ" dirty="0" err="1"/>
              <a:t>Random</a:t>
            </a:r>
            <a:r>
              <a:rPr lang="cs-CZ" dirty="0"/>
              <a:t> </a:t>
            </a:r>
            <a:r>
              <a:rPr lang="cs-CZ" dirty="0" err="1"/>
              <a:t>Noise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GNSS poskytující lokaci, navigaci a čas 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Přesnější, než GPS (&lt;1m místo +-3m)</a:t>
            </a:r>
          </a:p>
          <a:p>
            <a:endParaRPr lang="cs-CZ" dirty="0"/>
          </a:p>
          <a:p>
            <a:r>
              <a:rPr lang="cs-CZ" dirty="0"/>
              <a:t>První civilně řízený GNSS (ESA – sídlo v Praze </a:t>
            </a:r>
            <a:r>
              <a:rPr lang="cs-CZ" dirty="0" err="1"/>
              <a:t>btw</a:t>
            </a:r>
            <a:r>
              <a:rPr lang="cs-CZ" dirty="0"/>
              <a:t>)</a:t>
            </a:r>
            <a:endParaRPr lang="en-GB" dirty="0"/>
          </a:p>
        </p:txBody>
      </p:sp>
      <p:pic>
        <p:nvPicPr>
          <p:cNvPr id="7" name="Picture 6" descr="A blue flag with white text and a white circle with yellow stars&#10;&#10;Description automatically generated">
            <a:extLst>
              <a:ext uri="{FF2B5EF4-FFF2-40B4-BE49-F238E27FC236}">
                <a16:creationId xmlns:a16="http://schemas.microsoft.com/office/drawing/2014/main" id="{4386E353-CA86-C744-2D80-7C2F4FAB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25" y="2600960"/>
            <a:ext cx="24288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9E508-3850-D165-F2D5-DDCC8F933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6699-2D3E-39FD-2819-C67DC45C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3040"/>
          </a:xfrm>
        </p:spPr>
        <p:txBody>
          <a:bodyPr>
            <a:normAutofit/>
          </a:bodyPr>
          <a:lstStyle/>
          <a:p>
            <a:r>
              <a:rPr lang="cs-CZ" dirty="0"/>
              <a:t>Klíčové služby systému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56C-D681-359A-8623-3A42AFFE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63041"/>
            <a:ext cx="11101136" cy="4845684"/>
          </a:xfrm>
        </p:spPr>
        <p:txBody>
          <a:bodyPr>
            <a:normAutofit lnSpcReduction="10000"/>
          </a:bodyPr>
          <a:lstStyle/>
          <a:p>
            <a:r>
              <a:rPr lang="cs-CZ" dirty="0"/>
              <a:t>OS (Open </a:t>
            </a:r>
            <a:r>
              <a:rPr lang="cs-CZ" dirty="0" err="1"/>
              <a:t>Service</a:t>
            </a:r>
            <a:r>
              <a:rPr lang="cs-CZ" dirty="0"/>
              <a:t>) poskytovaná na 3 frekvencích (L1 – sdílí s GPS, E5a a E5b)</a:t>
            </a:r>
          </a:p>
          <a:p>
            <a:endParaRPr lang="cs-CZ" dirty="0"/>
          </a:p>
          <a:p>
            <a:r>
              <a:rPr lang="cs-CZ" dirty="0"/>
              <a:t>CS (</a:t>
            </a:r>
            <a:r>
              <a:rPr lang="cs-CZ" dirty="0" err="1"/>
              <a:t>Commercial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) šifrovaná služba s vyšší přesností díky pásma E6</a:t>
            </a:r>
          </a:p>
          <a:p>
            <a:endParaRPr lang="cs-CZ" dirty="0"/>
          </a:p>
          <a:p>
            <a:r>
              <a:rPr lang="cs-CZ" dirty="0" err="1"/>
              <a:t>SoL</a:t>
            </a:r>
            <a:r>
              <a:rPr lang="cs-CZ" dirty="0"/>
              <a:t> (</a:t>
            </a:r>
            <a:r>
              <a:rPr lang="cs-CZ" dirty="0" err="1"/>
              <a:t>Safety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Life</a:t>
            </a:r>
            <a:r>
              <a:rPr lang="cs-CZ" dirty="0"/>
              <a:t>) šifrovaná služba doplňuje OS o integritní data, využití v řízení letového provozu</a:t>
            </a:r>
          </a:p>
          <a:p>
            <a:endParaRPr lang="cs-CZ" dirty="0"/>
          </a:p>
          <a:p>
            <a:r>
              <a:rPr lang="cs-CZ" dirty="0"/>
              <a:t>SAR (</a:t>
            </a:r>
            <a:r>
              <a:rPr lang="cs-CZ" dirty="0" err="1"/>
              <a:t>Search</a:t>
            </a:r>
            <a:r>
              <a:rPr lang="cs-CZ" dirty="0"/>
              <a:t> and </a:t>
            </a:r>
            <a:r>
              <a:rPr lang="cs-CZ" dirty="0" err="1"/>
              <a:t>Rescue</a:t>
            </a:r>
            <a:r>
              <a:rPr lang="cs-CZ" dirty="0"/>
              <a:t>) služba poskytující oboustrannou, nouzovou komunikaci v pásmu L6</a:t>
            </a:r>
          </a:p>
          <a:p>
            <a:endParaRPr lang="cs-CZ" dirty="0"/>
          </a:p>
          <a:p>
            <a:r>
              <a:rPr lang="cs-CZ" dirty="0"/>
              <a:t>PRS (Public </a:t>
            </a:r>
            <a:r>
              <a:rPr lang="cs-CZ" dirty="0" err="1"/>
              <a:t>Regulated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) šifrovaná, kódována služba pro armády a bezpečnostní složky států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03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4AEEF-CB35-E026-F6EA-DF1A1E7C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0DA0-5B0B-B25C-AF1C-CCDDF4E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3040"/>
          </a:xfrm>
        </p:spPr>
        <p:txBody>
          <a:bodyPr/>
          <a:lstStyle/>
          <a:p>
            <a:r>
              <a:rPr lang="cs-CZ" dirty="0"/>
              <a:t>Přehled systému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A26B-BEED-8200-C745-4987FD92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63041"/>
            <a:ext cx="11101136" cy="4845684"/>
          </a:xfrm>
        </p:spPr>
        <p:txBody>
          <a:bodyPr/>
          <a:lstStyle/>
          <a:p>
            <a:r>
              <a:rPr lang="cs-CZ" dirty="0"/>
              <a:t>3 návrhové části (konstelace satelitů, HQ, uživatel)</a:t>
            </a:r>
          </a:p>
          <a:p>
            <a:endParaRPr lang="cs-CZ" dirty="0"/>
          </a:p>
          <a:p>
            <a:r>
              <a:rPr lang="cs-CZ" dirty="0"/>
              <a:t>24+6 satelitů obíhajících ve vzdálenosti 23.222km (MEO) nad zemí (nejvýše)</a:t>
            </a:r>
          </a:p>
          <a:p>
            <a:endParaRPr lang="cs-CZ" dirty="0"/>
          </a:p>
          <a:p>
            <a:r>
              <a:rPr lang="cs-CZ" dirty="0"/>
              <a:t>Sklon satelitů vůči rovníku je 56° ve 3 oběžných rovinách (120° posun)</a:t>
            </a:r>
          </a:p>
          <a:p>
            <a:endParaRPr lang="cs-CZ" dirty="0"/>
          </a:p>
          <a:p>
            <a:r>
              <a:rPr lang="cs-CZ" dirty="0"/>
              <a:t>Lepší pokrytí v problémových regionech (polární okruhy)</a:t>
            </a:r>
          </a:p>
          <a:p>
            <a:endParaRPr lang="cs-CZ" dirty="0"/>
          </a:p>
          <a:p>
            <a:endParaRPr lang="en-GB" dirty="0"/>
          </a:p>
        </p:txBody>
      </p:sp>
      <p:pic>
        <p:nvPicPr>
          <p:cNvPr id="5" name="Picture 4" descr="A rainbow colored sphere with lines and dots&#10;&#10;Description automatically generated">
            <a:extLst>
              <a:ext uri="{FF2B5EF4-FFF2-40B4-BE49-F238E27FC236}">
                <a16:creationId xmlns:a16="http://schemas.microsoft.com/office/drawing/2014/main" id="{C13814EE-6DED-B542-028A-77A61C4C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50" y="3946525"/>
            <a:ext cx="3143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5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6C91E-6CD8-FF42-6435-CDDD83B5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CFB-91DF-4511-4EBF-E8A026B6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3040"/>
          </a:xfrm>
        </p:spPr>
        <p:txBody>
          <a:bodyPr>
            <a:normAutofit fontScale="90000"/>
          </a:bodyPr>
          <a:lstStyle/>
          <a:p>
            <a:r>
              <a:rPr lang="cs-CZ" dirty="0"/>
              <a:t>Technické detaily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1504-F720-1E5D-7804-F2EEC721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63041"/>
            <a:ext cx="11101136" cy="4845684"/>
          </a:xfrm>
        </p:spPr>
        <p:txBody>
          <a:bodyPr>
            <a:normAutofit lnSpcReduction="10000"/>
          </a:bodyPr>
          <a:lstStyle/>
          <a:p>
            <a:r>
              <a:rPr lang="cs-CZ" dirty="0"/>
              <a:t>Každý satelit obsahuje 4 atomové hodiny (vodíkové a rubidiové)</a:t>
            </a:r>
          </a:p>
          <a:p>
            <a:endParaRPr lang="cs-CZ" dirty="0"/>
          </a:p>
          <a:p>
            <a:r>
              <a:rPr lang="cs-CZ" dirty="0"/>
              <a:t>Generátor navigačních signálů, antény, gyroskop a senzory snímací barevné a infračervené světlo</a:t>
            </a:r>
          </a:p>
          <a:p>
            <a:endParaRPr lang="cs-CZ" dirty="0"/>
          </a:p>
          <a:p>
            <a:r>
              <a:rPr lang="cs-CZ" dirty="0"/>
              <a:t>BOC (Binary Offset </a:t>
            </a:r>
            <a:r>
              <a:rPr lang="cs-CZ" dirty="0" err="1"/>
              <a:t>Carrier</a:t>
            </a:r>
            <a:r>
              <a:rPr lang="cs-CZ" dirty="0"/>
              <a:t> </a:t>
            </a:r>
            <a:r>
              <a:rPr lang="cs-CZ" dirty="0" err="1"/>
              <a:t>modulation</a:t>
            </a:r>
            <a:r>
              <a:rPr lang="cs-CZ" dirty="0"/>
              <a:t>) použito pro zvýšení přesnosti a odolnosti proti rušení</a:t>
            </a:r>
          </a:p>
          <a:p>
            <a:endParaRPr lang="cs-CZ" dirty="0"/>
          </a:p>
          <a:p>
            <a:r>
              <a:rPr lang="cs-CZ" dirty="0"/>
              <a:t>Satelity posílají specificky kódované binární streamy dat</a:t>
            </a:r>
          </a:p>
          <a:p>
            <a:endParaRPr lang="cs-CZ" dirty="0"/>
          </a:p>
          <a:p>
            <a:r>
              <a:rPr lang="cs-CZ" dirty="0"/>
              <a:t>Samostatná časová zóna (GST) laděná podobně jako TAI (International </a:t>
            </a:r>
            <a:r>
              <a:rPr lang="cs-CZ" dirty="0" err="1"/>
              <a:t>Atomic</a:t>
            </a:r>
            <a:r>
              <a:rPr lang="cs-CZ" dirty="0"/>
              <a:t> Time), GST 0 odpovídá 00:00 Neděle 22 Srpna 1999 (+13 s oproti UTC)</a:t>
            </a:r>
          </a:p>
        </p:txBody>
      </p:sp>
    </p:spTree>
    <p:extLst>
      <p:ext uri="{BB962C8B-B14F-4D97-AF65-F5344CB8AC3E}">
        <p14:creationId xmlns:p14="http://schemas.microsoft.com/office/powerpoint/2010/main" val="390677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3F4E-BB2F-A3DA-323E-AAC12CCD3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573B-75FE-4BA6-F3A8-1F8D6016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3040"/>
          </a:xfrm>
        </p:spPr>
        <p:txBody>
          <a:bodyPr>
            <a:normAutofit/>
          </a:bodyPr>
          <a:lstStyle/>
          <a:p>
            <a:r>
              <a:rPr lang="cs-CZ" dirty="0"/>
              <a:t>Použití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F0ED-4F2B-3CD8-934F-097C1AEB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63041"/>
            <a:ext cx="11101136" cy="4845684"/>
          </a:xfrm>
        </p:spPr>
        <p:txBody>
          <a:bodyPr/>
          <a:lstStyle/>
          <a:p>
            <a:r>
              <a:rPr lang="cs-CZ" dirty="0"/>
              <a:t>Kompatibilní s GPS a GLONASS (zařízení může přijímat signály z obou systémů a následně vypočítají polohu)</a:t>
            </a:r>
          </a:p>
          <a:p>
            <a:endParaRPr lang="cs-CZ" dirty="0"/>
          </a:p>
          <a:p>
            <a:r>
              <a:rPr lang="cs-CZ" dirty="0"/>
              <a:t>V zemědělství umožní zefektivnění tzv. „</a:t>
            </a:r>
            <a:r>
              <a:rPr lang="cs-CZ" dirty="0" err="1"/>
              <a:t>precision</a:t>
            </a:r>
            <a:r>
              <a:rPr lang="cs-CZ" dirty="0"/>
              <a:t> </a:t>
            </a:r>
            <a:r>
              <a:rPr lang="cs-CZ" dirty="0" err="1"/>
              <a:t>farming</a:t>
            </a:r>
            <a:r>
              <a:rPr lang="cs-CZ" dirty="0"/>
              <a:t>“</a:t>
            </a:r>
          </a:p>
          <a:p>
            <a:endParaRPr lang="cs-CZ" dirty="0"/>
          </a:p>
          <a:p>
            <a:r>
              <a:rPr lang="cs-CZ" dirty="0"/>
              <a:t>Pro státní správu a případně stavebnictví zlepší přesnost výměr pozemků</a:t>
            </a:r>
          </a:p>
          <a:p>
            <a:endParaRPr lang="cs-CZ" dirty="0"/>
          </a:p>
          <a:p>
            <a:r>
              <a:rPr lang="cs-CZ" dirty="0"/>
              <a:t>Přesnější časové razítka transakcí, synchronizace mobilních sítí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53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1C8F4-F1C5-283C-BD5C-CA5AACAD2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FCFA-491A-205E-DB75-537A2580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3040"/>
          </a:xfrm>
        </p:spPr>
        <p:txBody>
          <a:bodyPr>
            <a:normAutofit fontScale="90000"/>
          </a:bodyPr>
          <a:lstStyle/>
          <a:p>
            <a:r>
              <a:rPr lang="cs-CZ" dirty="0"/>
              <a:t>Porovnání mezi ostatními GNSS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0FA9-4968-E297-8E37-CDF5C78A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63041"/>
            <a:ext cx="11101136" cy="4845684"/>
          </a:xfrm>
        </p:spPr>
        <p:txBody>
          <a:bodyPr/>
          <a:lstStyle/>
          <a:p>
            <a:r>
              <a:rPr lang="cs-CZ" dirty="0"/>
              <a:t>Oproti konkurentům jde o částečně civilní projekt *</a:t>
            </a:r>
          </a:p>
          <a:p>
            <a:endParaRPr lang="cs-CZ" dirty="0"/>
          </a:p>
          <a:p>
            <a:r>
              <a:rPr lang="cs-CZ" dirty="0"/>
              <a:t>Oproti konkurenci je přesnější, při použití všech pásem &lt;20cm</a:t>
            </a:r>
          </a:p>
          <a:p>
            <a:endParaRPr lang="cs-CZ" dirty="0"/>
          </a:p>
          <a:p>
            <a:r>
              <a:rPr lang="cs-CZ" dirty="0"/>
              <a:t>Vytvořen se záměrem pokrytí hlavně Evropy a polárních regionů („doplňující systém“)</a:t>
            </a:r>
          </a:p>
          <a:p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26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AAAD-91B9-9605-29D5-0B4C51183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D65E-085A-59AA-010D-4924C7CF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3040"/>
          </a:xfrm>
        </p:spPr>
        <p:txBody>
          <a:bodyPr>
            <a:normAutofit fontScale="90000"/>
          </a:bodyPr>
          <a:lstStyle/>
          <a:p>
            <a:r>
              <a:rPr lang="cs-CZ" dirty="0"/>
              <a:t>Souhrn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1794-DAC2-D958-B5AB-2EC81872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63041"/>
            <a:ext cx="11101136" cy="4845684"/>
          </a:xfrm>
        </p:spPr>
        <p:txBody>
          <a:bodyPr/>
          <a:lstStyle/>
          <a:p>
            <a:r>
              <a:rPr lang="en-GB" dirty="0"/>
              <a:t>Berry </a:t>
            </a:r>
            <a:r>
              <a:rPr lang="en-GB" dirty="0" err="1"/>
              <a:t>Smutny</a:t>
            </a:r>
            <a:r>
              <a:rPr lang="cs-CZ" dirty="0"/>
              <a:t>: „Mrhání penězi evropských daňových poplatníků“, „hloupý nápad, sloužící francouzským vojenským záměrům“</a:t>
            </a:r>
          </a:p>
          <a:p>
            <a:endParaRPr lang="cs-CZ" dirty="0"/>
          </a:p>
          <a:p>
            <a:r>
              <a:rPr lang="cs-CZ" dirty="0"/>
              <a:t>Většinou se jedná o mírná zlepšení aktuálních technologií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Satelity druhé generace mají mít laserové propojení mezi sebou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605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6737B-FC00-BD79-AC13-ECE0721CF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83CC-3C53-6DCD-3E29-946C45B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524250"/>
            <a:ext cx="11101135" cy="1809500"/>
          </a:xfrm>
        </p:spPr>
        <p:txBody>
          <a:bodyPr/>
          <a:lstStyle/>
          <a:p>
            <a:pPr algn="ctr"/>
            <a:r>
              <a:rPr lang="cs-CZ" dirty="0"/>
              <a:t>Otázky?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65952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Bell MT</vt:lpstr>
      <vt:lpstr>GlowVTI</vt:lpstr>
      <vt:lpstr>Galileo GNSS</vt:lpstr>
      <vt:lpstr>Úvod</vt:lpstr>
      <vt:lpstr>Klíčové služby systému</vt:lpstr>
      <vt:lpstr>Přehled systému</vt:lpstr>
      <vt:lpstr>Technické detaily </vt:lpstr>
      <vt:lpstr>Použití</vt:lpstr>
      <vt:lpstr>Porovnání mezi ostatními GNSS</vt:lpstr>
      <vt:lpstr>Souhrn</vt:lpstr>
      <vt:lpstr>Otázky?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Vojtěch Habrnal | UNIWISE</dc:creator>
  <cp:lastModifiedBy>Vojtěch Habrnal | UNIWISE</cp:lastModifiedBy>
  <cp:revision>3</cp:revision>
  <dcterms:created xsi:type="dcterms:W3CDTF">2024-12-12T10:22:01Z</dcterms:created>
  <dcterms:modified xsi:type="dcterms:W3CDTF">2024-12-12T12:13:40Z</dcterms:modified>
</cp:coreProperties>
</file>