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6854825" cy="9083675"/>
  <p:embeddedFontLst>
    <p:embeddedFont>
      <p:font typeface="Tahoma"/>
      <p:regular r:id="rId34"/>
      <p:bold r:id="rId35"/>
    </p:embeddedFont>
    <p:embeddedFont>
      <p:font typeface="Helvetica Neue"/>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Tahoma-bold.fntdata"/><Relationship Id="rId12" Type="http://schemas.openxmlformats.org/officeDocument/2006/relationships/slide" Target="slides/slide7.xml"/><Relationship Id="rId34" Type="http://schemas.openxmlformats.org/officeDocument/2006/relationships/font" Target="fonts/Tahoma-regular.fntdata"/><Relationship Id="rId15" Type="http://schemas.openxmlformats.org/officeDocument/2006/relationships/slide" Target="slides/slide10.xml"/><Relationship Id="rId37" Type="http://schemas.openxmlformats.org/officeDocument/2006/relationships/font" Target="fonts/HelveticaNeue-bold.fntdata"/><Relationship Id="rId14" Type="http://schemas.openxmlformats.org/officeDocument/2006/relationships/slide" Target="slides/slide9.xml"/><Relationship Id="rId36" Type="http://schemas.openxmlformats.org/officeDocument/2006/relationships/font" Target="fonts/HelveticaNeue-regular.fntdata"/><Relationship Id="rId17" Type="http://schemas.openxmlformats.org/officeDocument/2006/relationships/slide" Target="slides/slide12.xml"/><Relationship Id="rId39" Type="http://schemas.openxmlformats.org/officeDocument/2006/relationships/font" Target="fonts/HelveticaNeue-boldItalic.fntdata"/><Relationship Id="rId16" Type="http://schemas.openxmlformats.org/officeDocument/2006/relationships/slide" Target="slides/slide11.xml"/><Relationship Id="rId38" Type="http://schemas.openxmlformats.org/officeDocument/2006/relationships/font" Target="fonts/HelveticaNeue-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2675" y="681275"/>
            <a:ext cx="4570100" cy="34063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475" y="4314725"/>
            <a:ext cx="5483850" cy="408765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Google Shape;36;g41641ac232_0_1:notes"/>
          <p:cNvSpPr/>
          <p:nvPr>
            <p:ph idx="2" type="sldImg"/>
          </p:nvPr>
        </p:nvSpPr>
        <p:spPr>
          <a:xfrm>
            <a:off x="1142675" y="681275"/>
            <a:ext cx="4570200" cy="3406500"/>
          </a:xfrm>
          <a:custGeom>
            <a:rect b="b" l="l" r="r" t="t"/>
            <a:pathLst>
              <a:path extrusionOk="0" h="120000" w="120000">
                <a:moveTo>
                  <a:pt x="0" y="0"/>
                </a:moveTo>
                <a:lnTo>
                  <a:pt x="120000" y="0"/>
                </a:lnTo>
                <a:lnTo>
                  <a:pt x="120000" y="120000"/>
                </a:lnTo>
                <a:lnTo>
                  <a:pt x="0" y="120000"/>
                </a:lnTo>
                <a:close/>
              </a:path>
            </a:pathLst>
          </a:custGeom>
        </p:spPr>
      </p:sp>
      <p:sp>
        <p:nvSpPr>
          <p:cNvPr id="37" name="Google Shape;37;g41641ac232_0_1:notes"/>
          <p:cNvSpPr txBox="1"/>
          <p:nvPr>
            <p:ph idx="1" type="body"/>
          </p:nvPr>
        </p:nvSpPr>
        <p:spPr>
          <a:xfrm>
            <a:off x="685475" y="4314725"/>
            <a:ext cx="5484000" cy="408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15:notes"/>
          <p:cNvSpPr txBox="1"/>
          <p:nvPr>
            <p:ph idx="1" type="body"/>
          </p:nvPr>
        </p:nvSpPr>
        <p:spPr>
          <a:xfrm>
            <a:off x="685475" y="4314725"/>
            <a:ext cx="5483850" cy="40876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How do you know - How you think?</a:t>
            </a:r>
            <a:endParaRPr/>
          </a:p>
          <a:p>
            <a:pPr indent="0" lvl="0" marL="0">
              <a:spcBef>
                <a:spcPts val="0"/>
              </a:spcBef>
              <a:spcAft>
                <a:spcPts val="0"/>
              </a:spcAft>
              <a:buNone/>
            </a:pPr>
            <a:r>
              <a:t/>
            </a:r>
            <a:endParaRPr/>
          </a:p>
          <a:p>
            <a:pPr indent="0" lvl="0" marL="0">
              <a:spcBef>
                <a:spcPts val="0"/>
              </a:spcBef>
              <a:spcAft>
                <a:spcPts val="0"/>
              </a:spcAft>
              <a:buNone/>
            </a:pPr>
            <a:r>
              <a:rPr lang="en-US"/>
              <a:t>Suppose I Say this a table thinks.Wooden Brain. Can I Ever Know?</a:t>
            </a:r>
            <a:endParaRPr/>
          </a:p>
          <a:p>
            <a:pPr indent="0" lvl="0" marL="0">
              <a:spcBef>
                <a:spcPts val="0"/>
              </a:spcBef>
              <a:spcAft>
                <a:spcPts val="0"/>
              </a:spcAft>
              <a:buNone/>
            </a:pPr>
            <a:r>
              <a:rPr lang="en-US"/>
              <a:t>Table has no way to communicate. so Assessing it by a act-experiment.</a:t>
            </a:r>
            <a:endParaRPr/>
          </a:p>
        </p:txBody>
      </p:sp>
      <p:sp>
        <p:nvSpPr>
          <p:cNvPr id="114" name="Google Shape;114;p15:notes"/>
          <p:cNvSpPr/>
          <p:nvPr>
            <p:ph idx="2" type="sldImg"/>
          </p:nvPr>
        </p:nvSpPr>
        <p:spPr>
          <a:xfrm>
            <a:off x="1142675" y="681275"/>
            <a:ext cx="4570100" cy="3406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16:notes"/>
          <p:cNvSpPr txBox="1"/>
          <p:nvPr>
            <p:ph idx="1" type="body"/>
          </p:nvPr>
        </p:nvSpPr>
        <p:spPr>
          <a:xfrm>
            <a:off x="685475" y="4314725"/>
            <a:ext cx="5483850" cy="40876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US"/>
              <a:t>1950 World War Ended.</a:t>
            </a:r>
            <a:endParaRPr/>
          </a:p>
        </p:txBody>
      </p:sp>
      <p:sp>
        <p:nvSpPr>
          <p:cNvPr id="127" name="Google Shape;127;p16:notes"/>
          <p:cNvSpPr/>
          <p:nvPr>
            <p:ph idx="2" type="sldImg"/>
          </p:nvPr>
        </p:nvSpPr>
        <p:spPr>
          <a:xfrm>
            <a:off x="1142675" y="681275"/>
            <a:ext cx="4570100" cy="3406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7:notes"/>
          <p:cNvSpPr txBox="1"/>
          <p:nvPr>
            <p:ph idx="1" type="body"/>
          </p:nvPr>
        </p:nvSpPr>
        <p:spPr>
          <a:xfrm>
            <a:off x="685475" y="4314725"/>
            <a:ext cx="5483850" cy="40876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5" name="Google Shape;135;p17:notes"/>
          <p:cNvSpPr/>
          <p:nvPr>
            <p:ph idx="2" type="sldImg"/>
          </p:nvPr>
        </p:nvSpPr>
        <p:spPr>
          <a:xfrm>
            <a:off x="1142675" y="681275"/>
            <a:ext cx="4570100" cy="3406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8:notes"/>
          <p:cNvSpPr txBox="1"/>
          <p:nvPr>
            <p:ph idx="1" type="body"/>
          </p:nvPr>
        </p:nvSpPr>
        <p:spPr>
          <a:xfrm>
            <a:off x="685475" y="4314725"/>
            <a:ext cx="5483850" cy="40876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2" name="Google Shape;142;p18:notes"/>
          <p:cNvSpPr/>
          <p:nvPr>
            <p:ph idx="2" type="sldImg"/>
          </p:nvPr>
        </p:nvSpPr>
        <p:spPr>
          <a:xfrm>
            <a:off x="1142675" y="681275"/>
            <a:ext cx="4570100" cy="3406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9:notes"/>
          <p:cNvSpPr txBox="1"/>
          <p:nvPr>
            <p:ph idx="1" type="body"/>
          </p:nvPr>
        </p:nvSpPr>
        <p:spPr>
          <a:xfrm>
            <a:off x="685475" y="4314725"/>
            <a:ext cx="5483850" cy="40876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8" name="Google Shape;148;p19:notes"/>
          <p:cNvSpPr/>
          <p:nvPr>
            <p:ph idx="2" type="sldImg"/>
          </p:nvPr>
        </p:nvSpPr>
        <p:spPr>
          <a:xfrm>
            <a:off x="1142675" y="681275"/>
            <a:ext cx="4570100" cy="3406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20:notes"/>
          <p:cNvSpPr txBox="1"/>
          <p:nvPr>
            <p:ph idx="1" type="body"/>
          </p:nvPr>
        </p:nvSpPr>
        <p:spPr>
          <a:xfrm>
            <a:off x="685475" y="4314725"/>
            <a:ext cx="5483850" cy="40876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4" name="Google Shape;154;p20:notes"/>
          <p:cNvSpPr/>
          <p:nvPr>
            <p:ph idx="2" type="sldImg"/>
          </p:nvPr>
        </p:nvSpPr>
        <p:spPr>
          <a:xfrm>
            <a:off x="1142675" y="681275"/>
            <a:ext cx="4570100" cy="3406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21:notes"/>
          <p:cNvSpPr txBox="1"/>
          <p:nvPr>
            <p:ph idx="1" type="body"/>
          </p:nvPr>
        </p:nvSpPr>
        <p:spPr>
          <a:xfrm>
            <a:off x="685475" y="4314725"/>
            <a:ext cx="5483850" cy="40876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3" name="Google Shape;163;p21:notes"/>
          <p:cNvSpPr/>
          <p:nvPr>
            <p:ph idx="2" type="sldImg"/>
          </p:nvPr>
        </p:nvSpPr>
        <p:spPr>
          <a:xfrm>
            <a:off x="1142675" y="681275"/>
            <a:ext cx="4570100" cy="3406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22:notes"/>
          <p:cNvSpPr txBox="1"/>
          <p:nvPr>
            <p:ph idx="1" type="body"/>
          </p:nvPr>
        </p:nvSpPr>
        <p:spPr>
          <a:xfrm>
            <a:off x="685475" y="4314725"/>
            <a:ext cx="5483850" cy="40876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0" name="Google Shape;170;p22:notes"/>
          <p:cNvSpPr/>
          <p:nvPr>
            <p:ph idx="2" type="sldImg"/>
          </p:nvPr>
        </p:nvSpPr>
        <p:spPr>
          <a:xfrm>
            <a:off x="1142675" y="681275"/>
            <a:ext cx="4570100" cy="3406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23:notes"/>
          <p:cNvSpPr txBox="1"/>
          <p:nvPr>
            <p:ph idx="1" type="body"/>
          </p:nvPr>
        </p:nvSpPr>
        <p:spPr>
          <a:xfrm>
            <a:off x="685475" y="4314725"/>
            <a:ext cx="5483850" cy="40876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1" name="Google Shape;181;p23:notes"/>
          <p:cNvSpPr/>
          <p:nvPr>
            <p:ph idx="2" type="sldImg"/>
          </p:nvPr>
        </p:nvSpPr>
        <p:spPr>
          <a:xfrm>
            <a:off x="1142675" y="681275"/>
            <a:ext cx="4570100" cy="3406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24:notes"/>
          <p:cNvSpPr txBox="1"/>
          <p:nvPr>
            <p:ph idx="1" type="body"/>
          </p:nvPr>
        </p:nvSpPr>
        <p:spPr>
          <a:xfrm>
            <a:off x="685475" y="4314725"/>
            <a:ext cx="5483850" cy="40876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7" name="Google Shape;187;p24:notes"/>
          <p:cNvSpPr/>
          <p:nvPr>
            <p:ph idx="2" type="sldImg"/>
          </p:nvPr>
        </p:nvSpPr>
        <p:spPr>
          <a:xfrm>
            <a:off x="1142675" y="681275"/>
            <a:ext cx="4570100" cy="3406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Google Shape;42;p1:notes"/>
          <p:cNvSpPr txBox="1"/>
          <p:nvPr>
            <p:ph idx="1" type="body"/>
          </p:nvPr>
        </p:nvSpPr>
        <p:spPr>
          <a:xfrm>
            <a:off x="685475" y="4314725"/>
            <a:ext cx="5483850" cy="40876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3" name="Google Shape;43;p1:notes"/>
          <p:cNvSpPr/>
          <p:nvPr>
            <p:ph idx="2" type="sldImg"/>
          </p:nvPr>
        </p:nvSpPr>
        <p:spPr>
          <a:xfrm>
            <a:off x="1142675" y="681275"/>
            <a:ext cx="4570100" cy="3406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25:notes"/>
          <p:cNvSpPr txBox="1"/>
          <p:nvPr>
            <p:ph idx="1" type="body"/>
          </p:nvPr>
        </p:nvSpPr>
        <p:spPr>
          <a:xfrm>
            <a:off x="685475" y="4314725"/>
            <a:ext cx="5483850" cy="40876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3" name="Google Shape;193;p25:notes"/>
          <p:cNvSpPr/>
          <p:nvPr>
            <p:ph idx="2" type="sldImg"/>
          </p:nvPr>
        </p:nvSpPr>
        <p:spPr>
          <a:xfrm>
            <a:off x="1142675" y="681275"/>
            <a:ext cx="4570100" cy="3406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26:notes"/>
          <p:cNvSpPr txBox="1"/>
          <p:nvPr>
            <p:ph idx="1" type="body"/>
          </p:nvPr>
        </p:nvSpPr>
        <p:spPr>
          <a:xfrm>
            <a:off x="685475" y="4314725"/>
            <a:ext cx="5483850" cy="40876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9" name="Google Shape;199;p26:notes"/>
          <p:cNvSpPr/>
          <p:nvPr>
            <p:ph idx="2" type="sldImg"/>
          </p:nvPr>
        </p:nvSpPr>
        <p:spPr>
          <a:xfrm>
            <a:off x="1142675" y="681275"/>
            <a:ext cx="4570100" cy="3406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27:notes"/>
          <p:cNvSpPr txBox="1"/>
          <p:nvPr>
            <p:ph idx="1" type="body"/>
          </p:nvPr>
        </p:nvSpPr>
        <p:spPr>
          <a:xfrm>
            <a:off x="685475" y="4314725"/>
            <a:ext cx="5483850" cy="40876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5" name="Google Shape;205;p27:notes"/>
          <p:cNvSpPr/>
          <p:nvPr>
            <p:ph idx="2" type="sldImg"/>
          </p:nvPr>
        </p:nvSpPr>
        <p:spPr>
          <a:xfrm>
            <a:off x="1142675" y="681275"/>
            <a:ext cx="4570100" cy="3406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28:notes"/>
          <p:cNvSpPr txBox="1"/>
          <p:nvPr>
            <p:ph idx="1" type="body"/>
          </p:nvPr>
        </p:nvSpPr>
        <p:spPr>
          <a:xfrm>
            <a:off x="685475" y="4314725"/>
            <a:ext cx="5483850" cy="40876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1" name="Google Shape;211;p28:notes"/>
          <p:cNvSpPr/>
          <p:nvPr>
            <p:ph idx="2" type="sldImg"/>
          </p:nvPr>
        </p:nvSpPr>
        <p:spPr>
          <a:xfrm>
            <a:off x="1142675" y="681275"/>
            <a:ext cx="4570100" cy="3406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29:notes"/>
          <p:cNvSpPr txBox="1"/>
          <p:nvPr>
            <p:ph idx="1" type="body"/>
          </p:nvPr>
        </p:nvSpPr>
        <p:spPr>
          <a:xfrm>
            <a:off x="685475" y="4314725"/>
            <a:ext cx="5483850" cy="40876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7" name="Google Shape;217;p29:notes"/>
          <p:cNvSpPr/>
          <p:nvPr>
            <p:ph idx="2" type="sldImg"/>
          </p:nvPr>
        </p:nvSpPr>
        <p:spPr>
          <a:xfrm>
            <a:off x="1142675" y="681275"/>
            <a:ext cx="4570100" cy="3406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30:notes"/>
          <p:cNvSpPr txBox="1"/>
          <p:nvPr>
            <p:ph idx="1" type="body"/>
          </p:nvPr>
        </p:nvSpPr>
        <p:spPr>
          <a:xfrm>
            <a:off x="685475" y="4314725"/>
            <a:ext cx="5483850" cy="40876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3" name="Google Shape;223;p30:notes"/>
          <p:cNvSpPr/>
          <p:nvPr>
            <p:ph idx="2" type="sldImg"/>
          </p:nvPr>
        </p:nvSpPr>
        <p:spPr>
          <a:xfrm>
            <a:off x="1142675" y="681275"/>
            <a:ext cx="4570100" cy="3406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p31:notes"/>
          <p:cNvSpPr txBox="1"/>
          <p:nvPr>
            <p:ph idx="1" type="body"/>
          </p:nvPr>
        </p:nvSpPr>
        <p:spPr>
          <a:xfrm>
            <a:off x="685475" y="4314725"/>
            <a:ext cx="5483850" cy="40876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9" name="Google Shape;229;p31:notes"/>
          <p:cNvSpPr/>
          <p:nvPr>
            <p:ph idx="2" type="sldImg"/>
          </p:nvPr>
        </p:nvSpPr>
        <p:spPr>
          <a:xfrm>
            <a:off x="1142675" y="681275"/>
            <a:ext cx="4570100" cy="3406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32:notes"/>
          <p:cNvSpPr txBox="1"/>
          <p:nvPr>
            <p:ph idx="1" type="body"/>
          </p:nvPr>
        </p:nvSpPr>
        <p:spPr>
          <a:xfrm>
            <a:off x="685475" y="4314725"/>
            <a:ext cx="5483850" cy="40876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6" name="Google Shape;236;p32:notes"/>
          <p:cNvSpPr/>
          <p:nvPr>
            <p:ph idx="2" type="sldImg"/>
          </p:nvPr>
        </p:nvSpPr>
        <p:spPr>
          <a:xfrm>
            <a:off x="1142675" y="681275"/>
            <a:ext cx="4570100" cy="3406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p33:notes"/>
          <p:cNvSpPr txBox="1"/>
          <p:nvPr>
            <p:ph idx="1" type="body"/>
          </p:nvPr>
        </p:nvSpPr>
        <p:spPr>
          <a:xfrm>
            <a:off x="685475" y="4314725"/>
            <a:ext cx="5483850" cy="40876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3" name="Google Shape;243;p33:notes"/>
          <p:cNvSpPr/>
          <p:nvPr>
            <p:ph idx="2" type="sldImg"/>
          </p:nvPr>
        </p:nvSpPr>
        <p:spPr>
          <a:xfrm>
            <a:off x="1142675" y="681275"/>
            <a:ext cx="4570100" cy="3406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685475" y="4314725"/>
            <a:ext cx="5483850" cy="40876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8" name="Google Shape;48;p2:notes"/>
          <p:cNvSpPr/>
          <p:nvPr>
            <p:ph idx="2" type="sldImg"/>
          </p:nvPr>
        </p:nvSpPr>
        <p:spPr>
          <a:xfrm>
            <a:off x="1142675" y="681275"/>
            <a:ext cx="4570100" cy="3406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4:notes"/>
          <p:cNvSpPr txBox="1"/>
          <p:nvPr>
            <p:ph idx="1" type="body"/>
          </p:nvPr>
        </p:nvSpPr>
        <p:spPr>
          <a:xfrm>
            <a:off x="685475" y="4314725"/>
            <a:ext cx="5483850" cy="40876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3" name="Google Shape;53;p4:notes"/>
          <p:cNvSpPr/>
          <p:nvPr>
            <p:ph idx="2" type="sldImg"/>
          </p:nvPr>
        </p:nvSpPr>
        <p:spPr>
          <a:xfrm>
            <a:off x="1142675" y="681275"/>
            <a:ext cx="4570100" cy="3406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p5:notes"/>
          <p:cNvSpPr txBox="1"/>
          <p:nvPr>
            <p:ph idx="1" type="body"/>
          </p:nvPr>
        </p:nvSpPr>
        <p:spPr>
          <a:xfrm>
            <a:off x="685475" y="4314725"/>
            <a:ext cx="5483850" cy="40876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2" name="Google Shape;72;p5:notes"/>
          <p:cNvSpPr/>
          <p:nvPr>
            <p:ph idx="2" type="sldImg"/>
          </p:nvPr>
        </p:nvSpPr>
        <p:spPr>
          <a:xfrm>
            <a:off x="1142675" y="681275"/>
            <a:ext cx="4570100" cy="3406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6:notes"/>
          <p:cNvSpPr txBox="1"/>
          <p:nvPr>
            <p:ph idx="1" type="body"/>
          </p:nvPr>
        </p:nvSpPr>
        <p:spPr>
          <a:xfrm>
            <a:off x="685475" y="4314725"/>
            <a:ext cx="5483850" cy="40876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4" name="Google Shape;84;p6:notes"/>
          <p:cNvSpPr/>
          <p:nvPr>
            <p:ph idx="2" type="sldImg"/>
          </p:nvPr>
        </p:nvSpPr>
        <p:spPr>
          <a:xfrm>
            <a:off x="1142675" y="681275"/>
            <a:ext cx="4570100" cy="3406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7:notes"/>
          <p:cNvSpPr txBox="1"/>
          <p:nvPr>
            <p:ph idx="1" type="body"/>
          </p:nvPr>
        </p:nvSpPr>
        <p:spPr>
          <a:xfrm>
            <a:off x="685475" y="4314725"/>
            <a:ext cx="5483850" cy="40876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3" name="Google Shape;93;p7:notes"/>
          <p:cNvSpPr/>
          <p:nvPr>
            <p:ph idx="2" type="sldImg"/>
          </p:nvPr>
        </p:nvSpPr>
        <p:spPr>
          <a:xfrm>
            <a:off x="1142675" y="681275"/>
            <a:ext cx="4570100" cy="3406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8:notes"/>
          <p:cNvSpPr txBox="1"/>
          <p:nvPr>
            <p:ph idx="1" type="body"/>
          </p:nvPr>
        </p:nvSpPr>
        <p:spPr>
          <a:xfrm>
            <a:off x="685475" y="4314725"/>
            <a:ext cx="5483850" cy="408765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1" name="Google Shape;101;p8:notes"/>
          <p:cNvSpPr/>
          <p:nvPr>
            <p:ph idx="2" type="sldImg"/>
          </p:nvPr>
        </p:nvSpPr>
        <p:spPr>
          <a:xfrm>
            <a:off x="1142675" y="681275"/>
            <a:ext cx="4570100" cy="3406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1641ac232_0_6:notes"/>
          <p:cNvSpPr/>
          <p:nvPr>
            <p:ph idx="2" type="sldImg"/>
          </p:nvPr>
        </p:nvSpPr>
        <p:spPr>
          <a:xfrm>
            <a:off x="1142675" y="681275"/>
            <a:ext cx="4570200" cy="34065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1641ac232_0_6:notes"/>
          <p:cNvSpPr txBox="1"/>
          <p:nvPr>
            <p:ph idx="1" type="body"/>
          </p:nvPr>
        </p:nvSpPr>
        <p:spPr>
          <a:xfrm>
            <a:off x="685475" y="4314725"/>
            <a:ext cx="5484000" cy="4087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type="tx">
  <p:cSld name="TITLE_AND_BODY">
    <p:spTree>
      <p:nvGrpSpPr>
        <p:cNvPr id="12" name="Shape 12"/>
        <p:cNvGrpSpPr/>
        <p:nvPr/>
      </p:nvGrpSpPr>
      <p:grpSpPr>
        <a:xfrm>
          <a:off x="0" y="0"/>
          <a:ext cx="0" cy="0"/>
          <a:chOff x="0" y="0"/>
          <a:chExt cx="0" cy="0"/>
        </a:xfrm>
      </p:grpSpPr>
      <p:sp>
        <p:nvSpPr>
          <p:cNvPr id="13" name="Google Shape;13;p2"/>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9pPr>
          </a:lstStyle>
          <a:p/>
        </p:txBody>
      </p:sp>
      <p:sp>
        <p:nvSpPr>
          <p:cNvPr id="14" name="Google Shape;14;p2"/>
          <p:cNvSpPr txBox="1"/>
          <p:nvPr>
            <p:ph idx="1" type="body"/>
          </p:nvPr>
        </p:nvSpPr>
        <p:spPr>
          <a:xfrm>
            <a:off x="457200" y="1295400"/>
            <a:ext cx="8178800" cy="4762500"/>
          </a:xfrm>
          <a:prstGeom prst="rect">
            <a:avLst/>
          </a:prstGeom>
          <a:noFill/>
          <a:ln>
            <a:noFill/>
          </a:ln>
        </p:spPr>
        <p:txBody>
          <a:bodyPr anchorCtr="0" anchor="t" bIns="45700" lIns="91425" spcFirstLastPara="1" rIns="91425" wrap="square" tIns="45700"/>
          <a:lstStyle>
            <a:lvl1pPr indent="-355600" lvl="0" marL="457200" marR="0" rtl="0" algn="l">
              <a:lnSpc>
                <a:spcPct val="100000"/>
              </a:lnSpc>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1pPr>
            <a:lvl2pPr indent="-342900" lvl="1" marL="914400" marR="0" rtl="0" algn="l">
              <a:lnSpc>
                <a:spcPct val="100000"/>
              </a:lnSpc>
              <a:spcBef>
                <a:spcPts val="360"/>
              </a:spcBef>
              <a:spcAft>
                <a:spcPts val="0"/>
              </a:spcAft>
              <a:buClr>
                <a:schemeClr val="dk1"/>
              </a:buClr>
              <a:buSzPts val="1800"/>
              <a:buFont typeface="Tahoma"/>
              <a:buChar char="•"/>
              <a:defRPr b="0" i="0" sz="1800" u="none" cap="none" strike="noStrike">
                <a:solidFill>
                  <a:schemeClr val="dk1"/>
                </a:solidFill>
                <a:latin typeface="Tahoma"/>
                <a:ea typeface="Tahoma"/>
                <a:cs typeface="Tahoma"/>
                <a:sym typeface="Tahoma"/>
              </a:defRPr>
            </a:lvl2pPr>
            <a:lvl3pPr indent="-330200" lvl="2" marL="1371600" marR="0" rtl="0" algn="l">
              <a:lnSpc>
                <a:spcPct val="100000"/>
              </a:lnSpc>
              <a:spcBef>
                <a:spcPts val="320"/>
              </a:spcBef>
              <a:spcAft>
                <a:spcPts val="0"/>
              </a:spcAft>
              <a:buClr>
                <a:schemeClr val="dk1"/>
              </a:buClr>
              <a:buSzPts val="1600"/>
              <a:buFont typeface="Tahoma"/>
              <a:buChar char="•"/>
              <a:defRPr b="0" i="0" sz="1600" u="none" cap="none" strike="noStrike">
                <a:solidFill>
                  <a:schemeClr val="dk1"/>
                </a:solidFill>
                <a:latin typeface="Tahoma"/>
                <a:ea typeface="Tahoma"/>
                <a:cs typeface="Tahoma"/>
                <a:sym typeface="Tahoma"/>
              </a:defRPr>
            </a:lvl3pPr>
            <a:lvl4pPr indent="-317500" lvl="3" marL="1828800" marR="0" rtl="0" algn="l">
              <a:lnSpc>
                <a:spcPct val="100000"/>
              </a:lnSpc>
              <a:spcBef>
                <a:spcPts val="280"/>
              </a:spcBef>
              <a:spcAft>
                <a:spcPts val="0"/>
              </a:spcAft>
              <a:buClr>
                <a:schemeClr val="dk1"/>
              </a:buClr>
              <a:buSzPts val="1400"/>
              <a:buFont typeface="Tahoma"/>
              <a:buChar char="•"/>
              <a:defRPr b="0" i="0" sz="1400" u="none" cap="none" strike="noStrike">
                <a:solidFill>
                  <a:schemeClr val="dk1"/>
                </a:solidFill>
                <a:latin typeface="Tahoma"/>
                <a:ea typeface="Tahoma"/>
                <a:cs typeface="Tahoma"/>
                <a:sym typeface="Tahoma"/>
              </a:defRPr>
            </a:lvl4pPr>
            <a:lvl5pPr indent="-317500" lvl="4" marL="2286000" marR="0" rtl="0" algn="l">
              <a:lnSpc>
                <a:spcPct val="100000"/>
              </a:lnSpc>
              <a:spcBef>
                <a:spcPts val="280"/>
              </a:spcBef>
              <a:spcAft>
                <a:spcPts val="0"/>
              </a:spcAft>
              <a:buClr>
                <a:schemeClr val="dk1"/>
              </a:buClr>
              <a:buSzPts val="1400"/>
              <a:buFont typeface="Tahoma"/>
              <a:buChar char="-"/>
              <a:defRPr b="0" i="0" sz="1400" u="none" cap="none" strike="noStrike">
                <a:solidFill>
                  <a:schemeClr val="dk1"/>
                </a:solidFill>
                <a:latin typeface="Tahoma"/>
                <a:ea typeface="Tahoma"/>
                <a:cs typeface="Tahoma"/>
                <a:sym typeface="Tahoma"/>
              </a:defRPr>
            </a:lvl5pPr>
            <a:lvl6pPr indent="-317500" lvl="5" marL="2743200" marR="0" rtl="0" algn="l">
              <a:lnSpc>
                <a:spcPct val="100000"/>
              </a:lnSpc>
              <a:spcBef>
                <a:spcPts val="280"/>
              </a:spcBef>
              <a:spcAft>
                <a:spcPts val="0"/>
              </a:spcAft>
              <a:buClr>
                <a:schemeClr val="dk1"/>
              </a:buClr>
              <a:buSzPts val="1400"/>
              <a:buFont typeface="Tahoma"/>
              <a:buChar char="-"/>
              <a:defRPr b="0" i="0" sz="1400" u="none" cap="none" strike="noStrike">
                <a:solidFill>
                  <a:schemeClr val="dk1"/>
                </a:solidFill>
                <a:latin typeface="Tahoma"/>
                <a:ea typeface="Tahoma"/>
                <a:cs typeface="Tahoma"/>
                <a:sym typeface="Tahoma"/>
              </a:defRPr>
            </a:lvl6pPr>
            <a:lvl7pPr indent="-317500" lvl="6" marL="3200400" marR="0" rtl="0" algn="l">
              <a:lnSpc>
                <a:spcPct val="100000"/>
              </a:lnSpc>
              <a:spcBef>
                <a:spcPts val="280"/>
              </a:spcBef>
              <a:spcAft>
                <a:spcPts val="0"/>
              </a:spcAft>
              <a:buClr>
                <a:schemeClr val="dk1"/>
              </a:buClr>
              <a:buSzPts val="1400"/>
              <a:buFont typeface="Tahoma"/>
              <a:buChar char="-"/>
              <a:defRPr b="0" i="0" sz="1400" u="none" cap="none" strike="noStrike">
                <a:solidFill>
                  <a:schemeClr val="dk1"/>
                </a:solidFill>
                <a:latin typeface="Tahoma"/>
                <a:ea typeface="Tahoma"/>
                <a:cs typeface="Tahoma"/>
                <a:sym typeface="Tahoma"/>
              </a:defRPr>
            </a:lvl7pPr>
            <a:lvl8pPr indent="-317500" lvl="7" marL="3657600" marR="0" rtl="0" algn="l">
              <a:lnSpc>
                <a:spcPct val="100000"/>
              </a:lnSpc>
              <a:spcBef>
                <a:spcPts val="280"/>
              </a:spcBef>
              <a:spcAft>
                <a:spcPts val="0"/>
              </a:spcAft>
              <a:buClr>
                <a:schemeClr val="dk1"/>
              </a:buClr>
              <a:buSzPts val="1400"/>
              <a:buFont typeface="Tahoma"/>
              <a:buChar char="-"/>
              <a:defRPr b="0" i="0" sz="1400" u="none" cap="none" strike="noStrike">
                <a:solidFill>
                  <a:schemeClr val="dk1"/>
                </a:solidFill>
                <a:latin typeface="Tahoma"/>
                <a:ea typeface="Tahoma"/>
                <a:cs typeface="Tahoma"/>
                <a:sym typeface="Tahoma"/>
              </a:defRPr>
            </a:lvl8pPr>
            <a:lvl9pPr indent="-317500" lvl="8" marL="4114800" marR="0" rtl="0" algn="l">
              <a:lnSpc>
                <a:spcPct val="100000"/>
              </a:lnSpc>
              <a:spcBef>
                <a:spcPts val="280"/>
              </a:spcBef>
              <a:spcAft>
                <a:spcPts val="0"/>
              </a:spcAft>
              <a:buClr>
                <a:schemeClr val="dk1"/>
              </a:buClr>
              <a:buSzPts val="1400"/>
              <a:buFont typeface="Tahoma"/>
              <a:buChar char="-"/>
              <a:defRPr b="0" i="0" sz="1400" u="none" cap="none" strike="noStrike">
                <a:solidFill>
                  <a:schemeClr val="dk1"/>
                </a:solidFill>
                <a:latin typeface="Tahoma"/>
                <a:ea typeface="Tahoma"/>
                <a:cs typeface="Tahoma"/>
                <a:sym typeface="Tahoma"/>
              </a:defRPr>
            </a:lvl9pPr>
          </a:lstStyle>
          <a:p/>
        </p:txBody>
      </p:sp>
      <p:sp>
        <p:nvSpPr>
          <p:cNvPr id="15" name="Google Shape;15;p2"/>
          <p:cNvSpPr txBox="1"/>
          <p:nvPr>
            <p:ph idx="10" type="dt"/>
          </p:nvPr>
        </p:nvSpPr>
        <p:spPr>
          <a:xfrm>
            <a:off x="431800" y="6229350"/>
            <a:ext cx="19050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700"/>
              </a:spcBef>
              <a:spcAft>
                <a:spcPts val="0"/>
              </a:spcAft>
              <a:buSzPts val="1400"/>
              <a:buNone/>
              <a:defRPr b="0" i="0" sz="14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6" name="Google Shape;16;p2"/>
          <p:cNvSpPr txBox="1"/>
          <p:nvPr>
            <p:ph idx="11" type="ftr"/>
          </p:nvPr>
        </p:nvSpPr>
        <p:spPr>
          <a:xfrm>
            <a:off x="3124200" y="6229350"/>
            <a:ext cx="2895600" cy="457200"/>
          </a:xfrm>
          <a:prstGeom prst="rect">
            <a:avLst/>
          </a:prstGeom>
          <a:noFill/>
          <a:ln>
            <a:noFill/>
          </a:ln>
        </p:spPr>
        <p:txBody>
          <a:bodyPr anchorCtr="0" anchor="b" bIns="45700" lIns="91425" spcFirstLastPara="1" rIns="91425" wrap="square" tIns="45700"/>
          <a:lstStyle>
            <a:lvl1pPr lvl="0" marR="0" rtl="0" algn="ctr">
              <a:lnSpc>
                <a:spcPct val="100000"/>
              </a:lnSpc>
              <a:spcBef>
                <a:spcPts val="700"/>
              </a:spcBef>
              <a:spcAft>
                <a:spcPts val="0"/>
              </a:spcAft>
              <a:buSzPts val="1400"/>
              <a:buNone/>
              <a:defRPr b="0" i="0" sz="14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7" name="Google Shape;17;p2"/>
          <p:cNvSpPr txBox="1"/>
          <p:nvPr>
            <p:ph idx="12" type="sldNum"/>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8" name="Shape 18"/>
        <p:cNvGrpSpPr/>
        <p:nvPr/>
      </p:nvGrpSpPr>
      <p:grpSpPr>
        <a:xfrm>
          <a:off x="0" y="0"/>
          <a:ext cx="0" cy="0"/>
          <a:chOff x="0" y="0"/>
          <a:chExt cx="0" cy="0"/>
        </a:xfrm>
      </p:grpSpPr>
      <p:sp>
        <p:nvSpPr>
          <p:cNvPr id="19" name="Google Shape;19;p3"/>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9pPr>
          </a:lstStyle>
          <a:p/>
        </p:txBody>
      </p:sp>
      <p:sp>
        <p:nvSpPr>
          <p:cNvPr id="20" name="Google Shape;20;p3"/>
          <p:cNvSpPr txBox="1"/>
          <p:nvPr>
            <p:ph idx="10" type="dt"/>
          </p:nvPr>
        </p:nvSpPr>
        <p:spPr>
          <a:xfrm>
            <a:off x="431800" y="6229350"/>
            <a:ext cx="19050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700"/>
              </a:spcBef>
              <a:spcAft>
                <a:spcPts val="0"/>
              </a:spcAft>
              <a:buSzPts val="1400"/>
              <a:buNone/>
              <a:defRPr b="0" i="0" sz="1400" u="none">
                <a:solidFill>
                  <a:schemeClr val="lt2"/>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1" name="Google Shape;21;p3"/>
          <p:cNvSpPr txBox="1"/>
          <p:nvPr>
            <p:ph idx="11" type="ftr"/>
          </p:nvPr>
        </p:nvSpPr>
        <p:spPr>
          <a:xfrm>
            <a:off x="3124200" y="6229350"/>
            <a:ext cx="2895600" cy="457200"/>
          </a:xfrm>
          <a:prstGeom prst="rect">
            <a:avLst/>
          </a:prstGeom>
          <a:noFill/>
          <a:ln>
            <a:noFill/>
          </a:ln>
        </p:spPr>
        <p:txBody>
          <a:bodyPr anchorCtr="0" anchor="b" bIns="45700" lIns="91425" spcFirstLastPara="1" rIns="91425" wrap="square" tIns="45700"/>
          <a:lstStyle>
            <a:lvl1pPr lvl="0" marR="0" rtl="0" algn="ctr">
              <a:lnSpc>
                <a:spcPct val="100000"/>
              </a:lnSpc>
              <a:spcBef>
                <a:spcPts val="700"/>
              </a:spcBef>
              <a:spcAft>
                <a:spcPts val="0"/>
              </a:spcAft>
              <a:buSzPts val="1400"/>
              <a:buNone/>
              <a:defRPr b="0" i="0" sz="1400" u="none">
                <a:solidFill>
                  <a:schemeClr val="lt2"/>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2" name="Google Shape;22;p3"/>
          <p:cNvSpPr txBox="1"/>
          <p:nvPr>
            <p:ph idx="12" type="sldNum"/>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3" name="Shape 23"/>
        <p:cNvGrpSpPr/>
        <p:nvPr/>
      </p:nvGrpSpPr>
      <p:grpSpPr>
        <a:xfrm>
          <a:off x="0" y="0"/>
          <a:ext cx="0" cy="0"/>
          <a:chOff x="0" y="0"/>
          <a:chExt cx="0" cy="0"/>
        </a:xfrm>
      </p:grpSpPr>
      <p:sp>
        <p:nvSpPr>
          <p:cNvPr id="24" name="Google Shape;24;p4"/>
          <p:cNvSpPr txBox="1"/>
          <p:nvPr>
            <p:ph idx="10" type="dt"/>
          </p:nvPr>
        </p:nvSpPr>
        <p:spPr>
          <a:xfrm>
            <a:off x="431800" y="6229350"/>
            <a:ext cx="19050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700"/>
              </a:spcBef>
              <a:spcAft>
                <a:spcPts val="0"/>
              </a:spcAft>
              <a:buSzPts val="1400"/>
              <a:buNone/>
              <a:defRPr b="0" i="0" sz="1400" u="none">
                <a:solidFill>
                  <a:schemeClr val="lt2"/>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5" name="Google Shape;25;p4"/>
          <p:cNvSpPr txBox="1"/>
          <p:nvPr>
            <p:ph idx="11" type="ftr"/>
          </p:nvPr>
        </p:nvSpPr>
        <p:spPr>
          <a:xfrm>
            <a:off x="3124200" y="6229350"/>
            <a:ext cx="2895600" cy="457200"/>
          </a:xfrm>
          <a:prstGeom prst="rect">
            <a:avLst/>
          </a:prstGeom>
          <a:noFill/>
          <a:ln>
            <a:noFill/>
          </a:ln>
        </p:spPr>
        <p:txBody>
          <a:bodyPr anchorCtr="0" anchor="b" bIns="45700" lIns="91425" spcFirstLastPara="1" rIns="91425" wrap="square" tIns="45700"/>
          <a:lstStyle>
            <a:lvl1pPr lvl="0" marR="0" rtl="0" algn="ctr">
              <a:lnSpc>
                <a:spcPct val="100000"/>
              </a:lnSpc>
              <a:spcBef>
                <a:spcPts val="700"/>
              </a:spcBef>
              <a:spcAft>
                <a:spcPts val="0"/>
              </a:spcAft>
              <a:buSzPts val="1400"/>
              <a:buNone/>
              <a:defRPr b="0" i="0" sz="1400" u="none">
                <a:solidFill>
                  <a:schemeClr val="lt2"/>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6" name="Google Shape;26;p4"/>
          <p:cNvSpPr txBox="1"/>
          <p:nvPr>
            <p:ph idx="12" type="sldNum"/>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on left, text on right" type="twoColTx">
  <p:cSld name="TITLE_AND_TWO_COLUMNS">
    <p:spTree>
      <p:nvGrpSpPr>
        <p:cNvPr id="27" name="Shape 27"/>
        <p:cNvGrpSpPr/>
        <p:nvPr/>
      </p:nvGrpSpPr>
      <p:grpSpPr>
        <a:xfrm>
          <a:off x="0" y="0"/>
          <a:ext cx="0" cy="0"/>
          <a:chOff x="0" y="0"/>
          <a:chExt cx="0" cy="0"/>
        </a:xfrm>
      </p:grpSpPr>
      <p:sp>
        <p:nvSpPr>
          <p:cNvPr id="28" name="Google Shape;28;p5"/>
          <p:cNvSpPr txBox="1"/>
          <p:nvPr>
            <p:ph idx="10" type="dt"/>
          </p:nvPr>
        </p:nvSpPr>
        <p:spPr>
          <a:xfrm>
            <a:off x="431800" y="6229350"/>
            <a:ext cx="19050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700"/>
              </a:spcBef>
              <a:spcAft>
                <a:spcPts val="0"/>
              </a:spcAft>
              <a:buSzPts val="1400"/>
              <a:buNone/>
              <a:defRPr b="0" i="0" sz="1400" u="none">
                <a:solidFill>
                  <a:schemeClr val="lt2"/>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9" name="Google Shape;29;p5"/>
          <p:cNvSpPr txBox="1"/>
          <p:nvPr>
            <p:ph idx="11" type="ftr"/>
          </p:nvPr>
        </p:nvSpPr>
        <p:spPr>
          <a:xfrm>
            <a:off x="3124200" y="6229350"/>
            <a:ext cx="2895600" cy="457200"/>
          </a:xfrm>
          <a:prstGeom prst="rect">
            <a:avLst/>
          </a:prstGeom>
          <a:noFill/>
          <a:ln>
            <a:noFill/>
          </a:ln>
        </p:spPr>
        <p:txBody>
          <a:bodyPr anchorCtr="0" anchor="b" bIns="45700" lIns="91425" spcFirstLastPara="1" rIns="91425" wrap="square" tIns="45700"/>
          <a:lstStyle>
            <a:lvl1pPr lvl="0" marR="0" rtl="0" algn="ctr">
              <a:lnSpc>
                <a:spcPct val="100000"/>
              </a:lnSpc>
              <a:spcBef>
                <a:spcPts val="700"/>
              </a:spcBef>
              <a:spcAft>
                <a:spcPts val="0"/>
              </a:spcAft>
              <a:buSzPts val="1400"/>
              <a:buNone/>
              <a:defRPr b="0" i="0" sz="1400" u="none">
                <a:solidFill>
                  <a:schemeClr val="lt2"/>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30" name="Google Shape;30;p5"/>
          <p:cNvSpPr txBox="1"/>
          <p:nvPr>
            <p:ph idx="12" type="sldNum"/>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on left, two objects on right" type="txAndTwoObj">
  <p:cSld name="TEXT_AND_TWO_OBJECTS">
    <p:spTree>
      <p:nvGrpSpPr>
        <p:cNvPr id="31" name="Shape 31"/>
        <p:cNvGrpSpPr/>
        <p:nvPr/>
      </p:nvGrpSpPr>
      <p:grpSpPr>
        <a:xfrm>
          <a:off x="0" y="0"/>
          <a:ext cx="0" cy="0"/>
          <a:chOff x="0" y="0"/>
          <a:chExt cx="0" cy="0"/>
        </a:xfrm>
      </p:grpSpPr>
      <p:sp>
        <p:nvSpPr>
          <p:cNvPr id="32" name="Google Shape;32;p6"/>
          <p:cNvSpPr txBox="1"/>
          <p:nvPr>
            <p:ph idx="10" type="dt"/>
          </p:nvPr>
        </p:nvSpPr>
        <p:spPr>
          <a:xfrm>
            <a:off x="431800" y="6229350"/>
            <a:ext cx="19050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700"/>
              </a:spcBef>
              <a:spcAft>
                <a:spcPts val="0"/>
              </a:spcAft>
              <a:buSzPts val="1400"/>
              <a:buNone/>
              <a:defRPr b="0" i="0" sz="1400" u="none">
                <a:solidFill>
                  <a:schemeClr val="lt2"/>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33" name="Google Shape;33;p6"/>
          <p:cNvSpPr txBox="1"/>
          <p:nvPr>
            <p:ph idx="11" type="ftr"/>
          </p:nvPr>
        </p:nvSpPr>
        <p:spPr>
          <a:xfrm>
            <a:off x="3124200" y="6229350"/>
            <a:ext cx="2895600" cy="457200"/>
          </a:xfrm>
          <a:prstGeom prst="rect">
            <a:avLst/>
          </a:prstGeom>
          <a:noFill/>
          <a:ln>
            <a:noFill/>
          </a:ln>
        </p:spPr>
        <p:txBody>
          <a:bodyPr anchorCtr="0" anchor="b" bIns="45700" lIns="91425" spcFirstLastPara="1" rIns="91425" wrap="square" tIns="45700"/>
          <a:lstStyle>
            <a:lvl1pPr lvl="0" marR="0" rtl="0" algn="ctr">
              <a:lnSpc>
                <a:spcPct val="100000"/>
              </a:lnSpc>
              <a:spcBef>
                <a:spcPts val="700"/>
              </a:spcBef>
              <a:spcAft>
                <a:spcPts val="0"/>
              </a:spcAft>
              <a:buSzPts val="1400"/>
              <a:buNone/>
              <a:defRPr b="0" i="0" sz="1400" u="none">
                <a:solidFill>
                  <a:schemeClr val="lt2"/>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34" name="Google Shape;34;p6"/>
          <p:cNvSpPr txBox="1"/>
          <p:nvPr>
            <p:ph idx="12" type="sldNum"/>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None/>
              <a:defRPr b="0" i="0" sz="1400" u="non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1" i="0" sz="2400" u="none" cap="none" strike="noStrike">
                <a:solidFill>
                  <a:schemeClr val="dk2"/>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457200" y="1295400"/>
            <a:ext cx="8178800" cy="4762500"/>
          </a:xfrm>
          <a:prstGeom prst="rect">
            <a:avLst/>
          </a:prstGeom>
          <a:noFill/>
          <a:ln>
            <a:noFill/>
          </a:ln>
        </p:spPr>
        <p:txBody>
          <a:bodyPr anchorCtr="0" anchor="t" bIns="45700" lIns="91425" spcFirstLastPara="1" rIns="91425" wrap="square" tIns="45700"/>
          <a:lstStyle>
            <a:lvl1pPr indent="-355600" lvl="0" marL="457200" marR="0" rtl="0" algn="l">
              <a:lnSpc>
                <a:spcPct val="100000"/>
              </a:lnSpc>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1pPr>
            <a:lvl2pPr indent="-342900" lvl="1" marL="914400" marR="0" rtl="0" algn="l">
              <a:lnSpc>
                <a:spcPct val="100000"/>
              </a:lnSpc>
              <a:spcBef>
                <a:spcPts val="360"/>
              </a:spcBef>
              <a:spcAft>
                <a:spcPts val="0"/>
              </a:spcAft>
              <a:buClr>
                <a:schemeClr val="dk1"/>
              </a:buClr>
              <a:buSzPts val="1800"/>
              <a:buFont typeface="Tahoma"/>
              <a:buChar char="•"/>
              <a:defRPr b="0" i="0" sz="1800" u="none" cap="none" strike="noStrike">
                <a:solidFill>
                  <a:schemeClr val="dk1"/>
                </a:solidFill>
                <a:latin typeface="Tahoma"/>
                <a:ea typeface="Tahoma"/>
                <a:cs typeface="Tahoma"/>
                <a:sym typeface="Tahoma"/>
              </a:defRPr>
            </a:lvl2pPr>
            <a:lvl3pPr indent="-330200" lvl="2" marL="1371600" marR="0" rtl="0" algn="l">
              <a:lnSpc>
                <a:spcPct val="100000"/>
              </a:lnSpc>
              <a:spcBef>
                <a:spcPts val="320"/>
              </a:spcBef>
              <a:spcAft>
                <a:spcPts val="0"/>
              </a:spcAft>
              <a:buClr>
                <a:schemeClr val="dk1"/>
              </a:buClr>
              <a:buSzPts val="1600"/>
              <a:buFont typeface="Tahoma"/>
              <a:buChar char="•"/>
              <a:defRPr b="0" i="0" sz="1600" u="none" cap="none" strike="noStrike">
                <a:solidFill>
                  <a:schemeClr val="dk1"/>
                </a:solidFill>
                <a:latin typeface="Tahoma"/>
                <a:ea typeface="Tahoma"/>
                <a:cs typeface="Tahoma"/>
                <a:sym typeface="Tahoma"/>
              </a:defRPr>
            </a:lvl3pPr>
            <a:lvl4pPr indent="-317500" lvl="3" marL="1828800" marR="0" rtl="0" algn="l">
              <a:lnSpc>
                <a:spcPct val="100000"/>
              </a:lnSpc>
              <a:spcBef>
                <a:spcPts val="280"/>
              </a:spcBef>
              <a:spcAft>
                <a:spcPts val="0"/>
              </a:spcAft>
              <a:buClr>
                <a:schemeClr val="dk1"/>
              </a:buClr>
              <a:buSzPts val="1400"/>
              <a:buFont typeface="Tahoma"/>
              <a:buChar char="•"/>
              <a:defRPr b="0" i="0" sz="1400" u="none" cap="none" strike="noStrike">
                <a:solidFill>
                  <a:schemeClr val="dk1"/>
                </a:solidFill>
                <a:latin typeface="Tahoma"/>
                <a:ea typeface="Tahoma"/>
                <a:cs typeface="Tahoma"/>
                <a:sym typeface="Tahoma"/>
              </a:defRPr>
            </a:lvl4pPr>
            <a:lvl5pPr indent="-317500" lvl="4" marL="2286000" marR="0" rtl="0" algn="l">
              <a:lnSpc>
                <a:spcPct val="100000"/>
              </a:lnSpc>
              <a:spcBef>
                <a:spcPts val="280"/>
              </a:spcBef>
              <a:spcAft>
                <a:spcPts val="0"/>
              </a:spcAft>
              <a:buClr>
                <a:schemeClr val="dk1"/>
              </a:buClr>
              <a:buSzPts val="1400"/>
              <a:buFont typeface="Tahoma"/>
              <a:buChar char="-"/>
              <a:defRPr b="0" i="0" sz="1400" u="none" cap="none" strike="noStrike">
                <a:solidFill>
                  <a:schemeClr val="dk1"/>
                </a:solidFill>
                <a:latin typeface="Tahoma"/>
                <a:ea typeface="Tahoma"/>
                <a:cs typeface="Tahoma"/>
                <a:sym typeface="Tahoma"/>
              </a:defRPr>
            </a:lvl5pPr>
            <a:lvl6pPr indent="-317500" lvl="5" marL="2743200" marR="0" rtl="0" algn="l">
              <a:lnSpc>
                <a:spcPct val="100000"/>
              </a:lnSpc>
              <a:spcBef>
                <a:spcPts val="280"/>
              </a:spcBef>
              <a:spcAft>
                <a:spcPts val="0"/>
              </a:spcAft>
              <a:buClr>
                <a:schemeClr val="dk1"/>
              </a:buClr>
              <a:buSzPts val="1400"/>
              <a:buFont typeface="Tahoma"/>
              <a:buChar char="-"/>
              <a:defRPr b="0" i="0" sz="1400" u="none" cap="none" strike="noStrike">
                <a:solidFill>
                  <a:schemeClr val="dk1"/>
                </a:solidFill>
                <a:latin typeface="Tahoma"/>
                <a:ea typeface="Tahoma"/>
                <a:cs typeface="Tahoma"/>
                <a:sym typeface="Tahoma"/>
              </a:defRPr>
            </a:lvl6pPr>
            <a:lvl7pPr indent="-317500" lvl="6" marL="3200400" marR="0" rtl="0" algn="l">
              <a:lnSpc>
                <a:spcPct val="100000"/>
              </a:lnSpc>
              <a:spcBef>
                <a:spcPts val="280"/>
              </a:spcBef>
              <a:spcAft>
                <a:spcPts val="0"/>
              </a:spcAft>
              <a:buClr>
                <a:schemeClr val="dk1"/>
              </a:buClr>
              <a:buSzPts val="1400"/>
              <a:buFont typeface="Tahoma"/>
              <a:buChar char="-"/>
              <a:defRPr b="0" i="0" sz="1400" u="none" cap="none" strike="noStrike">
                <a:solidFill>
                  <a:schemeClr val="dk1"/>
                </a:solidFill>
                <a:latin typeface="Tahoma"/>
                <a:ea typeface="Tahoma"/>
                <a:cs typeface="Tahoma"/>
                <a:sym typeface="Tahoma"/>
              </a:defRPr>
            </a:lvl7pPr>
            <a:lvl8pPr indent="-317500" lvl="7" marL="3657600" marR="0" rtl="0" algn="l">
              <a:lnSpc>
                <a:spcPct val="100000"/>
              </a:lnSpc>
              <a:spcBef>
                <a:spcPts val="280"/>
              </a:spcBef>
              <a:spcAft>
                <a:spcPts val="0"/>
              </a:spcAft>
              <a:buClr>
                <a:schemeClr val="dk1"/>
              </a:buClr>
              <a:buSzPts val="1400"/>
              <a:buFont typeface="Tahoma"/>
              <a:buChar char="-"/>
              <a:defRPr b="0" i="0" sz="1400" u="none" cap="none" strike="noStrike">
                <a:solidFill>
                  <a:schemeClr val="dk1"/>
                </a:solidFill>
                <a:latin typeface="Tahoma"/>
                <a:ea typeface="Tahoma"/>
                <a:cs typeface="Tahoma"/>
                <a:sym typeface="Tahoma"/>
              </a:defRPr>
            </a:lvl8pPr>
            <a:lvl9pPr indent="-317500" lvl="8" marL="4114800" marR="0" rtl="0" algn="l">
              <a:lnSpc>
                <a:spcPct val="100000"/>
              </a:lnSpc>
              <a:spcBef>
                <a:spcPts val="280"/>
              </a:spcBef>
              <a:spcAft>
                <a:spcPts val="0"/>
              </a:spcAft>
              <a:buClr>
                <a:schemeClr val="dk1"/>
              </a:buClr>
              <a:buSzPts val="1400"/>
              <a:buFont typeface="Tahoma"/>
              <a:buChar char="-"/>
              <a:defRPr b="0" i="0" sz="1400" u="none" cap="none" strike="noStrike">
                <a:solidFill>
                  <a:schemeClr val="dk1"/>
                </a:solidFill>
                <a:latin typeface="Tahoma"/>
                <a:ea typeface="Tahoma"/>
                <a:cs typeface="Tahoma"/>
                <a:sym typeface="Tahoma"/>
              </a:defRPr>
            </a:lvl9pPr>
          </a:lstStyle>
          <a:p/>
        </p:txBody>
      </p:sp>
      <p:sp>
        <p:nvSpPr>
          <p:cNvPr id="8" name="Google Shape;8;p1"/>
          <p:cNvSpPr txBox="1"/>
          <p:nvPr>
            <p:ph idx="10" type="dt"/>
          </p:nvPr>
        </p:nvSpPr>
        <p:spPr>
          <a:xfrm>
            <a:off x="431800" y="6229350"/>
            <a:ext cx="1905000" cy="457200"/>
          </a:xfrm>
          <a:prstGeom prst="rect">
            <a:avLst/>
          </a:prstGeom>
          <a:noFill/>
          <a:ln>
            <a:noFill/>
          </a:ln>
        </p:spPr>
        <p:txBody>
          <a:bodyPr anchorCtr="0" anchor="b" bIns="45700" lIns="91425" spcFirstLastPara="1" rIns="91425" wrap="square" tIns="45700"/>
          <a:lstStyle>
            <a:lvl1pPr lvl="0" marR="0" rtl="0" algn="l">
              <a:lnSpc>
                <a:spcPct val="100000"/>
              </a:lnSpc>
              <a:spcBef>
                <a:spcPts val="700"/>
              </a:spcBef>
              <a:spcAft>
                <a:spcPts val="0"/>
              </a:spcAft>
              <a:buSzPts val="1400"/>
              <a:buNone/>
              <a:defRPr b="0" i="0" sz="14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9" name="Google Shape;9;p1"/>
          <p:cNvSpPr txBox="1"/>
          <p:nvPr>
            <p:ph idx="11" type="ftr"/>
          </p:nvPr>
        </p:nvSpPr>
        <p:spPr>
          <a:xfrm>
            <a:off x="3124200" y="6229350"/>
            <a:ext cx="2895600" cy="457200"/>
          </a:xfrm>
          <a:prstGeom prst="rect">
            <a:avLst/>
          </a:prstGeom>
          <a:noFill/>
          <a:ln>
            <a:noFill/>
          </a:ln>
        </p:spPr>
        <p:txBody>
          <a:bodyPr anchorCtr="0" anchor="b" bIns="45700" lIns="91425" spcFirstLastPara="1" rIns="91425" wrap="square" tIns="45700"/>
          <a:lstStyle>
            <a:lvl1pPr lvl="0" marR="0" rtl="0" algn="ctr">
              <a:lnSpc>
                <a:spcPct val="100000"/>
              </a:lnSpc>
              <a:spcBef>
                <a:spcPts val="700"/>
              </a:spcBef>
              <a:spcAft>
                <a:spcPts val="0"/>
              </a:spcAft>
              <a:buSzPts val="1400"/>
              <a:buNone/>
              <a:defRPr b="0" i="0" sz="14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0" name="Google Shape;10;p1"/>
          <p:cNvSpPr txBox="1"/>
          <p:nvPr>
            <p:ph idx="12" type="sldNum"/>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en-US"/>
              <a:t>‹#›</a:t>
            </a:fld>
            <a:endParaRPr>
              <a:solidFill>
                <a:srgbClr val="000000"/>
              </a:solidFill>
            </a:endParaRPr>
          </a:p>
        </p:txBody>
      </p:sp>
      <p:pic>
        <p:nvPicPr>
          <p:cNvPr id="11" name="Google Shape;11;p1"/>
          <p:cNvPicPr preferRelativeResize="0"/>
          <p:nvPr/>
        </p:nvPicPr>
        <p:blipFill rotWithShape="1">
          <a:blip r:embed="rId1">
            <a:alphaModFix/>
          </a:blip>
          <a:srcRect b="0" l="0" r="0" t="0"/>
          <a:stretch/>
        </p:blipFill>
        <p:spPr>
          <a:xfrm>
            <a:off x="914400" y="911225"/>
            <a:ext cx="8229600" cy="3841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5.png"/><Relationship Id="rId10" Type="http://schemas.openxmlformats.org/officeDocument/2006/relationships/image" Target="../media/image5.jpg"/><Relationship Id="rId9" Type="http://schemas.openxmlformats.org/officeDocument/2006/relationships/image" Target="../media/image3.png"/><Relationship Id="rId5" Type="http://schemas.openxmlformats.org/officeDocument/2006/relationships/image" Target="../media/image16.png"/><Relationship Id="rId6" Type="http://schemas.openxmlformats.org/officeDocument/2006/relationships/image" Target="../media/image21.png"/><Relationship Id="rId7" Type="http://schemas.openxmlformats.org/officeDocument/2006/relationships/image" Target="../media/image13.png"/><Relationship Id="rId8"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4.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1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ww.ai.mit.edu/projects/infolab/"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 name="Shape 38"/>
        <p:cNvGrpSpPr/>
        <p:nvPr/>
      </p:nvGrpSpPr>
      <p:grpSpPr>
        <a:xfrm>
          <a:off x="0" y="0"/>
          <a:ext cx="0" cy="0"/>
          <a:chOff x="0" y="0"/>
          <a:chExt cx="0" cy="0"/>
        </a:xfrm>
      </p:grpSpPr>
      <p:sp>
        <p:nvSpPr>
          <p:cNvPr id="39" name="Google Shape;39;p7"/>
          <p:cNvSpPr txBox="1"/>
          <p:nvPr>
            <p:ph type="title"/>
          </p:nvPr>
        </p:nvSpPr>
        <p:spPr>
          <a:xfrm>
            <a:off x="182650" y="228600"/>
            <a:ext cx="8801100" cy="685800"/>
          </a:xfrm>
          <a:prstGeom prst="rect">
            <a:avLst/>
          </a:prstGeom>
        </p:spPr>
        <p:txBody>
          <a:bodyPr anchorCtr="0" anchor="b" bIns="45700" lIns="91425" spcFirstLastPara="1" rIns="91425" wrap="square" tIns="45700">
            <a:noAutofit/>
          </a:bodyPr>
          <a:lstStyle/>
          <a:p>
            <a:pPr indent="0" lvl="0" marL="0" rtl="0">
              <a:spcBef>
                <a:spcPts val="400"/>
              </a:spcBef>
              <a:spcAft>
                <a:spcPts val="0"/>
              </a:spcAft>
              <a:buClr>
                <a:schemeClr val="dk1"/>
              </a:buClr>
              <a:buSzPts val="1100"/>
              <a:buFont typeface="Arial"/>
              <a:buNone/>
            </a:pPr>
            <a:r>
              <a:rPr lang="en-US" sz="3000">
                <a:solidFill>
                  <a:schemeClr val="dk1"/>
                </a:solidFill>
                <a:latin typeface="Tahoma"/>
                <a:ea typeface="Tahoma"/>
                <a:cs typeface="Tahoma"/>
                <a:sym typeface="Tahoma"/>
              </a:rPr>
              <a:t>Artificial Intelligence:Past, Present &amp; Future</a:t>
            </a:r>
            <a:endParaRPr sz="3000"/>
          </a:p>
        </p:txBody>
      </p:sp>
      <p:sp>
        <p:nvSpPr>
          <p:cNvPr id="40" name="Google Shape;40;p7"/>
          <p:cNvSpPr txBox="1"/>
          <p:nvPr>
            <p:ph idx="1" type="body"/>
          </p:nvPr>
        </p:nvSpPr>
        <p:spPr>
          <a:xfrm>
            <a:off x="457200" y="1527700"/>
            <a:ext cx="8178900" cy="4530300"/>
          </a:xfrm>
          <a:prstGeom prst="rect">
            <a:avLst/>
          </a:prstGeom>
        </p:spPr>
        <p:txBody>
          <a:bodyPr anchorCtr="0" anchor="t" bIns="45700" lIns="91425" spcFirstLastPara="1" rIns="91425" wrap="square" tIns="45700">
            <a:noAutofit/>
          </a:bodyPr>
          <a:lstStyle/>
          <a:p>
            <a:pPr indent="0" lvl="0" marL="0" rtl="0">
              <a:spcBef>
                <a:spcPts val="400"/>
              </a:spcBef>
              <a:spcAft>
                <a:spcPts val="0"/>
              </a:spcAft>
              <a:buNone/>
            </a:pPr>
            <a:r>
              <a:t/>
            </a:r>
            <a:endParaRPr/>
          </a:p>
          <a:p>
            <a:pPr indent="0" lvl="0" marL="0" rtl="0" algn="ctr">
              <a:spcBef>
                <a:spcPts val="400"/>
              </a:spcBef>
              <a:spcAft>
                <a:spcPts val="0"/>
              </a:spcAft>
              <a:buNone/>
            </a:pPr>
            <a:r>
              <a:rPr b="1" lang="en-US" sz="3000"/>
              <a:t>School of AI</a:t>
            </a:r>
            <a:endParaRPr b="1" sz="3000"/>
          </a:p>
          <a:p>
            <a:pPr indent="0" lvl="0" marL="0" rtl="0" algn="ctr">
              <a:spcBef>
                <a:spcPts val="400"/>
              </a:spcBef>
              <a:spcAft>
                <a:spcPts val="0"/>
              </a:spcAft>
              <a:buNone/>
            </a:pPr>
            <a:r>
              <a:rPr b="1" lang="en-US" sz="3000"/>
              <a:t>https://www.meetup.com › Kanpur School of AI</a:t>
            </a:r>
            <a:endParaRPr b="1" sz="3000"/>
          </a:p>
          <a:p>
            <a:pPr indent="0" lvl="0" marL="0" rtl="0">
              <a:spcBef>
                <a:spcPts val="400"/>
              </a:spcBef>
              <a:spcAft>
                <a:spcPts val="0"/>
              </a:spcAft>
              <a:buNone/>
            </a:pPr>
            <a:r>
              <a:t/>
            </a:r>
            <a:endParaRPr b="1" sz="3000"/>
          </a:p>
          <a:p>
            <a:pPr indent="0" lvl="0" marL="0" rtl="0">
              <a:spcBef>
                <a:spcPts val="400"/>
              </a:spcBef>
              <a:spcAft>
                <a:spcPts val="0"/>
              </a:spcAft>
              <a:buNone/>
            </a:pPr>
            <a:r>
              <a:t/>
            </a:r>
            <a:endParaRPr b="1" sz="3000"/>
          </a:p>
          <a:p>
            <a:pPr indent="0" lvl="0" marL="0" rtl="0">
              <a:spcBef>
                <a:spcPts val="400"/>
              </a:spcBef>
              <a:spcAft>
                <a:spcPts val="0"/>
              </a:spcAft>
              <a:buNone/>
            </a:pPr>
            <a:r>
              <a:t/>
            </a:r>
            <a:endParaRPr b="1" sz="3000"/>
          </a:p>
          <a:p>
            <a:pPr indent="0" lvl="0" marL="0" rtl="0" algn="ctr">
              <a:spcBef>
                <a:spcPts val="400"/>
              </a:spcBef>
              <a:spcAft>
                <a:spcPts val="0"/>
              </a:spcAft>
              <a:buNone/>
            </a:pPr>
            <a:r>
              <a:rPr b="1" lang="en-US" sz="3000"/>
              <a:t>Hammad Mashkoor</a:t>
            </a:r>
            <a:endParaRPr b="1" sz="3000"/>
          </a:p>
          <a:p>
            <a:pPr indent="0" lvl="0" marL="0" algn="ctr">
              <a:spcBef>
                <a:spcPts val="400"/>
              </a:spcBef>
              <a:spcAft>
                <a:spcPts val="0"/>
              </a:spcAft>
              <a:buNone/>
            </a:pPr>
            <a:r>
              <a:rPr b="1" lang="en-US" sz="3000"/>
              <a:t>@Hammad_Lari</a:t>
            </a:r>
            <a:endParaRPr b="1"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5" name="Shape 115"/>
        <p:cNvGrpSpPr/>
        <p:nvPr/>
      </p:nvGrpSpPr>
      <p:grpSpPr>
        <a:xfrm>
          <a:off x="0" y="0"/>
          <a:ext cx="0" cy="0"/>
          <a:chOff x="0" y="0"/>
          <a:chExt cx="0" cy="0"/>
        </a:xfrm>
      </p:grpSpPr>
      <p:sp>
        <p:nvSpPr>
          <p:cNvPr id="116" name="Google Shape;116;p16"/>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Tahoma"/>
              <a:buNone/>
            </a:pPr>
            <a:r>
              <a:rPr b="1" i="0" lang="en-US" sz="2400" u="none" cap="none" strike="noStrike">
                <a:solidFill>
                  <a:schemeClr val="dk2"/>
                </a:solidFill>
                <a:latin typeface="Tahoma"/>
                <a:ea typeface="Tahoma"/>
                <a:cs typeface="Tahoma"/>
                <a:sym typeface="Tahoma"/>
              </a:rPr>
              <a:t>What is AI?</a:t>
            </a:r>
            <a:endParaRPr/>
          </a:p>
        </p:txBody>
      </p:sp>
      <p:sp>
        <p:nvSpPr>
          <p:cNvPr id="117" name="Google Shape;117;p16"/>
          <p:cNvSpPr txBox="1"/>
          <p:nvPr/>
        </p:nvSpPr>
        <p:spPr>
          <a:xfrm>
            <a:off x="230187" y="1535112"/>
            <a:ext cx="4037012" cy="1776412"/>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The exciting new effort to make computers thinks … </a:t>
            </a:r>
            <a:r>
              <a:rPr b="0" i="1" lang="en-US" sz="2200" u="none">
                <a:solidFill>
                  <a:schemeClr val="dk1"/>
                </a:solidFill>
                <a:latin typeface="Tahoma"/>
                <a:ea typeface="Tahoma"/>
                <a:cs typeface="Tahoma"/>
                <a:sym typeface="Tahoma"/>
              </a:rPr>
              <a:t>machine with minds,</a:t>
            </a:r>
            <a:r>
              <a:rPr b="0" i="0" lang="en-US" sz="2200" u="none">
                <a:solidFill>
                  <a:schemeClr val="dk1"/>
                </a:solidFill>
                <a:latin typeface="Tahoma"/>
                <a:ea typeface="Tahoma"/>
                <a:cs typeface="Tahoma"/>
                <a:sym typeface="Tahoma"/>
              </a:rPr>
              <a:t> in the full and literal sense” </a:t>
            </a:r>
            <a:endParaRPr/>
          </a:p>
          <a:p>
            <a:pPr indent="0" lvl="0" marL="0" marR="0" rtl="0" algn="l">
              <a:lnSpc>
                <a:spcPct val="100000"/>
              </a:lnSpc>
              <a:spcBef>
                <a:spcPts val="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(Haugeland 1985)</a:t>
            </a:r>
            <a:endParaRPr/>
          </a:p>
        </p:txBody>
      </p:sp>
      <p:sp>
        <p:nvSpPr>
          <p:cNvPr id="118" name="Google Shape;118;p16"/>
          <p:cNvSpPr txBox="1"/>
          <p:nvPr/>
        </p:nvSpPr>
        <p:spPr>
          <a:xfrm>
            <a:off x="230187" y="3405187"/>
            <a:ext cx="4037012" cy="1776412"/>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“The art of creating machines that perform functions that require intelligence when performed by people” (Kurzweil, 1990)</a:t>
            </a:r>
            <a:endParaRPr/>
          </a:p>
        </p:txBody>
      </p:sp>
      <p:sp>
        <p:nvSpPr>
          <p:cNvPr id="119" name="Google Shape;119;p16"/>
          <p:cNvSpPr txBox="1"/>
          <p:nvPr/>
        </p:nvSpPr>
        <p:spPr>
          <a:xfrm>
            <a:off x="4356100" y="1535112"/>
            <a:ext cx="4464050" cy="1776412"/>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“The study of mental faculties through the use of computational models” </a:t>
            </a:r>
            <a:endParaRPr/>
          </a:p>
          <a:p>
            <a:pPr indent="0" lvl="0" marL="0" marR="0" rtl="0" algn="l">
              <a:lnSpc>
                <a:spcPct val="100000"/>
              </a:lnSpc>
              <a:spcBef>
                <a:spcPts val="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(Charniak et al. 1985)</a:t>
            </a:r>
            <a:endParaRPr/>
          </a:p>
          <a:p>
            <a:pPr indent="0" lvl="0" marL="0" marR="0" rtl="0" algn="l">
              <a:lnSpc>
                <a:spcPct val="100000"/>
              </a:lnSpc>
              <a:spcBef>
                <a:spcPts val="0"/>
              </a:spcBef>
              <a:spcAft>
                <a:spcPts val="0"/>
              </a:spcAft>
              <a:buNone/>
            </a:pPr>
            <a:r>
              <a:t/>
            </a:r>
            <a:endParaRPr b="0" i="0" sz="2200" u="none">
              <a:solidFill>
                <a:schemeClr val="dk1"/>
              </a:solidFill>
              <a:latin typeface="Tahoma"/>
              <a:ea typeface="Tahoma"/>
              <a:cs typeface="Tahoma"/>
              <a:sym typeface="Tahoma"/>
            </a:endParaRPr>
          </a:p>
        </p:txBody>
      </p:sp>
      <p:sp>
        <p:nvSpPr>
          <p:cNvPr id="120" name="Google Shape;120;p16"/>
          <p:cNvSpPr txBox="1"/>
          <p:nvPr/>
        </p:nvSpPr>
        <p:spPr>
          <a:xfrm>
            <a:off x="4356100" y="3405187"/>
            <a:ext cx="4441825" cy="1776412"/>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A field of study that seeks to explain and emulate intelligent behavior in terms of computational processes” (Schalkol, 1990)</a:t>
            </a:r>
            <a:endParaRPr/>
          </a:p>
        </p:txBody>
      </p:sp>
      <p:sp>
        <p:nvSpPr>
          <p:cNvPr id="121" name="Google Shape;121;p16"/>
          <p:cNvSpPr txBox="1"/>
          <p:nvPr/>
        </p:nvSpPr>
        <p:spPr>
          <a:xfrm>
            <a:off x="533400" y="5257800"/>
            <a:ext cx="3746500" cy="4064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SzPts val="2000"/>
              <a:buFont typeface="Tahoma"/>
              <a:buNone/>
            </a:pPr>
            <a:r>
              <a:rPr b="0" i="0" lang="en-US" sz="2000" u="none">
                <a:solidFill>
                  <a:srgbClr val="CC3300"/>
                </a:solidFill>
                <a:latin typeface="Tahoma"/>
                <a:ea typeface="Tahoma"/>
                <a:cs typeface="Tahoma"/>
                <a:sym typeface="Tahoma"/>
              </a:rPr>
              <a:t>Systems that think like humans</a:t>
            </a:r>
            <a:endParaRPr/>
          </a:p>
        </p:txBody>
      </p:sp>
      <p:sp>
        <p:nvSpPr>
          <p:cNvPr id="122" name="Google Shape;122;p16"/>
          <p:cNvSpPr txBox="1"/>
          <p:nvPr/>
        </p:nvSpPr>
        <p:spPr>
          <a:xfrm>
            <a:off x="4356100" y="5257800"/>
            <a:ext cx="3744912" cy="4064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CC33"/>
              </a:buClr>
              <a:buSzPts val="2000"/>
              <a:buFont typeface="Tahoma"/>
              <a:buNone/>
            </a:pPr>
            <a:r>
              <a:rPr b="0" i="0" lang="en-US" sz="2000" u="none">
                <a:solidFill>
                  <a:srgbClr val="33CC33"/>
                </a:solidFill>
                <a:latin typeface="Tahoma"/>
                <a:ea typeface="Tahoma"/>
                <a:cs typeface="Tahoma"/>
                <a:sym typeface="Tahoma"/>
              </a:rPr>
              <a:t>Systems that think rationally</a:t>
            </a:r>
            <a:endParaRPr/>
          </a:p>
        </p:txBody>
      </p:sp>
      <p:sp>
        <p:nvSpPr>
          <p:cNvPr id="123" name="Google Shape;123;p16"/>
          <p:cNvSpPr txBox="1"/>
          <p:nvPr/>
        </p:nvSpPr>
        <p:spPr>
          <a:xfrm>
            <a:off x="533400" y="5689600"/>
            <a:ext cx="3746500" cy="4064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00"/>
              <a:buFont typeface="Tahoma"/>
              <a:buNone/>
            </a:pPr>
            <a:r>
              <a:rPr b="0" i="0" lang="en-US" sz="2000" u="none">
                <a:solidFill>
                  <a:schemeClr val="accent1"/>
                </a:solidFill>
                <a:latin typeface="Tahoma"/>
                <a:ea typeface="Tahoma"/>
                <a:cs typeface="Tahoma"/>
                <a:sym typeface="Tahoma"/>
              </a:rPr>
              <a:t>Systems that act like humans</a:t>
            </a:r>
            <a:endParaRPr/>
          </a:p>
        </p:txBody>
      </p:sp>
      <p:sp>
        <p:nvSpPr>
          <p:cNvPr id="124" name="Google Shape;124;p16"/>
          <p:cNvSpPr txBox="1"/>
          <p:nvPr/>
        </p:nvSpPr>
        <p:spPr>
          <a:xfrm>
            <a:off x="4356100" y="5689600"/>
            <a:ext cx="3744912" cy="4064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66FF"/>
              </a:buClr>
              <a:buSzPts val="2000"/>
              <a:buFont typeface="Tahoma"/>
              <a:buNone/>
            </a:pPr>
            <a:r>
              <a:rPr b="0" i="0" lang="en-US" sz="2000" u="none">
                <a:solidFill>
                  <a:srgbClr val="0066FF"/>
                </a:solidFill>
                <a:latin typeface="Tahoma"/>
                <a:ea typeface="Tahoma"/>
                <a:cs typeface="Tahoma"/>
                <a:sym typeface="Tahoma"/>
              </a:rPr>
              <a:t>Systems that act rationally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28" name="Shape 128"/>
        <p:cNvGrpSpPr/>
        <p:nvPr/>
      </p:nvGrpSpPr>
      <p:grpSpPr>
        <a:xfrm>
          <a:off x="0" y="0"/>
          <a:ext cx="0" cy="0"/>
          <a:chOff x="0" y="0"/>
          <a:chExt cx="0" cy="0"/>
        </a:xfrm>
      </p:grpSpPr>
      <p:sp>
        <p:nvSpPr>
          <p:cNvPr id="129" name="Google Shape;129;p17"/>
          <p:cNvSpPr txBox="1"/>
          <p:nvPr>
            <p:ph idx="11" type="ftr"/>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CS 561,  Lecture 1</a:t>
            </a:r>
            <a:endParaRPr/>
          </a:p>
        </p:txBody>
      </p:sp>
      <p:pic>
        <p:nvPicPr>
          <p:cNvPr id="130" name="Google Shape;130;p17"/>
          <p:cNvPicPr preferRelativeResize="0"/>
          <p:nvPr/>
        </p:nvPicPr>
        <p:blipFill rotWithShape="1">
          <a:blip r:embed="rId3">
            <a:alphaModFix/>
          </a:blip>
          <a:srcRect b="23097" l="30827" r="8017" t="38470"/>
          <a:stretch/>
        </p:blipFill>
        <p:spPr>
          <a:xfrm>
            <a:off x="1066800" y="4060825"/>
            <a:ext cx="6934200" cy="2720975"/>
          </a:xfrm>
          <a:prstGeom prst="rect">
            <a:avLst/>
          </a:prstGeom>
          <a:noFill/>
          <a:ln>
            <a:noFill/>
          </a:ln>
        </p:spPr>
      </p:pic>
      <p:sp>
        <p:nvSpPr>
          <p:cNvPr id="131" name="Google Shape;131;p17"/>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Helvetica Neue"/>
              <a:buNone/>
            </a:pPr>
            <a:r>
              <a:rPr b="1" i="0" lang="en-US" sz="2400" u="none" cap="none" strike="noStrike">
                <a:solidFill>
                  <a:schemeClr val="dk2"/>
                </a:solidFill>
                <a:latin typeface="Helvetica Neue"/>
                <a:ea typeface="Helvetica Neue"/>
                <a:cs typeface="Helvetica Neue"/>
                <a:sym typeface="Helvetica Neue"/>
              </a:rPr>
              <a:t>Acting Humanly: The Turing Test</a:t>
            </a:r>
            <a:endParaRPr/>
          </a:p>
        </p:txBody>
      </p:sp>
      <p:sp>
        <p:nvSpPr>
          <p:cNvPr id="132" name="Google Shape;132;p17"/>
          <p:cNvSpPr txBox="1"/>
          <p:nvPr>
            <p:ph idx="1" type="body"/>
          </p:nvPr>
        </p:nvSpPr>
        <p:spPr>
          <a:xfrm>
            <a:off x="457200" y="1295400"/>
            <a:ext cx="8178900" cy="152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Alan Turing's 1950 article </a:t>
            </a:r>
            <a:r>
              <a:rPr b="0" i="1" lang="en-US" sz="2400" u="none">
                <a:solidFill>
                  <a:schemeClr val="dk1"/>
                </a:solidFill>
                <a:latin typeface="Tahoma"/>
                <a:ea typeface="Tahoma"/>
                <a:cs typeface="Tahoma"/>
                <a:sym typeface="Tahoma"/>
              </a:rPr>
              <a:t>Computing Machinery and Intelligence</a:t>
            </a:r>
            <a:r>
              <a:rPr b="0" i="0" lang="en-US" sz="2400" u="none">
                <a:solidFill>
                  <a:schemeClr val="dk1"/>
                </a:solidFill>
                <a:latin typeface="Tahoma"/>
                <a:ea typeface="Tahoma"/>
                <a:cs typeface="Tahoma"/>
                <a:sym typeface="Tahoma"/>
              </a:rPr>
              <a:t> discussed conditions for considering a machine to be intelligent</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a:p>
            <a:pPr indent="-285750" lvl="1" marL="74295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“Can machines think?” ←→ “Can machines behave intelligently?”</a:t>
            </a:r>
            <a:endParaRPr/>
          </a:p>
          <a:p>
            <a:pPr indent="-285750" lvl="1" marL="74295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The Turing test (The Imitation Game): Operational definition of intelligence.</a:t>
            </a:r>
            <a:endParaRPr b="0" i="0" sz="2000" u="none" cap="none" strike="noStrike">
              <a:solidFill>
                <a:schemeClr val="dk1"/>
              </a:solidFill>
              <a:latin typeface="Tahoma"/>
              <a:ea typeface="Tahoma"/>
              <a:cs typeface="Tahoma"/>
              <a:sym typeface="Tahoma"/>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6" name="Shape 136"/>
        <p:cNvGrpSpPr/>
        <p:nvPr/>
      </p:nvGrpSpPr>
      <p:grpSpPr>
        <a:xfrm>
          <a:off x="0" y="0"/>
          <a:ext cx="0" cy="0"/>
          <a:chOff x="0" y="0"/>
          <a:chExt cx="0" cy="0"/>
        </a:xfrm>
      </p:grpSpPr>
      <p:pic>
        <p:nvPicPr>
          <p:cNvPr id="137" name="Google Shape;137;p18"/>
          <p:cNvPicPr preferRelativeResize="0"/>
          <p:nvPr/>
        </p:nvPicPr>
        <p:blipFill rotWithShape="1">
          <a:blip r:embed="rId3">
            <a:alphaModFix/>
          </a:blip>
          <a:srcRect b="23097" l="30827" r="8017" t="38470"/>
          <a:stretch/>
        </p:blipFill>
        <p:spPr>
          <a:xfrm>
            <a:off x="1143000" y="1333500"/>
            <a:ext cx="7086600" cy="2781300"/>
          </a:xfrm>
          <a:prstGeom prst="rect">
            <a:avLst/>
          </a:prstGeom>
          <a:noFill/>
          <a:ln>
            <a:noFill/>
          </a:ln>
        </p:spPr>
      </p:pic>
      <p:sp>
        <p:nvSpPr>
          <p:cNvPr id="138" name="Google Shape;138;p18"/>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Helvetica Neue"/>
              <a:buNone/>
            </a:pPr>
            <a:r>
              <a:rPr b="1" i="0" lang="en-US" sz="2400" u="none" cap="none" strike="noStrike">
                <a:solidFill>
                  <a:schemeClr val="dk2"/>
                </a:solidFill>
                <a:latin typeface="Helvetica Neue"/>
                <a:ea typeface="Helvetica Neue"/>
                <a:cs typeface="Helvetica Neue"/>
                <a:sym typeface="Helvetica Neue"/>
              </a:rPr>
              <a:t>Acting Humanly: The Turing Test</a:t>
            </a:r>
            <a:endParaRPr/>
          </a:p>
        </p:txBody>
      </p:sp>
      <p:sp>
        <p:nvSpPr>
          <p:cNvPr id="139" name="Google Shape;139;p18"/>
          <p:cNvSpPr txBox="1"/>
          <p:nvPr/>
        </p:nvSpPr>
        <p:spPr>
          <a:xfrm>
            <a:off x="482600" y="3987875"/>
            <a:ext cx="8178900" cy="1828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Computer needs to possess: </a:t>
            </a:r>
            <a:r>
              <a:rPr b="0" i="0" lang="en-US" sz="2000" u="none">
                <a:solidFill>
                  <a:schemeClr val="dk1"/>
                </a:solidFill>
                <a:latin typeface="Tahoma"/>
                <a:ea typeface="Tahoma"/>
                <a:cs typeface="Tahoma"/>
                <a:sym typeface="Tahoma"/>
              </a:rPr>
              <a:t>Natural language processing, Knowledge representation, Automated reasoning, and Machine learning</a:t>
            </a:r>
            <a:endParaRPr/>
          </a:p>
          <a:p>
            <a:pPr indent="-215900" lvl="0" marL="342900" marR="0" rtl="0" algn="l">
              <a:lnSpc>
                <a:spcPct val="100000"/>
              </a:lnSpc>
              <a:spcBef>
                <a:spcPts val="400"/>
              </a:spcBef>
              <a:spcAft>
                <a:spcPts val="0"/>
              </a:spcAft>
              <a:buClr>
                <a:schemeClr val="dk1"/>
              </a:buClr>
              <a:buSzPts val="2000"/>
              <a:buFont typeface="Times New Roman"/>
              <a:buNone/>
            </a:pPr>
            <a:r>
              <a:t/>
            </a:r>
            <a:endParaRPr b="0" i="0" sz="2000" u="none">
              <a:solidFill>
                <a:schemeClr val="dk1"/>
              </a:solidFill>
              <a:latin typeface="Tahoma"/>
              <a:ea typeface="Tahoma"/>
              <a:cs typeface="Tahoma"/>
              <a:sym typeface="Tahoma"/>
            </a:endParaRPr>
          </a:p>
          <a:p>
            <a:pPr indent="-342900" lvl="0" marL="342900"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Are there any problems/limitations to the Turing Test?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3" name="Shape 143"/>
        <p:cNvGrpSpPr/>
        <p:nvPr/>
      </p:nvGrpSpPr>
      <p:grpSpPr>
        <a:xfrm>
          <a:off x="0" y="0"/>
          <a:ext cx="0" cy="0"/>
          <a:chOff x="0" y="0"/>
          <a:chExt cx="0" cy="0"/>
        </a:xfrm>
      </p:grpSpPr>
      <p:sp>
        <p:nvSpPr>
          <p:cNvPr id="144" name="Google Shape;144;p19"/>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Helvetica Neue"/>
              <a:buNone/>
            </a:pPr>
            <a:r>
              <a:rPr b="1" i="0" lang="en-US" sz="2400" u="none" cap="none" strike="noStrike">
                <a:solidFill>
                  <a:schemeClr val="dk2"/>
                </a:solidFill>
                <a:latin typeface="Helvetica Neue"/>
                <a:ea typeface="Helvetica Neue"/>
                <a:cs typeface="Helvetica Neue"/>
                <a:sym typeface="Helvetica Neue"/>
              </a:rPr>
              <a:t>What tasks require AI?</a:t>
            </a:r>
            <a:endParaRPr/>
          </a:p>
        </p:txBody>
      </p:sp>
      <p:sp>
        <p:nvSpPr>
          <p:cNvPr id="145" name="Google Shape;145;p19"/>
          <p:cNvSpPr txBox="1"/>
          <p:nvPr>
            <p:ph idx="1" type="body"/>
          </p:nvPr>
        </p:nvSpPr>
        <p:spPr>
          <a:xfrm>
            <a:off x="457200" y="1295400"/>
            <a:ext cx="8178800" cy="4762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“AI is the science and engineering of making intelligent machines which can </a:t>
            </a:r>
            <a:r>
              <a:rPr b="0" i="0" lang="en-US" sz="2000" u="sng">
                <a:solidFill>
                  <a:schemeClr val="dk1"/>
                </a:solidFill>
                <a:latin typeface="Tahoma"/>
                <a:ea typeface="Tahoma"/>
                <a:cs typeface="Tahoma"/>
                <a:sym typeface="Tahoma"/>
              </a:rPr>
              <a:t>perform tasks that require intelligence when performed by humans</a:t>
            </a:r>
            <a:r>
              <a:rPr b="0" i="0" lang="en-US" sz="2000" u="none">
                <a:solidFill>
                  <a:schemeClr val="dk1"/>
                </a:solidFill>
                <a:latin typeface="Tahoma"/>
                <a:ea typeface="Tahoma"/>
                <a:cs typeface="Tahoma"/>
                <a:sym typeface="Tahoma"/>
              </a:rPr>
              <a:t> …”</a:t>
            </a:r>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342900" lvl="0" marL="342900" marR="0" rtl="0" algn="l">
              <a:lnSpc>
                <a:spcPct val="100000"/>
              </a:lnSpc>
              <a:spcBef>
                <a:spcPts val="640"/>
              </a:spcBef>
              <a:spcAft>
                <a:spcPts val="0"/>
              </a:spcAft>
              <a:buClr>
                <a:schemeClr val="dk1"/>
              </a:buClr>
              <a:buSzPts val="3200"/>
              <a:buFont typeface="Tahoma"/>
              <a:buChar char="•"/>
            </a:pPr>
            <a:r>
              <a:rPr b="0" i="0" lang="en-US" sz="3200" u="none">
                <a:solidFill>
                  <a:schemeClr val="dk1"/>
                </a:solidFill>
                <a:latin typeface="Tahoma"/>
                <a:ea typeface="Tahoma"/>
                <a:cs typeface="Tahoma"/>
                <a:sym typeface="Tahoma"/>
              </a:rPr>
              <a:t>What tasks require AI?</a:t>
            </a:r>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a:solidFill>
                <a:schemeClr val="dk1"/>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9" name="Shape 149"/>
        <p:cNvGrpSpPr/>
        <p:nvPr/>
      </p:nvGrpSpPr>
      <p:grpSpPr>
        <a:xfrm>
          <a:off x="0" y="0"/>
          <a:ext cx="0" cy="0"/>
          <a:chOff x="0" y="0"/>
          <a:chExt cx="0" cy="0"/>
        </a:xfrm>
      </p:grpSpPr>
      <p:sp>
        <p:nvSpPr>
          <p:cNvPr id="150" name="Google Shape;150;p20"/>
          <p:cNvSpPr txBox="1"/>
          <p:nvPr>
            <p:ph idx="1" type="body"/>
          </p:nvPr>
        </p:nvSpPr>
        <p:spPr>
          <a:xfrm>
            <a:off x="457200" y="1295400"/>
            <a:ext cx="8178800" cy="4762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Tasks that require AI:</a:t>
            </a:r>
            <a:endParaRPr/>
          </a:p>
          <a:p>
            <a:pPr indent="-285750" lvl="1" marL="74295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Solving a differential equation</a:t>
            </a:r>
            <a:endParaRPr/>
          </a:p>
          <a:p>
            <a:pPr indent="-285750" lvl="1" marL="74295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Brain surgery</a:t>
            </a:r>
            <a:endParaRPr/>
          </a:p>
          <a:p>
            <a:pPr indent="-285750" lvl="1" marL="74295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Inventing stuff</a:t>
            </a:r>
            <a:endParaRPr/>
          </a:p>
          <a:p>
            <a:pPr indent="-285750" lvl="1" marL="74295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Playing Jeopardy </a:t>
            </a:r>
            <a:endParaRPr/>
          </a:p>
          <a:p>
            <a:pPr indent="-285750" lvl="1" marL="74295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Playing Wheel of Fortune</a:t>
            </a:r>
            <a:endParaRPr/>
          </a:p>
          <a:p>
            <a:pPr indent="-285750" lvl="1" marL="74295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What about walking?</a:t>
            </a:r>
            <a:endParaRPr/>
          </a:p>
          <a:p>
            <a:pPr indent="-285750" lvl="1" marL="74295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What about grabbing stuff?</a:t>
            </a:r>
            <a:endParaRPr/>
          </a:p>
          <a:p>
            <a:pPr indent="-285750" lvl="1" marL="74295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What about pulling your hand away from fire?</a:t>
            </a:r>
            <a:endParaRPr/>
          </a:p>
          <a:p>
            <a:pPr indent="-285750" lvl="1" marL="74295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What about watching TV?</a:t>
            </a:r>
            <a:endParaRPr/>
          </a:p>
          <a:p>
            <a:pPr indent="-285750" lvl="1" marL="74295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What about day dreaming?</a:t>
            </a:r>
            <a:endParaRPr/>
          </a:p>
        </p:txBody>
      </p:sp>
      <p:sp>
        <p:nvSpPr>
          <p:cNvPr id="151" name="Google Shape;151;p20"/>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Helvetica Neue"/>
              <a:buNone/>
            </a:pPr>
            <a:r>
              <a:rPr b="1" i="0" lang="en-US" sz="2400" u="none" cap="none" strike="noStrike">
                <a:solidFill>
                  <a:schemeClr val="dk2"/>
                </a:solidFill>
                <a:latin typeface="Helvetica Neue"/>
                <a:ea typeface="Helvetica Neue"/>
                <a:cs typeface="Helvetica Neue"/>
                <a:sym typeface="Helvetica Neue"/>
              </a:rPr>
              <a:t>What tasks require AI?</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5" name="Shape 155"/>
        <p:cNvGrpSpPr/>
        <p:nvPr/>
      </p:nvGrpSpPr>
      <p:grpSpPr>
        <a:xfrm>
          <a:off x="0" y="0"/>
          <a:ext cx="0" cy="0"/>
          <a:chOff x="0" y="0"/>
          <a:chExt cx="0" cy="0"/>
        </a:xfrm>
      </p:grpSpPr>
      <p:sp>
        <p:nvSpPr>
          <p:cNvPr id="156" name="Google Shape;156;p21"/>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Helvetica Neue"/>
              <a:buNone/>
            </a:pPr>
            <a:r>
              <a:rPr b="1" i="0" lang="en-US" sz="2400" u="none" cap="none" strike="noStrike">
                <a:solidFill>
                  <a:schemeClr val="dk2"/>
                </a:solidFill>
                <a:latin typeface="Helvetica Neue"/>
                <a:ea typeface="Helvetica Neue"/>
                <a:cs typeface="Helvetica Neue"/>
                <a:sym typeface="Helvetica Neue"/>
              </a:rPr>
              <a:t>Acting Humanly: The Full Turing Test</a:t>
            </a:r>
            <a:endParaRPr/>
          </a:p>
        </p:txBody>
      </p:sp>
      <p:sp>
        <p:nvSpPr>
          <p:cNvPr id="157" name="Google Shape;157;p21"/>
          <p:cNvSpPr txBox="1"/>
          <p:nvPr>
            <p:ph idx="1" type="body"/>
          </p:nvPr>
        </p:nvSpPr>
        <p:spPr>
          <a:xfrm>
            <a:off x="457200" y="1295400"/>
            <a:ext cx="8178900" cy="152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Tahoma"/>
              <a:buChar char="•"/>
            </a:pPr>
            <a:r>
              <a:rPr b="0" i="0" lang="en-US" sz="1800" u="none">
                <a:solidFill>
                  <a:schemeClr val="dk1"/>
                </a:solidFill>
                <a:latin typeface="Tahoma"/>
                <a:ea typeface="Tahoma"/>
                <a:cs typeface="Tahoma"/>
                <a:sym typeface="Tahoma"/>
              </a:rPr>
              <a:t>Alan Turing's 1950 article </a:t>
            </a:r>
            <a:r>
              <a:rPr b="0" i="1" lang="en-US" sz="1800" u="none">
                <a:solidFill>
                  <a:schemeClr val="dk1"/>
                </a:solidFill>
                <a:latin typeface="Tahoma"/>
                <a:ea typeface="Tahoma"/>
                <a:cs typeface="Tahoma"/>
                <a:sym typeface="Tahoma"/>
              </a:rPr>
              <a:t>Computing Machinery and Intelligence</a:t>
            </a:r>
            <a:r>
              <a:rPr b="0" i="0" lang="en-US" sz="1800" u="none">
                <a:solidFill>
                  <a:schemeClr val="dk1"/>
                </a:solidFill>
                <a:latin typeface="Tahoma"/>
                <a:ea typeface="Tahoma"/>
                <a:cs typeface="Tahoma"/>
                <a:sym typeface="Tahoma"/>
              </a:rPr>
              <a:t> discussed conditions for considering a machine to be intelligent</a:t>
            </a:r>
            <a:endParaRPr/>
          </a:p>
          <a:p>
            <a:pPr indent="-285750" lvl="1" marL="742950" marR="0" rtl="0" algn="l">
              <a:lnSpc>
                <a:spcPct val="100000"/>
              </a:lnSpc>
              <a:spcBef>
                <a:spcPts val="320"/>
              </a:spcBef>
              <a:spcAft>
                <a:spcPts val="0"/>
              </a:spcAft>
              <a:buClr>
                <a:schemeClr val="dk1"/>
              </a:buClr>
              <a:buSzPts val="1600"/>
              <a:buFont typeface="Tahoma"/>
              <a:buChar char="•"/>
            </a:pPr>
            <a:r>
              <a:rPr b="0" i="0" lang="en-US" sz="1600" u="none" cap="none" strike="noStrike">
                <a:solidFill>
                  <a:schemeClr val="dk1"/>
                </a:solidFill>
                <a:latin typeface="Tahoma"/>
                <a:ea typeface="Tahoma"/>
                <a:cs typeface="Tahoma"/>
                <a:sym typeface="Tahoma"/>
              </a:rPr>
              <a:t>“Can machines think?” ←→ “Can machines behave intelligently?”</a:t>
            </a:r>
            <a:endParaRPr/>
          </a:p>
          <a:p>
            <a:pPr indent="-285750" lvl="1" marL="742950" marR="0" rtl="0" algn="l">
              <a:lnSpc>
                <a:spcPct val="100000"/>
              </a:lnSpc>
              <a:spcBef>
                <a:spcPts val="320"/>
              </a:spcBef>
              <a:spcAft>
                <a:spcPts val="0"/>
              </a:spcAft>
              <a:buClr>
                <a:schemeClr val="dk1"/>
              </a:buClr>
              <a:buSzPts val="1600"/>
              <a:buFont typeface="Tahoma"/>
              <a:buChar char="•"/>
            </a:pPr>
            <a:r>
              <a:rPr b="0" i="0" lang="en-US" sz="1600" u="none" cap="none" strike="noStrike">
                <a:solidFill>
                  <a:schemeClr val="dk1"/>
                </a:solidFill>
                <a:latin typeface="Tahoma"/>
                <a:ea typeface="Tahoma"/>
                <a:cs typeface="Tahoma"/>
                <a:sym typeface="Tahoma"/>
              </a:rPr>
              <a:t>The Turing test (The Imitation Game): Operational definition of intelligence.</a:t>
            </a:r>
            <a:endParaRPr b="0" i="0" sz="1600" u="none" cap="none" strike="noStrike">
              <a:solidFill>
                <a:schemeClr val="dk1"/>
              </a:solidFill>
              <a:latin typeface="Tahoma"/>
              <a:ea typeface="Tahoma"/>
              <a:cs typeface="Tahoma"/>
              <a:sym typeface="Tahoma"/>
            </a:endParaRPr>
          </a:p>
          <a:p>
            <a:pPr indent="-241300" lvl="0" marL="342900" marR="0" rtl="0" algn="l">
              <a:lnSpc>
                <a:spcPct val="100000"/>
              </a:lnSpc>
              <a:spcBef>
                <a:spcPts val="320"/>
              </a:spcBef>
              <a:spcAft>
                <a:spcPts val="0"/>
              </a:spcAft>
              <a:buClr>
                <a:schemeClr val="dk1"/>
              </a:buClr>
              <a:buSzPts val="1600"/>
              <a:buFont typeface="Tahoma"/>
              <a:buNone/>
            </a:pPr>
            <a:r>
              <a:t/>
            </a:r>
            <a:endParaRPr b="0" i="0" sz="1600" u="none" cap="none" strike="noStrike">
              <a:solidFill>
                <a:schemeClr val="dk1"/>
              </a:solidFill>
              <a:latin typeface="Tahoma"/>
              <a:ea typeface="Tahoma"/>
              <a:cs typeface="Tahoma"/>
              <a:sym typeface="Tahoma"/>
            </a:endParaRPr>
          </a:p>
        </p:txBody>
      </p:sp>
      <p:pic>
        <p:nvPicPr>
          <p:cNvPr id="158" name="Google Shape;158;p21"/>
          <p:cNvPicPr preferRelativeResize="0"/>
          <p:nvPr/>
        </p:nvPicPr>
        <p:blipFill rotWithShape="1">
          <a:blip r:embed="rId3">
            <a:alphaModFix/>
          </a:blip>
          <a:srcRect b="23097" l="30827" r="8017" t="38470"/>
          <a:stretch/>
        </p:blipFill>
        <p:spPr>
          <a:xfrm>
            <a:off x="2438400" y="2590800"/>
            <a:ext cx="4114800" cy="1614487"/>
          </a:xfrm>
          <a:prstGeom prst="rect">
            <a:avLst/>
          </a:prstGeom>
          <a:noFill/>
          <a:ln>
            <a:noFill/>
          </a:ln>
        </p:spPr>
      </p:pic>
      <p:sp>
        <p:nvSpPr>
          <p:cNvPr id="159" name="Google Shape;159;p21"/>
          <p:cNvSpPr txBox="1"/>
          <p:nvPr/>
        </p:nvSpPr>
        <p:spPr>
          <a:xfrm>
            <a:off x="457200" y="4114800"/>
            <a:ext cx="8178800" cy="1828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Tahoma"/>
              <a:buChar char="•"/>
            </a:pPr>
            <a:r>
              <a:rPr b="0" i="0" lang="en-US" sz="1800" u="none">
                <a:solidFill>
                  <a:schemeClr val="dk1"/>
                </a:solidFill>
                <a:latin typeface="Tahoma"/>
                <a:ea typeface="Tahoma"/>
                <a:cs typeface="Tahoma"/>
                <a:sym typeface="Tahoma"/>
              </a:rPr>
              <a:t>Computer needs to posses:</a:t>
            </a:r>
            <a:r>
              <a:rPr b="0" i="0" lang="en-US" sz="1600" u="none">
                <a:solidFill>
                  <a:schemeClr val="dk1"/>
                </a:solidFill>
                <a:latin typeface="Tahoma"/>
                <a:ea typeface="Tahoma"/>
                <a:cs typeface="Tahoma"/>
                <a:sym typeface="Tahoma"/>
              </a:rPr>
              <a:t>Natural language processing, Knowledge representation, Automated reasoning, and Machine learning</a:t>
            </a:r>
            <a:endParaRPr/>
          </a:p>
          <a:p>
            <a:pPr indent="-342900" lvl="0" marL="342900" marR="0" rtl="0" algn="l">
              <a:lnSpc>
                <a:spcPct val="100000"/>
              </a:lnSpc>
              <a:spcBef>
                <a:spcPts val="360"/>
              </a:spcBef>
              <a:spcAft>
                <a:spcPts val="0"/>
              </a:spcAft>
              <a:buClr>
                <a:schemeClr val="dk1"/>
              </a:buClr>
              <a:buSzPts val="1800"/>
              <a:buFont typeface="Tahoma"/>
              <a:buChar char="•"/>
            </a:pPr>
            <a:r>
              <a:rPr b="0" i="0" lang="en-US" sz="1800" u="sng">
                <a:solidFill>
                  <a:schemeClr val="dk1"/>
                </a:solidFill>
                <a:latin typeface="Tahoma"/>
                <a:ea typeface="Tahoma"/>
                <a:cs typeface="Tahoma"/>
                <a:sym typeface="Tahoma"/>
              </a:rPr>
              <a:t>Problem:</a:t>
            </a:r>
            <a:r>
              <a:rPr b="0" i="0" lang="en-US" sz="1600" u="none">
                <a:solidFill>
                  <a:schemeClr val="dk1"/>
                </a:solidFill>
                <a:latin typeface="Tahoma"/>
                <a:ea typeface="Tahoma"/>
                <a:cs typeface="Tahoma"/>
                <a:sym typeface="Tahoma"/>
              </a:rPr>
              <a:t> 1) Turing test is not reproducible, constructive, and amenable to mathematic analysis.   2) What about physical interaction with interrogator and environment?</a:t>
            </a:r>
            <a:endParaRPr/>
          </a:p>
          <a:p>
            <a:pPr indent="-342900" lvl="0" marL="342900" marR="0" rtl="0" algn="l">
              <a:lnSpc>
                <a:spcPct val="100000"/>
              </a:lnSpc>
              <a:spcBef>
                <a:spcPts val="360"/>
              </a:spcBef>
              <a:spcAft>
                <a:spcPts val="0"/>
              </a:spcAft>
              <a:buClr>
                <a:schemeClr val="dk1"/>
              </a:buClr>
              <a:buSzPts val="1800"/>
              <a:buFont typeface="Tahoma"/>
              <a:buChar char="•"/>
            </a:pPr>
            <a:r>
              <a:rPr b="0" i="0" lang="en-US" sz="1800" u="none">
                <a:solidFill>
                  <a:schemeClr val="dk1"/>
                </a:solidFill>
                <a:latin typeface="Tahoma"/>
                <a:ea typeface="Tahoma"/>
                <a:cs typeface="Tahoma"/>
                <a:sym typeface="Tahoma"/>
              </a:rPr>
              <a:t>Total Turing Test:</a:t>
            </a:r>
            <a:r>
              <a:rPr b="0" i="0" lang="en-US" sz="1600" u="none">
                <a:solidFill>
                  <a:schemeClr val="dk1"/>
                </a:solidFill>
                <a:latin typeface="Tahoma"/>
                <a:ea typeface="Tahoma"/>
                <a:cs typeface="Tahoma"/>
                <a:sym typeface="Tahoma"/>
              </a:rPr>
              <a:t> Requires physical interaction and needs perception and actuation. </a:t>
            </a:r>
            <a:endParaRPr/>
          </a:p>
          <a:p>
            <a:pPr indent="0" lvl="0" marL="0" marR="0" rtl="0" algn="l">
              <a:lnSpc>
                <a:spcPct val="100000"/>
              </a:lnSpc>
              <a:spcBef>
                <a:spcPts val="0"/>
              </a:spcBef>
              <a:spcAft>
                <a:spcPts val="0"/>
              </a:spcAft>
              <a:buNone/>
            </a:pPr>
            <a:r>
              <a:t/>
            </a:r>
            <a:endParaRPr b="0" i="0" sz="1600" u="none">
              <a:solidFill>
                <a:schemeClr val="dk1"/>
              </a:solidFill>
              <a:latin typeface="Tahoma"/>
              <a:ea typeface="Tahoma"/>
              <a:cs typeface="Tahoma"/>
              <a:sym typeface="Tahoma"/>
            </a:endParaRPr>
          </a:p>
        </p:txBody>
      </p:sp>
      <p:sp>
        <p:nvSpPr>
          <p:cNvPr id="160" name="Google Shape;160;p21"/>
          <p:cNvSpPr/>
          <p:nvPr/>
        </p:nvSpPr>
        <p:spPr>
          <a:xfrm>
            <a:off x="304800" y="4724400"/>
            <a:ext cx="8610600" cy="14478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4" name="Shape 164"/>
        <p:cNvGrpSpPr/>
        <p:nvPr/>
      </p:nvGrpSpPr>
      <p:grpSpPr>
        <a:xfrm>
          <a:off x="0" y="0"/>
          <a:ext cx="0" cy="0"/>
          <a:chOff x="0" y="0"/>
          <a:chExt cx="0" cy="0"/>
        </a:xfrm>
      </p:grpSpPr>
      <p:sp>
        <p:nvSpPr>
          <p:cNvPr id="165" name="Google Shape;165;p22"/>
          <p:cNvSpPr txBox="1"/>
          <p:nvPr>
            <p:ph idx="4294967295"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Acting Humanly: The Full Turing Test</a:t>
            </a:r>
            <a:endParaRPr/>
          </a:p>
        </p:txBody>
      </p:sp>
      <p:sp>
        <p:nvSpPr>
          <p:cNvPr id="166" name="Google Shape;166;p22"/>
          <p:cNvSpPr txBox="1"/>
          <p:nvPr/>
        </p:nvSpPr>
        <p:spPr>
          <a:xfrm>
            <a:off x="198400" y="4413012"/>
            <a:ext cx="8424900" cy="1440000"/>
          </a:xfrm>
          <a:prstGeom prst="rect">
            <a:avLst/>
          </a:prstGeom>
          <a:noFill/>
          <a:ln>
            <a:noFill/>
          </a:ln>
        </p:spPr>
        <p:txBody>
          <a:bodyPr anchorCtr="0" anchor="t" bIns="45700" lIns="91425" spcFirstLastPara="1" rIns="91425" wrap="square" tIns="45700">
            <a:noAutofit/>
          </a:bodyPr>
          <a:lstStyle/>
          <a:p>
            <a:pPr indent="-241300" lvl="0" marL="342900" marR="0" rtl="0" algn="l">
              <a:lnSpc>
                <a:spcPct val="100000"/>
              </a:lnSpc>
              <a:spcBef>
                <a:spcPts val="0"/>
              </a:spcBef>
              <a:spcAft>
                <a:spcPts val="0"/>
              </a:spcAft>
              <a:buClr>
                <a:schemeClr val="dk1"/>
              </a:buClr>
              <a:buSzPts val="1600"/>
              <a:buFont typeface="Times New Roman"/>
              <a:buNone/>
            </a:pPr>
            <a:r>
              <a:t/>
            </a:r>
            <a:endParaRPr b="0" i="0" sz="1600" u="none">
              <a:solidFill>
                <a:schemeClr val="dk1"/>
              </a:solidFill>
              <a:latin typeface="Tahoma"/>
              <a:ea typeface="Tahoma"/>
              <a:cs typeface="Tahoma"/>
              <a:sym typeface="Tahoma"/>
            </a:endParaRPr>
          </a:p>
          <a:p>
            <a:pPr indent="-342900" lvl="0" marL="342900" marR="0" rtl="0" algn="l">
              <a:lnSpc>
                <a:spcPct val="100000"/>
              </a:lnSpc>
              <a:spcBef>
                <a:spcPts val="480"/>
              </a:spcBef>
              <a:spcAft>
                <a:spcPts val="0"/>
              </a:spcAft>
              <a:buClr>
                <a:schemeClr val="dk1"/>
              </a:buClr>
              <a:buSzPts val="2400"/>
              <a:buFont typeface="Tahoma"/>
              <a:buChar char="•"/>
            </a:pPr>
            <a:r>
              <a:rPr b="0" i="0" lang="en-US" sz="2400" u="sng">
                <a:solidFill>
                  <a:schemeClr val="dk1"/>
                </a:solidFill>
                <a:latin typeface="Tahoma"/>
                <a:ea typeface="Tahoma"/>
                <a:cs typeface="Tahoma"/>
                <a:sym typeface="Tahoma"/>
              </a:rPr>
              <a:t>Problem:</a:t>
            </a:r>
            <a:r>
              <a:rPr b="0" i="0" lang="en-US" sz="2400" u="none">
                <a:solidFill>
                  <a:schemeClr val="dk1"/>
                </a:solidFill>
                <a:latin typeface="Tahoma"/>
                <a:ea typeface="Tahoma"/>
                <a:cs typeface="Tahoma"/>
                <a:sym typeface="Tahoma"/>
              </a:rPr>
              <a:t> </a:t>
            </a:r>
            <a:endParaRPr/>
          </a:p>
          <a:p>
            <a:pPr indent="-342900" lvl="0" marL="342900" marR="0" rtl="0" algn="l">
              <a:lnSpc>
                <a:spcPct val="10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1) Turing test is not reproducible, constructive, and amenable to mathematic analysis.   </a:t>
            </a:r>
            <a:endParaRPr/>
          </a:p>
          <a:p>
            <a:pPr indent="-342900" lvl="0" marL="342900" marR="0" rtl="0" algn="l">
              <a:lnSpc>
                <a:spcPct val="100000"/>
              </a:lnSpc>
              <a:spcBef>
                <a:spcPts val="48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	2) What about physical interaction with interrogator and environment?</a:t>
            </a:r>
            <a:endParaRPr/>
          </a:p>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pic>
        <p:nvPicPr>
          <p:cNvPr id="167" name="Google Shape;167;p22"/>
          <p:cNvPicPr preferRelativeResize="0"/>
          <p:nvPr>
            <p:ph idx="4294967295" type="body"/>
          </p:nvPr>
        </p:nvPicPr>
        <p:blipFill rotWithShape="1">
          <a:blip r:embed="rId3">
            <a:alphaModFix/>
          </a:blip>
          <a:srcRect b="23097" l="30827" r="8017" t="38470"/>
          <a:stretch/>
        </p:blipFill>
        <p:spPr>
          <a:xfrm>
            <a:off x="1447800" y="1295400"/>
            <a:ext cx="6477000" cy="284638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1" name="Shape 171"/>
        <p:cNvGrpSpPr/>
        <p:nvPr/>
      </p:nvGrpSpPr>
      <p:grpSpPr>
        <a:xfrm>
          <a:off x="0" y="0"/>
          <a:ext cx="0" cy="0"/>
          <a:chOff x="0" y="0"/>
          <a:chExt cx="0" cy="0"/>
        </a:xfrm>
      </p:grpSpPr>
      <p:sp>
        <p:nvSpPr>
          <p:cNvPr id="172" name="Google Shape;172;p23"/>
          <p:cNvSpPr txBox="1"/>
          <p:nvPr>
            <p:ph idx="11" type="ftr"/>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CS 561,  Lecture 1</a:t>
            </a:r>
            <a:endParaRPr/>
          </a:p>
        </p:txBody>
      </p:sp>
      <p:sp>
        <p:nvSpPr>
          <p:cNvPr id="173" name="Google Shape;173;p23"/>
          <p:cNvSpPr txBox="1"/>
          <p:nvPr>
            <p:ph idx="4294967295"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Helvetica Neue"/>
              <a:buNone/>
            </a:pPr>
            <a:r>
              <a:rPr b="1" i="0" lang="en-US" sz="2400" u="none">
                <a:solidFill>
                  <a:schemeClr val="dk2"/>
                </a:solidFill>
                <a:latin typeface="Helvetica Neue"/>
                <a:ea typeface="Helvetica Neue"/>
                <a:cs typeface="Helvetica Neue"/>
                <a:sym typeface="Helvetica Neue"/>
              </a:rPr>
              <a:t>Acting Humanly: The Full Turing Test</a:t>
            </a:r>
            <a:endParaRPr/>
          </a:p>
        </p:txBody>
      </p:sp>
      <p:pic>
        <p:nvPicPr>
          <p:cNvPr id="174" name="Google Shape;174;p23"/>
          <p:cNvPicPr preferRelativeResize="0"/>
          <p:nvPr>
            <p:ph idx="4294967295" type="body"/>
          </p:nvPr>
        </p:nvPicPr>
        <p:blipFill rotWithShape="1">
          <a:blip r:embed="rId3">
            <a:alphaModFix/>
          </a:blip>
          <a:srcRect b="0" l="0" r="0" t="0"/>
          <a:stretch/>
        </p:blipFill>
        <p:spPr>
          <a:xfrm>
            <a:off x="2124075" y="4800600"/>
            <a:ext cx="5214937" cy="2032000"/>
          </a:xfrm>
          <a:prstGeom prst="rect">
            <a:avLst/>
          </a:prstGeom>
          <a:noFill/>
          <a:ln>
            <a:noFill/>
          </a:ln>
        </p:spPr>
      </p:pic>
      <p:sp>
        <p:nvSpPr>
          <p:cNvPr id="175" name="Google Shape;175;p23"/>
          <p:cNvSpPr txBox="1"/>
          <p:nvPr/>
        </p:nvSpPr>
        <p:spPr>
          <a:xfrm>
            <a:off x="180975" y="2060575"/>
            <a:ext cx="4319587" cy="14398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Tahoma"/>
              <a:buNone/>
            </a:pPr>
            <a:r>
              <a:rPr b="0" i="0" lang="en-US" sz="2000" u="sng">
                <a:solidFill>
                  <a:schemeClr val="dk1"/>
                </a:solidFill>
                <a:latin typeface="Tahoma"/>
                <a:ea typeface="Tahoma"/>
                <a:cs typeface="Tahoma"/>
                <a:sym typeface="Tahoma"/>
              </a:rPr>
              <a:t>Problem:</a:t>
            </a:r>
            <a:r>
              <a:rPr b="0" i="0" lang="en-US" sz="1800" u="none">
                <a:solidFill>
                  <a:schemeClr val="dk1"/>
                </a:solidFill>
                <a:latin typeface="Tahoma"/>
                <a:ea typeface="Tahoma"/>
                <a:cs typeface="Tahoma"/>
                <a:sym typeface="Tahoma"/>
              </a:rPr>
              <a:t> </a:t>
            </a:r>
            <a:endParaRPr/>
          </a:p>
          <a:p>
            <a:pPr indent="-342900" lvl="0" marL="342900" marR="0" rtl="0" algn="l">
              <a:lnSpc>
                <a:spcPct val="100000"/>
              </a:lnSpc>
              <a:spcBef>
                <a:spcPts val="36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	1) Turing test is not reproducible, constructive, and amenable to mathematic analysis.   </a:t>
            </a:r>
            <a:endParaRPr/>
          </a:p>
          <a:p>
            <a:pPr indent="-342900" lvl="0" marL="342900" marR="0" rtl="0" algn="l">
              <a:lnSpc>
                <a:spcPct val="100000"/>
              </a:lnSpc>
              <a:spcBef>
                <a:spcPts val="36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	2) What about physical interaction with interrogator and environment?</a:t>
            </a:r>
            <a:endParaRPr/>
          </a:p>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76" name="Google Shape;176;p23"/>
          <p:cNvSpPr txBox="1"/>
          <p:nvPr/>
        </p:nvSpPr>
        <p:spPr>
          <a:xfrm>
            <a:off x="1295400" y="4724400"/>
            <a:ext cx="150336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Trap door</a:t>
            </a:r>
            <a:endParaRPr/>
          </a:p>
        </p:txBody>
      </p:sp>
      <p:cxnSp>
        <p:nvCxnSpPr>
          <p:cNvPr id="177" name="Google Shape;177;p23"/>
          <p:cNvCxnSpPr/>
          <p:nvPr/>
        </p:nvCxnSpPr>
        <p:spPr>
          <a:xfrm>
            <a:off x="2743200" y="5029200"/>
            <a:ext cx="1871662" cy="584200"/>
          </a:xfrm>
          <a:prstGeom prst="straightConnector1">
            <a:avLst/>
          </a:prstGeom>
          <a:noFill/>
          <a:ln cap="flat" cmpd="sng" w="38100">
            <a:solidFill>
              <a:schemeClr val="dk1"/>
            </a:solidFill>
            <a:prstDash val="solid"/>
            <a:miter lim="800000"/>
            <a:headEnd len="med" w="med" type="none"/>
            <a:tailEnd len="med" w="med" type="triangle"/>
          </a:ln>
        </p:spPr>
      </p:cxnSp>
      <p:pic>
        <p:nvPicPr>
          <p:cNvPr id="178" name="Google Shape;178;p23"/>
          <p:cNvPicPr preferRelativeResize="0"/>
          <p:nvPr>
            <p:ph idx="4294967295" type="body"/>
          </p:nvPr>
        </p:nvPicPr>
        <p:blipFill rotWithShape="1">
          <a:blip r:embed="rId4">
            <a:alphaModFix/>
          </a:blip>
          <a:srcRect b="23097" l="30827" r="8017" t="38470"/>
          <a:stretch/>
        </p:blipFill>
        <p:spPr>
          <a:xfrm>
            <a:off x="4230687" y="1844675"/>
            <a:ext cx="4518025" cy="18049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2" name="Shape 182"/>
        <p:cNvGrpSpPr/>
        <p:nvPr/>
      </p:nvGrpSpPr>
      <p:grpSpPr>
        <a:xfrm>
          <a:off x="0" y="0"/>
          <a:ext cx="0" cy="0"/>
          <a:chOff x="0" y="0"/>
          <a:chExt cx="0" cy="0"/>
        </a:xfrm>
      </p:grpSpPr>
      <p:sp>
        <p:nvSpPr>
          <p:cNvPr id="183" name="Google Shape;183;p24"/>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Helvetica Neue"/>
              <a:buNone/>
            </a:pPr>
            <a:r>
              <a:rPr b="1" i="0" lang="en-US" sz="2400" u="none" cap="none" strike="noStrike">
                <a:solidFill>
                  <a:schemeClr val="dk2"/>
                </a:solidFill>
                <a:latin typeface="Helvetica Neue"/>
                <a:ea typeface="Helvetica Neue"/>
                <a:cs typeface="Helvetica Neue"/>
                <a:sym typeface="Helvetica Neue"/>
              </a:rPr>
              <a:t>What would a computer need to pass the Turing test?</a:t>
            </a:r>
            <a:endParaRPr/>
          </a:p>
        </p:txBody>
      </p:sp>
      <p:sp>
        <p:nvSpPr>
          <p:cNvPr id="184" name="Google Shape;184;p24"/>
          <p:cNvSpPr txBox="1"/>
          <p:nvPr>
            <p:ph idx="1" type="body"/>
          </p:nvPr>
        </p:nvSpPr>
        <p:spPr>
          <a:xfrm>
            <a:off x="457200" y="1295400"/>
            <a:ext cx="8178800" cy="4762500"/>
          </a:xfrm>
          <a:prstGeom prst="rect">
            <a:avLst/>
          </a:prstGeom>
          <a:noFill/>
          <a:ln>
            <a:noFill/>
          </a:ln>
        </p:spPr>
        <p:txBody>
          <a:bodyPr anchorCtr="0" anchor="t" bIns="45700" lIns="91425" spcFirstLastPara="1" rIns="91425" wrap="square" tIns="45700">
            <a:noAutofit/>
          </a:bodyPr>
          <a:lstStyle/>
          <a:p>
            <a:pPr indent="-190500" lvl="0" marL="342900" marR="0" rtl="0" algn="l">
              <a:lnSpc>
                <a:spcPct val="100000"/>
              </a:lnSpc>
              <a:spcBef>
                <a:spcPts val="0"/>
              </a:spcBef>
              <a:spcAft>
                <a:spcPts val="0"/>
              </a:spcAft>
              <a:buClr>
                <a:schemeClr val="dk1"/>
              </a:buClr>
              <a:buSzPts val="2400"/>
              <a:buFont typeface="Tahoma"/>
              <a:buNone/>
            </a:pPr>
            <a:r>
              <a:t/>
            </a:r>
            <a:endParaRPr b="0" i="0" sz="2400" u="none">
              <a:solidFill>
                <a:schemeClr val="hlink"/>
              </a:solidFill>
              <a:latin typeface="Tahoma"/>
              <a:ea typeface="Tahoma"/>
              <a:cs typeface="Tahoma"/>
              <a:sym typeface="Tahoma"/>
            </a:endParaRPr>
          </a:p>
          <a:p>
            <a:pPr indent="-342900" lvl="0" marL="342900" marR="0" rtl="0" algn="l">
              <a:lnSpc>
                <a:spcPct val="100000"/>
              </a:lnSpc>
              <a:spcBef>
                <a:spcPts val="480"/>
              </a:spcBef>
              <a:spcAft>
                <a:spcPts val="0"/>
              </a:spcAft>
              <a:buClr>
                <a:schemeClr val="dk1"/>
              </a:buClr>
              <a:buSzPts val="2400"/>
              <a:buFont typeface="Tahoma"/>
              <a:buChar char="•"/>
            </a:pPr>
            <a:r>
              <a:rPr b="0" i="0" lang="en-US" sz="2400" u="none">
                <a:solidFill>
                  <a:schemeClr val="hlink"/>
                </a:solidFill>
                <a:latin typeface="Tahoma"/>
                <a:ea typeface="Tahoma"/>
                <a:cs typeface="Tahoma"/>
                <a:sym typeface="Tahoma"/>
              </a:rPr>
              <a:t>Natural language processing:</a:t>
            </a:r>
            <a:r>
              <a:rPr b="0" i="0" lang="en-US" sz="2400" u="none">
                <a:solidFill>
                  <a:schemeClr val="dk1"/>
                </a:solidFill>
                <a:latin typeface="Tahoma"/>
                <a:ea typeface="Tahoma"/>
                <a:cs typeface="Tahoma"/>
                <a:sym typeface="Tahoma"/>
              </a:rPr>
              <a:t> to communicate with examiner.</a:t>
            </a:r>
            <a:endParaRPr/>
          </a:p>
          <a:p>
            <a:pPr indent="-342900" lvl="0" marL="342900" marR="0" rtl="0" algn="l">
              <a:lnSpc>
                <a:spcPct val="100000"/>
              </a:lnSpc>
              <a:spcBef>
                <a:spcPts val="24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  </a:t>
            </a:r>
            <a:endParaRPr/>
          </a:p>
          <a:p>
            <a:pPr indent="-342900" lvl="0" marL="342900" marR="0" rtl="0" algn="l">
              <a:lnSpc>
                <a:spcPct val="100000"/>
              </a:lnSpc>
              <a:spcBef>
                <a:spcPts val="480"/>
              </a:spcBef>
              <a:spcAft>
                <a:spcPts val="0"/>
              </a:spcAft>
              <a:buClr>
                <a:schemeClr val="dk1"/>
              </a:buClr>
              <a:buSzPts val="2400"/>
              <a:buFont typeface="Tahoma"/>
              <a:buChar char="•"/>
            </a:pPr>
            <a:r>
              <a:rPr b="0" i="0" lang="en-US" sz="2400" u="none">
                <a:solidFill>
                  <a:schemeClr val="hlink"/>
                </a:solidFill>
                <a:latin typeface="Tahoma"/>
                <a:ea typeface="Tahoma"/>
                <a:cs typeface="Tahoma"/>
                <a:sym typeface="Tahoma"/>
              </a:rPr>
              <a:t>Knowledge representation:</a:t>
            </a:r>
            <a:r>
              <a:rPr b="0" i="0" lang="en-US" sz="2400" u="none">
                <a:solidFill>
                  <a:schemeClr val="dk1"/>
                </a:solidFill>
                <a:latin typeface="Tahoma"/>
                <a:ea typeface="Tahoma"/>
                <a:cs typeface="Tahoma"/>
                <a:sym typeface="Tahoma"/>
              </a:rPr>
              <a:t> to store and retrieve information provided before or during interrogation.</a:t>
            </a:r>
            <a:endParaRPr/>
          </a:p>
          <a:p>
            <a:pPr indent="-342900" lvl="0" marL="342900" marR="0" rtl="0" algn="l">
              <a:lnSpc>
                <a:spcPct val="100000"/>
              </a:lnSpc>
              <a:spcBef>
                <a:spcPts val="24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 </a:t>
            </a:r>
            <a:endParaRPr b="0" i="0" sz="2400" u="none">
              <a:solidFill>
                <a:schemeClr val="dk1"/>
              </a:solidFill>
              <a:latin typeface="Tahoma"/>
              <a:ea typeface="Tahoma"/>
              <a:cs typeface="Tahoma"/>
              <a:sym typeface="Tahoma"/>
            </a:endParaRPr>
          </a:p>
          <a:p>
            <a:pPr indent="-342900" lvl="0" marL="342900" marR="0" rtl="0" algn="l">
              <a:lnSpc>
                <a:spcPct val="100000"/>
              </a:lnSpc>
              <a:spcBef>
                <a:spcPts val="480"/>
              </a:spcBef>
              <a:spcAft>
                <a:spcPts val="0"/>
              </a:spcAft>
              <a:buClr>
                <a:schemeClr val="dk1"/>
              </a:buClr>
              <a:buSzPts val="2400"/>
              <a:buFont typeface="Tahoma"/>
              <a:buChar char="•"/>
            </a:pPr>
            <a:r>
              <a:rPr b="0" i="0" lang="en-US" sz="2400" u="none">
                <a:solidFill>
                  <a:schemeClr val="hlink"/>
                </a:solidFill>
                <a:latin typeface="Tahoma"/>
                <a:ea typeface="Tahoma"/>
                <a:cs typeface="Tahoma"/>
                <a:sym typeface="Tahoma"/>
              </a:rPr>
              <a:t>Automated reasoning:</a:t>
            </a:r>
            <a:r>
              <a:rPr b="0" i="0" lang="en-US" sz="2400" u="none">
                <a:solidFill>
                  <a:schemeClr val="dk1"/>
                </a:solidFill>
                <a:latin typeface="Tahoma"/>
                <a:ea typeface="Tahoma"/>
                <a:cs typeface="Tahoma"/>
                <a:sym typeface="Tahoma"/>
              </a:rPr>
              <a:t> to use the stored information to answer questions and to draw new conclusions.</a:t>
            </a:r>
            <a:endParaRPr/>
          </a:p>
          <a:p>
            <a:pPr indent="-342900" lvl="0" marL="342900" marR="0" rtl="0" algn="l">
              <a:lnSpc>
                <a:spcPct val="100000"/>
              </a:lnSpc>
              <a:spcBef>
                <a:spcPts val="24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 </a:t>
            </a:r>
            <a:endParaRPr/>
          </a:p>
          <a:p>
            <a:pPr indent="-342900" lvl="0" marL="342900" marR="0" rtl="0" algn="l">
              <a:lnSpc>
                <a:spcPct val="100000"/>
              </a:lnSpc>
              <a:spcBef>
                <a:spcPts val="480"/>
              </a:spcBef>
              <a:spcAft>
                <a:spcPts val="0"/>
              </a:spcAft>
              <a:buClr>
                <a:schemeClr val="dk1"/>
              </a:buClr>
              <a:buSzPts val="2400"/>
              <a:buFont typeface="Tahoma"/>
              <a:buChar char="•"/>
            </a:pPr>
            <a:r>
              <a:rPr b="0" i="0" lang="en-US" sz="2400" u="none">
                <a:solidFill>
                  <a:schemeClr val="hlink"/>
                </a:solidFill>
                <a:latin typeface="Tahoma"/>
                <a:ea typeface="Tahoma"/>
                <a:cs typeface="Tahoma"/>
                <a:sym typeface="Tahoma"/>
              </a:rPr>
              <a:t>Machine learning:</a:t>
            </a:r>
            <a:r>
              <a:rPr b="0" i="0" lang="en-US" sz="2400" u="none">
                <a:solidFill>
                  <a:schemeClr val="dk1"/>
                </a:solidFill>
                <a:latin typeface="Tahoma"/>
                <a:ea typeface="Tahoma"/>
                <a:cs typeface="Tahoma"/>
                <a:sym typeface="Tahoma"/>
              </a:rPr>
              <a:t> to adapt to new circumstances and to detect and extrapolate patterns.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8" name="Shape 188"/>
        <p:cNvGrpSpPr/>
        <p:nvPr/>
      </p:nvGrpSpPr>
      <p:grpSpPr>
        <a:xfrm>
          <a:off x="0" y="0"/>
          <a:ext cx="0" cy="0"/>
          <a:chOff x="0" y="0"/>
          <a:chExt cx="0" cy="0"/>
        </a:xfrm>
      </p:grpSpPr>
      <p:sp>
        <p:nvSpPr>
          <p:cNvPr id="189" name="Google Shape;189;p25"/>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Helvetica Neue"/>
              <a:buNone/>
            </a:pPr>
            <a:r>
              <a:rPr b="1" i="0" lang="en-US" sz="2400" u="none" cap="none" strike="noStrike">
                <a:solidFill>
                  <a:schemeClr val="dk2"/>
                </a:solidFill>
                <a:latin typeface="Helvetica Neue"/>
                <a:ea typeface="Helvetica Neue"/>
                <a:cs typeface="Helvetica Neue"/>
                <a:sym typeface="Helvetica Neue"/>
              </a:rPr>
              <a:t>What would a computer need to pass the Turing test?</a:t>
            </a:r>
            <a:endParaRPr/>
          </a:p>
        </p:txBody>
      </p:sp>
      <p:sp>
        <p:nvSpPr>
          <p:cNvPr id="190" name="Google Shape;190;p25"/>
          <p:cNvSpPr txBox="1"/>
          <p:nvPr>
            <p:ph idx="1" type="body"/>
          </p:nvPr>
        </p:nvSpPr>
        <p:spPr>
          <a:xfrm>
            <a:off x="457200" y="1295400"/>
            <a:ext cx="8178800" cy="4762500"/>
          </a:xfrm>
          <a:prstGeom prst="rect">
            <a:avLst/>
          </a:prstGeom>
          <a:noFill/>
          <a:ln>
            <a:noFill/>
          </a:ln>
        </p:spPr>
        <p:txBody>
          <a:bodyPr anchorCtr="0" anchor="t" bIns="45700" lIns="91425" spcFirstLastPara="1" rIns="91425" wrap="square" tIns="45700">
            <a:noAutofit/>
          </a:bodyPr>
          <a:lstStyle/>
          <a:p>
            <a:pPr indent="-190500" lvl="0" marL="342900" marR="0" rtl="0" algn="l">
              <a:lnSpc>
                <a:spcPct val="100000"/>
              </a:lnSpc>
              <a:spcBef>
                <a:spcPts val="0"/>
              </a:spcBef>
              <a:spcAft>
                <a:spcPts val="0"/>
              </a:spcAft>
              <a:buClr>
                <a:schemeClr val="dk1"/>
              </a:buClr>
              <a:buSzPts val="2400"/>
              <a:buFont typeface="Tahoma"/>
              <a:buNone/>
            </a:pPr>
            <a:r>
              <a:t/>
            </a:r>
            <a:endParaRPr b="0" i="0" sz="2400" u="none">
              <a:solidFill>
                <a:schemeClr val="hlink"/>
              </a:solidFill>
              <a:latin typeface="Tahoma"/>
              <a:ea typeface="Tahoma"/>
              <a:cs typeface="Tahoma"/>
              <a:sym typeface="Tahoma"/>
            </a:endParaRPr>
          </a:p>
          <a:p>
            <a:pPr indent="-342900" lvl="0" marL="342900" marR="0" rtl="0" algn="l">
              <a:lnSpc>
                <a:spcPct val="100000"/>
              </a:lnSpc>
              <a:spcBef>
                <a:spcPts val="480"/>
              </a:spcBef>
              <a:spcAft>
                <a:spcPts val="0"/>
              </a:spcAft>
              <a:buClr>
                <a:schemeClr val="dk1"/>
              </a:buClr>
              <a:buSzPts val="2400"/>
              <a:buFont typeface="Tahoma"/>
              <a:buChar char="•"/>
            </a:pPr>
            <a:r>
              <a:rPr b="0" i="0" lang="en-US" sz="2400" u="none">
                <a:solidFill>
                  <a:schemeClr val="hlink"/>
                </a:solidFill>
                <a:latin typeface="Tahoma"/>
                <a:ea typeface="Tahoma"/>
                <a:cs typeface="Tahoma"/>
                <a:sym typeface="Tahoma"/>
              </a:rPr>
              <a:t>Vision</a:t>
            </a:r>
            <a:r>
              <a:rPr b="0" i="0" lang="en-US" sz="2400" u="none">
                <a:solidFill>
                  <a:schemeClr val="dk1"/>
                </a:solidFill>
                <a:latin typeface="Tahoma"/>
                <a:ea typeface="Tahoma"/>
                <a:cs typeface="Tahoma"/>
                <a:sym typeface="Tahoma"/>
              </a:rPr>
              <a:t> (for Total Turing test): to recognize the examiner’s actions and various objects presented by the examiner.</a:t>
            </a:r>
            <a:endParaRPr/>
          </a:p>
          <a:p>
            <a:pPr indent="-342900" lvl="0" marL="342900" marR="0" rtl="0" algn="l">
              <a:lnSpc>
                <a:spcPct val="100000"/>
              </a:lnSpc>
              <a:spcBef>
                <a:spcPts val="24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 </a:t>
            </a:r>
            <a:endParaRPr/>
          </a:p>
          <a:p>
            <a:pPr indent="-342900" lvl="0" marL="342900" marR="0" rtl="0" algn="l">
              <a:lnSpc>
                <a:spcPct val="100000"/>
              </a:lnSpc>
              <a:spcBef>
                <a:spcPts val="480"/>
              </a:spcBef>
              <a:spcAft>
                <a:spcPts val="0"/>
              </a:spcAft>
              <a:buClr>
                <a:schemeClr val="dk1"/>
              </a:buClr>
              <a:buSzPts val="2400"/>
              <a:buFont typeface="Tahoma"/>
              <a:buChar char="•"/>
            </a:pPr>
            <a:r>
              <a:rPr b="0" i="0" lang="en-US" sz="2400" u="none">
                <a:solidFill>
                  <a:schemeClr val="hlink"/>
                </a:solidFill>
                <a:latin typeface="Tahoma"/>
                <a:ea typeface="Tahoma"/>
                <a:cs typeface="Tahoma"/>
                <a:sym typeface="Tahoma"/>
              </a:rPr>
              <a:t>Motor control</a:t>
            </a:r>
            <a:r>
              <a:rPr b="0" i="0" lang="en-US" sz="2400" u="none">
                <a:solidFill>
                  <a:schemeClr val="dk1"/>
                </a:solidFill>
                <a:latin typeface="Tahoma"/>
                <a:ea typeface="Tahoma"/>
                <a:cs typeface="Tahoma"/>
                <a:sym typeface="Tahoma"/>
              </a:rPr>
              <a:t> (total test): to act upon objects as requested.</a:t>
            </a:r>
            <a:endParaRPr/>
          </a:p>
          <a:p>
            <a:pPr indent="-342900" lvl="0" marL="342900" marR="0" rtl="0" algn="l">
              <a:lnSpc>
                <a:spcPct val="100000"/>
              </a:lnSpc>
              <a:spcBef>
                <a:spcPts val="240"/>
              </a:spcBef>
              <a:spcAft>
                <a:spcPts val="0"/>
              </a:spcAft>
              <a:buClr>
                <a:schemeClr val="dk1"/>
              </a:buClr>
              <a:buSzPts val="1200"/>
              <a:buFont typeface="Tahoma"/>
              <a:buNone/>
            </a:pPr>
            <a:r>
              <a:rPr b="0" i="0" lang="en-US" sz="1200" u="none">
                <a:solidFill>
                  <a:schemeClr val="dk1"/>
                </a:solidFill>
                <a:latin typeface="Tahoma"/>
                <a:ea typeface="Tahoma"/>
                <a:cs typeface="Tahoma"/>
                <a:sym typeface="Tahoma"/>
              </a:rPr>
              <a:t> </a:t>
            </a:r>
            <a:endParaRPr/>
          </a:p>
          <a:p>
            <a:pPr indent="-342900" lvl="0" marL="342900" marR="0" rtl="0" algn="l">
              <a:lnSpc>
                <a:spcPct val="100000"/>
              </a:lnSpc>
              <a:spcBef>
                <a:spcPts val="480"/>
              </a:spcBef>
              <a:spcAft>
                <a:spcPts val="0"/>
              </a:spcAft>
              <a:buClr>
                <a:schemeClr val="dk1"/>
              </a:buClr>
              <a:buSzPts val="2400"/>
              <a:buFont typeface="Tahoma"/>
              <a:buChar char="•"/>
            </a:pPr>
            <a:r>
              <a:rPr b="0" i="0" lang="en-US" sz="2400" u="none">
                <a:solidFill>
                  <a:schemeClr val="hlink"/>
                </a:solidFill>
                <a:latin typeface="Tahoma"/>
                <a:ea typeface="Tahoma"/>
                <a:cs typeface="Tahoma"/>
                <a:sym typeface="Tahoma"/>
              </a:rPr>
              <a:t>Other senses</a:t>
            </a:r>
            <a:r>
              <a:rPr b="0" i="0" lang="en-US" sz="2400" u="none">
                <a:solidFill>
                  <a:schemeClr val="dk1"/>
                </a:solidFill>
                <a:latin typeface="Tahoma"/>
                <a:ea typeface="Tahoma"/>
                <a:cs typeface="Tahoma"/>
                <a:sym typeface="Tahoma"/>
              </a:rPr>
              <a:t> (total test): such as audition, smell, touch, etc.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4" name="Shape 44"/>
        <p:cNvGrpSpPr/>
        <p:nvPr/>
      </p:nvGrpSpPr>
      <p:grpSpPr>
        <a:xfrm>
          <a:off x="0" y="0"/>
          <a:ext cx="0" cy="0"/>
          <a:chOff x="0" y="0"/>
          <a:chExt cx="0" cy="0"/>
        </a:xfrm>
      </p:grpSpPr>
      <p:sp>
        <p:nvSpPr>
          <p:cNvPr id="45" name="Google Shape;45;p8"/>
          <p:cNvSpPr txBox="1"/>
          <p:nvPr>
            <p:ph idx="1" type="body"/>
          </p:nvPr>
        </p:nvSpPr>
        <p:spPr>
          <a:xfrm>
            <a:off x="457200" y="1295400"/>
            <a:ext cx="8178900" cy="5105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lang="en-US" sz="3600"/>
              <a:t>Conscious killer robots to 'bide their time' to ENSLAVE humans</a:t>
            </a:r>
            <a:endParaRPr b="1" sz="3600"/>
          </a:p>
          <a:p>
            <a:pPr indent="0" lvl="0" marL="0" marR="0" rtl="0" algn="l">
              <a:lnSpc>
                <a:spcPct val="90000"/>
              </a:lnSpc>
              <a:spcBef>
                <a:spcPts val="0"/>
              </a:spcBef>
              <a:spcAft>
                <a:spcPts val="0"/>
              </a:spcAft>
              <a:buNone/>
            </a:pPr>
            <a:r>
              <a:t/>
            </a:r>
            <a:endParaRPr b="1" sz="3600"/>
          </a:p>
          <a:p>
            <a:pPr indent="0" lvl="0" marL="0" marR="0" rtl="0" algn="l">
              <a:lnSpc>
                <a:spcPct val="90000"/>
              </a:lnSpc>
              <a:spcBef>
                <a:spcPts val="0"/>
              </a:spcBef>
              <a:spcAft>
                <a:spcPts val="0"/>
              </a:spcAft>
              <a:buNone/>
            </a:pPr>
            <a:r>
              <a:rPr b="1" lang="en-US" sz="3600"/>
              <a:t>Elon Musk says AI could doom human civilization. Zuckerberg disagrees. Who's right?</a:t>
            </a:r>
            <a:endParaRPr b="1" sz="3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94" name="Shape 194"/>
        <p:cNvGrpSpPr/>
        <p:nvPr/>
      </p:nvGrpSpPr>
      <p:grpSpPr>
        <a:xfrm>
          <a:off x="0" y="0"/>
          <a:ext cx="0" cy="0"/>
          <a:chOff x="0" y="0"/>
          <a:chExt cx="0" cy="0"/>
        </a:xfrm>
      </p:grpSpPr>
      <p:sp>
        <p:nvSpPr>
          <p:cNvPr id="195" name="Google Shape;195;p26"/>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Helvetica Neue"/>
              <a:buNone/>
            </a:pPr>
            <a:r>
              <a:rPr b="1" i="0" lang="en-US" sz="2400" u="none" cap="none" strike="noStrike">
                <a:solidFill>
                  <a:schemeClr val="dk2"/>
                </a:solidFill>
                <a:latin typeface="Helvetica Neue"/>
                <a:ea typeface="Helvetica Neue"/>
                <a:cs typeface="Helvetica Neue"/>
                <a:sym typeface="Helvetica Neue"/>
              </a:rPr>
              <a:t>Thinking Humanly: Cognitive Science</a:t>
            </a:r>
            <a:endParaRPr/>
          </a:p>
        </p:txBody>
      </p:sp>
      <p:sp>
        <p:nvSpPr>
          <p:cNvPr id="196" name="Google Shape;196;p26"/>
          <p:cNvSpPr txBox="1"/>
          <p:nvPr>
            <p:ph idx="1" type="body"/>
          </p:nvPr>
        </p:nvSpPr>
        <p:spPr>
          <a:xfrm>
            <a:off x="457200" y="1295400"/>
            <a:ext cx="8534400" cy="4762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Char char="•"/>
            </a:pPr>
            <a:r>
              <a:rPr b="0" i="0" lang="en-US" sz="2800" u="none">
                <a:solidFill>
                  <a:schemeClr val="dk1"/>
                </a:solidFill>
                <a:latin typeface="Tahoma"/>
                <a:ea typeface="Tahoma"/>
                <a:cs typeface="Tahoma"/>
                <a:sym typeface="Tahoma"/>
              </a:rPr>
              <a:t>1960 “Cognitive Revolution”: information-processing psychology replaced behaviorism</a:t>
            </a:r>
            <a:endParaRPr/>
          </a:p>
          <a:p>
            <a:pPr indent="-241300" lvl="0" marL="342900" marR="0" rtl="0" algn="l">
              <a:lnSpc>
                <a:spcPct val="100000"/>
              </a:lnSpc>
              <a:spcBef>
                <a:spcPts val="320"/>
              </a:spcBef>
              <a:spcAft>
                <a:spcPts val="0"/>
              </a:spcAft>
              <a:buClr>
                <a:schemeClr val="dk1"/>
              </a:buClr>
              <a:buSzPts val="1600"/>
              <a:buFont typeface="Tahoma"/>
              <a:buNone/>
            </a:pPr>
            <a:r>
              <a:t/>
            </a:r>
            <a:endParaRPr b="0" i="0" sz="1600" u="none">
              <a:solidFill>
                <a:schemeClr val="dk1"/>
              </a:solidFill>
              <a:latin typeface="Tahoma"/>
              <a:ea typeface="Tahoma"/>
              <a:cs typeface="Tahoma"/>
              <a:sym typeface="Tahoma"/>
            </a:endParaRPr>
          </a:p>
          <a:p>
            <a:pPr indent="-342900" lvl="0" marL="342900" marR="0" rtl="0" algn="l">
              <a:lnSpc>
                <a:spcPct val="100000"/>
              </a:lnSpc>
              <a:spcBef>
                <a:spcPts val="560"/>
              </a:spcBef>
              <a:spcAft>
                <a:spcPts val="0"/>
              </a:spcAft>
              <a:buClr>
                <a:schemeClr val="dk1"/>
              </a:buClr>
              <a:buSzPts val="2800"/>
              <a:buFont typeface="Tahoma"/>
              <a:buChar char="•"/>
            </a:pPr>
            <a:r>
              <a:rPr b="0" i="0" lang="en-US" sz="2800" u="none">
                <a:solidFill>
                  <a:schemeClr val="dk1"/>
                </a:solidFill>
                <a:latin typeface="Tahoma"/>
                <a:ea typeface="Tahoma"/>
                <a:cs typeface="Tahoma"/>
                <a:sym typeface="Tahoma"/>
              </a:rPr>
              <a:t>Cognitive science brings together theories and experimental evidence to model internal activities of the brain</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What level of abstraction?  “Knowledge” or “Circuits”?</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How to validate models?</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Predicting and testing behavior of human subjects (top-down)</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Direct identification from neurological data (bottom-up)</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Building computer/machine simulated models and reproduce results (simulation)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0" name="Shape 200"/>
        <p:cNvGrpSpPr/>
        <p:nvPr/>
      </p:nvGrpSpPr>
      <p:grpSpPr>
        <a:xfrm>
          <a:off x="0" y="0"/>
          <a:ext cx="0" cy="0"/>
          <a:chOff x="0" y="0"/>
          <a:chExt cx="0" cy="0"/>
        </a:xfrm>
      </p:grpSpPr>
      <p:sp>
        <p:nvSpPr>
          <p:cNvPr id="201" name="Google Shape;201;p27"/>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Helvetica Neue"/>
              <a:buNone/>
            </a:pPr>
            <a:r>
              <a:rPr b="1" i="0" lang="en-US" sz="2400" u="none" cap="none" strike="noStrike">
                <a:solidFill>
                  <a:schemeClr val="dk2"/>
                </a:solidFill>
                <a:latin typeface="Helvetica Neue"/>
                <a:ea typeface="Helvetica Neue"/>
                <a:cs typeface="Helvetica Neue"/>
                <a:sym typeface="Helvetica Neue"/>
              </a:rPr>
              <a:t>Thinking Rationally: Laws of Thought</a:t>
            </a:r>
            <a:endParaRPr/>
          </a:p>
        </p:txBody>
      </p:sp>
      <p:sp>
        <p:nvSpPr>
          <p:cNvPr id="202" name="Google Shape;202;p27"/>
          <p:cNvSpPr txBox="1"/>
          <p:nvPr>
            <p:ph idx="1" type="body"/>
          </p:nvPr>
        </p:nvSpPr>
        <p:spPr>
          <a:xfrm>
            <a:off x="457200" y="1295400"/>
            <a:ext cx="8178800" cy="4762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Aristotle (~ 450 B.C.) attempted to codify “right thinking”</a:t>
            </a:r>
            <a:br>
              <a:rPr b="0" i="0" lang="en-US" sz="2400" u="none">
                <a:solidFill>
                  <a:schemeClr val="dk1"/>
                </a:solidFill>
                <a:latin typeface="Tahoma"/>
                <a:ea typeface="Tahoma"/>
                <a:cs typeface="Tahoma"/>
                <a:sym typeface="Tahoma"/>
              </a:rPr>
            </a:br>
            <a:r>
              <a:rPr b="0" i="0" lang="en-US" sz="2400" u="none">
                <a:solidFill>
                  <a:schemeClr val="dk1"/>
                </a:solidFill>
                <a:latin typeface="Tahoma"/>
                <a:ea typeface="Tahoma"/>
                <a:cs typeface="Tahoma"/>
                <a:sym typeface="Tahoma"/>
              </a:rPr>
              <a:t>What are correct arguments/thought processes?</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a:p>
            <a:pPr indent="-342900" lvl="0" marL="342900"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E.g., “Socrates is a man, all men are mortal; therefore Socrates is mortal”</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a:p>
            <a:pPr indent="-342900" lvl="0" marL="342900" marR="0" rtl="0" algn="l">
              <a:lnSpc>
                <a:spcPct val="10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Several Greek schools developed various forms of logic:</a:t>
            </a:r>
            <a:br>
              <a:rPr b="0" i="0" lang="en-US" sz="2400" u="none">
                <a:solidFill>
                  <a:schemeClr val="dk1"/>
                </a:solidFill>
                <a:latin typeface="Tahoma"/>
                <a:ea typeface="Tahoma"/>
                <a:cs typeface="Tahoma"/>
                <a:sym typeface="Tahoma"/>
              </a:rPr>
            </a:br>
            <a:r>
              <a:rPr b="0" i="0" lang="en-US" sz="2400" u="sng">
                <a:solidFill>
                  <a:schemeClr val="dk1"/>
                </a:solidFill>
                <a:latin typeface="Tahoma"/>
                <a:ea typeface="Tahoma"/>
                <a:cs typeface="Tahoma"/>
                <a:sym typeface="Tahoma"/>
              </a:rPr>
              <a:t>notation plus rules of derivation for thoughts.</a:t>
            </a:r>
            <a:endParaRPr/>
          </a:p>
          <a:p>
            <a:pPr indent="-342900" lvl="0" marL="342900" marR="0" rtl="0" algn="l">
              <a:lnSpc>
                <a:spcPct val="10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06" name="Shape 206"/>
        <p:cNvGrpSpPr/>
        <p:nvPr/>
      </p:nvGrpSpPr>
      <p:grpSpPr>
        <a:xfrm>
          <a:off x="0" y="0"/>
          <a:ext cx="0" cy="0"/>
          <a:chOff x="0" y="0"/>
          <a:chExt cx="0" cy="0"/>
        </a:xfrm>
      </p:grpSpPr>
      <p:sp>
        <p:nvSpPr>
          <p:cNvPr id="207" name="Google Shape;207;p28"/>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Helvetica Neue"/>
              <a:buNone/>
            </a:pPr>
            <a:r>
              <a:rPr b="1" i="0" lang="en-US" sz="2400" u="none" cap="none" strike="noStrike">
                <a:solidFill>
                  <a:schemeClr val="dk2"/>
                </a:solidFill>
                <a:latin typeface="Helvetica Neue"/>
                <a:ea typeface="Helvetica Neue"/>
                <a:cs typeface="Helvetica Neue"/>
                <a:sym typeface="Helvetica Neue"/>
              </a:rPr>
              <a:t>Thinking Rationally: Laws of Thought</a:t>
            </a:r>
            <a:endParaRPr/>
          </a:p>
        </p:txBody>
      </p:sp>
      <p:sp>
        <p:nvSpPr>
          <p:cNvPr id="208" name="Google Shape;208;p28"/>
          <p:cNvSpPr txBox="1"/>
          <p:nvPr>
            <p:ph idx="1" type="body"/>
          </p:nvPr>
        </p:nvSpPr>
        <p:spPr>
          <a:xfrm>
            <a:off x="457200" y="1295400"/>
            <a:ext cx="8178800" cy="4762500"/>
          </a:xfrm>
          <a:prstGeom prst="rect">
            <a:avLst/>
          </a:prstGeom>
          <a:noFill/>
          <a:ln>
            <a:noFill/>
          </a:ln>
        </p:spPr>
        <p:txBody>
          <a:bodyPr anchorCtr="0" anchor="t" bIns="45700" lIns="91425" spcFirstLastPara="1" rIns="91425" wrap="square" tIns="45700">
            <a:noAutofit/>
          </a:bodyPr>
          <a:lstStyle/>
          <a:p>
            <a:pPr indent="-165100" lvl="0" marL="342900" marR="0" rtl="0" algn="l">
              <a:lnSpc>
                <a:spcPct val="100000"/>
              </a:lnSpc>
              <a:spcBef>
                <a:spcPts val="0"/>
              </a:spcBef>
              <a:spcAft>
                <a:spcPts val="0"/>
              </a:spcAft>
              <a:buClr>
                <a:schemeClr val="dk1"/>
              </a:buClr>
              <a:buSzPts val="2800"/>
              <a:buFont typeface="Tahoma"/>
              <a:buNone/>
            </a:pPr>
            <a:r>
              <a:t/>
            </a:r>
            <a:endParaRPr b="0" i="0" sz="2800" u="sng">
              <a:solidFill>
                <a:schemeClr val="dk1"/>
              </a:solidFill>
              <a:latin typeface="Tahoma"/>
              <a:ea typeface="Tahoma"/>
              <a:cs typeface="Tahoma"/>
              <a:sym typeface="Tahoma"/>
            </a:endParaRPr>
          </a:p>
          <a:p>
            <a:pPr indent="-342900" lvl="0" marL="342900" marR="0" rtl="0" algn="l">
              <a:lnSpc>
                <a:spcPct val="100000"/>
              </a:lnSpc>
              <a:spcBef>
                <a:spcPts val="560"/>
              </a:spcBef>
              <a:spcAft>
                <a:spcPts val="0"/>
              </a:spcAft>
              <a:buClr>
                <a:schemeClr val="dk1"/>
              </a:buClr>
              <a:buSzPts val="2800"/>
              <a:buFont typeface="Tahoma"/>
              <a:buChar char="•"/>
            </a:pPr>
            <a:r>
              <a:rPr b="0" i="0" lang="en-US" sz="2800" u="sng">
                <a:solidFill>
                  <a:schemeClr val="dk1"/>
                </a:solidFill>
                <a:latin typeface="Tahoma"/>
                <a:ea typeface="Tahoma"/>
                <a:cs typeface="Tahoma"/>
                <a:sym typeface="Tahoma"/>
              </a:rPr>
              <a:t>Problems:</a:t>
            </a:r>
            <a:r>
              <a:rPr b="0" i="0" lang="en-US" sz="2800" u="none">
                <a:solidFill>
                  <a:schemeClr val="dk1"/>
                </a:solidFill>
                <a:latin typeface="Tahoma"/>
                <a:ea typeface="Tahoma"/>
                <a:cs typeface="Tahoma"/>
                <a:sym typeface="Tahoma"/>
              </a:rPr>
              <a:t> </a:t>
            </a:r>
            <a:endParaRPr/>
          </a:p>
          <a:p>
            <a:pPr indent="-285750" lvl="1" marL="742950" marR="0" rtl="0" algn="l">
              <a:lnSpc>
                <a:spcPct val="100000"/>
              </a:lnSpc>
              <a:spcBef>
                <a:spcPts val="480"/>
              </a:spcBef>
              <a:spcAft>
                <a:spcPts val="0"/>
              </a:spcAft>
              <a:buClr>
                <a:schemeClr val="dk1"/>
              </a:buClr>
              <a:buSzPts val="2400"/>
              <a:buFont typeface="Tahoma"/>
              <a:buAutoNum type="arabicParenR"/>
            </a:pPr>
            <a:r>
              <a:rPr b="0" i="0" lang="en-US" sz="2400" u="none" cap="none" strike="noStrike">
                <a:solidFill>
                  <a:schemeClr val="dk1"/>
                </a:solidFill>
                <a:latin typeface="Tahoma"/>
                <a:ea typeface="Tahoma"/>
                <a:cs typeface="Tahoma"/>
                <a:sym typeface="Tahoma"/>
              </a:rPr>
              <a:t>Uncertainty: Not all facts are certain (e.g., </a:t>
            </a:r>
            <a:r>
              <a:rPr b="0" i="1" lang="en-US" sz="2400" u="none" cap="none" strike="noStrike">
                <a:solidFill>
                  <a:schemeClr val="dk1"/>
                </a:solidFill>
                <a:latin typeface="Tahoma"/>
                <a:ea typeface="Tahoma"/>
                <a:cs typeface="Tahoma"/>
                <a:sym typeface="Tahoma"/>
              </a:rPr>
              <a:t>the flight might be delayed).</a:t>
            </a:r>
            <a:endParaRPr/>
          </a:p>
          <a:p>
            <a:pPr indent="-133350" lvl="1" marL="742950" marR="0" rtl="0" algn="l">
              <a:lnSpc>
                <a:spcPct val="100000"/>
              </a:lnSpc>
              <a:spcBef>
                <a:spcPts val="480"/>
              </a:spcBef>
              <a:spcAft>
                <a:spcPts val="0"/>
              </a:spcAft>
              <a:buClr>
                <a:schemeClr val="dk1"/>
              </a:buClr>
              <a:buSzPts val="2400"/>
              <a:buFont typeface="Tahoma"/>
              <a:buNone/>
            </a:pPr>
            <a:r>
              <a:t/>
            </a:r>
            <a:endParaRPr b="0" i="1" sz="2400" u="none" cap="none" strike="noStrike">
              <a:solidFill>
                <a:schemeClr val="dk1"/>
              </a:solidFill>
              <a:latin typeface="Tahoma"/>
              <a:ea typeface="Tahoma"/>
              <a:cs typeface="Tahoma"/>
              <a:sym typeface="Tahoma"/>
            </a:endParaRPr>
          </a:p>
          <a:p>
            <a:pPr indent="-285750" lvl="1" marL="742950" marR="0" rtl="0" algn="l">
              <a:lnSpc>
                <a:spcPct val="100000"/>
              </a:lnSpc>
              <a:spcBef>
                <a:spcPts val="480"/>
              </a:spcBef>
              <a:spcAft>
                <a:spcPts val="0"/>
              </a:spcAft>
              <a:buClr>
                <a:schemeClr val="dk1"/>
              </a:buClr>
              <a:buSzPts val="2400"/>
              <a:buFont typeface="Tahoma"/>
              <a:buAutoNum type="arabicParenR"/>
            </a:pPr>
            <a:r>
              <a:rPr b="0" i="0" lang="en-US" sz="2400" u="none" cap="none" strike="noStrike">
                <a:solidFill>
                  <a:schemeClr val="dk1"/>
                </a:solidFill>
                <a:latin typeface="Tahoma"/>
                <a:ea typeface="Tahoma"/>
                <a:cs typeface="Tahoma"/>
                <a:sym typeface="Tahoma"/>
              </a:rPr>
              <a:t>Resource limitations:</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Not enough time to compute/process</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Insufficient memory/disk/etc</a:t>
            </a:r>
            <a:endParaRPr/>
          </a:p>
          <a:p>
            <a:pPr indent="-228600" lvl="2" marL="1143000" marR="0" rtl="0" algn="l">
              <a:lnSpc>
                <a:spcPct val="10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Etc.</a:t>
            </a:r>
            <a:endParaRPr/>
          </a:p>
          <a:p>
            <a:pPr indent="-215900" lvl="0" marL="342900" marR="0" rtl="0" algn="l">
              <a:lnSpc>
                <a:spcPct val="100000"/>
              </a:lnSpc>
              <a:spcBef>
                <a:spcPts val="400"/>
              </a:spcBef>
              <a:spcAft>
                <a:spcPts val="0"/>
              </a:spcAft>
              <a:buClr>
                <a:schemeClr val="dk1"/>
              </a:buClr>
              <a:buSzPts val="2000"/>
              <a:buFont typeface="Tahoma"/>
              <a:buNone/>
            </a:pPr>
            <a:r>
              <a:t/>
            </a:r>
            <a:endParaRPr b="0" i="0" sz="2000" u="none" cap="none" strike="noStrike">
              <a:solidFill>
                <a:schemeClr val="dk1"/>
              </a:solidFill>
              <a:latin typeface="Tahoma"/>
              <a:ea typeface="Tahoma"/>
              <a:cs typeface="Tahoma"/>
              <a:sym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2" name="Shape 212"/>
        <p:cNvGrpSpPr/>
        <p:nvPr/>
      </p:nvGrpSpPr>
      <p:grpSpPr>
        <a:xfrm>
          <a:off x="0" y="0"/>
          <a:ext cx="0" cy="0"/>
          <a:chOff x="0" y="0"/>
          <a:chExt cx="0" cy="0"/>
        </a:xfrm>
      </p:grpSpPr>
      <p:sp>
        <p:nvSpPr>
          <p:cNvPr id="213" name="Google Shape;213;p29"/>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Helvetica Neue"/>
              <a:buNone/>
            </a:pPr>
            <a:r>
              <a:rPr b="1" i="0" lang="en-US" sz="2400" u="none" cap="none" strike="noStrike">
                <a:solidFill>
                  <a:schemeClr val="dk2"/>
                </a:solidFill>
                <a:latin typeface="Helvetica Neue"/>
                <a:ea typeface="Helvetica Neue"/>
                <a:cs typeface="Helvetica Neue"/>
                <a:sym typeface="Helvetica Neue"/>
              </a:rPr>
              <a:t>Acting Rationally: The Rational Agent</a:t>
            </a:r>
            <a:endParaRPr/>
          </a:p>
        </p:txBody>
      </p:sp>
      <p:sp>
        <p:nvSpPr>
          <p:cNvPr id="214" name="Google Shape;214;p29"/>
          <p:cNvSpPr txBox="1"/>
          <p:nvPr>
            <p:ph idx="1" type="body"/>
          </p:nvPr>
        </p:nvSpPr>
        <p:spPr>
          <a:xfrm>
            <a:off x="457200" y="1295400"/>
            <a:ext cx="8178800" cy="4762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Rational behavior: Doing the right thing!</a:t>
            </a:r>
            <a:endParaRPr/>
          </a:p>
          <a:p>
            <a:pPr indent="-266700" lvl="0" marL="342900" marR="0" rtl="0" algn="l">
              <a:lnSpc>
                <a:spcPct val="90000"/>
              </a:lnSpc>
              <a:spcBef>
                <a:spcPts val="24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342900" lvl="0" marL="342900" marR="0" rtl="0" algn="l">
              <a:lnSpc>
                <a:spcPct val="9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The right thing: That which is expected to maximize the expected return</a:t>
            </a:r>
            <a:endParaRPr/>
          </a:p>
          <a:p>
            <a:pPr indent="-266700" lvl="0" marL="342900" marR="0" rtl="0" algn="l">
              <a:lnSpc>
                <a:spcPct val="90000"/>
              </a:lnSpc>
              <a:spcBef>
                <a:spcPts val="24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342900" lvl="0" marL="342900" marR="0" rtl="0" algn="l">
              <a:lnSpc>
                <a:spcPct val="9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Provides the most general view of AI because it includes: </a:t>
            </a:r>
            <a:endParaRPr/>
          </a:p>
          <a:p>
            <a:pPr indent="-285750" lvl="1" marL="742950" marR="0" rtl="0" algn="l">
              <a:lnSpc>
                <a:spcPct val="9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Correct inference (“Laws of thought”)</a:t>
            </a:r>
            <a:endParaRPr/>
          </a:p>
          <a:p>
            <a:pPr indent="-285750" lvl="1" marL="742950" marR="0" rtl="0" algn="l">
              <a:lnSpc>
                <a:spcPct val="9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Uncertainty handling </a:t>
            </a:r>
            <a:endParaRPr/>
          </a:p>
          <a:p>
            <a:pPr indent="-285750" lvl="1" marL="742950" marR="0" rtl="0" algn="l">
              <a:lnSpc>
                <a:spcPct val="9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Resource limitation considerations (e.g., reflex vs. deliberation)</a:t>
            </a:r>
            <a:endParaRPr/>
          </a:p>
          <a:p>
            <a:pPr indent="-285750" lvl="1" marL="742950" marR="0" rtl="0" algn="l">
              <a:lnSpc>
                <a:spcPct val="9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Cognitive skills (NLP, AR, knowledge representation, ML, etc.)</a:t>
            </a:r>
            <a:endParaRPr/>
          </a:p>
          <a:p>
            <a:pPr indent="-266700" lvl="0" marL="342900" marR="0" rtl="0" algn="l">
              <a:lnSpc>
                <a:spcPct val="90000"/>
              </a:lnSpc>
              <a:spcBef>
                <a:spcPts val="240"/>
              </a:spcBef>
              <a:spcAft>
                <a:spcPts val="0"/>
              </a:spcAft>
              <a:buClr>
                <a:schemeClr val="dk1"/>
              </a:buClr>
              <a:buSzPts val="1200"/>
              <a:buFont typeface="Tahoma"/>
              <a:buNone/>
            </a:pPr>
            <a:r>
              <a:t/>
            </a:r>
            <a:endParaRPr b="0" i="0" sz="1200" u="none">
              <a:solidFill>
                <a:schemeClr val="dk1"/>
              </a:solidFill>
              <a:latin typeface="Tahoma"/>
              <a:ea typeface="Tahoma"/>
              <a:cs typeface="Tahoma"/>
              <a:sym typeface="Tahoma"/>
            </a:endParaRPr>
          </a:p>
          <a:p>
            <a:pPr indent="-342900" lvl="0" marL="342900" marR="0" rtl="0" algn="l">
              <a:lnSpc>
                <a:spcPct val="90000"/>
              </a:lnSpc>
              <a:spcBef>
                <a:spcPts val="480"/>
              </a:spcBef>
              <a:spcAft>
                <a:spcPts val="0"/>
              </a:spcAft>
              <a:buClr>
                <a:schemeClr val="dk1"/>
              </a:buClr>
              <a:buSzPts val="2400"/>
              <a:buFont typeface="Tahoma"/>
              <a:buChar char="•"/>
            </a:pPr>
            <a:r>
              <a:rPr b="0" i="0" lang="en-US" sz="2400" u="sng">
                <a:solidFill>
                  <a:schemeClr val="dk1"/>
                </a:solidFill>
                <a:latin typeface="Tahoma"/>
                <a:ea typeface="Tahoma"/>
                <a:cs typeface="Tahoma"/>
                <a:sym typeface="Tahoma"/>
              </a:rPr>
              <a:t>Advantages:</a:t>
            </a:r>
            <a:endParaRPr/>
          </a:p>
          <a:p>
            <a:pPr indent="-285750" lvl="1" marL="742950" marR="0" rtl="0" algn="l">
              <a:lnSpc>
                <a:spcPct val="90000"/>
              </a:lnSpc>
              <a:spcBef>
                <a:spcPts val="400"/>
              </a:spcBef>
              <a:spcAft>
                <a:spcPts val="0"/>
              </a:spcAft>
              <a:buClr>
                <a:schemeClr val="dk1"/>
              </a:buClr>
              <a:buSzPts val="2000"/>
              <a:buFont typeface="Tahoma"/>
              <a:buAutoNum type="arabicParenR"/>
            </a:pPr>
            <a:r>
              <a:rPr b="0" i="0" lang="en-US" sz="2000" u="none" cap="none" strike="noStrike">
                <a:solidFill>
                  <a:schemeClr val="dk1"/>
                </a:solidFill>
                <a:latin typeface="Tahoma"/>
                <a:ea typeface="Tahoma"/>
                <a:cs typeface="Tahoma"/>
                <a:sym typeface="Tahoma"/>
              </a:rPr>
              <a:t>More general</a:t>
            </a:r>
            <a:endParaRPr/>
          </a:p>
          <a:p>
            <a:pPr indent="-285750" lvl="1" marL="742950" marR="0" rtl="0" algn="l">
              <a:lnSpc>
                <a:spcPct val="90000"/>
              </a:lnSpc>
              <a:spcBef>
                <a:spcPts val="400"/>
              </a:spcBef>
              <a:spcAft>
                <a:spcPts val="0"/>
              </a:spcAft>
              <a:buClr>
                <a:schemeClr val="dk1"/>
              </a:buClr>
              <a:buSzPts val="2000"/>
              <a:buFont typeface="Tahoma"/>
              <a:buAutoNum type="arabicParenR"/>
            </a:pPr>
            <a:r>
              <a:rPr b="0" i="0" lang="en-US" sz="2000" u="none" cap="none" strike="noStrike">
                <a:solidFill>
                  <a:schemeClr val="dk1"/>
                </a:solidFill>
                <a:latin typeface="Tahoma"/>
                <a:ea typeface="Tahoma"/>
                <a:cs typeface="Tahoma"/>
                <a:sym typeface="Tahoma"/>
              </a:rPr>
              <a:t>Its goal of rationality is well defined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8" name="Shape 218"/>
        <p:cNvGrpSpPr/>
        <p:nvPr/>
      </p:nvGrpSpPr>
      <p:grpSpPr>
        <a:xfrm>
          <a:off x="0" y="0"/>
          <a:ext cx="0" cy="0"/>
          <a:chOff x="0" y="0"/>
          <a:chExt cx="0" cy="0"/>
        </a:xfrm>
      </p:grpSpPr>
      <p:sp>
        <p:nvSpPr>
          <p:cNvPr id="219" name="Google Shape;219;p30"/>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Helvetica Neue"/>
              <a:buNone/>
            </a:pPr>
            <a:r>
              <a:rPr b="1" i="0" lang="en-US" sz="2400" u="none" cap="none" strike="noStrike">
                <a:solidFill>
                  <a:schemeClr val="dk2"/>
                </a:solidFill>
                <a:latin typeface="Helvetica Neue"/>
                <a:ea typeface="Helvetica Neue"/>
                <a:cs typeface="Helvetica Neue"/>
                <a:sym typeface="Helvetica Neue"/>
              </a:rPr>
              <a:t>How to achieve AI?</a:t>
            </a:r>
            <a:endParaRPr/>
          </a:p>
        </p:txBody>
      </p:sp>
      <p:sp>
        <p:nvSpPr>
          <p:cNvPr id="220" name="Google Shape;220;p30"/>
          <p:cNvSpPr txBox="1"/>
          <p:nvPr>
            <p:ph idx="1" type="body"/>
          </p:nvPr>
        </p:nvSpPr>
        <p:spPr>
          <a:xfrm>
            <a:off x="457200" y="1295400"/>
            <a:ext cx="8458200" cy="4762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How is AI research done? </a:t>
            </a:r>
            <a:endParaRPr/>
          </a:p>
          <a:p>
            <a:pPr indent="-279400" lvl="0" marL="342900" marR="0" rtl="0" algn="l">
              <a:lnSpc>
                <a:spcPct val="90000"/>
              </a:lnSpc>
              <a:spcBef>
                <a:spcPts val="200"/>
              </a:spcBef>
              <a:spcAft>
                <a:spcPts val="0"/>
              </a:spcAft>
              <a:buClr>
                <a:schemeClr val="dk1"/>
              </a:buClr>
              <a:buSzPts val="1000"/>
              <a:buFont typeface="Tahoma"/>
              <a:buNone/>
            </a:pPr>
            <a:r>
              <a:t/>
            </a:r>
            <a:endParaRPr b="0" i="0" sz="1000" u="none">
              <a:solidFill>
                <a:schemeClr val="dk1"/>
              </a:solidFill>
              <a:latin typeface="Tahoma"/>
              <a:ea typeface="Tahoma"/>
              <a:cs typeface="Tahoma"/>
              <a:sym typeface="Tahoma"/>
            </a:endParaRPr>
          </a:p>
          <a:p>
            <a:pPr indent="-342900" lvl="0" marL="342900" marR="0" rtl="0" algn="l">
              <a:lnSpc>
                <a:spcPct val="9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AI research has both </a:t>
            </a:r>
            <a:r>
              <a:rPr b="0" i="0" lang="en-US" sz="2400" u="sng">
                <a:solidFill>
                  <a:schemeClr val="dk1"/>
                </a:solidFill>
                <a:latin typeface="Tahoma"/>
                <a:ea typeface="Tahoma"/>
                <a:cs typeface="Tahoma"/>
                <a:sym typeface="Tahoma"/>
              </a:rPr>
              <a:t>theoretical</a:t>
            </a:r>
            <a:r>
              <a:rPr b="0" i="0" lang="en-US" sz="2400" u="none">
                <a:solidFill>
                  <a:schemeClr val="dk1"/>
                </a:solidFill>
                <a:latin typeface="Tahoma"/>
                <a:ea typeface="Tahoma"/>
                <a:cs typeface="Tahoma"/>
                <a:sym typeface="Tahoma"/>
              </a:rPr>
              <a:t> and </a:t>
            </a:r>
            <a:r>
              <a:rPr b="0" i="0" lang="en-US" sz="2400" u="sng">
                <a:solidFill>
                  <a:schemeClr val="dk1"/>
                </a:solidFill>
                <a:latin typeface="Tahoma"/>
                <a:ea typeface="Tahoma"/>
                <a:cs typeface="Tahoma"/>
                <a:sym typeface="Tahoma"/>
              </a:rPr>
              <a:t>experimental</a:t>
            </a:r>
            <a:r>
              <a:rPr b="0" i="0" lang="en-US" sz="2400" u="none">
                <a:solidFill>
                  <a:schemeClr val="dk1"/>
                </a:solidFill>
                <a:latin typeface="Tahoma"/>
                <a:ea typeface="Tahoma"/>
                <a:cs typeface="Tahoma"/>
                <a:sym typeface="Tahoma"/>
              </a:rPr>
              <a:t> sides. The experimental side has both basic and applied aspects. </a:t>
            </a:r>
            <a:endParaRPr/>
          </a:p>
          <a:p>
            <a:pPr indent="-279400" lvl="0" marL="342900" marR="0" rtl="0" algn="l">
              <a:lnSpc>
                <a:spcPct val="90000"/>
              </a:lnSpc>
              <a:spcBef>
                <a:spcPts val="200"/>
              </a:spcBef>
              <a:spcAft>
                <a:spcPts val="0"/>
              </a:spcAft>
              <a:buClr>
                <a:schemeClr val="dk1"/>
              </a:buClr>
              <a:buSzPts val="1000"/>
              <a:buFont typeface="Tahoma"/>
              <a:buNone/>
            </a:pPr>
            <a:r>
              <a:t/>
            </a:r>
            <a:endParaRPr b="0" i="0" sz="1000" u="none">
              <a:solidFill>
                <a:schemeClr val="dk1"/>
              </a:solidFill>
              <a:latin typeface="Tahoma"/>
              <a:ea typeface="Tahoma"/>
              <a:cs typeface="Tahoma"/>
              <a:sym typeface="Tahoma"/>
            </a:endParaRPr>
          </a:p>
          <a:p>
            <a:pPr indent="-342900" lvl="0" marL="342900" marR="0" rtl="0" algn="l">
              <a:lnSpc>
                <a:spcPct val="9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There are two main lines of research:</a:t>
            </a:r>
            <a:endParaRPr/>
          </a:p>
          <a:p>
            <a:pPr indent="-285750" lvl="1" marL="742950" marR="0" rtl="0" algn="l">
              <a:lnSpc>
                <a:spcPct val="9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One is </a:t>
            </a:r>
            <a:r>
              <a:rPr b="0" i="0" lang="en-US" sz="2000" u="sng" cap="none" strike="noStrike">
                <a:solidFill>
                  <a:schemeClr val="dk1"/>
                </a:solidFill>
                <a:latin typeface="Tahoma"/>
                <a:ea typeface="Tahoma"/>
                <a:cs typeface="Tahoma"/>
                <a:sym typeface="Tahoma"/>
              </a:rPr>
              <a:t>biological</a:t>
            </a:r>
            <a:r>
              <a:rPr b="0" i="0" lang="en-US" sz="2000" u="none" cap="none" strike="noStrike">
                <a:solidFill>
                  <a:schemeClr val="dk1"/>
                </a:solidFill>
                <a:latin typeface="Tahoma"/>
                <a:ea typeface="Tahoma"/>
                <a:cs typeface="Tahoma"/>
                <a:sym typeface="Tahoma"/>
              </a:rPr>
              <a:t>, based on the idea that since humans are intelligent, AI should study humans and imitate their psychology or physiology. </a:t>
            </a:r>
            <a:endParaRPr/>
          </a:p>
          <a:p>
            <a:pPr indent="-285750" lvl="1" marL="742950" marR="0" rtl="0" algn="l">
              <a:lnSpc>
                <a:spcPct val="9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The other is </a:t>
            </a:r>
            <a:r>
              <a:rPr b="0" i="0" lang="en-US" sz="2000" u="sng" cap="none" strike="noStrike">
                <a:solidFill>
                  <a:schemeClr val="dk1"/>
                </a:solidFill>
                <a:latin typeface="Tahoma"/>
                <a:ea typeface="Tahoma"/>
                <a:cs typeface="Tahoma"/>
                <a:sym typeface="Tahoma"/>
              </a:rPr>
              <a:t>phenomenal</a:t>
            </a:r>
            <a:r>
              <a:rPr b="0" i="0" lang="en-US" sz="2000" u="none" cap="none" strike="noStrike">
                <a:solidFill>
                  <a:schemeClr val="dk1"/>
                </a:solidFill>
                <a:latin typeface="Tahoma"/>
                <a:ea typeface="Tahoma"/>
                <a:cs typeface="Tahoma"/>
                <a:sym typeface="Tahoma"/>
              </a:rPr>
              <a:t>, based on studying and formalizing common sense facts about the world and the problems that the world presents to the achievement of goals. </a:t>
            </a:r>
            <a:endParaRPr/>
          </a:p>
          <a:p>
            <a:pPr indent="-279400" lvl="0" marL="342900" marR="0" rtl="0" algn="l">
              <a:lnSpc>
                <a:spcPct val="90000"/>
              </a:lnSpc>
              <a:spcBef>
                <a:spcPts val="200"/>
              </a:spcBef>
              <a:spcAft>
                <a:spcPts val="0"/>
              </a:spcAft>
              <a:buClr>
                <a:schemeClr val="dk1"/>
              </a:buClr>
              <a:buSzPts val="1000"/>
              <a:buFont typeface="Tahoma"/>
              <a:buNone/>
            </a:pPr>
            <a:r>
              <a:t/>
            </a:r>
            <a:endParaRPr b="0" i="0" sz="1000" u="none">
              <a:solidFill>
                <a:schemeClr val="dk1"/>
              </a:solidFill>
              <a:latin typeface="Tahoma"/>
              <a:ea typeface="Tahoma"/>
              <a:cs typeface="Tahoma"/>
              <a:sym typeface="Tahoma"/>
            </a:endParaRPr>
          </a:p>
          <a:p>
            <a:pPr indent="-342900" lvl="0" marL="342900" marR="0" rtl="0" algn="l">
              <a:lnSpc>
                <a:spcPct val="90000"/>
              </a:lnSpc>
              <a:spcBef>
                <a:spcPts val="480"/>
              </a:spcBef>
              <a:spcAft>
                <a:spcPts val="0"/>
              </a:spcAft>
              <a:buClr>
                <a:schemeClr val="dk1"/>
              </a:buClr>
              <a:buSzPts val="2400"/>
              <a:buFont typeface="Tahoma"/>
              <a:buChar char="•"/>
            </a:pPr>
            <a:r>
              <a:rPr b="0" i="0" lang="en-US" sz="2400" u="none">
                <a:solidFill>
                  <a:schemeClr val="dk1"/>
                </a:solidFill>
                <a:latin typeface="Tahoma"/>
                <a:ea typeface="Tahoma"/>
                <a:cs typeface="Tahoma"/>
                <a:sym typeface="Tahoma"/>
              </a:rPr>
              <a:t>The two approaches interact to some extent, and both should eventually succeed. It is a race, but both racers seem to be walking. [</a:t>
            </a:r>
            <a:r>
              <a:rPr b="1" i="0" lang="en-US" sz="2400" u="none">
                <a:solidFill>
                  <a:schemeClr val="dk1"/>
                </a:solidFill>
                <a:latin typeface="Tahoma"/>
                <a:ea typeface="Tahoma"/>
                <a:cs typeface="Tahoma"/>
                <a:sym typeface="Tahoma"/>
              </a:rPr>
              <a:t>John McCarthy]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4" name="Shape 224"/>
        <p:cNvGrpSpPr/>
        <p:nvPr/>
      </p:nvGrpSpPr>
      <p:grpSpPr>
        <a:xfrm>
          <a:off x="0" y="0"/>
          <a:ext cx="0" cy="0"/>
          <a:chOff x="0" y="0"/>
          <a:chExt cx="0" cy="0"/>
        </a:xfrm>
      </p:grpSpPr>
      <p:sp>
        <p:nvSpPr>
          <p:cNvPr id="225" name="Google Shape;225;p31"/>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Helvetica Neue"/>
              <a:buNone/>
            </a:pPr>
            <a:r>
              <a:rPr b="1" i="0" lang="en-US" sz="2400" u="none" cap="none" strike="noStrike">
                <a:solidFill>
                  <a:schemeClr val="dk2"/>
                </a:solidFill>
                <a:latin typeface="Helvetica Neue"/>
                <a:ea typeface="Helvetica Neue"/>
                <a:cs typeface="Helvetica Neue"/>
                <a:sym typeface="Helvetica Neue"/>
              </a:rPr>
              <a:t>Branches of AI</a:t>
            </a:r>
            <a:endParaRPr/>
          </a:p>
        </p:txBody>
      </p:sp>
      <p:sp>
        <p:nvSpPr>
          <p:cNvPr id="226" name="Google Shape;226;p31"/>
          <p:cNvSpPr txBox="1"/>
          <p:nvPr>
            <p:ph idx="1" type="body"/>
          </p:nvPr>
        </p:nvSpPr>
        <p:spPr>
          <a:xfrm>
            <a:off x="244425" y="1047750"/>
            <a:ext cx="8178900" cy="4762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800"/>
              <a:buFont typeface="Tahoma"/>
              <a:buChar char="•"/>
            </a:pPr>
            <a:r>
              <a:rPr b="1" i="0" lang="en-US" sz="1800" u="none">
                <a:solidFill>
                  <a:schemeClr val="dk1"/>
                </a:solidFill>
                <a:latin typeface="Tahoma"/>
                <a:ea typeface="Tahoma"/>
                <a:cs typeface="Tahoma"/>
                <a:sym typeface="Tahoma"/>
              </a:rPr>
              <a:t>Logical AI</a:t>
            </a:r>
            <a:r>
              <a:rPr b="0" i="0" lang="en-US" sz="1800" u="none">
                <a:solidFill>
                  <a:schemeClr val="dk1"/>
                </a:solidFill>
                <a:latin typeface="Tahoma"/>
                <a:ea typeface="Tahoma"/>
                <a:cs typeface="Tahoma"/>
                <a:sym typeface="Tahoma"/>
              </a:rPr>
              <a:t> </a:t>
            </a:r>
            <a:endParaRPr/>
          </a:p>
          <a:p>
            <a:pPr indent="-342900" lvl="0" marL="342900" marR="0" rtl="0" algn="l">
              <a:lnSpc>
                <a:spcPct val="90000"/>
              </a:lnSpc>
              <a:spcBef>
                <a:spcPts val="360"/>
              </a:spcBef>
              <a:spcAft>
                <a:spcPts val="0"/>
              </a:spcAft>
              <a:buClr>
                <a:schemeClr val="dk1"/>
              </a:buClr>
              <a:buSzPts val="1800"/>
              <a:buFont typeface="Tahoma"/>
              <a:buChar char="•"/>
            </a:pPr>
            <a:r>
              <a:rPr b="1" i="0" lang="en-US" sz="1800" u="none">
                <a:solidFill>
                  <a:schemeClr val="dk1"/>
                </a:solidFill>
                <a:latin typeface="Tahoma"/>
                <a:ea typeface="Tahoma"/>
                <a:cs typeface="Tahoma"/>
                <a:sym typeface="Tahoma"/>
              </a:rPr>
              <a:t>Search</a:t>
            </a:r>
            <a:r>
              <a:rPr b="0" i="0" lang="en-US" sz="1800" u="none">
                <a:solidFill>
                  <a:schemeClr val="dk1"/>
                </a:solidFill>
                <a:latin typeface="Tahoma"/>
                <a:ea typeface="Tahoma"/>
                <a:cs typeface="Tahoma"/>
                <a:sym typeface="Tahoma"/>
              </a:rPr>
              <a:t> </a:t>
            </a:r>
            <a:endParaRPr/>
          </a:p>
          <a:p>
            <a:pPr indent="-342900" lvl="0" marL="342900" marR="0" rtl="0" algn="l">
              <a:lnSpc>
                <a:spcPct val="90000"/>
              </a:lnSpc>
              <a:spcBef>
                <a:spcPts val="360"/>
              </a:spcBef>
              <a:spcAft>
                <a:spcPts val="0"/>
              </a:spcAft>
              <a:buClr>
                <a:schemeClr val="dk1"/>
              </a:buClr>
              <a:buSzPts val="1800"/>
              <a:buFont typeface="Tahoma"/>
              <a:buChar char="•"/>
            </a:pPr>
            <a:r>
              <a:rPr b="1" i="0" lang="en-US" sz="1800" u="none">
                <a:solidFill>
                  <a:schemeClr val="dk1"/>
                </a:solidFill>
                <a:latin typeface="Tahoma"/>
                <a:ea typeface="Tahoma"/>
                <a:cs typeface="Tahoma"/>
                <a:sym typeface="Tahoma"/>
              </a:rPr>
              <a:t>Natural language processing</a:t>
            </a:r>
            <a:endParaRPr/>
          </a:p>
          <a:p>
            <a:pPr indent="-342900" lvl="0" marL="342900" marR="0" rtl="0" algn="l">
              <a:lnSpc>
                <a:spcPct val="90000"/>
              </a:lnSpc>
              <a:spcBef>
                <a:spcPts val="360"/>
              </a:spcBef>
              <a:spcAft>
                <a:spcPts val="0"/>
              </a:spcAft>
              <a:buClr>
                <a:schemeClr val="dk1"/>
              </a:buClr>
              <a:buSzPts val="1800"/>
              <a:buFont typeface="Tahoma"/>
              <a:buChar char="•"/>
            </a:pPr>
            <a:r>
              <a:rPr b="1" i="0" lang="en-US" sz="1800" u="none">
                <a:solidFill>
                  <a:schemeClr val="dk1"/>
                </a:solidFill>
                <a:latin typeface="Tahoma"/>
                <a:ea typeface="Tahoma"/>
                <a:cs typeface="Tahoma"/>
                <a:sym typeface="Tahoma"/>
              </a:rPr>
              <a:t>pattern recognition </a:t>
            </a:r>
            <a:endParaRPr/>
          </a:p>
          <a:p>
            <a:pPr indent="-342900" lvl="0" marL="342900" marR="0" rtl="0" algn="l">
              <a:lnSpc>
                <a:spcPct val="90000"/>
              </a:lnSpc>
              <a:spcBef>
                <a:spcPts val="360"/>
              </a:spcBef>
              <a:spcAft>
                <a:spcPts val="0"/>
              </a:spcAft>
              <a:buClr>
                <a:schemeClr val="dk1"/>
              </a:buClr>
              <a:buSzPts val="1800"/>
              <a:buFont typeface="Tahoma"/>
              <a:buChar char="•"/>
            </a:pPr>
            <a:r>
              <a:rPr b="1" i="0" lang="en-US" sz="1800" u="none">
                <a:solidFill>
                  <a:schemeClr val="dk1"/>
                </a:solidFill>
                <a:latin typeface="Tahoma"/>
                <a:ea typeface="Tahoma"/>
                <a:cs typeface="Tahoma"/>
                <a:sym typeface="Tahoma"/>
              </a:rPr>
              <a:t>Knowledge representation</a:t>
            </a:r>
            <a:r>
              <a:rPr b="0" i="0" lang="en-US" sz="1800" u="none">
                <a:solidFill>
                  <a:schemeClr val="dk1"/>
                </a:solidFill>
                <a:latin typeface="Tahoma"/>
                <a:ea typeface="Tahoma"/>
                <a:cs typeface="Tahoma"/>
                <a:sym typeface="Tahoma"/>
              </a:rPr>
              <a:t> </a:t>
            </a:r>
            <a:endParaRPr/>
          </a:p>
          <a:p>
            <a:pPr indent="-342900" lvl="0" marL="342900" marR="0" rtl="0" algn="l">
              <a:lnSpc>
                <a:spcPct val="90000"/>
              </a:lnSpc>
              <a:spcBef>
                <a:spcPts val="360"/>
              </a:spcBef>
              <a:spcAft>
                <a:spcPts val="0"/>
              </a:spcAft>
              <a:buClr>
                <a:schemeClr val="dk1"/>
              </a:buClr>
              <a:buSzPts val="1800"/>
              <a:buFont typeface="Tahoma"/>
              <a:buChar char="•"/>
            </a:pPr>
            <a:r>
              <a:rPr b="1" i="0" lang="en-US" sz="1800" u="none">
                <a:solidFill>
                  <a:schemeClr val="dk1"/>
                </a:solidFill>
                <a:latin typeface="Tahoma"/>
                <a:ea typeface="Tahoma"/>
                <a:cs typeface="Tahoma"/>
                <a:sym typeface="Tahoma"/>
              </a:rPr>
              <a:t>Inference</a:t>
            </a:r>
            <a:r>
              <a:rPr b="0" i="0" lang="en-US" sz="1800" u="none">
                <a:solidFill>
                  <a:schemeClr val="dk1"/>
                </a:solidFill>
                <a:latin typeface="Tahoma"/>
                <a:ea typeface="Tahoma"/>
                <a:cs typeface="Tahoma"/>
                <a:sym typeface="Tahoma"/>
              </a:rPr>
              <a:t> From some facts, others can be inferred. </a:t>
            </a:r>
            <a:endParaRPr/>
          </a:p>
          <a:p>
            <a:pPr indent="-342900" lvl="0" marL="342900" marR="0" rtl="0" algn="l">
              <a:lnSpc>
                <a:spcPct val="90000"/>
              </a:lnSpc>
              <a:spcBef>
                <a:spcPts val="360"/>
              </a:spcBef>
              <a:spcAft>
                <a:spcPts val="0"/>
              </a:spcAft>
              <a:buClr>
                <a:schemeClr val="dk1"/>
              </a:buClr>
              <a:buSzPts val="1800"/>
              <a:buFont typeface="Tahoma"/>
              <a:buChar char="•"/>
            </a:pPr>
            <a:r>
              <a:rPr b="1" i="0" lang="en-US" sz="1800" u="none">
                <a:solidFill>
                  <a:schemeClr val="dk1"/>
                </a:solidFill>
                <a:latin typeface="Tahoma"/>
                <a:ea typeface="Tahoma"/>
                <a:cs typeface="Tahoma"/>
                <a:sym typeface="Tahoma"/>
              </a:rPr>
              <a:t>Automated reasoning </a:t>
            </a:r>
            <a:endParaRPr/>
          </a:p>
          <a:p>
            <a:pPr indent="-342900" lvl="0" marL="342900" marR="0" rtl="0" algn="l">
              <a:lnSpc>
                <a:spcPct val="90000"/>
              </a:lnSpc>
              <a:spcBef>
                <a:spcPts val="360"/>
              </a:spcBef>
              <a:spcAft>
                <a:spcPts val="0"/>
              </a:spcAft>
              <a:buClr>
                <a:schemeClr val="dk1"/>
              </a:buClr>
              <a:buSzPts val="1800"/>
              <a:buFont typeface="Tahoma"/>
              <a:buChar char="•"/>
            </a:pPr>
            <a:r>
              <a:rPr b="1" i="0" lang="en-US" sz="1800" u="none">
                <a:solidFill>
                  <a:schemeClr val="dk1"/>
                </a:solidFill>
                <a:latin typeface="Tahoma"/>
                <a:ea typeface="Tahoma"/>
                <a:cs typeface="Tahoma"/>
                <a:sym typeface="Tahoma"/>
              </a:rPr>
              <a:t>Learning from experience</a:t>
            </a:r>
            <a:r>
              <a:rPr b="0" i="0" lang="en-US" sz="1800" u="none">
                <a:solidFill>
                  <a:schemeClr val="dk1"/>
                </a:solidFill>
                <a:latin typeface="Tahoma"/>
                <a:ea typeface="Tahoma"/>
                <a:cs typeface="Tahoma"/>
                <a:sym typeface="Tahoma"/>
              </a:rPr>
              <a:t> </a:t>
            </a:r>
            <a:endParaRPr/>
          </a:p>
          <a:p>
            <a:pPr indent="-342900" lvl="0" marL="342900" marR="0" rtl="0" algn="l">
              <a:lnSpc>
                <a:spcPct val="90000"/>
              </a:lnSpc>
              <a:spcBef>
                <a:spcPts val="360"/>
              </a:spcBef>
              <a:spcAft>
                <a:spcPts val="0"/>
              </a:spcAft>
              <a:buClr>
                <a:schemeClr val="dk1"/>
              </a:buClr>
              <a:buSzPts val="1800"/>
              <a:buFont typeface="Tahoma"/>
              <a:buChar char="•"/>
            </a:pPr>
            <a:r>
              <a:rPr b="1" i="0" lang="en-US" sz="1800" u="none">
                <a:solidFill>
                  <a:schemeClr val="dk1"/>
                </a:solidFill>
                <a:latin typeface="Tahoma"/>
                <a:ea typeface="Tahoma"/>
                <a:cs typeface="Tahoma"/>
                <a:sym typeface="Tahoma"/>
              </a:rPr>
              <a:t>Planning</a:t>
            </a:r>
            <a:r>
              <a:rPr b="0" i="0" lang="en-US" sz="1800" u="none">
                <a:solidFill>
                  <a:schemeClr val="dk1"/>
                </a:solidFill>
                <a:latin typeface="Tahoma"/>
                <a:ea typeface="Tahoma"/>
                <a:cs typeface="Tahoma"/>
                <a:sym typeface="Tahoma"/>
              </a:rPr>
              <a:t> To generate a strategy for achieving some goal</a:t>
            </a:r>
            <a:endParaRPr/>
          </a:p>
          <a:p>
            <a:pPr indent="-342900" lvl="0" marL="342900" marR="0" rtl="0" algn="l">
              <a:lnSpc>
                <a:spcPct val="90000"/>
              </a:lnSpc>
              <a:spcBef>
                <a:spcPts val="360"/>
              </a:spcBef>
              <a:spcAft>
                <a:spcPts val="0"/>
              </a:spcAft>
              <a:buClr>
                <a:schemeClr val="dk1"/>
              </a:buClr>
              <a:buSzPts val="1800"/>
              <a:buFont typeface="Tahoma"/>
              <a:buChar char="•"/>
            </a:pPr>
            <a:r>
              <a:rPr b="1" i="0" lang="en-US" sz="1800" u="none">
                <a:solidFill>
                  <a:schemeClr val="dk1"/>
                </a:solidFill>
                <a:latin typeface="Tahoma"/>
                <a:ea typeface="Tahoma"/>
                <a:cs typeface="Tahoma"/>
                <a:sym typeface="Tahoma"/>
              </a:rPr>
              <a:t>Epistemology</a:t>
            </a:r>
            <a:r>
              <a:rPr b="0" i="0" lang="en-US" sz="1800" u="none">
                <a:solidFill>
                  <a:schemeClr val="dk1"/>
                </a:solidFill>
                <a:latin typeface="Tahoma"/>
                <a:ea typeface="Tahoma"/>
                <a:cs typeface="Tahoma"/>
                <a:sym typeface="Tahoma"/>
              </a:rPr>
              <a:t> Study of the kinds of knowledge that are required for solving problems in the world. </a:t>
            </a:r>
            <a:endParaRPr/>
          </a:p>
          <a:p>
            <a:pPr indent="-342900" lvl="0" marL="342900" marR="0" rtl="0" algn="l">
              <a:lnSpc>
                <a:spcPct val="90000"/>
              </a:lnSpc>
              <a:spcBef>
                <a:spcPts val="360"/>
              </a:spcBef>
              <a:spcAft>
                <a:spcPts val="0"/>
              </a:spcAft>
              <a:buClr>
                <a:schemeClr val="dk1"/>
              </a:buClr>
              <a:buSzPts val="1800"/>
              <a:buFont typeface="Tahoma"/>
              <a:buChar char="•"/>
            </a:pPr>
            <a:r>
              <a:rPr b="1" i="0" lang="en-US" sz="1800" u="none">
                <a:solidFill>
                  <a:schemeClr val="dk1"/>
                </a:solidFill>
                <a:latin typeface="Tahoma"/>
                <a:ea typeface="Tahoma"/>
                <a:cs typeface="Tahoma"/>
                <a:sym typeface="Tahoma"/>
              </a:rPr>
              <a:t>Ontology</a:t>
            </a:r>
            <a:r>
              <a:rPr b="0" i="0" lang="en-US" sz="1800" u="none">
                <a:solidFill>
                  <a:schemeClr val="dk1"/>
                </a:solidFill>
                <a:latin typeface="Tahoma"/>
                <a:ea typeface="Tahoma"/>
                <a:cs typeface="Tahoma"/>
                <a:sym typeface="Tahoma"/>
              </a:rPr>
              <a:t> Study of the kinds of things that exist. In AI, the programs and sentences deal with various kinds of objects, and we study what these kinds are and what their basic properties are. </a:t>
            </a:r>
            <a:endParaRPr/>
          </a:p>
          <a:p>
            <a:pPr indent="-342900" lvl="0" marL="342900" marR="0" rtl="0" algn="l">
              <a:lnSpc>
                <a:spcPct val="90000"/>
              </a:lnSpc>
              <a:spcBef>
                <a:spcPts val="360"/>
              </a:spcBef>
              <a:spcAft>
                <a:spcPts val="0"/>
              </a:spcAft>
              <a:buClr>
                <a:schemeClr val="dk1"/>
              </a:buClr>
              <a:buSzPts val="1800"/>
              <a:buFont typeface="Tahoma"/>
              <a:buChar char="•"/>
            </a:pPr>
            <a:r>
              <a:rPr b="1" i="0" lang="en-US" sz="1800" u="none">
                <a:solidFill>
                  <a:schemeClr val="dk1"/>
                </a:solidFill>
                <a:latin typeface="Tahoma"/>
                <a:ea typeface="Tahoma"/>
                <a:cs typeface="Tahoma"/>
                <a:sym typeface="Tahoma"/>
              </a:rPr>
              <a:t>Genetic programming</a:t>
            </a:r>
            <a:endParaRPr/>
          </a:p>
          <a:p>
            <a:pPr indent="-342900" lvl="0" marL="342900" marR="0" rtl="0" algn="l">
              <a:lnSpc>
                <a:spcPct val="90000"/>
              </a:lnSpc>
              <a:spcBef>
                <a:spcPts val="360"/>
              </a:spcBef>
              <a:spcAft>
                <a:spcPts val="0"/>
              </a:spcAft>
              <a:buClr>
                <a:schemeClr val="dk1"/>
              </a:buClr>
              <a:buSzPts val="1800"/>
              <a:buFont typeface="Tahoma"/>
              <a:buChar char="•"/>
            </a:pPr>
            <a:r>
              <a:rPr b="1" i="0" lang="en-US" sz="1800" u="none">
                <a:solidFill>
                  <a:schemeClr val="dk1"/>
                </a:solidFill>
                <a:latin typeface="Tahoma"/>
                <a:ea typeface="Tahoma"/>
                <a:cs typeface="Tahoma"/>
                <a:sym typeface="Tahoma"/>
              </a:rPr>
              <a:t>Emotions???</a:t>
            </a:r>
            <a:endParaRPr/>
          </a:p>
          <a:p>
            <a:pPr indent="-342900" lvl="0" marL="342900" marR="0" rtl="0" algn="l">
              <a:lnSpc>
                <a:spcPct val="90000"/>
              </a:lnSpc>
              <a:spcBef>
                <a:spcPts val="360"/>
              </a:spcBef>
              <a:spcAft>
                <a:spcPts val="0"/>
              </a:spcAft>
              <a:buClr>
                <a:schemeClr val="dk1"/>
              </a:buClr>
              <a:buSzPts val="1800"/>
              <a:buFont typeface="Tahoma"/>
              <a:buChar char="•"/>
            </a:pPr>
            <a:r>
              <a:rPr b="0" i="0" lang="en-US" sz="1800" u="none">
                <a:solidFill>
                  <a:schemeClr val="dk1"/>
                </a:solidFill>
                <a:latin typeface="Tahoma"/>
                <a:ea typeface="Tahoma"/>
                <a:cs typeface="Tahoma"/>
                <a:sym typeface="Tahoma"/>
              </a:rP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0" name="Shape 230"/>
        <p:cNvGrpSpPr/>
        <p:nvPr/>
      </p:nvGrpSpPr>
      <p:grpSpPr>
        <a:xfrm>
          <a:off x="0" y="0"/>
          <a:ext cx="0" cy="0"/>
          <a:chOff x="0" y="0"/>
          <a:chExt cx="0" cy="0"/>
        </a:xfrm>
      </p:grpSpPr>
      <p:sp>
        <p:nvSpPr>
          <p:cNvPr id="231" name="Google Shape;231;p32"/>
          <p:cNvSpPr txBox="1"/>
          <p:nvPr>
            <p:ph idx="11" type="ftr"/>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CS 561,  Lecture 1</a:t>
            </a:r>
            <a:endParaRPr/>
          </a:p>
        </p:txBody>
      </p:sp>
      <p:sp>
        <p:nvSpPr>
          <p:cNvPr id="232" name="Google Shape;232;p32"/>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Helvetica Neue"/>
              <a:buNone/>
            </a:pPr>
            <a:r>
              <a:rPr b="1" i="0" lang="en-US" sz="2400" u="none" cap="none" strike="noStrike">
                <a:solidFill>
                  <a:schemeClr val="dk2"/>
                </a:solidFill>
                <a:latin typeface="Helvetica Neue"/>
                <a:ea typeface="Helvetica Neue"/>
                <a:cs typeface="Helvetica Neue"/>
                <a:sym typeface="Helvetica Neue"/>
              </a:rPr>
              <a:t>AI Prehistory</a:t>
            </a:r>
            <a:endParaRPr/>
          </a:p>
        </p:txBody>
      </p:sp>
      <p:pic>
        <p:nvPicPr>
          <p:cNvPr id="233" name="Google Shape;233;p32"/>
          <p:cNvPicPr preferRelativeResize="0"/>
          <p:nvPr/>
        </p:nvPicPr>
        <p:blipFill rotWithShape="1">
          <a:blip r:embed="rId3">
            <a:alphaModFix/>
          </a:blip>
          <a:srcRect b="19832" l="0" r="36092" t="0"/>
          <a:stretch/>
        </p:blipFill>
        <p:spPr>
          <a:xfrm>
            <a:off x="457200" y="1219200"/>
            <a:ext cx="7010400" cy="560228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7" name="Shape 237"/>
        <p:cNvGrpSpPr/>
        <p:nvPr/>
      </p:nvGrpSpPr>
      <p:grpSpPr>
        <a:xfrm>
          <a:off x="0" y="0"/>
          <a:ext cx="0" cy="0"/>
          <a:chOff x="0" y="0"/>
          <a:chExt cx="0" cy="0"/>
        </a:xfrm>
      </p:grpSpPr>
      <p:sp>
        <p:nvSpPr>
          <p:cNvPr id="238" name="Google Shape;238;p33"/>
          <p:cNvSpPr txBox="1"/>
          <p:nvPr>
            <p:ph idx="11" type="ftr"/>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rPr b="0" i="0" lang="en-US" sz="2400" u="none">
                <a:solidFill>
                  <a:schemeClr val="dk1"/>
                </a:solidFill>
                <a:latin typeface="Times New Roman"/>
                <a:ea typeface="Times New Roman"/>
                <a:cs typeface="Times New Roman"/>
                <a:sym typeface="Times New Roman"/>
              </a:rPr>
              <a:t>CS 561,  Lecture 1</a:t>
            </a:r>
            <a:endParaRPr/>
          </a:p>
        </p:txBody>
      </p:sp>
      <p:sp>
        <p:nvSpPr>
          <p:cNvPr id="239" name="Google Shape;239;p33"/>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Helvetica Neue"/>
              <a:buNone/>
            </a:pPr>
            <a:r>
              <a:rPr b="1" i="0" lang="en-US" sz="2400" u="none" cap="none" strike="noStrike">
                <a:solidFill>
                  <a:schemeClr val="dk2"/>
                </a:solidFill>
                <a:latin typeface="Helvetica Neue"/>
                <a:ea typeface="Helvetica Neue"/>
                <a:cs typeface="Helvetica Neue"/>
                <a:sym typeface="Helvetica Neue"/>
              </a:rPr>
              <a:t>AI History</a:t>
            </a:r>
            <a:endParaRPr/>
          </a:p>
        </p:txBody>
      </p:sp>
      <p:pic>
        <p:nvPicPr>
          <p:cNvPr id="240" name="Google Shape;240;p33"/>
          <p:cNvPicPr preferRelativeResize="0"/>
          <p:nvPr/>
        </p:nvPicPr>
        <p:blipFill rotWithShape="1">
          <a:blip r:embed="rId3">
            <a:alphaModFix/>
          </a:blip>
          <a:srcRect b="0" l="0" r="0" t="0"/>
          <a:stretch/>
        </p:blipFill>
        <p:spPr>
          <a:xfrm>
            <a:off x="457200" y="1295400"/>
            <a:ext cx="7848600" cy="551338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44" name="Shape 244"/>
        <p:cNvGrpSpPr/>
        <p:nvPr/>
      </p:nvGrpSpPr>
      <p:grpSpPr>
        <a:xfrm>
          <a:off x="0" y="0"/>
          <a:ext cx="0" cy="0"/>
          <a:chOff x="0" y="0"/>
          <a:chExt cx="0" cy="0"/>
        </a:xfrm>
      </p:grpSpPr>
      <p:sp>
        <p:nvSpPr>
          <p:cNvPr id="245" name="Google Shape;245;p34"/>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Helvetica Neue"/>
              <a:buNone/>
            </a:pPr>
            <a:r>
              <a:rPr b="1" i="0" lang="en-US" sz="2400" u="none" cap="none" strike="noStrike">
                <a:solidFill>
                  <a:schemeClr val="dk2"/>
                </a:solidFill>
                <a:latin typeface="Helvetica Neue"/>
                <a:ea typeface="Helvetica Neue"/>
                <a:cs typeface="Helvetica Neue"/>
                <a:sym typeface="Helvetica Neue"/>
              </a:rPr>
              <a:t>AI State of the art</a:t>
            </a:r>
            <a:endParaRPr/>
          </a:p>
        </p:txBody>
      </p:sp>
      <p:sp>
        <p:nvSpPr>
          <p:cNvPr id="246" name="Google Shape;246;p34"/>
          <p:cNvSpPr txBox="1"/>
          <p:nvPr>
            <p:ph idx="1" type="body"/>
          </p:nvPr>
        </p:nvSpPr>
        <p:spPr>
          <a:xfrm>
            <a:off x="457200" y="1295400"/>
            <a:ext cx="8178800" cy="4762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Tahoma"/>
              <a:buChar char="•"/>
            </a:pPr>
            <a:r>
              <a:rPr b="0" i="0" lang="en-US" sz="2800" u="none">
                <a:solidFill>
                  <a:schemeClr val="dk1"/>
                </a:solidFill>
                <a:latin typeface="Tahoma"/>
                <a:ea typeface="Tahoma"/>
                <a:cs typeface="Tahoma"/>
                <a:sym typeface="Tahoma"/>
              </a:rPr>
              <a:t>Have the following been achieved by AI?</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World-class chess playing</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Playing table tennis</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Cross-country driving</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Solving mathematical problems</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Discover and prove mathematical theories</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Engage in a meaningful conversation</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Understand spoken language</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Observe and understand human emotions</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Express emotions</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t>
            </a:r>
            <a:endParaRPr/>
          </a:p>
          <a:p>
            <a:pPr indent="-190500" lvl="0" marL="342900" marR="0" rtl="0" algn="l">
              <a:lnSpc>
                <a:spcPct val="100000"/>
              </a:lnSpc>
              <a:spcBef>
                <a:spcPts val="480"/>
              </a:spcBef>
              <a:spcAft>
                <a:spcPts val="0"/>
              </a:spcAft>
              <a:buClr>
                <a:schemeClr val="dk1"/>
              </a:buClr>
              <a:buSzPts val="2400"/>
              <a:buFont typeface="Tahoma"/>
              <a:buNone/>
            </a:pPr>
            <a:r>
              <a:t/>
            </a:r>
            <a:endParaRPr b="0" i="0" sz="2400" u="none" cap="none" strike="noStrike">
              <a:solidFill>
                <a:schemeClr val="dk1"/>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9" name="Shape 49"/>
        <p:cNvGrpSpPr/>
        <p:nvPr/>
      </p:nvGrpSpPr>
      <p:grpSpPr>
        <a:xfrm>
          <a:off x="0" y="0"/>
          <a:ext cx="0" cy="0"/>
          <a:chOff x="0" y="0"/>
          <a:chExt cx="0" cy="0"/>
        </a:xfrm>
      </p:grpSpPr>
      <p:sp>
        <p:nvSpPr>
          <p:cNvPr id="50" name="Google Shape;50;p9"/>
          <p:cNvSpPr txBox="1"/>
          <p:nvPr>
            <p:ph idx="1" type="body"/>
          </p:nvPr>
        </p:nvSpPr>
        <p:spPr>
          <a:xfrm>
            <a:off x="390800" y="1295400"/>
            <a:ext cx="8178900" cy="4762500"/>
          </a:xfrm>
          <a:prstGeom prst="rect">
            <a:avLst/>
          </a:prstGeom>
          <a:noFill/>
          <a:ln>
            <a:noFill/>
          </a:ln>
        </p:spPr>
        <p:txBody>
          <a:bodyPr anchorCtr="0" anchor="t" bIns="45700" lIns="91425" spcFirstLastPara="1" rIns="91425" wrap="square" tIns="45700">
            <a:noAutofit/>
          </a:bodyPr>
          <a:lstStyle/>
          <a:p>
            <a:pPr indent="0" lvl="0" marL="0" rtl="0" algn="just">
              <a:spcBef>
                <a:spcPts val="400"/>
              </a:spcBef>
              <a:spcAft>
                <a:spcPts val="0"/>
              </a:spcAft>
              <a:buClr>
                <a:schemeClr val="dk1"/>
              </a:buClr>
              <a:buSzPts val="2000"/>
              <a:buFont typeface="Tahoma"/>
              <a:buNone/>
            </a:pPr>
            <a:r>
              <a:rPr lang="en-US" sz="3600"/>
              <a:t>A recent survey of 50 Nobel Laureates ranked the climate, population rise, nuclear war, disease, selfishness, ignorance, terrorism, fundamentalism, and Trump as bigger threats to humanity than AI.</a:t>
            </a:r>
            <a:endParaRPr sz="3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4" name="Shape 54"/>
        <p:cNvGrpSpPr/>
        <p:nvPr/>
      </p:nvGrpSpPr>
      <p:grpSpPr>
        <a:xfrm>
          <a:off x="0" y="0"/>
          <a:ext cx="0" cy="0"/>
          <a:chOff x="0" y="0"/>
          <a:chExt cx="0" cy="0"/>
        </a:xfrm>
      </p:grpSpPr>
      <p:sp>
        <p:nvSpPr>
          <p:cNvPr id="55" name="Google Shape;55;p10"/>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Helvetica Neue"/>
              <a:buNone/>
            </a:pPr>
            <a:r>
              <a:rPr b="1" i="0" lang="en-US" sz="2400" u="none" cap="none" strike="noStrike">
                <a:solidFill>
                  <a:schemeClr val="dk2"/>
                </a:solidFill>
                <a:latin typeface="Helvetica Neue"/>
                <a:ea typeface="Helvetica Neue"/>
                <a:cs typeface="Helvetica Neue"/>
                <a:sym typeface="Helvetica Neue"/>
              </a:rPr>
              <a:t>Why study AI?</a:t>
            </a:r>
            <a:endParaRPr/>
          </a:p>
        </p:txBody>
      </p:sp>
      <p:pic>
        <p:nvPicPr>
          <p:cNvPr id="56" name="Google Shape;56;p10"/>
          <p:cNvPicPr preferRelativeResize="0"/>
          <p:nvPr>
            <p:ph idx="1" type="body"/>
          </p:nvPr>
        </p:nvPicPr>
        <p:blipFill rotWithShape="1">
          <a:blip r:embed="rId3">
            <a:alphaModFix/>
          </a:blip>
          <a:srcRect b="0" l="0" r="0" t="0"/>
          <a:stretch/>
        </p:blipFill>
        <p:spPr>
          <a:xfrm>
            <a:off x="457200" y="1905000"/>
            <a:ext cx="2514600" cy="3429000"/>
          </a:xfrm>
          <a:prstGeom prst="rect">
            <a:avLst/>
          </a:prstGeom>
          <a:noFill/>
          <a:ln>
            <a:noFill/>
          </a:ln>
        </p:spPr>
      </p:pic>
      <p:pic>
        <p:nvPicPr>
          <p:cNvPr id="57" name="Google Shape;57;p10"/>
          <p:cNvPicPr preferRelativeResize="0"/>
          <p:nvPr/>
        </p:nvPicPr>
        <p:blipFill rotWithShape="1">
          <a:blip r:embed="rId4">
            <a:alphaModFix/>
          </a:blip>
          <a:srcRect b="0" l="0" r="0" t="0"/>
          <a:stretch/>
        </p:blipFill>
        <p:spPr>
          <a:xfrm>
            <a:off x="3276600" y="1295400"/>
            <a:ext cx="2333625" cy="2060575"/>
          </a:xfrm>
          <a:prstGeom prst="rect">
            <a:avLst/>
          </a:prstGeom>
          <a:noFill/>
          <a:ln>
            <a:noFill/>
          </a:ln>
        </p:spPr>
      </p:pic>
      <p:pic>
        <p:nvPicPr>
          <p:cNvPr id="58" name="Google Shape;58;p10"/>
          <p:cNvPicPr preferRelativeResize="0"/>
          <p:nvPr/>
        </p:nvPicPr>
        <p:blipFill rotWithShape="1">
          <a:blip r:embed="rId5">
            <a:alphaModFix/>
          </a:blip>
          <a:srcRect b="0" l="0" r="0" t="0"/>
          <a:stretch/>
        </p:blipFill>
        <p:spPr>
          <a:xfrm>
            <a:off x="5867400" y="1752600"/>
            <a:ext cx="1524000" cy="623887"/>
          </a:xfrm>
          <a:prstGeom prst="rect">
            <a:avLst/>
          </a:prstGeom>
          <a:noFill/>
          <a:ln>
            <a:noFill/>
          </a:ln>
        </p:spPr>
      </p:pic>
      <p:pic>
        <p:nvPicPr>
          <p:cNvPr id="59" name="Google Shape;59;p10"/>
          <p:cNvPicPr preferRelativeResize="0"/>
          <p:nvPr/>
        </p:nvPicPr>
        <p:blipFill rotWithShape="1">
          <a:blip r:embed="rId6">
            <a:alphaModFix/>
          </a:blip>
          <a:srcRect b="0" l="0" r="0" t="0"/>
          <a:stretch/>
        </p:blipFill>
        <p:spPr>
          <a:xfrm>
            <a:off x="6324600" y="2514600"/>
            <a:ext cx="1679575" cy="354012"/>
          </a:xfrm>
          <a:prstGeom prst="rect">
            <a:avLst/>
          </a:prstGeom>
          <a:noFill/>
          <a:ln>
            <a:noFill/>
          </a:ln>
        </p:spPr>
      </p:pic>
      <p:sp>
        <p:nvSpPr>
          <p:cNvPr id="60" name="Google Shape;60;p10"/>
          <p:cNvSpPr txBox="1"/>
          <p:nvPr/>
        </p:nvSpPr>
        <p:spPr>
          <a:xfrm>
            <a:off x="6172200" y="2971800"/>
            <a:ext cx="20193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Search engines</a:t>
            </a:r>
            <a:endParaRPr/>
          </a:p>
        </p:txBody>
      </p:sp>
      <p:sp>
        <p:nvSpPr>
          <p:cNvPr id="61" name="Google Shape;61;p10"/>
          <p:cNvSpPr txBox="1"/>
          <p:nvPr/>
        </p:nvSpPr>
        <p:spPr>
          <a:xfrm>
            <a:off x="1219200" y="5486400"/>
            <a:ext cx="911225"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Labor</a:t>
            </a:r>
            <a:endParaRPr/>
          </a:p>
        </p:txBody>
      </p:sp>
      <p:sp>
        <p:nvSpPr>
          <p:cNvPr id="62" name="Google Shape;62;p10"/>
          <p:cNvSpPr txBox="1"/>
          <p:nvPr/>
        </p:nvSpPr>
        <p:spPr>
          <a:xfrm>
            <a:off x="3857625" y="3352800"/>
            <a:ext cx="11303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Science</a:t>
            </a:r>
            <a:endParaRPr/>
          </a:p>
        </p:txBody>
      </p:sp>
      <p:pic>
        <p:nvPicPr>
          <p:cNvPr id="63" name="Google Shape;63;p10"/>
          <p:cNvPicPr preferRelativeResize="0"/>
          <p:nvPr/>
        </p:nvPicPr>
        <p:blipFill rotWithShape="1">
          <a:blip r:embed="rId7">
            <a:alphaModFix/>
          </a:blip>
          <a:srcRect b="0" l="0" r="0" t="0"/>
          <a:stretch/>
        </p:blipFill>
        <p:spPr>
          <a:xfrm>
            <a:off x="6858000" y="3597275"/>
            <a:ext cx="846137" cy="914400"/>
          </a:xfrm>
          <a:prstGeom prst="rect">
            <a:avLst/>
          </a:prstGeom>
          <a:noFill/>
          <a:ln>
            <a:noFill/>
          </a:ln>
        </p:spPr>
      </p:pic>
      <p:sp>
        <p:nvSpPr>
          <p:cNvPr id="64" name="Google Shape;64;p10"/>
          <p:cNvSpPr txBox="1"/>
          <p:nvPr/>
        </p:nvSpPr>
        <p:spPr>
          <a:xfrm>
            <a:off x="6477000" y="4587875"/>
            <a:ext cx="1417637"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Medicine/</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Diagnosis</a:t>
            </a:r>
            <a:endParaRPr/>
          </a:p>
        </p:txBody>
      </p:sp>
      <p:pic>
        <p:nvPicPr>
          <p:cNvPr id="65" name="Google Shape;65;p10"/>
          <p:cNvPicPr preferRelativeResize="0"/>
          <p:nvPr/>
        </p:nvPicPr>
        <p:blipFill rotWithShape="1">
          <a:blip r:embed="rId8">
            <a:alphaModFix/>
          </a:blip>
          <a:srcRect b="0" l="0" r="0" t="0"/>
          <a:stretch/>
        </p:blipFill>
        <p:spPr>
          <a:xfrm>
            <a:off x="3733800" y="4114800"/>
            <a:ext cx="1301750" cy="1301750"/>
          </a:xfrm>
          <a:prstGeom prst="rect">
            <a:avLst/>
          </a:prstGeom>
          <a:noFill/>
          <a:ln>
            <a:noFill/>
          </a:ln>
        </p:spPr>
      </p:pic>
      <p:pic>
        <p:nvPicPr>
          <p:cNvPr id="66" name="Google Shape;66;p10"/>
          <p:cNvPicPr preferRelativeResize="0"/>
          <p:nvPr/>
        </p:nvPicPr>
        <p:blipFill rotWithShape="1">
          <a:blip r:embed="rId9">
            <a:alphaModFix/>
          </a:blip>
          <a:srcRect b="0" l="0" r="0" t="0"/>
          <a:stretch/>
        </p:blipFill>
        <p:spPr>
          <a:xfrm>
            <a:off x="4495800" y="5029200"/>
            <a:ext cx="1371600" cy="1085850"/>
          </a:xfrm>
          <a:prstGeom prst="rect">
            <a:avLst/>
          </a:prstGeom>
          <a:noFill/>
          <a:ln>
            <a:noFill/>
          </a:ln>
        </p:spPr>
      </p:pic>
      <p:pic>
        <p:nvPicPr>
          <p:cNvPr id="67" name="Google Shape;67;p10"/>
          <p:cNvPicPr preferRelativeResize="0"/>
          <p:nvPr/>
        </p:nvPicPr>
        <p:blipFill rotWithShape="1">
          <a:blip r:embed="rId10">
            <a:alphaModFix/>
          </a:blip>
          <a:srcRect b="5000" l="2000" r="5000" t="2000"/>
          <a:stretch/>
        </p:blipFill>
        <p:spPr>
          <a:xfrm>
            <a:off x="5257800" y="4343400"/>
            <a:ext cx="762000" cy="762000"/>
          </a:xfrm>
          <a:prstGeom prst="rect">
            <a:avLst/>
          </a:prstGeom>
          <a:noFill/>
          <a:ln>
            <a:noFill/>
          </a:ln>
        </p:spPr>
      </p:pic>
      <p:sp>
        <p:nvSpPr>
          <p:cNvPr id="68" name="Google Shape;68;p10"/>
          <p:cNvSpPr txBox="1"/>
          <p:nvPr/>
        </p:nvSpPr>
        <p:spPr>
          <a:xfrm>
            <a:off x="3200400" y="5791200"/>
            <a:ext cx="1554162"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Appliances</a:t>
            </a:r>
            <a:endParaRPr/>
          </a:p>
        </p:txBody>
      </p:sp>
      <p:sp>
        <p:nvSpPr>
          <p:cNvPr id="69" name="Google Shape;69;p10"/>
          <p:cNvSpPr txBox="1"/>
          <p:nvPr/>
        </p:nvSpPr>
        <p:spPr>
          <a:xfrm>
            <a:off x="6781800" y="5791200"/>
            <a:ext cx="1752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What else?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3" name="Shape 73"/>
        <p:cNvGrpSpPr/>
        <p:nvPr/>
      </p:nvGrpSpPr>
      <p:grpSpPr>
        <a:xfrm>
          <a:off x="0" y="0"/>
          <a:ext cx="0" cy="0"/>
          <a:chOff x="0" y="0"/>
          <a:chExt cx="0" cy="0"/>
        </a:xfrm>
      </p:grpSpPr>
      <p:sp>
        <p:nvSpPr>
          <p:cNvPr id="74" name="Google Shape;74;p11"/>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Helvetica Neue"/>
              <a:buNone/>
            </a:pPr>
            <a:r>
              <a:rPr b="1" i="0" lang="en-US" sz="2400" u="none" cap="none" strike="noStrike">
                <a:solidFill>
                  <a:schemeClr val="dk2"/>
                </a:solidFill>
                <a:latin typeface="Helvetica Neue"/>
                <a:ea typeface="Helvetica Neue"/>
                <a:cs typeface="Helvetica Neue"/>
                <a:sym typeface="Helvetica Neue"/>
              </a:rPr>
              <a:t>Honda Humanoid Robot</a:t>
            </a:r>
            <a:endParaRPr/>
          </a:p>
        </p:txBody>
      </p:sp>
      <p:pic>
        <p:nvPicPr>
          <p:cNvPr id="75" name="Google Shape;75;p11"/>
          <p:cNvPicPr preferRelativeResize="0"/>
          <p:nvPr/>
        </p:nvPicPr>
        <p:blipFill rotWithShape="1">
          <a:blip r:embed="rId3">
            <a:alphaModFix/>
          </a:blip>
          <a:srcRect b="0" l="0" r="0" t="0"/>
          <a:stretch/>
        </p:blipFill>
        <p:spPr>
          <a:xfrm>
            <a:off x="533400" y="1828800"/>
            <a:ext cx="2514600" cy="1885950"/>
          </a:xfrm>
          <a:prstGeom prst="rect">
            <a:avLst/>
          </a:prstGeom>
          <a:noFill/>
          <a:ln>
            <a:noFill/>
          </a:ln>
        </p:spPr>
      </p:pic>
      <p:pic>
        <p:nvPicPr>
          <p:cNvPr id="76" name="Google Shape;76;p11"/>
          <p:cNvPicPr preferRelativeResize="0"/>
          <p:nvPr/>
        </p:nvPicPr>
        <p:blipFill rotWithShape="1">
          <a:blip r:embed="rId4">
            <a:alphaModFix/>
          </a:blip>
          <a:srcRect b="0" l="0" r="0" t="0"/>
          <a:stretch/>
        </p:blipFill>
        <p:spPr>
          <a:xfrm>
            <a:off x="3048000" y="2971800"/>
            <a:ext cx="2514600" cy="1885950"/>
          </a:xfrm>
          <a:prstGeom prst="rect">
            <a:avLst/>
          </a:prstGeom>
          <a:noFill/>
          <a:ln>
            <a:noFill/>
          </a:ln>
        </p:spPr>
      </p:pic>
      <p:pic>
        <p:nvPicPr>
          <p:cNvPr id="77" name="Google Shape;77;p11"/>
          <p:cNvPicPr preferRelativeResize="0"/>
          <p:nvPr/>
        </p:nvPicPr>
        <p:blipFill rotWithShape="1">
          <a:blip r:embed="rId5">
            <a:alphaModFix/>
          </a:blip>
          <a:srcRect b="0" l="0" r="0" t="0"/>
          <a:stretch/>
        </p:blipFill>
        <p:spPr>
          <a:xfrm>
            <a:off x="5638800" y="4267200"/>
            <a:ext cx="2514600" cy="1885950"/>
          </a:xfrm>
          <a:prstGeom prst="rect">
            <a:avLst/>
          </a:prstGeom>
          <a:noFill/>
          <a:ln>
            <a:noFill/>
          </a:ln>
        </p:spPr>
      </p:pic>
      <p:sp>
        <p:nvSpPr>
          <p:cNvPr id="78" name="Google Shape;78;p11"/>
          <p:cNvSpPr txBox="1"/>
          <p:nvPr/>
        </p:nvSpPr>
        <p:spPr>
          <a:xfrm>
            <a:off x="1219200" y="3886200"/>
            <a:ext cx="990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Walk</a:t>
            </a:r>
            <a:endParaRPr/>
          </a:p>
        </p:txBody>
      </p:sp>
      <p:sp>
        <p:nvSpPr>
          <p:cNvPr id="79" name="Google Shape;79;p11"/>
          <p:cNvSpPr txBox="1"/>
          <p:nvPr/>
        </p:nvSpPr>
        <p:spPr>
          <a:xfrm>
            <a:off x="3810000" y="5105400"/>
            <a:ext cx="990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Turn</a:t>
            </a:r>
            <a:endParaRPr/>
          </a:p>
        </p:txBody>
      </p:sp>
      <p:sp>
        <p:nvSpPr>
          <p:cNvPr id="80" name="Google Shape;80;p11"/>
          <p:cNvSpPr txBox="1"/>
          <p:nvPr/>
        </p:nvSpPr>
        <p:spPr>
          <a:xfrm>
            <a:off x="6629400" y="6096000"/>
            <a:ext cx="990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Stairs</a:t>
            </a:r>
            <a:endParaRPr/>
          </a:p>
        </p:txBody>
      </p:sp>
      <p:sp>
        <p:nvSpPr>
          <p:cNvPr id="81" name="Google Shape;81;p11"/>
          <p:cNvSpPr txBox="1"/>
          <p:nvPr/>
        </p:nvSpPr>
        <p:spPr>
          <a:xfrm>
            <a:off x="212725" y="5984875"/>
            <a:ext cx="35242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http://world.honda.com/robot/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5" name="Shape 85"/>
        <p:cNvGrpSpPr/>
        <p:nvPr/>
      </p:nvGrpSpPr>
      <p:grpSpPr>
        <a:xfrm>
          <a:off x="0" y="0"/>
          <a:ext cx="0" cy="0"/>
          <a:chOff x="0" y="0"/>
          <a:chExt cx="0" cy="0"/>
        </a:xfrm>
      </p:grpSpPr>
      <p:sp>
        <p:nvSpPr>
          <p:cNvPr id="86" name="Google Shape;86;p12"/>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Helvetica Neue"/>
              <a:buNone/>
            </a:pPr>
            <a:r>
              <a:rPr b="1" i="0" lang="en-US" sz="2400" u="none" cap="none" strike="noStrike">
                <a:solidFill>
                  <a:schemeClr val="dk2"/>
                </a:solidFill>
                <a:latin typeface="Helvetica Neue"/>
                <a:ea typeface="Helvetica Neue"/>
                <a:cs typeface="Helvetica Neue"/>
                <a:sym typeface="Helvetica Neue"/>
              </a:rPr>
              <a:t>Sony AIBO</a:t>
            </a:r>
            <a:endParaRPr/>
          </a:p>
        </p:txBody>
      </p:sp>
      <p:pic>
        <p:nvPicPr>
          <p:cNvPr id="87" name="Google Shape;87;p12"/>
          <p:cNvPicPr preferRelativeResize="0"/>
          <p:nvPr/>
        </p:nvPicPr>
        <p:blipFill rotWithShape="1">
          <a:blip r:embed="rId3">
            <a:alphaModFix/>
          </a:blip>
          <a:srcRect b="0" l="0" r="0" t="0"/>
          <a:stretch/>
        </p:blipFill>
        <p:spPr>
          <a:xfrm>
            <a:off x="5410200" y="1504950"/>
            <a:ext cx="3200400" cy="2400300"/>
          </a:xfrm>
          <a:prstGeom prst="rect">
            <a:avLst/>
          </a:prstGeom>
          <a:noFill/>
          <a:ln>
            <a:noFill/>
          </a:ln>
        </p:spPr>
      </p:pic>
      <p:pic>
        <p:nvPicPr>
          <p:cNvPr id="88" name="Google Shape;88;p12"/>
          <p:cNvPicPr preferRelativeResize="0"/>
          <p:nvPr/>
        </p:nvPicPr>
        <p:blipFill rotWithShape="1">
          <a:blip r:embed="rId4">
            <a:alphaModFix/>
          </a:blip>
          <a:srcRect b="0" l="0" r="0" t="0"/>
          <a:stretch/>
        </p:blipFill>
        <p:spPr>
          <a:xfrm>
            <a:off x="5410200" y="4038600"/>
            <a:ext cx="3200400" cy="2400300"/>
          </a:xfrm>
          <a:prstGeom prst="rect">
            <a:avLst/>
          </a:prstGeom>
          <a:noFill/>
          <a:ln>
            <a:noFill/>
          </a:ln>
        </p:spPr>
      </p:pic>
      <p:pic>
        <p:nvPicPr>
          <p:cNvPr id="89" name="Google Shape;89;p12"/>
          <p:cNvPicPr preferRelativeResize="0"/>
          <p:nvPr/>
        </p:nvPicPr>
        <p:blipFill rotWithShape="1">
          <a:blip r:embed="rId5">
            <a:alphaModFix/>
          </a:blip>
          <a:srcRect b="0" l="0" r="0" t="0"/>
          <a:stretch/>
        </p:blipFill>
        <p:spPr>
          <a:xfrm>
            <a:off x="152400" y="1524000"/>
            <a:ext cx="5105400" cy="4325937"/>
          </a:xfrm>
          <a:prstGeom prst="rect">
            <a:avLst/>
          </a:prstGeom>
          <a:noFill/>
          <a:ln>
            <a:noFill/>
          </a:ln>
        </p:spPr>
      </p:pic>
      <p:sp>
        <p:nvSpPr>
          <p:cNvPr id="90" name="Google Shape;90;p12"/>
          <p:cNvSpPr txBox="1"/>
          <p:nvPr/>
        </p:nvSpPr>
        <p:spPr>
          <a:xfrm>
            <a:off x="365125" y="6137275"/>
            <a:ext cx="2395537"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http://www.aibo.com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4" name="Shape 94"/>
        <p:cNvGrpSpPr/>
        <p:nvPr/>
      </p:nvGrpSpPr>
      <p:grpSpPr>
        <a:xfrm>
          <a:off x="0" y="0"/>
          <a:ext cx="0" cy="0"/>
          <a:chOff x="0" y="0"/>
          <a:chExt cx="0" cy="0"/>
        </a:xfrm>
      </p:grpSpPr>
      <p:sp>
        <p:nvSpPr>
          <p:cNvPr id="95" name="Google Shape;95;p13"/>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Helvetica Neue"/>
              <a:buNone/>
            </a:pPr>
            <a:r>
              <a:rPr b="1" i="0" lang="en-US" sz="2400" u="none" cap="none" strike="noStrike">
                <a:solidFill>
                  <a:schemeClr val="dk2"/>
                </a:solidFill>
                <a:latin typeface="Helvetica Neue"/>
                <a:ea typeface="Helvetica Neue"/>
                <a:cs typeface="Helvetica Neue"/>
                <a:sym typeface="Helvetica Neue"/>
              </a:rPr>
              <a:t>Natural Language Question Answering</a:t>
            </a:r>
            <a:endParaRPr/>
          </a:p>
        </p:txBody>
      </p:sp>
      <p:sp>
        <p:nvSpPr>
          <p:cNvPr id="96" name="Google Shape;96;p13"/>
          <p:cNvSpPr txBox="1"/>
          <p:nvPr/>
        </p:nvSpPr>
        <p:spPr>
          <a:xfrm>
            <a:off x="4495800" y="6096000"/>
            <a:ext cx="45021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imes New Roman"/>
              <a:buNone/>
            </a:pPr>
            <a:r>
              <a:rPr b="0" i="0" lang="en-US" sz="1800" u="sng">
                <a:solidFill>
                  <a:schemeClr val="hlink"/>
                </a:solidFill>
                <a:latin typeface="Times New Roman"/>
                <a:ea typeface="Times New Roman"/>
                <a:cs typeface="Times New Roman"/>
                <a:sym typeface="Times New Roman"/>
                <a:hlinkClick r:id="rId3"/>
              </a:rPr>
              <a:t>http://www.ai.mit.edu/projects/infolab/</a:t>
            </a:r>
            <a:endParaRPr/>
          </a:p>
        </p:txBody>
      </p:sp>
      <p:sp>
        <p:nvSpPr>
          <p:cNvPr id="97" name="Google Shape;97;p13"/>
          <p:cNvSpPr txBox="1"/>
          <p:nvPr/>
        </p:nvSpPr>
        <p:spPr>
          <a:xfrm>
            <a:off x="228600" y="6096000"/>
            <a:ext cx="3481387"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Comic Sans MS"/>
              <a:buNone/>
            </a:pPr>
            <a:r>
              <a:rPr b="0" i="0" lang="en-US" sz="1800" u="sng">
                <a:solidFill>
                  <a:schemeClr val="hlink"/>
                </a:solidFill>
                <a:latin typeface="Comic Sans MS"/>
                <a:ea typeface="Comic Sans MS"/>
                <a:cs typeface="Comic Sans MS"/>
                <a:sym typeface="Comic Sans MS"/>
              </a:rPr>
              <a:t>http://aimovie.warnerbros.com</a:t>
            </a:r>
            <a:endParaRPr/>
          </a:p>
        </p:txBody>
      </p:sp>
      <p:pic>
        <p:nvPicPr>
          <p:cNvPr id="98" name="Google Shape;98;p13"/>
          <p:cNvPicPr preferRelativeResize="0"/>
          <p:nvPr/>
        </p:nvPicPr>
        <p:blipFill rotWithShape="1">
          <a:blip r:embed="rId4">
            <a:alphaModFix/>
          </a:blip>
          <a:srcRect b="0" l="0" r="0" t="0"/>
          <a:stretch/>
        </p:blipFill>
        <p:spPr>
          <a:xfrm>
            <a:off x="838200" y="1371600"/>
            <a:ext cx="7239000" cy="47323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2" name="Shape 102"/>
        <p:cNvGrpSpPr/>
        <p:nvPr/>
      </p:nvGrpSpPr>
      <p:grpSpPr>
        <a:xfrm>
          <a:off x="0" y="0"/>
          <a:ext cx="0" cy="0"/>
          <a:chOff x="0" y="0"/>
          <a:chExt cx="0" cy="0"/>
        </a:xfrm>
      </p:grpSpPr>
      <p:sp>
        <p:nvSpPr>
          <p:cNvPr id="103" name="Google Shape;103;p14"/>
          <p:cNvSpPr txBox="1"/>
          <p:nvPr>
            <p:ph type="title"/>
          </p:nvPr>
        </p:nvSpPr>
        <p:spPr>
          <a:xfrm>
            <a:off x="469900" y="228600"/>
            <a:ext cx="8153400" cy="6858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Helvetica Neue"/>
              <a:buNone/>
            </a:pPr>
            <a:r>
              <a:rPr b="1" i="0" lang="en-US" sz="2400" u="none" cap="none" strike="noStrike">
                <a:solidFill>
                  <a:schemeClr val="dk2"/>
                </a:solidFill>
                <a:latin typeface="Helvetica Neue"/>
                <a:ea typeface="Helvetica Neue"/>
                <a:cs typeface="Helvetica Neue"/>
                <a:sym typeface="Helvetica Neue"/>
              </a:rPr>
              <a:t>Robot Teams</a:t>
            </a:r>
            <a:endParaRPr/>
          </a:p>
        </p:txBody>
      </p:sp>
      <p:pic>
        <p:nvPicPr>
          <p:cNvPr id="104" name="Google Shape;104;p14"/>
          <p:cNvPicPr preferRelativeResize="0"/>
          <p:nvPr/>
        </p:nvPicPr>
        <p:blipFill rotWithShape="1">
          <a:blip r:embed="rId3">
            <a:alphaModFix/>
          </a:blip>
          <a:srcRect b="0" l="0" r="0" t="0"/>
          <a:stretch/>
        </p:blipFill>
        <p:spPr>
          <a:xfrm>
            <a:off x="1828800" y="1524000"/>
            <a:ext cx="5562600" cy="4171950"/>
          </a:xfrm>
          <a:prstGeom prst="rect">
            <a:avLst/>
          </a:prstGeom>
          <a:noFill/>
          <a:ln>
            <a:noFill/>
          </a:ln>
        </p:spPr>
      </p:pic>
      <p:sp>
        <p:nvSpPr>
          <p:cNvPr id="105" name="Google Shape;105;p14"/>
          <p:cNvSpPr txBox="1"/>
          <p:nvPr/>
        </p:nvSpPr>
        <p:spPr>
          <a:xfrm>
            <a:off x="3581400" y="5791200"/>
            <a:ext cx="2049462"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omic Sans MS"/>
              <a:buNone/>
            </a:pPr>
            <a:r>
              <a:rPr b="0" i="0" lang="en-US" sz="1800" u="none">
                <a:solidFill>
                  <a:schemeClr val="dk1"/>
                </a:solidFill>
                <a:latin typeface="Comic Sans MS"/>
                <a:ea typeface="Comic Sans MS"/>
                <a:cs typeface="Comic Sans MS"/>
                <a:sym typeface="Comic Sans MS"/>
              </a:rPr>
              <a:t>USC robotics Lab</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469900" y="228600"/>
            <a:ext cx="8153400" cy="685800"/>
          </a:xfrm>
          <a:prstGeom prst="rect">
            <a:avLst/>
          </a:prstGeom>
        </p:spPr>
        <p:txBody>
          <a:bodyPr anchorCtr="0" anchor="b" bIns="45700" lIns="91425" spcFirstLastPara="1" rIns="91425" wrap="square" tIns="45700">
            <a:noAutofit/>
          </a:bodyPr>
          <a:lstStyle/>
          <a:p>
            <a:pPr indent="0" lvl="0" marL="0">
              <a:spcBef>
                <a:spcPts val="0"/>
              </a:spcBef>
              <a:spcAft>
                <a:spcPts val="0"/>
              </a:spcAft>
              <a:buNone/>
            </a:pPr>
            <a:r>
              <a:rPr lang="en-US"/>
              <a:t>What is Intelligence ?</a:t>
            </a:r>
            <a:endParaRPr/>
          </a:p>
        </p:txBody>
      </p:sp>
      <p:sp>
        <p:nvSpPr>
          <p:cNvPr id="111" name="Google Shape;111;p15"/>
          <p:cNvSpPr txBox="1"/>
          <p:nvPr>
            <p:ph idx="1" type="body"/>
          </p:nvPr>
        </p:nvSpPr>
        <p:spPr>
          <a:xfrm>
            <a:off x="457150" y="1129350"/>
            <a:ext cx="8178900" cy="5562600"/>
          </a:xfrm>
          <a:prstGeom prst="rect">
            <a:avLst/>
          </a:prstGeom>
        </p:spPr>
        <p:txBody>
          <a:bodyPr anchorCtr="0" anchor="t" bIns="45700" lIns="91425" spcFirstLastPara="1" rIns="91425" wrap="square" tIns="45700">
            <a:noAutofit/>
          </a:bodyPr>
          <a:lstStyle/>
          <a:p>
            <a:pPr indent="0" lvl="0" marL="0" rtl="0">
              <a:spcBef>
                <a:spcPts val="400"/>
              </a:spcBef>
              <a:spcAft>
                <a:spcPts val="0"/>
              </a:spcAft>
              <a:buNone/>
            </a:pPr>
            <a:r>
              <a:rPr b="1" lang="en-US">
                <a:solidFill>
                  <a:srgbClr val="FF9900"/>
                </a:solidFill>
              </a:rPr>
              <a:t>Dictionary.com</a:t>
            </a:r>
            <a:endParaRPr b="1">
              <a:solidFill>
                <a:srgbClr val="FF9900"/>
              </a:solidFill>
            </a:endParaRPr>
          </a:p>
          <a:p>
            <a:pPr indent="0" lvl="0" marL="0" rtl="0" algn="just">
              <a:spcBef>
                <a:spcPts val="400"/>
              </a:spcBef>
              <a:spcAft>
                <a:spcPts val="0"/>
              </a:spcAft>
              <a:buNone/>
            </a:pPr>
            <a:r>
              <a:rPr lang="en-US" sz="3600"/>
              <a:t>capacity for learning, reasoning, understanding, and similar forms of mental activity;</a:t>
            </a:r>
            <a:endParaRPr sz="3600"/>
          </a:p>
          <a:p>
            <a:pPr indent="0" lvl="0" marL="0" rtl="0" algn="just">
              <a:spcBef>
                <a:spcPts val="400"/>
              </a:spcBef>
              <a:spcAft>
                <a:spcPts val="0"/>
              </a:spcAft>
              <a:buNone/>
            </a:pPr>
            <a:r>
              <a:t/>
            </a:r>
            <a:endParaRPr sz="3600"/>
          </a:p>
          <a:p>
            <a:pPr indent="0" lvl="0" marL="0" rtl="0" algn="just">
              <a:spcBef>
                <a:spcPts val="400"/>
              </a:spcBef>
              <a:spcAft>
                <a:spcPts val="0"/>
              </a:spcAft>
              <a:buNone/>
            </a:pPr>
            <a:r>
              <a:rPr lang="en-US" sz="3600"/>
              <a:t>-forms of mental activity</a:t>
            </a:r>
            <a:endParaRPr sz="3600"/>
          </a:p>
          <a:p>
            <a:pPr indent="0" lvl="0" marL="0" rtl="0" algn="just">
              <a:spcBef>
                <a:spcPts val="400"/>
              </a:spcBef>
              <a:spcAft>
                <a:spcPts val="0"/>
              </a:spcAft>
              <a:buNone/>
            </a:pPr>
            <a:r>
              <a:t/>
            </a:r>
            <a:endParaRPr sz="3600"/>
          </a:p>
          <a:p>
            <a:pPr indent="0" lvl="0" marL="0" rtl="0" algn="just">
              <a:spcBef>
                <a:spcPts val="400"/>
              </a:spcBef>
              <a:spcAft>
                <a:spcPts val="0"/>
              </a:spcAft>
              <a:buNone/>
            </a:pPr>
            <a:r>
              <a:rPr lang="en-US" sz="3600"/>
              <a:t>Are Humans Intelligent?</a:t>
            </a:r>
            <a:endParaRPr sz="3600"/>
          </a:p>
          <a:p>
            <a:pPr indent="0" lvl="0" marL="0" rtl="0" algn="just">
              <a:spcBef>
                <a:spcPts val="400"/>
              </a:spcBef>
              <a:spcAft>
                <a:spcPts val="0"/>
              </a:spcAft>
              <a:buNone/>
            </a:pPr>
            <a:r>
              <a:rPr lang="en-US" sz="3600"/>
              <a:t>Are Humans Always Intelligent?</a:t>
            </a:r>
            <a:endParaRPr sz="3600"/>
          </a:p>
          <a:p>
            <a:pPr indent="0" lvl="0" marL="0" rtl="0" algn="just">
              <a:spcBef>
                <a:spcPts val="400"/>
              </a:spcBef>
              <a:spcAft>
                <a:spcPts val="0"/>
              </a:spcAft>
              <a:buNone/>
            </a:pPr>
            <a:r>
              <a:rPr lang="en-US" sz="3600"/>
              <a:t>Machine build-Replicating humans</a:t>
            </a:r>
            <a:endParaRPr sz="3600"/>
          </a:p>
          <a:p>
            <a:pPr indent="0" lvl="0" marL="0" algn="just">
              <a:spcBef>
                <a:spcPts val="400"/>
              </a:spcBef>
              <a:spcAft>
                <a:spcPts val="0"/>
              </a:spcAft>
              <a:buNone/>
            </a:pPr>
            <a:r>
              <a:t/>
            </a:r>
            <a:endParaRPr sz="3600"/>
          </a:p>
        </p:txBody>
      </p:sp>
    </p:spTree>
  </p:cSld>
  <p:clrMapOvr>
    <a:masterClrMapping/>
  </p:clrMapOvr>
</p:sld>
</file>

<file path=ppt/theme/theme1.xml><?xml version="1.0" encoding="utf-8"?>
<a:theme xmlns:a="http://schemas.openxmlformats.org/drawingml/2006/main" xmlns:r="http://schemas.openxmlformats.org/officeDocument/2006/relationships" name="AI-Class">
  <a:themeElements>
    <a:clrScheme name="AI-Class">
      <a:dk1>
        <a:srgbClr val="000000"/>
      </a:dk1>
      <a:lt1>
        <a:srgbClr val="FFFFFF"/>
      </a:lt1>
      <a:dk2>
        <a:srgbClr val="000000"/>
      </a:dk2>
      <a:lt2>
        <a:srgbClr val="5E574E"/>
      </a:lt2>
      <a:accent1>
        <a:srgbClr val="FF6600"/>
      </a:accent1>
      <a:accent2>
        <a:srgbClr val="FFCC00"/>
      </a:accent2>
      <a:accent3>
        <a:srgbClr val="FFFFFF"/>
      </a:accent3>
      <a:accent4>
        <a:srgbClr val="FF6600"/>
      </a:accent4>
      <a:accent5>
        <a:srgbClr val="FFCC00"/>
      </a:accent5>
      <a:accent6>
        <a:srgbClr val="FFFFFF"/>
      </a:accent6>
      <a:hlink>
        <a:srgbClr val="996633"/>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