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62"/>
  </p:normalViewPr>
  <p:slideViewPr>
    <p:cSldViewPr>
      <p:cViewPr varScale="1">
        <p:scale>
          <a:sx n="121" d="100"/>
          <a:sy n="121" d="100"/>
        </p:scale>
        <p:origin x="19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68" y="187706"/>
            <a:ext cx="894486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324" y="1533346"/>
            <a:ext cx="8261350" cy="424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ml/xml_display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df.insee.fr/geo/" TargetMode="External"/><Relationship Id="rId7" Type="http://schemas.openxmlformats.org/officeDocument/2006/relationships/hyperlink" Target="http://rdf.insee.fr/geo/2011/regions-2011.rdf" TargetMode="External"/><Relationship Id="rId2" Type="http://schemas.openxmlformats.org/officeDocument/2006/relationships/hyperlink" Target="http://rdf.insee.fr/geo/201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0/01/rdf-schema" TargetMode="External"/><Relationship Id="rId5" Type="http://schemas.openxmlformats.org/officeDocument/2006/relationships/hyperlink" Target="http://www.w3.org/1999/02/22-rdf-syntax-ns" TargetMode="External"/><Relationship Id="rId4" Type="http://schemas.openxmlformats.org/officeDocument/2006/relationships/hyperlink" Target="http://purl.org/dc/elements/1.1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REC-xml-name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02/22-rdf-syntax-ns#RDF" TargetMode="External"/><Relationship Id="rId2" Type="http://schemas.openxmlformats.org/officeDocument/2006/relationships/hyperlink" Target="http://www.w3.org/2000/01/rdf-schema#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1999/02/22-rdf-syntax-n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02/22-rdf-syntax-ns" TargetMode="External"/><Relationship Id="rId2" Type="http://schemas.openxmlformats.org/officeDocument/2006/relationships/hyperlink" Target="http://www.w3.org/TR/xml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lytech.unice.fr/si/xml#Object" TargetMode="External"/><Relationship Id="rId4" Type="http://schemas.openxmlformats.org/officeDocument/2006/relationships/hyperlink" Target="http://www.polytech.unice.fr/si/x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df.insee.fr/geo/" TargetMode="External"/><Relationship Id="rId7" Type="http://schemas.openxmlformats.org/officeDocument/2006/relationships/hyperlink" Target="http://rdf.insee.fr/geo/2011/regions-2011.rdf" TargetMode="External"/><Relationship Id="rId2" Type="http://schemas.openxmlformats.org/officeDocument/2006/relationships/hyperlink" Target="http://rdf.insee.fr/geo/201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0/01/rdf-schema" TargetMode="External"/><Relationship Id="rId5" Type="http://schemas.openxmlformats.org/officeDocument/2006/relationships/hyperlink" Target="http://www.w3.org/1999/02/22-rdf-syntax-ns" TargetMode="External"/><Relationship Id="rId4" Type="http://schemas.openxmlformats.org/officeDocument/2006/relationships/hyperlink" Target="http://purl.org/dc/elements/1.1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30867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Balisage</a:t>
            </a:r>
            <a:r>
              <a:rPr spc="-70" dirty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971155" cy="4506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648970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CC3300"/>
                </a:solidFill>
                <a:latin typeface="Carlito"/>
                <a:cs typeface="Carlito"/>
              </a:rPr>
              <a:t>Balisage</a:t>
            </a:r>
            <a:r>
              <a:rPr sz="3000" spc="-5" dirty="0">
                <a:latin typeface="Carlito"/>
                <a:cs typeface="Carlito"/>
              </a:rPr>
              <a:t>: </a:t>
            </a:r>
            <a:r>
              <a:rPr sz="3000" spc="-15" dirty="0">
                <a:latin typeface="Carlito"/>
                <a:cs typeface="Carlito"/>
              </a:rPr>
              <a:t>information </a:t>
            </a:r>
            <a:r>
              <a:rPr sz="3000" spc="-5" dirty="0">
                <a:latin typeface="Carlito"/>
                <a:cs typeface="Carlito"/>
              </a:rPr>
              <a:t>ajoutée </a:t>
            </a:r>
            <a:r>
              <a:rPr sz="3000" dirty="0">
                <a:latin typeface="Carlito"/>
                <a:cs typeface="Carlito"/>
              </a:rPr>
              <a:t>à </a:t>
            </a:r>
            <a:r>
              <a:rPr sz="3000" spc="-5" dirty="0">
                <a:latin typeface="Carlito"/>
                <a:cs typeface="Carlito"/>
              </a:rPr>
              <a:t>un </a:t>
            </a:r>
            <a:r>
              <a:rPr sz="3000" spc="-10" dirty="0">
                <a:latin typeface="Carlito"/>
                <a:cs typeface="Carlito"/>
              </a:rPr>
              <a:t>document  </a:t>
            </a:r>
            <a:r>
              <a:rPr sz="3000" spc="-5" dirty="0">
                <a:latin typeface="Carlito"/>
                <a:cs typeface="Carlito"/>
              </a:rPr>
              <a:t>pour </a:t>
            </a:r>
            <a:r>
              <a:rPr sz="3000" dirty="0">
                <a:latin typeface="Carlito"/>
                <a:cs typeface="Carlito"/>
              </a:rPr>
              <a:t>en </a:t>
            </a:r>
            <a:r>
              <a:rPr sz="3000" spc="-5" dirty="0">
                <a:latin typeface="Carlito"/>
                <a:cs typeface="Carlito"/>
              </a:rPr>
              <a:t>améliorer </a:t>
            </a:r>
            <a:r>
              <a:rPr sz="3000" dirty="0">
                <a:latin typeface="Carlito"/>
                <a:cs typeface="Carlito"/>
              </a:rPr>
              <a:t>la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compréhension</a:t>
            </a:r>
            <a:endParaRPr sz="300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solidFill>
                  <a:srgbClr val="CC3300"/>
                </a:solidFill>
                <a:latin typeface="Carlito"/>
                <a:cs typeface="Carlito"/>
              </a:rPr>
              <a:t>Langage </a:t>
            </a:r>
            <a:r>
              <a:rPr sz="3000" spc="-5" dirty="0">
                <a:solidFill>
                  <a:srgbClr val="CC3300"/>
                </a:solidFill>
                <a:latin typeface="Carlito"/>
                <a:cs typeface="Carlito"/>
              </a:rPr>
              <a:t>de balisage</a:t>
            </a:r>
            <a:r>
              <a:rPr sz="3000" spc="-5" dirty="0">
                <a:latin typeface="Carlito"/>
                <a:cs typeface="Carlito"/>
              </a:rPr>
              <a:t>: </a:t>
            </a:r>
            <a:r>
              <a:rPr sz="3000" dirty="0">
                <a:latin typeface="Carlito"/>
                <a:cs typeface="Carlito"/>
              </a:rPr>
              <a:t>ensemble </a:t>
            </a:r>
            <a:r>
              <a:rPr sz="3000" spc="-5" dirty="0">
                <a:latin typeface="Carlito"/>
                <a:cs typeface="Carlito"/>
              </a:rPr>
              <a:t>de </a:t>
            </a:r>
            <a:r>
              <a:rPr sz="3000" spc="-10" dirty="0">
                <a:latin typeface="Carlito"/>
                <a:cs typeface="Carlito"/>
              </a:rPr>
              <a:t>symboles </a:t>
            </a:r>
            <a:r>
              <a:rPr sz="3000" spc="-5" dirty="0">
                <a:latin typeface="Carlito"/>
                <a:cs typeface="Carlito"/>
              </a:rPr>
              <a:t>dans  </a:t>
            </a:r>
            <a:r>
              <a:rPr sz="3000" dirty="0">
                <a:latin typeface="Carlito"/>
                <a:cs typeface="Carlito"/>
              </a:rPr>
              <a:t>le </a:t>
            </a:r>
            <a:r>
              <a:rPr sz="3000" spc="-10" dirty="0">
                <a:latin typeface="Carlito"/>
                <a:cs typeface="Carlito"/>
              </a:rPr>
              <a:t>corps </a:t>
            </a:r>
            <a:r>
              <a:rPr sz="3000" spc="-5" dirty="0">
                <a:latin typeface="Carlito"/>
                <a:cs typeface="Carlito"/>
              </a:rPr>
              <a:t>du </a:t>
            </a:r>
            <a:r>
              <a:rPr sz="3000" spc="-25" dirty="0">
                <a:latin typeface="Carlito"/>
                <a:cs typeface="Carlito"/>
              </a:rPr>
              <a:t>texte </a:t>
            </a:r>
            <a:r>
              <a:rPr sz="3000" spc="-5" dirty="0">
                <a:latin typeface="Carlito"/>
                <a:cs typeface="Carlito"/>
              </a:rPr>
              <a:t>qui </a:t>
            </a:r>
            <a:r>
              <a:rPr sz="3000" dirty="0">
                <a:latin typeface="Carlito"/>
                <a:cs typeface="Carlito"/>
              </a:rPr>
              <a:t>en </a:t>
            </a:r>
            <a:r>
              <a:rPr sz="3000" spc="-10" dirty="0">
                <a:latin typeface="Carlito"/>
                <a:cs typeface="Carlito"/>
              </a:rPr>
              <a:t>délimitent et </a:t>
            </a:r>
            <a:r>
              <a:rPr sz="3000" spc="-15" dirty="0">
                <a:latin typeface="Carlito"/>
                <a:cs typeface="Carlito"/>
              </a:rPr>
              <a:t>étiquettent  </a:t>
            </a:r>
            <a:r>
              <a:rPr sz="3000" dirty="0">
                <a:latin typeface="Carlito"/>
                <a:cs typeface="Carlito"/>
              </a:rPr>
              <a:t>les</a:t>
            </a:r>
            <a:r>
              <a:rPr sz="3000" spc="-5" dirty="0">
                <a:latin typeface="Carlito"/>
                <a:cs typeface="Carlito"/>
              </a:rPr>
              <a:t> parties</a:t>
            </a:r>
            <a:endParaRPr sz="3000">
              <a:latin typeface="Carlito"/>
              <a:cs typeface="Carlito"/>
            </a:endParaRPr>
          </a:p>
          <a:p>
            <a:pPr marL="355600" marR="521970" indent="-342900" algn="just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Primordial </a:t>
            </a:r>
            <a:r>
              <a:rPr sz="3000" spc="-5" dirty="0">
                <a:latin typeface="Carlito"/>
                <a:cs typeface="Carlito"/>
              </a:rPr>
              <a:t>pour </a:t>
            </a:r>
            <a:r>
              <a:rPr sz="3000" dirty="0">
                <a:latin typeface="Carlito"/>
                <a:cs typeface="Carlito"/>
              </a:rPr>
              <a:t>le </a:t>
            </a:r>
            <a:r>
              <a:rPr sz="3000" spc="-15" dirty="0">
                <a:solidFill>
                  <a:srgbClr val="CC3300"/>
                </a:solidFill>
                <a:latin typeface="Carlito"/>
                <a:cs typeface="Carlito"/>
              </a:rPr>
              <a:t>traitement </a:t>
            </a:r>
            <a:r>
              <a:rPr sz="3000" spc="-10" dirty="0">
                <a:solidFill>
                  <a:srgbClr val="CC3300"/>
                </a:solidFill>
                <a:latin typeface="Carlito"/>
                <a:cs typeface="Carlito"/>
              </a:rPr>
              <a:t>automatique </a:t>
            </a:r>
            <a:r>
              <a:rPr sz="3000" spc="-5" dirty="0">
                <a:latin typeface="Carlito"/>
                <a:cs typeface="Carlito"/>
              </a:rPr>
              <a:t>de  </a:t>
            </a:r>
            <a:r>
              <a:rPr sz="3000" spc="-10" dirty="0">
                <a:latin typeface="Carlito"/>
                <a:cs typeface="Carlito"/>
              </a:rPr>
              <a:t>documents</a:t>
            </a:r>
            <a:endParaRPr sz="3000">
              <a:latin typeface="Carlito"/>
              <a:cs typeface="Carlito"/>
            </a:endParaRPr>
          </a:p>
          <a:p>
            <a:pPr marL="355600" marR="162560" algn="just">
              <a:lnSpc>
                <a:spcPct val="80000"/>
              </a:lnSpc>
              <a:spcBef>
                <a:spcPts val="25"/>
              </a:spcBef>
            </a:pPr>
            <a:r>
              <a:rPr sz="3000" spc="-5" dirty="0">
                <a:latin typeface="Carlito"/>
                <a:cs typeface="Carlito"/>
              </a:rPr>
              <a:t>Le </a:t>
            </a:r>
            <a:r>
              <a:rPr sz="3000" spc="-10" dirty="0">
                <a:latin typeface="Carlito"/>
                <a:cs typeface="Carlito"/>
              </a:rPr>
              <a:t>balisage détermine </a:t>
            </a:r>
            <a:r>
              <a:rPr sz="3000" dirty="0">
                <a:latin typeface="Carlito"/>
                <a:cs typeface="Carlito"/>
              </a:rPr>
              <a:t>les </a:t>
            </a:r>
            <a:r>
              <a:rPr sz="3000" spc="-5" dirty="0">
                <a:latin typeface="Carlito"/>
                <a:cs typeface="Carlito"/>
              </a:rPr>
              <a:t>limites </a:t>
            </a:r>
            <a:r>
              <a:rPr sz="3000" spc="-10" dirty="0">
                <a:latin typeface="Carlito"/>
                <a:cs typeface="Carlito"/>
              </a:rPr>
              <a:t>et </a:t>
            </a:r>
            <a:r>
              <a:rPr sz="3000" dirty="0">
                <a:latin typeface="Carlito"/>
                <a:cs typeface="Carlito"/>
              </a:rPr>
              <a:t>les </a:t>
            </a:r>
            <a:r>
              <a:rPr sz="3000" spc="-15" dirty="0">
                <a:latin typeface="Carlito"/>
                <a:cs typeface="Carlito"/>
              </a:rPr>
              <a:t>fonctions  </a:t>
            </a:r>
            <a:r>
              <a:rPr sz="3000" spc="-5" dirty="0">
                <a:latin typeface="Carlito"/>
                <a:cs typeface="Carlito"/>
              </a:rPr>
              <a:t>des </a:t>
            </a:r>
            <a:r>
              <a:rPr sz="3000" spc="-80" dirty="0">
                <a:latin typeface="Arial"/>
                <a:cs typeface="Arial"/>
              </a:rPr>
              <a:t>différentes </a:t>
            </a:r>
            <a:r>
              <a:rPr sz="3000" spc="-90" dirty="0">
                <a:latin typeface="Arial"/>
                <a:cs typeface="Arial"/>
              </a:rPr>
              <a:t>parties </a:t>
            </a:r>
            <a:r>
              <a:rPr sz="3000" spc="-70" dirty="0">
                <a:latin typeface="Arial"/>
                <a:cs typeface="Arial"/>
              </a:rPr>
              <a:t>d’un</a:t>
            </a:r>
            <a:r>
              <a:rPr sz="3000" spc="-35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texte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30" dirty="0">
                <a:solidFill>
                  <a:srgbClr val="CC3300"/>
                </a:solidFill>
                <a:latin typeface="Carlito"/>
                <a:cs typeface="Carlito"/>
              </a:rPr>
              <a:t>Valeur </a:t>
            </a:r>
            <a:r>
              <a:rPr sz="3000" spc="-15" dirty="0">
                <a:solidFill>
                  <a:srgbClr val="CC3300"/>
                </a:solidFill>
                <a:latin typeface="Carlito"/>
                <a:cs typeface="Carlito"/>
              </a:rPr>
              <a:t>informative </a:t>
            </a:r>
            <a:r>
              <a:rPr sz="3000" dirty="0">
                <a:latin typeface="Carlito"/>
                <a:cs typeface="Carlito"/>
              </a:rPr>
              <a:t>= </a:t>
            </a:r>
            <a:r>
              <a:rPr sz="3000" spc="-10" dirty="0">
                <a:latin typeface="Carlito"/>
                <a:cs typeface="Carlito"/>
              </a:rPr>
              <a:t>Contenu </a:t>
            </a:r>
            <a:r>
              <a:rPr sz="3000" dirty="0">
                <a:latin typeface="Carlito"/>
                <a:cs typeface="Carlito"/>
              </a:rPr>
              <a:t>+</a:t>
            </a:r>
            <a:r>
              <a:rPr sz="3000" spc="-5" dirty="0">
                <a:latin typeface="Carlito"/>
                <a:cs typeface="Carlito"/>
              </a:rPr>
              <a:t> Balisage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3931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Processeurs</a:t>
            </a:r>
            <a:r>
              <a:rPr spc="-45" dirty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724"/>
            <a:ext cx="8283575" cy="39331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5" dirty="0">
                <a:latin typeface="Carlito"/>
                <a:cs typeface="Carlito"/>
              </a:rPr>
              <a:t>Lisent et </a:t>
            </a:r>
            <a:r>
              <a:rPr sz="3200" spc="-20" dirty="0">
                <a:latin typeface="Carlito"/>
                <a:cs typeface="Carlito"/>
              </a:rPr>
              <a:t>traitent </a:t>
            </a:r>
            <a:r>
              <a:rPr sz="3200" spc="-5" dirty="0">
                <a:latin typeface="Carlito"/>
                <a:cs typeface="Carlito"/>
              </a:rPr>
              <a:t>du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XML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CC3300"/>
                </a:solidFill>
                <a:latin typeface="Carlito"/>
                <a:cs typeface="Carlito"/>
              </a:rPr>
              <a:t>Parser: </a:t>
            </a:r>
            <a:r>
              <a:rPr sz="3200" spc="-10" dirty="0">
                <a:latin typeface="Carlito"/>
                <a:cs typeface="Carlito"/>
              </a:rPr>
              <a:t>analyser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syntaxiquement</a:t>
            </a:r>
            <a:endParaRPr sz="3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  <a:tabLst>
                <a:tab pos="3670300" algn="l"/>
                <a:tab pos="6413500" algn="l"/>
              </a:tabLst>
            </a:pPr>
            <a:r>
              <a:rPr sz="2600" spc="-5" dirty="0">
                <a:latin typeface="Carlito"/>
                <a:cs typeface="Carlito"/>
              </a:rPr>
              <a:t>flux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caractères	</a:t>
            </a:r>
            <a:r>
              <a:rPr sz="2600" spc="-50" dirty="0">
                <a:latin typeface="Arial"/>
                <a:cs typeface="Arial"/>
              </a:rPr>
              <a:t>flux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d’atomes	</a:t>
            </a:r>
            <a:r>
              <a:rPr sz="2600" spc="-80" dirty="0">
                <a:latin typeface="Arial"/>
                <a:cs typeface="Arial"/>
              </a:rPr>
              <a:t>arbre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d’objets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solidFill>
                  <a:srgbClr val="CC3300"/>
                </a:solidFill>
                <a:latin typeface="Carlito"/>
                <a:cs typeface="Carlito"/>
              </a:rPr>
              <a:t>Valider </a:t>
            </a:r>
            <a:r>
              <a:rPr sz="3200" spc="-5" dirty="0">
                <a:latin typeface="Carlito"/>
                <a:cs typeface="Carlito"/>
              </a:rPr>
              <a:t>(par </a:t>
            </a:r>
            <a:r>
              <a:rPr sz="3200" spc="-15" dirty="0">
                <a:latin typeface="Carlito"/>
                <a:cs typeface="Carlito"/>
              </a:rPr>
              <a:t>rapport </a:t>
            </a:r>
            <a:r>
              <a:rPr sz="3200" spc="-5" dirty="0">
                <a:latin typeface="Carlito"/>
                <a:cs typeface="Carlito"/>
              </a:rPr>
              <a:t>à un modèle de</a:t>
            </a:r>
            <a:r>
              <a:rPr sz="3200" spc="1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document)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rlito"/>
                <a:cs typeface="Carlito"/>
              </a:rPr>
              <a:t>Créer,</a:t>
            </a:r>
            <a:r>
              <a:rPr sz="3200" spc="-5" dirty="0">
                <a:latin typeface="Carlito"/>
                <a:cs typeface="Carlito"/>
              </a:rPr>
              <a:t> Visualiser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solidFill>
                  <a:srgbClr val="C00000"/>
                </a:solidFill>
                <a:latin typeface="Carlito"/>
                <a:cs typeface="Carlito"/>
              </a:rPr>
              <a:t>Transformer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Interroger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4254" y="2887598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79" h="76200">
                <a:moveTo>
                  <a:pt x="284225" y="0"/>
                </a:moveTo>
                <a:lnTo>
                  <a:pt x="284225" y="76200"/>
                </a:lnTo>
                <a:lnTo>
                  <a:pt x="347725" y="44450"/>
                </a:lnTo>
                <a:lnTo>
                  <a:pt x="296925" y="44450"/>
                </a:lnTo>
                <a:lnTo>
                  <a:pt x="296925" y="31750"/>
                </a:lnTo>
                <a:lnTo>
                  <a:pt x="347725" y="31750"/>
                </a:lnTo>
                <a:lnTo>
                  <a:pt x="284225" y="0"/>
                </a:lnTo>
                <a:close/>
              </a:path>
              <a:path w="360679" h="76200">
                <a:moveTo>
                  <a:pt x="284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4225" y="44450"/>
                </a:lnTo>
                <a:lnTo>
                  <a:pt x="284225" y="31750"/>
                </a:lnTo>
                <a:close/>
              </a:path>
              <a:path w="360679" h="76200">
                <a:moveTo>
                  <a:pt x="347725" y="31750"/>
                </a:moveTo>
                <a:lnTo>
                  <a:pt x="296925" y="31750"/>
                </a:lnTo>
                <a:lnTo>
                  <a:pt x="296925" y="44450"/>
                </a:lnTo>
                <a:lnTo>
                  <a:pt x="347725" y="44450"/>
                </a:lnTo>
                <a:lnTo>
                  <a:pt x="360425" y="38100"/>
                </a:lnTo>
                <a:lnTo>
                  <a:pt x="3477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0596" y="2887598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463" y="0"/>
                </a:moveTo>
                <a:lnTo>
                  <a:pt x="283463" y="76200"/>
                </a:lnTo>
                <a:lnTo>
                  <a:pt x="346963" y="44450"/>
                </a:lnTo>
                <a:lnTo>
                  <a:pt x="296163" y="44450"/>
                </a:lnTo>
                <a:lnTo>
                  <a:pt x="296163" y="31750"/>
                </a:lnTo>
                <a:lnTo>
                  <a:pt x="346963" y="31750"/>
                </a:lnTo>
                <a:lnTo>
                  <a:pt x="283463" y="0"/>
                </a:lnTo>
                <a:close/>
              </a:path>
              <a:path w="360045" h="76200">
                <a:moveTo>
                  <a:pt x="2834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3463" y="44450"/>
                </a:lnTo>
                <a:lnTo>
                  <a:pt x="283463" y="31750"/>
                </a:lnTo>
                <a:close/>
              </a:path>
              <a:path w="360045" h="76200">
                <a:moveTo>
                  <a:pt x="346963" y="31750"/>
                </a:moveTo>
                <a:lnTo>
                  <a:pt x="296163" y="31750"/>
                </a:lnTo>
                <a:lnTo>
                  <a:pt x="296163" y="44450"/>
                </a:lnTo>
                <a:lnTo>
                  <a:pt x="346963" y="44450"/>
                </a:lnTo>
                <a:lnTo>
                  <a:pt x="359663" y="38100"/>
                </a:lnTo>
                <a:lnTo>
                  <a:pt x="3469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3931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Processeurs</a:t>
            </a:r>
            <a:r>
              <a:rPr spc="-45" dirty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936"/>
            <a:ext cx="767524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Création: éditeurs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20" dirty="0">
                <a:latin typeface="Carlito"/>
                <a:cs typeface="Carlito"/>
              </a:rPr>
              <a:t>texte, </a:t>
            </a:r>
            <a:r>
              <a:rPr sz="3200" spc="-15" dirty="0">
                <a:latin typeface="Carlito"/>
                <a:cs typeface="Carlito"/>
              </a:rPr>
              <a:t>éditeurs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dédiés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Visualisation </a:t>
            </a:r>
            <a:r>
              <a:rPr sz="3200" spc="-20" dirty="0">
                <a:latin typeface="Carlito"/>
                <a:cs typeface="Carlito"/>
              </a:rPr>
              <a:t>(avec </a:t>
            </a:r>
            <a:r>
              <a:rPr sz="3200" spc="-5" dirty="0">
                <a:latin typeface="Carlito"/>
                <a:cs typeface="Carlito"/>
              </a:rPr>
              <a:t>CSS): IE,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Mozilla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Parsing </a:t>
            </a:r>
            <a:r>
              <a:rPr sz="3200" spc="-5" dirty="0">
                <a:latin typeface="Carlito"/>
                <a:cs typeface="Carlito"/>
              </a:rPr>
              <a:t>&amp; </a:t>
            </a:r>
            <a:r>
              <a:rPr sz="3200" spc="-10" dirty="0">
                <a:latin typeface="Carlito"/>
                <a:cs typeface="Carlito"/>
              </a:rPr>
              <a:t>validation: </a:t>
            </a:r>
            <a:r>
              <a:rPr sz="3200" spc="-95" dirty="0">
                <a:latin typeface="Carlito"/>
                <a:cs typeface="Carlito"/>
              </a:rPr>
              <a:t>JAXP, </a:t>
            </a:r>
            <a:r>
              <a:rPr sz="3200" spc="-20" dirty="0">
                <a:latin typeface="Carlito"/>
                <a:cs typeface="Carlito"/>
              </a:rPr>
              <a:t>Xerces,</a:t>
            </a:r>
            <a:r>
              <a:rPr sz="3200" spc="2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XP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Transformation: </a:t>
            </a:r>
            <a:r>
              <a:rPr sz="3200" spc="-15" dirty="0">
                <a:latin typeface="Carlito"/>
                <a:cs typeface="Carlito"/>
              </a:rPr>
              <a:t>moteurs </a:t>
            </a:r>
            <a:r>
              <a:rPr sz="3200" spc="-114" dirty="0">
                <a:latin typeface="Carlito"/>
                <a:cs typeface="Carlito"/>
              </a:rPr>
              <a:t>XT, </a:t>
            </a:r>
            <a:r>
              <a:rPr sz="3200" spc="-5" dirty="0">
                <a:latin typeface="Carlito"/>
                <a:cs typeface="Carlito"/>
              </a:rPr>
              <a:t>Xalan, </a:t>
            </a:r>
            <a:r>
              <a:rPr sz="3200" spc="-30" dirty="0">
                <a:latin typeface="Carlito"/>
                <a:cs typeface="Carlito"/>
              </a:rPr>
              <a:t>java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1.4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DOM </a:t>
            </a:r>
            <a:r>
              <a:rPr sz="3200" spc="-10" dirty="0">
                <a:latin typeface="Carlito"/>
                <a:cs typeface="Carlito"/>
              </a:rPr>
              <a:t>Document </a:t>
            </a:r>
            <a:r>
              <a:rPr sz="3200" spc="-5" dirty="0">
                <a:latin typeface="Carlito"/>
                <a:cs typeface="Carlito"/>
              </a:rPr>
              <a:t>Object </a:t>
            </a:r>
            <a:r>
              <a:rPr sz="3200" dirty="0">
                <a:latin typeface="Carlito"/>
                <a:cs typeface="Carlito"/>
              </a:rPr>
              <a:t>Model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(W3C)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ts val="335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API </a:t>
            </a:r>
            <a:r>
              <a:rPr sz="2800" spc="-5" dirty="0">
                <a:latin typeface="Carlito"/>
                <a:cs typeface="Carlito"/>
              </a:rPr>
              <a:t>d'accès </a:t>
            </a:r>
            <a:r>
              <a:rPr sz="2800" dirty="0">
                <a:latin typeface="Carlito"/>
                <a:cs typeface="Carlito"/>
              </a:rPr>
              <a:t>aux </a:t>
            </a:r>
            <a:r>
              <a:rPr sz="2800" spc="-10" dirty="0">
                <a:latin typeface="Carlito"/>
                <a:cs typeface="Carlito"/>
              </a:rPr>
              <a:t>documents </a:t>
            </a:r>
            <a:r>
              <a:rPr sz="2800" spc="-15" dirty="0">
                <a:latin typeface="Carlito"/>
                <a:cs typeface="Carlito"/>
              </a:rPr>
              <a:t>et </a:t>
            </a:r>
            <a:r>
              <a:rPr sz="2800" dirty="0">
                <a:latin typeface="Carlito"/>
                <a:cs typeface="Carlito"/>
              </a:rPr>
              <a:t>aux </a:t>
            </a:r>
            <a:r>
              <a:rPr sz="2800" spc="-5" dirty="0">
                <a:latin typeface="Carlito"/>
                <a:cs typeface="Carlito"/>
              </a:rPr>
              <a:t>données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XML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SAX </a:t>
            </a:r>
            <a:r>
              <a:rPr sz="3200" spc="-5" dirty="0">
                <a:latin typeface="Carlito"/>
                <a:cs typeface="Carlito"/>
              </a:rPr>
              <a:t>Simple API </a:t>
            </a:r>
            <a:r>
              <a:rPr sz="3200" spc="-25" dirty="0">
                <a:latin typeface="Carlito"/>
                <a:cs typeface="Carlito"/>
              </a:rPr>
              <a:t>for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XML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ts val="3350"/>
              </a:lnSpc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API </a:t>
            </a:r>
            <a:r>
              <a:rPr sz="2800" spc="-10" dirty="0">
                <a:latin typeface="Carlito"/>
                <a:cs typeface="Carlito"/>
              </a:rPr>
              <a:t>dirigée </a:t>
            </a:r>
            <a:r>
              <a:rPr sz="2800" spc="-5" dirty="0">
                <a:latin typeface="Carlito"/>
                <a:cs typeface="Carlito"/>
              </a:rPr>
              <a:t>par </a:t>
            </a:r>
            <a:r>
              <a:rPr sz="2800" dirty="0">
                <a:latin typeface="Carlito"/>
                <a:cs typeface="Carlito"/>
              </a:rPr>
              <a:t>les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événements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Interrogation: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XQuery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26035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CSS </a:t>
            </a:r>
            <a:r>
              <a:rPr spc="-25" dirty="0"/>
              <a:t>et</a:t>
            </a:r>
            <a:r>
              <a:rPr spc="-75" dirty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219440" cy="511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Pas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display </a:t>
            </a:r>
            <a:r>
              <a:rPr sz="3200" spc="-5" dirty="0">
                <a:latin typeface="Carlito"/>
                <a:cs typeface="Carlito"/>
              </a:rPr>
              <a:t>par </a:t>
            </a:r>
            <a:r>
              <a:rPr sz="3200" spc="-20" dirty="0">
                <a:latin typeface="Carlito"/>
                <a:cs typeface="Carlito"/>
              </a:rPr>
              <a:t>défaut </a:t>
            </a:r>
            <a:r>
              <a:rPr sz="3200" spc="-5" dirty="0">
                <a:latin typeface="Carlito"/>
                <a:cs typeface="Carlito"/>
              </a:rPr>
              <a:t>associés aux </a:t>
            </a:r>
            <a:r>
              <a:rPr sz="3200" spc="-10" dirty="0">
                <a:latin typeface="Carlito"/>
                <a:cs typeface="Carlito"/>
              </a:rPr>
              <a:t>éléments  </a:t>
            </a:r>
            <a:r>
              <a:rPr sz="3200" spc="-75" dirty="0">
                <a:latin typeface="Arial"/>
                <a:cs typeface="Arial"/>
              </a:rPr>
              <a:t>d’un </a:t>
            </a:r>
            <a:r>
              <a:rPr sz="3200" spc="-105" dirty="0">
                <a:latin typeface="Arial"/>
                <a:cs typeface="Arial"/>
              </a:rPr>
              <a:t>document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290" dirty="0">
                <a:latin typeface="Arial"/>
                <a:cs typeface="Arial"/>
              </a:rPr>
              <a:t>XML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Déclaration </a:t>
            </a:r>
            <a:r>
              <a:rPr sz="3200" spc="-5" dirty="0">
                <a:latin typeface="Carlito"/>
                <a:cs typeface="Carlito"/>
              </a:rPr>
              <a:t>du </a:t>
            </a:r>
            <a:r>
              <a:rPr sz="3200" spc="-15" dirty="0">
                <a:latin typeface="Carlito"/>
                <a:cs typeface="Carlito"/>
              </a:rPr>
              <a:t>display </a:t>
            </a:r>
            <a:r>
              <a:rPr sz="3200" spc="-5" dirty="0">
                <a:latin typeface="Carlito"/>
                <a:cs typeface="Carlito"/>
              </a:rPr>
              <a:t>des </a:t>
            </a:r>
            <a:r>
              <a:rPr sz="3200" spc="-10" dirty="0">
                <a:latin typeface="Carlito"/>
                <a:cs typeface="Carlito"/>
              </a:rPr>
              <a:t>éléments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XML</a:t>
            </a:r>
            <a:endParaRPr sz="3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3200" i="1" spc="-5" dirty="0">
                <a:latin typeface="Carlito"/>
                <a:cs typeface="Carlito"/>
              </a:rPr>
              <a:t>inline </a:t>
            </a:r>
            <a:r>
              <a:rPr sz="3200" spc="-5" dirty="0">
                <a:latin typeface="Carlito"/>
                <a:cs typeface="Carlito"/>
              </a:rPr>
              <a:t>ou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i="1" spc="-10" dirty="0">
                <a:latin typeface="Carlito"/>
                <a:cs typeface="Carlito"/>
              </a:rPr>
              <a:t>block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rlito"/>
              <a:cs typeface="Carlito"/>
            </a:endParaRPr>
          </a:p>
          <a:p>
            <a:pPr marL="355600" marR="979169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Association </a:t>
            </a:r>
            <a:r>
              <a:rPr sz="3200" spc="-100" dirty="0">
                <a:latin typeface="Arial"/>
                <a:cs typeface="Arial"/>
              </a:rPr>
              <a:t>d’une </a:t>
            </a:r>
            <a:r>
              <a:rPr sz="3200" spc="-60" dirty="0">
                <a:latin typeface="Arial"/>
                <a:cs typeface="Arial"/>
              </a:rPr>
              <a:t>feuille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05" dirty="0">
                <a:latin typeface="Arial"/>
                <a:cs typeface="Arial"/>
              </a:rPr>
              <a:t>style </a:t>
            </a:r>
            <a:r>
              <a:rPr sz="3200" spc="-650" dirty="0">
                <a:latin typeface="Arial"/>
                <a:cs typeface="Arial"/>
              </a:rPr>
              <a:t>CSS </a:t>
            </a:r>
            <a:r>
              <a:rPr sz="3200" spc="-250" dirty="0">
                <a:latin typeface="Arial"/>
                <a:cs typeface="Arial"/>
              </a:rPr>
              <a:t>à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10" dirty="0">
                <a:latin typeface="Carlito"/>
                <a:cs typeface="Carlito"/>
              </a:rPr>
              <a:t>un  document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XML:</a:t>
            </a:r>
            <a:endParaRPr sz="3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0"/>
              </a:spcBef>
            </a:pPr>
            <a:r>
              <a:rPr sz="2800" spc="-5" dirty="0">
                <a:latin typeface="Carlito"/>
                <a:cs typeface="Carlito"/>
              </a:rPr>
              <a:t>&lt;?xml-stylesheet </a:t>
            </a:r>
            <a:r>
              <a:rPr sz="2800" spc="-10" dirty="0">
                <a:latin typeface="Carlito"/>
                <a:cs typeface="Carlito"/>
              </a:rPr>
              <a:t>type="text/css"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href="mystyle.css"?&gt;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http://www.w3schools.com/xml/xml_display.asp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7661"/>
            <a:ext cx="42398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XML IN A</a:t>
            </a:r>
            <a:r>
              <a:rPr sz="4000" spc="-105" dirty="0"/>
              <a:t> </a:t>
            </a:r>
            <a:r>
              <a:rPr sz="4000" spc="-5" dirty="0"/>
              <a:t>NUTSHELL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7102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>
                <a:latin typeface="Trebuchet MS"/>
                <a:cs typeface="Trebuchet MS"/>
              </a:rPr>
              <a:t>Anatomie </a:t>
            </a:r>
            <a:r>
              <a:rPr spc="-310" dirty="0">
                <a:latin typeface="Trebuchet MS"/>
                <a:cs typeface="Trebuchet MS"/>
              </a:rPr>
              <a:t>d’un </a:t>
            </a:r>
            <a:r>
              <a:rPr spc="-250" dirty="0">
                <a:latin typeface="Trebuchet MS"/>
                <a:cs typeface="Trebuchet MS"/>
              </a:rPr>
              <a:t>document</a:t>
            </a:r>
            <a:r>
              <a:rPr spc="-505" dirty="0">
                <a:latin typeface="Trebuchet MS"/>
                <a:cs typeface="Trebuchet MS"/>
              </a:rPr>
              <a:t> </a:t>
            </a:r>
            <a:r>
              <a:rPr spc="-75" dirty="0">
                <a:latin typeface="Trebuchet MS"/>
                <a:cs typeface="Trebuchet MS"/>
              </a:rPr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56078"/>
            <a:ext cx="4559935" cy="39884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latin typeface="Carlito"/>
                <a:cs typeface="Carlito"/>
              </a:rPr>
              <a:t>&lt;bibliography&gt;</a:t>
            </a:r>
            <a:endParaRPr sz="20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rlito"/>
                <a:cs typeface="Carlito"/>
              </a:rPr>
              <a:t>&lt;book id='x223'&gt;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rlito"/>
                <a:cs typeface="Carlito"/>
              </a:rPr>
              <a:t>&lt;author&gt;</a:t>
            </a:r>
            <a:endParaRPr sz="2000">
              <a:latin typeface="Carlito"/>
              <a:cs typeface="Carlito"/>
            </a:endParaRPr>
          </a:p>
          <a:p>
            <a:pPr marL="1384300">
              <a:lnSpc>
                <a:spcPts val="228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&lt;firstname&gt;David&lt;/firstname&gt;</a:t>
            </a:r>
            <a:endParaRPr sz="2000">
              <a:latin typeface="Carlito"/>
              <a:cs typeface="Carlito"/>
            </a:endParaRPr>
          </a:p>
          <a:p>
            <a:pPr marL="13843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&lt;lastname&gt;Lodge&lt;/lastname&gt;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&lt;/author&gt;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rlito"/>
                <a:cs typeface="Carlito"/>
              </a:rPr>
              <a:t>&lt;title&gt;Small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World&lt;/title&gt;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rlito"/>
                <a:cs typeface="Carlito"/>
              </a:rPr>
              <a:t>&lt;publisher&gt;Penguin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Book&lt;/publisher&gt;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rlito"/>
                <a:cs typeface="Carlito"/>
              </a:rPr>
              <a:t>&lt;year&gt;1995&lt;/year&gt;</a:t>
            </a:r>
            <a:endParaRPr sz="20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rlito"/>
                <a:cs typeface="Carlito"/>
              </a:rPr>
              <a:t>&lt;/book&gt;</a:t>
            </a:r>
            <a:endParaRPr sz="20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240"/>
              </a:spcBef>
            </a:pPr>
            <a:r>
              <a:rPr sz="2000" spc="-62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&lt;/bibliography&gt;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7102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>
                <a:latin typeface="Trebuchet MS"/>
                <a:cs typeface="Trebuchet MS"/>
              </a:rPr>
              <a:t>Anatomie </a:t>
            </a:r>
            <a:r>
              <a:rPr spc="-310" dirty="0">
                <a:latin typeface="Trebuchet MS"/>
                <a:cs typeface="Trebuchet MS"/>
              </a:rPr>
              <a:t>d’un </a:t>
            </a:r>
            <a:r>
              <a:rPr spc="-250" dirty="0">
                <a:latin typeface="Trebuchet MS"/>
                <a:cs typeface="Trebuchet MS"/>
              </a:rPr>
              <a:t>document</a:t>
            </a:r>
            <a:r>
              <a:rPr spc="-505" dirty="0">
                <a:latin typeface="Trebuchet MS"/>
                <a:cs typeface="Trebuchet MS"/>
              </a:rPr>
              <a:t> </a:t>
            </a:r>
            <a:r>
              <a:rPr spc="-75" dirty="0">
                <a:latin typeface="Trebuchet MS"/>
                <a:cs typeface="Trebuchet MS"/>
              </a:rPr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1558797"/>
            <a:ext cx="38265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latin typeface="Arial"/>
                <a:cs typeface="Arial"/>
              </a:rPr>
              <a:t>Imbrication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d’éléments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38" y="2781680"/>
            <a:ext cx="4824730" cy="122428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&lt;author&gt;</a:t>
            </a:r>
            <a:endParaRPr sz="2000">
              <a:latin typeface="Carlito"/>
              <a:cs typeface="Carlito"/>
            </a:endParaRPr>
          </a:p>
          <a:p>
            <a:pPr marL="1189355">
              <a:lnSpc>
                <a:spcPts val="228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&lt;firstname&gt;David&lt;/firstname&gt;</a:t>
            </a:r>
            <a:endParaRPr sz="2000">
              <a:latin typeface="Carlito"/>
              <a:cs typeface="Carlito"/>
            </a:endParaRPr>
          </a:p>
          <a:p>
            <a:pPr marL="1189355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&lt;lastname&gt;Lodge&lt;/lastname&gt;</a:t>
            </a:r>
            <a:endParaRPr sz="2000">
              <a:latin typeface="Carlito"/>
              <a:cs typeface="Carlito"/>
            </a:endParaRPr>
          </a:p>
          <a:p>
            <a:pPr marL="274320">
              <a:lnSpc>
                <a:spcPts val="229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&lt;/author&gt;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338" y="4076319"/>
            <a:ext cx="4824730" cy="28892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195"/>
              </a:lnSpc>
            </a:pPr>
            <a:r>
              <a:rPr sz="2000" dirty="0">
                <a:latin typeface="Carlito"/>
                <a:cs typeface="Carlito"/>
              </a:rPr>
              <a:t>&lt;title&gt;Small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World&lt;/title&gt;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338" y="4436745"/>
            <a:ext cx="4824730" cy="28892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1995"/>
              </a:lnSpc>
            </a:pPr>
            <a:r>
              <a:rPr sz="2000" spc="-5" dirty="0">
                <a:latin typeface="Carlito"/>
                <a:cs typeface="Carlito"/>
              </a:rPr>
              <a:t>&lt;publisher&gt;Penguin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Book&lt;/publisher&gt;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338" y="4796409"/>
            <a:ext cx="4824730" cy="28892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1805"/>
              </a:lnSpc>
            </a:pPr>
            <a:r>
              <a:rPr sz="2000" spc="-5" dirty="0">
                <a:latin typeface="Carlito"/>
                <a:cs typeface="Carlito"/>
              </a:rPr>
              <a:t>&lt;year&gt;1995&lt;/year&gt;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5083" y="2421254"/>
            <a:ext cx="5183505" cy="302450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&lt;book id='x223'&gt;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arlito"/>
              <a:cs typeface="Carlito"/>
            </a:endParaRPr>
          </a:p>
          <a:p>
            <a:pPr marL="246379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&lt;/book&gt;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656" y="2060829"/>
            <a:ext cx="5688330" cy="403288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300"/>
              </a:spcBef>
            </a:pPr>
            <a:r>
              <a:rPr sz="2000" spc="-10" dirty="0">
                <a:latin typeface="Carlito"/>
                <a:cs typeface="Carlito"/>
              </a:rPr>
              <a:t>&lt;bibliography&gt;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606425">
              <a:lnSpc>
                <a:spcPct val="100000"/>
              </a:lnSpc>
              <a:spcBef>
                <a:spcPts val="1550"/>
              </a:spcBef>
            </a:pPr>
            <a:r>
              <a:rPr sz="2000" spc="-62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&lt;/bibliography&gt;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6464" y="3141345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288036"/>
                </a:moveTo>
                <a:lnTo>
                  <a:pt x="3599688" y="288036"/>
                </a:lnTo>
                <a:lnTo>
                  <a:pt x="35996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  <a:path w="3599815" h="576579">
                <a:moveTo>
                  <a:pt x="0" y="576072"/>
                </a:moveTo>
                <a:lnTo>
                  <a:pt x="3599688" y="576072"/>
                </a:lnTo>
                <a:lnTo>
                  <a:pt x="3599688" y="288036"/>
                </a:lnTo>
                <a:lnTo>
                  <a:pt x="0" y="288036"/>
                </a:lnTo>
                <a:lnTo>
                  <a:pt x="0" y="576072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24949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Arbre</a:t>
            </a:r>
            <a:r>
              <a:rPr spc="-85" dirty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434"/>
            <a:ext cx="4963795" cy="17595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Feuilles: </a:t>
            </a:r>
            <a:r>
              <a:rPr sz="2200" spc="-10" dirty="0">
                <a:latin typeface="Carlito"/>
                <a:cs typeface="Carlito"/>
              </a:rPr>
              <a:t>contenu </a:t>
            </a:r>
            <a:r>
              <a:rPr sz="2200" spc="-5" dirty="0">
                <a:latin typeface="Carlito"/>
                <a:cs typeface="Carlito"/>
              </a:rPr>
              <a:t>ou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attributs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50" dirty="0">
                <a:latin typeface="Arial"/>
                <a:cs typeface="Arial"/>
              </a:rPr>
              <a:t>Nœuds </a:t>
            </a:r>
            <a:r>
              <a:rPr sz="2200" spc="-60" dirty="0">
                <a:latin typeface="Arial"/>
                <a:cs typeface="Arial"/>
              </a:rPr>
              <a:t>internes: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balises</a:t>
            </a: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000" spc="-10" dirty="0">
                <a:latin typeface="Carlito"/>
                <a:cs typeface="Carlito"/>
              </a:rPr>
              <a:t>bibl</a:t>
            </a:r>
            <a:r>
              <a:rPr sz="2000" spc="-15" dirty="0">
                <a:latin typeface="Carlito"/>
                <a:cs typeface="Carlito"/>
              </a:rPr>
              <a:t>i</a:t>
            </a:r>
            <a:r>
              <a:rPr sz="2000" spc="-10" dirty="0">
                <a:latin typeface="Carlito"/>
                <a:cs typeface="Carlito"/>
              </a:rPr>
              <a:t>og</a:t>
            </a:r>
            <a:r>
              <a:rPr sz="2000" spc="-5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ap</a:t>
            </a:r>
            <a:r>
              <a:rPr sz="2000" spc="-35" dirty="0">
                <a:latin typeface="Carlito"/>
                <a:cs typeface="Carlito"/>
              </a:rPr>
              <a:t>h</a:t>
            </a:r>
            <a:r>
              <a:rPr sz="2000" spc="-5" dirty="0">
                <a:latin typeface="Carlito"/>
                <a:cs typeface="Carlito"/>
              </a:rPr>
              <a:t>y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rlito"/>
              <a:cs typeface="Carlito"/>
            </a:endParaRPr>
          </a:p>
          <a:p>
            <a:pPr marL="28321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book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3662171"/>
            <a:ext cx="952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id='x223'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792" y="3662171"/>
            <a:ext cx="721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aut</a:t>
            </a:r>
            <a:r>
              <a:rPr sz="2000" spc="-10" dirty="0">
                <a:latin typeface="Carlito"/>
                <a:cs typeface="Carlito"/>
              </a:rPr>
              <a:t>hor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1896" y="3662171"/>
            <a:ext cx="9886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publisher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1300" y="3662171"/>
            <a:ext cx="4743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latin typeface="Carlito"/>
                <a:cs typeface="Carlito"/>
              </a:rPr>
              <a:t>y</a:t>
            </a:r>
            <a:r>
              <a:rPr sz="2000" spc="-5" dirty="0">
                <a:latin typeface="Carlito"/>
                <a:cs typeface="Carlito"/>
              </a:rPr>
              <a:t>ear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246" y="3662171"/>
            <a:ext cx="4387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title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016" y="4376673"/>
            <a:ext cx="1010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fi</a:t>
            </a:r>
            <a:r>
              <a:rPr sz="2000" spc="-45" dirty="0">
                <a:latin typeface="Carlito"/>
                <a:cs typeface="Carlito"/>
              </a:rPr>
              <a:t>r</a:t>
            </a:r>
            <a:r>
              <a:rPr sz="2000" spc="-35" dirty="0">
                <a:latin typeface="Carlito"/>
                <a:cs typeface="Carlito"/>
              </a:rPr>
              <a:t>s</a:t>
            </a:r>
            <a:r>
              <a:rPr sz="2000" spc="-5" dirty="0">
                <a:latin typeface="Carlito"/>
                <a:cs typeface="Carlito"/>
              </a:rPr>
              <a:t>tname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7042" y="4383023"/>
            <a:ext cx="971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spc="-5" dirty="0">
                <a:latin typeface="Carlito"/>
                <a:cs typeface="Carlito"/>
              </a:rPr>
              <a:t>tname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017" y="5059426"/>
            <a:ext cx="604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D</a:t>
            </a:r>
            <a:r>
              <a:rPr sz="2000" spc="-4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v</a:t>
            </a:r>
            <a:r>
              <a:rPr sz="2000" spc="-15" dirty="0">
                <a:latin typeface="Carlito"/>
                <a:cs typeface="Carlito"/>
              </a:rPr>
              <a:t>i</a:t>
            </a:r>
            <a:r>
              <a:rPr sz="2000" spc="-5" dirty="0">
                <a:latin typeface="Carlito"/>
                <a:cs typeface="Carlito"/>
              </a:rPr>
              <a:t>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4644" y="5065776"/>
            <a:ext cx="6432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Lod</a:t>
            </a:r>
            <a:r>
              <a:rPr sz="2000" spc="-20" dirty="0">
                <a:latin typeface="Carlito"/>
                <a:cs typeface="Carlito"/>
              </a:rPr>
              <a:t>g</a:t>
            </a:r>
            <a:r>
              <a:rPr sz="2000" spc="-5" dirty="0">
                <a:latin typeface="Carlito"/>
                <a:cs typeface="Carlito"/>
              </a:rPr>
              <a:t>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2867" y="4383023"/>
            <a:ext cx="12693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Small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World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7746" y="4383023"/>
            <a:ext cx="1533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Penguin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Books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1271" y="4383023"/>
            <a:ext cx="541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1995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4254" y="2708529"/>
            <a:ext cx="1008380" cy="360680"/>
          </a:xfrm>
          <a:custGeom>
            <a:avLst/>
            <a:gdLst/>
            <a:ahLst/>
            <a:cxnLst/>
            <a:rect l="l" t="t" r="r" b="b"/>
            <a:pathLst>
              <a:path w="1008379" h="360680">
                <a:moveTo>
                  <a:pt x="1008126" y="0"/>
                </a:moveTo>
                <a:lnTo>
                  <a:pt x="0" y="360425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1930" y="3284601"/>
            <a:ext cx="2592705" cy="432434"/>
          </a:xfrm>
          <a:custGeom>
            <a:avLst/>
            <a:gdLst/>
            <a:ahLst/>
            <a:cxnLst/>
            <a:rect l="l" t="t" r="r" b="b"/>
            <a:pathLst>
              <a:path w="2592704" h="432435">
                <a:moveTo>
                  <a:pt x="2520696" y="0"/>
                </a:moveTo>
                <a:lnTo>
                  <a:pt x="0" y="360425"/>
                </a:lnTo>
              </a:path>
              <a:path w="2592704" h="432435">
                <a:moveTo>
                  <a:pt x="2592323" y="0"/>
                </a:moveTo>
                <a:lnTo>
                  <a:pt x="1584198" y="4320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5883" y="3284601"/>
            <a:ext cx="4177029" cy="432434"/>
          </a:xfrm>
          <a:custGeom>
            <a:avLst/>
            <a:gdLst/>
            <a:ahLst/>
            <a:cxnLst/>
            <a:rect l="l" t="t" r="r" b="b"/>
            <a:pathLst>
              <a:path w="4177029" h="432435">
                <a:moveTo>
                  <a:pt x="0" y="0"/>
                </a:moveTo>
                <a:lnTo>
                  <a:pt x="432053" y="360425"/>
                </a:lnTo>
              </a:path>
              <a:path w="4177029" h="432435">
                <a:moveTo>
                  <a:pt x="144017" y="0"/>
                </a:moveTo>
                <a:lnTo>
                  <a:pt x="2160269" y="432054"/>
                </a:lnTo>
              </a:path>
              <a:path w="4177029" h="432435">
                <a:moveTo>
                  <a:pt x="288797" y="0"/>
                </a:moveTo>
                <a:lnTo>
                  <a:pt x="4176521" y="4320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9205" y="4005453"/>
            <a:ext cx="866140" cy="432434"/>
          </a:xfrm>
          <a:custGeom>
            <a:avLst/>
            <a:gdLst/>
            <a:ahLst/>
            <a:cxnLst/>
            <a:rect l="l" t="t" r="r" b="b"/>
            <a:pathLst>
              <a:path w="866139" h="432435">
                <a:moveTo>
                  <a:pt x="865632" y="0"/>
                </a:moveTo>
                <a:lnTo>
                  <a:pt x="0" y="4320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12110" y="4005453"/>
            <a:ext cx="144145" cy="432434"/>
          </a:xfrm>
          <a:custGeom>
            <a:avLst/>
            <a:gdLst/>
            <a:ahLst/>
            <a:cxnLst/>
            <a:rect l="l" t="t" r="r" b="b"/>
            <a:pathLst>
              <a:path w="144144" h="432435">
                <a:moveTo>
                  <a:pt x="0" y="0"/>
                </a:moveTo>
                <a:lnTo>
                  <a:pt x="144018" y="4320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205" y="4724780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84501" y="4724780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1954" y="4005453"/>
            <a:ext cx="144780" cy="432434"/>
          </a:xfrm>
          <a:custGeom>
            <a:avLst/>
            <a:gdLst/>
            <a:ahLst/>
            <a:cxnLst/>
            <a:rect l="l" t="t" r="r" b="b"/>
            <a:pathLst>
              <a:path w="144779" h="432435">
                <a:moveTo>
                  <a:pt x="0" y="0"/>
                </a:moveTo>
                <a:lnTo>
                  <a:pt x="144780" y="4320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1359" y="4005453"/>
            <a:ext cx="142875" cy="432434"/>
          </a:xfrm>
          <a:custGeom>
            <a:avLst/>
            <a:gdLst/>
            <a:ahLst/>
            <a:cxnLst/>
            <a:rect l="l" t="t" r="r" b="b"/>
            <a:pathLst>
              <a:path w="142875" h="432435">
                <a:moveTo>
                  <a:pt x="0" y="0"/>
                </a:moveTo>
                <a:lnTo>
                  <a:pt x="142493" y="4320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01203" y="4005453"/>
            <a:ext cx="71755" cy="432434"/>
          </a:xfrm>
          <a:custGeom>
            <a:avLst/>
            <a:gdLst/>
            <a:ahLst/>
            <a:cxnLst/>
            <a:rect l="l" t="t" r="r" b="b"/>
            <a:pathLst>
              <a:path w="71754" h="432435">
                <a:moveTo>
                  <a:pt x="0" y="0"/>
                </a:moveTo>
                <a:lnTo>
                  <a:pt x="71627" y="4320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9654" y="2708529"/>
            <a:ext cx="360680" cy="433705"/>
          </a:xfrm>
          <a:custGeom>
            <a:avLst/>
            <a:gdLst/>
            <a:ahLst/>
            <a:cxnLst/>
            <a:rect l="l" t="t" r="r" b="b"/>
            <a:pathLst>
              <a:path w="360679" h="433705">
                <a:moveTo>
                  <a:pt x="0" y="0"/>
                </a:moveTo>
                <a:lnTo>
                  <a:pt x="360425" y="433578"/>
                </a:lnTo>
              </a:path>
            </a:pathLst>
          </a:custGeom>
          <a:ln w="990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93233" y="2708529"/>
            <a:ext cx="2232025" cy="433705"/>
          </a:xfrm>
          <a:custGeom>
            <a:avLst/>
            <a:gdLst/>
            <a:ahLst/>
            <a:cxnLst/>
            <a:rect l="l" t="t" r="r" b="b"/>
            <a:pathLst>
              <a:path w="2232025" h="433705">
                <a:moveTo>
                  <a:pt x="0" y="0"/>
                </a:moveTo>
                <a:lnTo>
                  <a:pt x="863345" y="433578"/>
                </a:lnTo>
              </a:path>
              <a:path w="2232025" h="433705">
                <a:moveTo>
                  <a:pt x="287274" y="0"/>
                </a:moveTo>
                <a:lnTo>
                  <a:pt x="2231897" y="433578"/>
                </a:lnTo>
              </a:path>
            </a:pathLst>
          </a:custGeom>
          <a:ln w="990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221234"/>
            <a:ext cx="7507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5" dirty="0">
                <a:latin typeface="Trebuchet MS"/>
                <a:cs typeface="Trebuchet MS"/>
              </a:rPr>
              <a:t>Anatomie </a:t>
            </a:r>
            <a:r>
              <a:rPr sz="4000" spc="-280" dirty="0">
                <a:latin typeface="Trebuchet MS"/>
                <a:cs typeface="Trebuchet MS"/>
              </a:rPr>
              <a:t>d’un </a:t>
            </a:r>
            <a:r>
              <a:rPr sz="4000" spc="-225" dirty="0">
                <a:latin typeface="Trebuchet MS"/>
                <a:cs typeface="Trebuchet MS"/>
              </a:rPr>
              <a:t>document</a:t>
            </a:r>
            <a:r>
              <a:rPr sz="4000" spc="-490" dirty="0">
                <a:latin typeface="Trebuchet MS"/>
                <a:cs typeface="Trebuchet MS"/>
              </a:rPr>
              <a:t> </a:t>
            </a:r>
            <a:r>
              <a:rPr sz="4000" spc="-130" dirty="0">
                <a:latin typeface="Trebuchet MS"/>
                <a:cs typeface="Trebuchet MS"/>
              </a:rPr>
              <a:t>RDF/XML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4916"/>
            <a:ext cx="6464300" cy="51466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latin typeface="Carlito"/>
                <a:cs typeface="Carlito"/>
              </a:rPr>
              <a:t>&lt;rdf:RDF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xml:base</a:t>
            </a:r>
            <a:r>
              <a:rPr sz="1000" spc="-5" dirty="0">
                <a:latin typeface="Carlito"/>
                <a:cs typeface="Carlito"/>
                <a:hlinkClick r:id="rId2"/>
              </a:rPr>
              <a:t>="http</a:t>
            </a:r>
            <a:r>
              <a:rPr sz="1000" spc="-5" dirty="0">
                <a:latin typeface="Carlito"/>
                <a:cs typeface="Carlito"/>
              </a:rPr>
              <a:t>:/</a:t>
            </a:r>
            <a:r>
              <a:rPr sz="1000" spc="-5" dirty="0">
                <a:latin typeface="Carlito"/>
                <a:cs typeface="Carlito"/>
                <a:hlinkClick r:id="rId2"/>
              </a:rPr>
              <a:t>/rdf.insee.fr/geo/2011/</a:t>
            </a:r>
            <a:r>
              <a:rPr sz="1000" spc="-5" dirty="0">
                <a:latin typeface="Carlito"/>
                <a:cs typeface="Carlito"/>
              </a:rPr>
              <a:t>"</a:t>
            </a:r>
            <a:endParaRPr sz="1000">
              <a:latin typeface="Carlito"/>
              <a:cs typeface="Carlito"/>
            </a:endParaRPr>
          </a:p>
          <a:p>
            <a:pPr marL="355600" marR="5080">
              <a:lnSpc>
                <a:spcPct val="120000"/>
              </a:lnSpc>
            </a:pPr>
            <a:r>
              <a:rPr sz="1000" spc="-5" dirty="0">
                <a:latin typeface="Carlito"/>
                <a:cs typeface="Carlito"/>
              </a:rPr>
              <a:t>xmlns:geo</a:t>
            </a:r>
            <a:r>
              <a:rPr sz="1000" spc="-5" dirty="0">
                <a:latin typeface="Carlito"/>
                <a:cs typeface="Carlito"/>
                <a:hlinkClick r:id="rId3"/>
              </a:rPr>
              <a:t>="http://rdf</a:t>
            </a:r>
            <a:r>
              <a:rPr sz="1000" spc="-5" dirty="0">
                <a:latin typeface="Carlito"/>
                <a:cs typeface="Carlito"/>
              </a:rPr>
              <a:t>.i</a:t>
            </a:r>
            <a:r>
              <a:rPr sz="1000" spc="-5" dirty="0">
                <a:latin typeface="Carlito"/>
                <a:cs typeface="Carlito"/>
                <a:hlinkClick r:id="rId3"/>
              </a:rPr>
              <a:t>nsee.fr/geo/</a:t>
            </a:r>
            <a:r>
              <a:rPr sz="1000" spc="-5" dirty="0">
                <a:latin typeface="Carlito"/>
                <a:cs typeface="Carlito"/>
              </a:rPr>
              <a:t>" xmlns:dc</a:t>
            </a:r>
            <a:r>
              <a:rPr sz="1000" spc="-5" dirty="0">
                <a:latin typeface="Carlito"/>
                <a:cs typeface="Carlito"/>
                <a:hlinkClick r:id="rId4"/>
              </a:rPr>
              <a:t>="http</a:t>
            </a:r>
            <a:r>
              <a:rPr sz="1000" spc="-5" dirty="0">
                <a:latin typeface="Carlito"/>
                <a:cs typeface="Carlito"/>
              </a:rPr>
              <a:t>:/</a:t>
            </a:r>
            <a:r>
              <a:rPr sz="1000" spc="-5" dirty="0">
                <a:latin typeface="Carlito"/>
                <a:cs typeface="Carlito"/>
                <a:hlinkClick r:id="rId4"/>
              </a:rPr>
              <a:t>/purl.org/dc/elements/1.1/</a:t>
            </a:r>
            <a:r>
              <a:rPr sz="1000" spc="-5" dirty="0">
                <a:latin typeface="Carlito"/>
                <a:cs typeface="Carlito"/>
              </a:rPr>
              <a:t>"  xmlns:rdf</a:t>
            </a:r>
            <a:r>
              <a:rPr sz="1000" spc="-5" dirty="0">
                <a:latin typeface="Carlito"/>
                <a:cs typeface="Carlito"/>
                <a:hlinkClick r:id="rId5"/>
              </a:rPr>
              <a:t>="http</a:t>
            </a:r>
            <a:r>
              <a:rPr sz="1000" spc="-5" dirty="0">
                <a:latin typeface="Carlito"/>
                <a:cs typeface="Carlito"/>
              </a:rPr>
              <a:t>:</a:t>
            </a:r>
            <a:r>
              <a:rPr sz="1000" spc="-5" dirty="0">
                <a:latin typeface="Carlito"/>
                <a:cs typeface="Carlito"/>
                <a:hlinkClick r:id="rId5"/>
              </a:rPr>
              <a:t>//www.w3.org/1999</a:t>
            </a:r>
            <a:r>
              <a:rPr sz="1000" spc="-5" dirty="0">
                <a:latin typeface="Carlito"/>
                <a:cs typeface="Carlito"/>
              </a:rPr>
              <a:t>/</a:t>
            </a:r>
            <a:r>
              <a:rPr sz="1000" spc="-5" dirty="0">
                <a:latin typeface="Carlito"/>
                <a:cs typeface="Carlito"/>
                <a:hlinkClick r:id="rId5"/>
              </a:rPr>
              <a:t>02/22-rdf-syntax-ns#"</a:t>
            </a:r>
            <a:r>
              <a:rPr sz="1000" spc="145" dirty="0">
                <a:latin typeface="Carlito"/>
                <a:cs typeface="Carlito"/>
                <a:hlinkClick r:id="rId5"/>
              </a:rPr>
              <a:t> </a:t>
            </a:r>
            <a:r>
              <a:rPr sz="1000" spc="-5" dirty="0">
                <a:latin typeface="Carlito"/>
                <a:cs typeface="Carlito"/>
              </a:rPr>
              <a:t>xmlns:rdfs</a:t>
            </a:r>
            <a:r>
              <a:rPr sz="1000" spc="-5" dirty="0">
                <a:latin typeface="Carlito"/>
                <a:cs typeface="Carlito"/>
                <a:hlinkClick r:id="rId6"/>
              </a:rPr>
              <a:t>="http</a:t>
            </a:r>
            <a:r>
              <a:rPr sz="1000" spc="-5" dirty="0">
                <a:latin typeface="Carlito"/>
                <a:cs typeface="Carlito"/>
              </a:rPr>
              <a:t>:</a:t>
            </a:r>
            <a:r>
              <a:rPr sz="1000" spc="-5" dirty="0">
                <a:latin typeface="Carlito"/>
                <a:cs typeface="Carlito"/>
                <a:hlinkClick r:id="rId6"/>
              </a:rPr>
              <a:t>//www.w3.org/2000</a:t>
            </a:r>
            <a:r>
              <a:rPr sz="1000" spc="-5" dirty="0">
                <a:latin typeface="Carlito"/>
                <a:cs typeface="Carlito"/>
              </a:rPr>
              <a:t>/</a:t>
            </a:r>
            <a:r>
              <a:rPr sz="1000" spc="-5" dirty="0">
                <a:latin typeface="Carlito"/>
                <a:cs typeface="Carlito"/>
                <a:hlinkClick r:id="rId6"/>
              </a:rPr>
              <a:t>01/rdf-schema#"&gt;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&lt;rdf:Description</a:t>
            </a:r>
            <a:r>
              <a:rPr sz="1000" spc="-2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rdf:abou</a:t>
            </a:r>
            <a:r>
              <a:rPr sz="1000" spc="-5" dirty="0">
                <a:latin typeface="Carlito"/>
                <a:cs typeface="Carlito"/>
                <a:hlinkClick r:id="rId7"/>
              </a:rPr>
              <a:t>t="http://r</a:t>
            </a:r>
            <a:r>
              <a:rPr sz="1000" spc="-5" dirty="0">
                <a:latin typeface="Carlito"/>
                <a:cs typeface="Carlito"/>
              </a:rPr>
              <a:t>df</a:t>
            </a:r>
            <a:r>
              <a:rPr sz="1000" spc="-5" dirty="0">
                <a:latin typeface="Carlito"/>
                <a:cs typeface="Carlito"/>
                <a:hlinkClick r:id="rId7"/>
              </a:rPr>
              <a:t>.insee.fr/geo/2011/regions-2011.rdf"&gt;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&lt;dc:title xml:lang="fr"&gt;Régions </a:t>
            </a:r>
            <a:r>
              <a:rPr sz="1000" dirty="0">
                <a:latin typeface="Carlito"/>
                <a:cs typeface="Carlito"/>
              </a:rPr>
              <a:t>et </a:t>
            </a:r>
            <a:r>
              <a:rPr sz="1000" spc="-5" dirty="0">
                <a:latin typeface="Carlito"/>
                <a:cs typeface="Carlito"/>
              </a:rPr>
              <a:t>départements de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France&lt;/dc:title&gt;</a:t>
            </a:r>
            <a:endParaRPr sz="10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&lt;dc:date&gt;2011-02-21&lt;/dc:date&gt;</a:t>
            </a:r>
            <a:endParaRPr sz="10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&lt;dc:publisher&gt;INSEE&lt;/dc:publisher&gt;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&lt;/rdf:Description&gt;</a:t>
            </a:r>
            <a:endParaRPr sz="1000">
              <a:latin typeface="Carlito"/>
              <a:cs typeface="Carlito"/>
            </a:endParaRPr>
          </a:p>
          <a:p>
            <a:pPr marL="6985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&lt;geo:Pays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rdf:about="PAYS_FR"&gt;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&lt;geo:code_ISO&gt;FR&lt;/geo:code_ISO&gt;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&lt;geo:nom</a:t>
            </a:r>
            <a:r>
              <a:rPr sz="1000" spc="-1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xml:lang="fr"&gt;France&lt;/geo:nom&gt;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&lt;geo:subdivision&gt;</a:t>
            </a:r>
            <a:endParaRPr sz="10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&lt;geo:Region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rdf:about="REG_93"&gt;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&lt;geo:code_region&gt;93&lt;/geo:code_region&gt;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&lt;geo:nom xml:lang="fr"&gt;Provence-Alpes-Côte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d'Azur&lt;/geo:nom&gt;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&lt;geo:chef-lieu&gt;</a:t>
            </a:r>
            <a:endParaRPr sz="10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&lt;geo:Commune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rdf:about="COM_13055"&gt;</a:t>
            </a:r>
            <a:endParaRPr sz="1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&lt;geo:code_commune&gt;13055&lt;/geo:code_commune&gt;</a:t>
            </a:r>
            <a:endParaRPr sz="1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&lt;geo:nom</a:t>
            </a:r>
            <a:r>
              <a:rPr sz="1000" spc="-1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xml:lang="fr"&gt;Marseille&lt;/geo:nom&gt;</a:t>
            </a:r>
            <a:endParaRPr sz="10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&lt;/geo:Commune&gt;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&lt;/geo:chef-lieu&gt;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...</a:t>
            </a:r>
            <a:endParaRPr sz="10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&lt;/geo:Region&gt;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&lt;/geo:subdivision&gt;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...</a:t>
            </a:r>
            <a:endParaRPr sz="1000">
              <a:latin typeface="Carlito"/>
              <a:cs typeface="Carlito"/>
            </a:endParaRPr>
          </a:p>
          <a:p>
            <a:pPr marL="6985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&lt;/geo:Pays&gt;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&lt;/rdf:RDF&gt;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36436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Arbre</a:t>
            </a:r>
            <a:r>
              <a:rPr spc="-80" dirty="0"/>
              <a:t> </a:t>
            </a:r>
            <a:r>
              <a:rPr spc="-20" dirty="0"/>
              <a:t>RDF/XML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994" y="1874519"/>
            <a:ext cx="798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Carlito"/>
                <a:cs typeface="Carlito"/>
              </a:rPr>
              <a:t>rdf:RDF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5702" y="2977895"/>
            <a:ext cx="15741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rdf:Description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1930" y="3285363"/>
            <a:ext cx="3672204" cy="432434"/>
          </a:xfrm>
          <a:custGeom>
            <a:avLst/>
            <a:gdLst/>
            <a:ahLst/>
            <a:cxnLst/>
            <a:rect l="l" t="t" r="r" b="b"/>
            <a:pathLst>
              <a:path w="3672204" h="432435">
                <a:moveTo>
                  <a:pt x="3312414" y="0"/>
                </a:moveTo>
                <a:lnTo>
                  <a:pt x="0" y="359663"/>
                </a:lnTo>
              </a:path>
              <a:path w="3672204" h="432435">
                <a:moveTo>
                  <a:pt x="3528822" y="0"/>
                </a:moveTo>
                <a:lnTo>
                  <a:pt x="1440180" y="359663"/>
                </a:lnTo>
              </a:path>
              <a:path w="3672204" h="432435">
                <a:moveTo>
                  <a:pt x="3672078" y="0"/>
                </a:moveTo>
                <a:lnTo>
                  <a:pt x="2376678" y="4320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002" y="4005453"/>
            <a:ext cx="792480" cy="280035"/>
          </a:xfrm>
          <a:custGeom>
            <a:avLst/>
            <a:gdLst/>
            <a:ahLst/>
            <a:cxnLst/>
            <a:rect l="l" t="t" r="r" b="b"/>
            <a:pathLst>
              <a:path w="792480" h="280035">
                <a:moveTo>
                  <a:pt x="792479" y="0"/>
                </a:moveTo>
                <a:lnTo>
                  <a:pt x="0" y="27965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2110" y="4005453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6398" y="3285363"/>
            <a:ext cx="144145" cy="424180"/>
          </a:xfrm>
          <a:custGeom>
            <a:avLst/>
            <a:gdLst/>
            <a:ahLst/>
            <a:cxnLst/>
            <a:rect l="l" t="t" r="r" b="b"/>
            <a:pathLst>
              <a:path w="144145" h="424179">
                <a:moveTo>
                  <a:pt x="0" y="0"/>
                </a:moveTo>
                <a:lnTo>
                  <a:pt x="144017" y="42367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752" y="2429636"/>
            <a:ext cx="1714500" cy="571500"/>
          </a:xfrm>
          <a:custGeom>
            <a:avLst/>
            <a:gdLst/>
            <a:ahLst/>
            <a:cxnLst/>
            <a:rect l="l" t="t" r="r" b="b"/>
            <a:pathLst>
              <a:path w="1714500" h="571500">
                <a:moveTo>
                  <a:pt x="1500378" y="0"/>
                </a:moveTo>
                <a:lnTo>
                  <a:pt x="0" y="499872"/>
                </a:lnTo>
              </a:path>
              <a:path w="1714500" h="571500">
                <a:moveTo>
                  <a:pt x="1714500" y="0"/>
                </a:moveTo>
                <a:lnTo>
                  <a:pt x="1286255" y="5715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924429" y="2424557"/>
            <a:ext cx="1581785" cy="577850"/>
            <a:chOff x="2924429" y="2424557"/>
            <a:chExt cx="1581785" cy="577850"/>
          </a:xfrm>
        </p:grpSpPr>
        <p:sp>
          <p:nvSpPr>
            <p:cNvPr id="11" name="object 11"/>
            <p:cNvSpPr/>
            <p:nvPr/>
          </p:nvSpPr>
          <p:spPr>
            <a:xfrm>
              <a:off x="3072003" y="2429637"/>
              <a:ext cx="1428750" cy="567690"/>
            </a:xfrm>
            <a:custGeom>
              <a:avLst/>
              <a:gdLst/>
              <a:ahLst/>
              <a:cxnLst/>
              <a:rect l="l" t="t" r="r" b="b"/>
              <a:pathLst>
                <a:path w="1428750" h="567689">
                  <a:moveTo>
                    <a:pt x="0" y="0"/>
                  </a:moveTo>
                  <a:lnTo>
                    <a:pt x="1428750" y="567689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9509" y="2429637"/>
              <a:ext cx="490855" cy="567690"/>
            </a:xfrm>
            <a:custGeom>
              <a:avLst/>
              <a:gdLst/>
              <a:ahLst/>
              <a:cxnLst/>
              <a:rect l="l" t="t" r="r" b="b"/>
              <a:pathLst>
                <a:path w="490854" h="567689">
                  <a:moveTo>
                    <a:pt x="0" y="0"/>
                  </a:moveTo>
                  <a:lnTo>
                    <a:pt x="490728" y="567689"/>
                  </a:lnTo>
                </a:path>
              </a:pathLst>
            </a:custGeom>
            <a:ln w="990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296" y="2946145"/>
            <a:ext cx="1246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5" dirty="0">
                <a:latin typeface="Carlito"/>
                <a:cs typeface="Carlito"/>
              </a:rPr>
              <a:t>xml:base</a:t>
            </a:r>
            <a:r>
              <a:rPr sz="2000" spc="-85" dirty="0">
                <a:latin typeface="Arial"/>
                <a:cs typeface="Arial"/>
              </a:rPr>
              <a:t>=…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7609" y="2942336"/>
            <a:ext cx="941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geo:Pays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657" y="2421254"/>
            <a:ext cx="3453129" cy="504825"/>
          </a:xfrm>
          <a:custGeom>
            <a:avLst/>
            <a:gdLst/>
            <a:ahLst/>
            <a:cxnLst/>
            <a:rect l="l" t="t" r="r" b="b"/>
            <a:pathLst>
              <a:path w="3453129" h="504825">
                <a:moveTo>
                  <a:pt x="0" y="0"/>
                </a:moveTo>
                <a:lnTo>
                  <a:pt x="3452621" y="50444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739" y="2942336"/>
            <a:ext cx="3655695" cy="105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4339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latin typeface="Carlito"/>
                <a:cs typeface="Carlito"/>
              </a:rPr>
              <a:t>xmlns:geo</a:t>
            </a:r>
            <a:r>
              <a:rPr sz="2000" spc="-80" dirty="0">
                <a:latin typeface="Arial"/>
                <a:cs typeface="Arial"/>
              </a:rPr>
              <a:t>=…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920239" algn="l"/>
                <a:tab pos="2867025" algn="l"/>
              </a:tabLst>
            </a:pPr>
            <a:r>
              <a:rPr sz="2000" spc="-5" dirty="0">
                <a:latin typeface="Carlito"/>
                <a:cs typeface="Carlito"/>
              </a:rPr>
              <a:t>rdf:ab</a:t>
            </a:r>
            <a:r>
              <a:rPr sz="2000" dirty="0">
                <a:latin typeface="Carlito"/>
                <a:cs typeface="Carlito"/>
              </a:rPr>
              <a:t>o</a:t>
            </a:r>
            <a:r>
              <a:rPr sz="2000" spc="-10" dirty="0">
                <a:latin typeface="Carlito"/>
                <a:cs typeface="Carlito"/>
              </a:rPr>
              <a:t>ut</a:t>
            </a:r>
            <a:r>
              <a:rPr sz="2000" spc="-180" dirty="0">
                <a:latin typeface="Arial"/>
                <a:cs typeface="Arial"/>
              </a:rPr>
              <a:t>="…</a:t>
            </a:r>
            <a:r>
              <a:rPr sz="2000" spc="-95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Carlito"/>
                <a:cs typeface="Carlito"/>
              </a:rPr>
              <a:t>dc:titl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dc:da</a:t>
            </a:r>
            <a:r>
              <a:rPr sz="200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3708" y="3662426"/>
            <a:ext cx="1296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dc:publisher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32045" y="4005453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9" y="4310633"/>
            <a:ext cx="5118100" cy="105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  <a:tabLst>
                <a:tab pos="1920239" algn="l"/>
                <a:tab pos="3000375" algn="l"/>
                <a:tab pos="4512945" algn="l"/>
              </a:tabLst>
            </a:pPr>
            <a:r>
              <a:rPr sz="2000" spc="-10" dirty="0">
                <a:latin typeface="Carlito"/>
                <a:cs typeface="Carlito"/>
              </a:rPr>
              <a:t>xml</a:t>
            </a:r>
            <a:r>
              <a:rPr sz="2000" spc="-15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lang="f</a:t>
            </a:r>
            <a:r>
              <a:rPr sz="2000" spc="-1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"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dc:titl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5" dirty="0">
                <a:latin typeface="Carlito"/>
                <a:cs typeface="Carlito"/>
              </a:rPr>
              <a:t>2011-02-21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5" dirty="0">
                <a:latin typeface="Carlito"/>
                <a:cs typeface="Carlito"/>
              </a:rPr>
              <a:t>INSEE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Régions et départements de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France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0236" y="4005453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482" y="4661534"/>
            <a:ext cx="8890" cy="424180"/>
          </a:xfrm>
          <a:custGeom>
            <a:avLst/>
            <a:gdLst/>
            <a:ahLst/>
            <a:cxnLst/>
            <a:rect l="l" t="t" r="r" b="b"/>
            <a:pathLst>
              <a:path w="8889" h="424179">
                <a:moveTo>
                  <a:pt x="8381" y="0"/>
                </a:moveTo>
                <a:lnTo>
                  <a:pt x="0" y="423671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04509" y="3662426"/>
            <a:ext cx="1506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rdf:ab</a:t>
            </a:r>
            <a:r>
              <a:rPr sz="2000" dirty="0">
                <a:latin typeface="Carlito"/>
                <a:cs typeface="Carlito"/>
              </a:rPr>
              <a:t>o</a:t>
            </a:r>
            <a:r>
              <a:rPr sz="2000" spc="-10" dirty="0">
                <a:latin typeface="Carlito"/>
                <a:cs typeface="Carlito"/>
              </a:rPr>
              <a:t>ut</a:t>
            </a:r>
            <a:r>
              <a:rPr sz="2000" spc="-160" dirty="0">
                <a:latin typeface="Arial"/>
                <a:cs typeface="Arial"/>
              </a:rPr>
              <a:t>="…"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04861" y="3662426"/>
            <a:ext cx="1450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geo:code_ISO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20686" y="3357753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0"/>
                </a:moveTo>
                <a:lnTo>
                  <a:pt x="1008126" y="35966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0596" y="3357753"/>
            <a:ext cx="576580" cy="287655"/>
          </a:xfrm>
          <a:custGeom>
            <a:avLst/>
            <a:gdLst/>
            <a:ahLst/>
            <a:cxnLst/>
            <a:rect l="l" t="t" r="r" b="b"/>
            <a:pathLst>
              <a:path w="576579" h="287654">
                <a:moveTo>
                  <a:pt x="576072" y="0"/>
                </a:moveTo>
                <a:lnTo>
                  <a:pt x="0" y="28727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2099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</a:t>
            </a:r>
            <a:r>
              <a:rPr spc="-55" dirty="0"/>
              <a:t>r</a:t>
            </a:r>
            <a:r>
              <a:rPr spc="-5" dirty="0"/>
              <a:t>ologue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292"/>
            <a:ext cx="6944359" cy="16090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Déclaration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XML</a:t>
            </a:r>
            <a:endParaRPr sz="2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latin typeface="Carlito"/>
                <a:cs typeface="Carlito"/>
              </a:rPr>
              <a:t>&lt;?xml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version="1.0"?&gt;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rlito"/>
                <a:cs typeface="Carlito"/>
              </a:rPr>
              <a:t>&lt;?xml </a:t>
            </a:r>
            <a:r>
              <a:rPr sz="2000" dirty="0">
                <a:latin typeface="Carlito"/>
                <a:cs typeface="Carlito"/>
              </a:rPr>
              <a:t>version=</a:t>
            </a:r>
            <a:r>
              <a:rPr sz="2000" dirty="0">
                <a:latin typeface="Arial"/>
                <a:cs typeface="Arial"/>
              </a:rPr>
              <a:t>‘</a:t>
            </a:r>
            <a:r>
              <a:rPr sz="2000" dirty="0">
                <a:latin typeface="Carlito"/>
                <a:cs typeface="Carlito"/>
              </a:rPr>
              <a:t>1.0</a:t>
            </a:r>
            <a:r>
              <a:rPr sz="2000" dirty="0">
                <a:latin typeface="Arial"/>
                <a:cs typeface="Arial"/>
              </a:rPr>
              <a:t>’ </a:t>
            </a:r>
            <a:r>
              <a:rPr sz="2000" spc="-40" dirty="0">
                <a:latin typeface="Arial"/>
                <a:cs typeface="Arial"/>
              </a:rPr>
              <a:t>encoding="</a:t>
            </a:r>
            <a:r>
              <a:rPr sz="2000" spc="-40" dirty="0">
                <a:latin typeface="Carlito"/>
                <a:cs typeface="Carlito"/>
              </a:rPr>
              <a:t>US-ASCII</a:t>
            </a:r>
            <a:r>
              <a:rPr sz="2000" spc="-40" dirty="0">
                <a:latin typeface="Arial"/>
                <a:cs typeface="Arial"/>
              </a:rPr>
              <a:t>" </a:t>
            </a:r>
            <a:r>
              <a:rPr sz="2000" spc="-85" dirty="0">
                <a:latin typeface="Arial"/>
                <a:cs typeface="Arial"/>
              </a:rPr>
              <a:t>standalone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=‘</a:t>
            </a:r>
            <a:r>
              <a:rPr sz="2000" spc="-15" dirty="0">
                <a:latin typeface="Carlito"/>
                <a:cs typeface="Carlito"/>
              </a:rPr>
              <a:t>yes</a:t>
            </a:r>
            <a:r>
              <a:rPr sz="2000" spc="-15" dirty="0">
                <a:latin typeface="Arial"/>
                <a:cs typeface="Arial"/>
              </a:rPr>
              <a:t>’</a:t>
            </a:r>
            <a:r>
              <a:rPr sz="2000" spc="-15" dirty="0">
                <a:latin typeface="Carlito"/>
                <a:cs typeface="Carlito"/>
              </a:rPr>
              <a:t>?&gt;</a:t>
            </a:r>
            <a:endParaRPr sz="2000">
              <a:latin typeface="Carlito"/>
              <a:cs typeface="Carlito"/>
            </a:endParaRPr>
          </a:p>
          <a:p>
            <a:pPr marL="41275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rlito"/>
                <a:cs typeface="Carlito"/>
              </a:rPr>
              <a:t>&lt;?xml version="1.0</a:t>
            </a:r>
            <a:r>
              <a:rPr sz="2000" spc="-5" dirty="0">
                <a:latin typeface="Arial"/>
                <a:cs typeface="Arial"/>
              </a:rPr>
              <a:t>" </a:t>
            </a:r>
            <a:r>
              <a:rPr sz="2000" spc="-40" dirty="0">
                <a:latin typeface="Arial"/>
                <a:cs typeface="Arial"/>
              </a:rPr>
              <a:t>encoding=‘</a:t>
            </a:r>
            <a:r>
              <a:rPr sz="2000" spc="-40" dirty="0">
                <a:latin typeface="Carlito"/>
                <a:cs typeface="Carlito"/>
              </a:rPr>
              <a:t>iso-8859-1</a:t>
            </a:r>
            <a:r>
              <a:rPr sz="2000" spc="-40" dirty="0">
                <a:latin typeface="Arial"/>
                <a:cs typeface="Arial"/>
              </a:rPr>
              <a:t>’ </a:t>
            </a:r>
            <a:r>
              <a:rPr sz="2000" spc="-85" dirty="0">
                <a:latin typeface="Arial"/>
                <a:cs typeface="Arial"/>
              </a:rPr>
              <a:t>standalone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="</a:t>
            </a:r>
            <a:r>
              <a:rPr sz="2000" spc="-15" dirty="0">
                <a:latin typeface="Carlito"/>
                <a:cs typeface="Carlito"/>
              </a:rPr>
              <a:t>no"?&gt;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75217"/>
            <a:ext cx="6777355" cy="23412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Déclaration </a:t>
            </a:r>
            <a:r>
              <a:rPr sz="2600" spc="-5" dirty="0">
                <a:latin typeface="Carlito"/>
                <a:cs typeface="Carlito"/>
              </a:rPr>
              <a:t>de type de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document</a:t>
            </a:r>
            <a:endParaRPr sz="2600">
              <a:latin typeface="Carlito"/>
              <a:cs typeface="Carlito"/>
            </a:endParaRPr>
          </a:p>
          <a:p>
            <a:pPr marL="469900" marR="5080">
              <a:lnSpc>
                <a:spcPct val="120000"/>
              </a:lnSpc>
              <a:spcBef>
                <a:spcPts val="35"/>
              </a:spcBef>
            </a:pPr>
            <a:r>
              <a:rPr sz="2000" spc="-5" dirty="0">
                <a:latin typeface="Carlito"/>
                <a:cs typeface="Carlito"/>
              </a:rPr>
              <a:t>&lt;!DOCTYPE book </a:t>
            </a:r>
            <a:r>
              <a:rPr sz="2000" spc="-15" dirty="0">
                <a:latin typeface="Carlito"/>
                <a:cs typeface="Carlito"/>
              </a:rPr>
              <a:t>SYSTEM </a:t>
            </a:r>
            <a:r>
              <a:rPr sz="2000" spc="-5" dirty="0">
                <a:latin typeface="Carlito"/>
                <a:cs typeface="Carlito"/>
              </a:rPr>
              <a:t>"Usmlstuff/dtds/barebonesdb.dtd"  [</a:t>
            </a:r>
            <a:endParaRPr sz="2000">
              <a:latin typeface="Carlito"/>
              <a:cs typeface="Carlito"/>
            </a:endParaRPr>
          </a:p>
          <a:p>
            <a:pPr marL="75565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&lt;!ENTITY companyname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"Cybertronic"&gt;</a:t>
            </a:r>
            <a:endParaRPr sz="2000">
              <a:latin typeface="Carlito"/>
              <a:cs typeface="Carlito"/>
            </a:endParaRPr>
          </a:p>
          <a:p>
            <a:pPr marL="75565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&lt;!ENTITY productname </a:t>
            </a:r>
            <a:r>
              <a:rPr sz="2000" spc="-25" dirty="0">
                <a:latin typeface="Carlito"/>
                <a:cs typeface="Carlito"/>
              </a:rPr>
              <a:t>"Tournevis </a:t>
            </a:r>
            <a:r>
              <a:rPr sz="2000" spc="-5" dirty="0">
                <a:latin typeface="Carlito"/>
                <a:cs typeface="Carlito"/>
              </a:rPr>
              <a:t>Sonic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2000"&gt;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]&gt;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3077" y="4799457"/>
            <a:ext cx="432434" cy="864869"/>
          </a:xfrm>
          <a:custGeom>
            <a:avLst/>
            <a:gdLst/>
            <a:ahLst/>
            <a:cxnLst/>
            <a:rect l="l" t="t" r="r" b="b"/>
            <a:pathLst>
              <a:path w="432434" h="864870">
                <a:moveTo>
                  <a:pt x="0" y="0"/>
                </a:moveTo>
                <a:lnTo>
                  <a:pt x="68259" y="3673"/>
                </a:lnTo>
                <a:lnTo>
                  <a:pt x="127558" y="13907"/>
                </a:lnTo>
                <a:lnTo>
                  <a:pt x="174330" y="29516"/>
                </a:lnTo>
                <a:lnTo>
                  <a:pt x="216026" y="72136"/>
                </a:lnTo>
                <a:lnTo>
                  <a:pt x="216026" y="360299"/>
                </a:lnTo>
                <a:lnTo>
                  <a:pt x="227045" y="383114"/>
                </a:lnTo>
                <a:lnTo>
                  <a:pt x="257723" y="402918"/>
                </a:lnTo>
                <a:lnTo>
                  <a:pt x="304495" y="418527"/>
                </a:lnTo>
                <a:lnTo>
                  <a:pt x="363794" y="428761"/>
                </a:lnTo>
                <a:lnTo>
                  <a:pt x="432053" y="432435"/>
                </a:lnTo>
                <a:lnTo>
                  <a:pt x="363794" y="436108"/>
                </a:lnTo>
                <a:lnTo>
                  <a:pt x="304495" y="446342"/>
                </a:lnTo>
                <a:lnTo>
                  <a:pt x="257723" y="461951"/>
                </a:lnTo>
                <a:lnTo>
                  <a:pt x="227045" y="481755"/>
                </a:lnTo>
                <a:lnTo>
                  <a:pt x="216026" y="504571"/>
                </a:lnTo>
                <a:lnTo>
                  <a:pt x="216026" y="792734"/>
                </a:lnTo>
                <a:lnTo>
                  <a:pt x="205008" y="815534"/>
                </a:lnTo>
                <a:lnTo>
                  <a:pt x="174330" y="835336"/>
                </a:lnTo>
                <a:lnTo>
                  <a:pt x="127558" y="850952"/>
                </a:lnTo>
                <a:lnTo>
                  <a:pt x="68259" y="861192"/>
                </a:lnTo>
                <a:lnTo>
                  <a:pt x="0" y="86487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2916" y="4898897"/>
            <a:ext cx="1208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Décla</a:t>
            </a:r>
            <a:r>
              <a:rPr sz="2000" spc="-50" dirty="0">
                <a:latin typeface="Carlito"/>
                <a:cs typeface="Carlito"/>
              </a:rPr>
              <a:t>r</a:t>
            </a:r>
            <a:r>
              <a:rPr sz="2000" spc="-25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tion  </a:t>
            </a:r>
            <a:r>
              <a:rPr sz="2000" spc="-55" dirty="0">
                <a:latin typeface="Arial"/>
                <a:cs typeface="Arial"/>
              </a:rPr>
              <a:t>d’entités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35934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Document</a:t>
            </a:r>
            <a:r>
              <a:rPr spc="-60" dirty="0"/>
              <a:t> </a:t>
            </a:r>
            <a:r>
              <a:rPr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8540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14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Composé </a:t>
            </a:r>
            <a:r>
              <a:rPr sz="3200" spc="-125" dirty="0">
                <a:solidFill>
                  <a:srgbClr val="CC3300"/>
                </a:solidFill>
                <a:latin typeface="Arial"/>
                <a:cs typeface="Arial"/>
              </a:rPr>
              <a:t>d’éléments </a:t>
            </a:r>
            <a:r>
              <a:rPr sz="3200" spc="-5" dirty="0">
                <a:latin typeface="Carlito"/>
                <a:cs typeface="Carlito"/>
              </a:rPr>
              <a:t>imbriqués les uns </a:t>
            </a:r>
            <a:r>
              <a:rPr sz="3200" spc="-10" dirty="0">
                <a:latin typeface="Carlito"/>
                <a:cs typeface="Carlito"/>
              </a:rPr>
              <a:t>dans  </a:t>
            </a:r>
            <a:r>
              <a:rPr sz="3200" spc="-5" dirty="0">
                <a:latin typeface="Carlito"/>
                <a:cs typeface="Carlito"/>
              </a:rPr>
              <a:t>les </a:t>
            </a:r>
            <a:r>
              <a:rPr sz="3200" spc="-10" dirty="0">
                <a:latin typeface="Carlito"/>
                <a:cs typeface="Carlito"/>
              </a:rPr>
              <a:t>autres </a:t>
            </a:r>
            <a:r>
              <a:rPr sz="3200" spc="-5" dirty="0">
                <a:latin typeface="Carlito"/>
                <a:cs typeface="Carlito"/>
              </a:rPr>
              <a:t>pour </a:t>
            </a:r>
            <a:r>
              <a:rPr sz="3200" spc="-10" dirty="0">
                <a:latin typeface="Carlito"/>
                <a:cs typeface="Carlito"/>
              </a:rPr>
              <a:t>structurer </a:t>
            </a:r>
            <a:r>
              <a:rPr sz="3200" spc="-15" dirty="0">
                <a:latin typeface="Carlito"/>
                <a:cs typeface="Carlito"/>
              </a:rPr>
              <a:t>et </a:t>
            </a:r>
            <a:r>
              <a:rPr sz="3200" spc="-10" dirty="0">
                <a:latin typeface="Carlito"/>
                <a:cs typeface="Carlito"/>
              </a:rPr>
              <a:t>étiqueter </a:t>
            </a:r>
            <a:r>
              <a:rPr sz="3200" spc="-5" dirty="0">
                <a:latin typeface="Carlito"/>
                <a:cs typeface="Carlito"/>
              </a:rPr>
              <a:t>le  </a:t>
            </a:r>
            <a:r>
              <a:rPr sz="3200" spc="-20" dirty="0">
                <a:latin typeface="Carlito"/>
                <a:cs typeface="Carlito"/>
              </a:rPr>
              <a:t>contenu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CC3300"/>
                </a:solidFill>
                <a:latin typeface="Carlito"/>
                <a:cs typeface="Carlito"/>
              </a:rPr>
              <a:t>Structure </a:t>
            </a:r>
            <a:r>
              <a:rPr sz="3200" spc="-20" dirty="0">
                <a:solidFill>
                  <a:srgbClr val="CC3300"/>
                </a:solidFill>
                <a:latin typeface="Carlito"/>
                <a:cs typeface="Carlito"/>
              </a:rPr>
              <a:t>arborescente</a:t>
            </a:r>
            <a:r>
              <a:rPr sz="3200" spc="-20" dirty="0">
                <a:latin typeface="Arial"/>
                <a:cs typeface="Arial"/>
              </a:rPr>
              <a:t>, </a:t>
            </a:r>
            <a:r>
              <a:rPr sz="3200" spc="-85" dirty="0">
                <a:latin typeface="Arial"/>
                <a:cs typeface="Arial"/>
              </a:rPr>
              <a:t>l’élément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document  </a:t>
            </a:r>
            <a:r>
              <a:rPr sz="3200" spc="-15" dirty="0">
                <a:latin typeface="Carlito"/>
                <a:cs typeface="Carlito"/>
              </a:rPr>
              <a:t>(racine) contient </a:t>
            </a:r>
            <a:r>
              <a:rPr sz="3200" spc="-10" dirty="0">
                <a:latin typeface="Carlito"/>
                <a:cs typeface="Carlito"/>
              </a:rPr>
              <a:t>tous </a:t>
            </a:r>
            <a:r>
              <a:rPr sz="3200" dirty="0">
                <a:latin typeface="Carlito"/>
                <a:cs typeface="Carlito"/>
              </a:rPr>
              <a:t>les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autres</a:t>
            </a:r>
            <a:endParaRPr sz="3200">
              <a:latin typeface="Carlito"/>
              <a:cs typeface="Carlito"/>
            </a:endParaRPr>
          </a:p>
          <a:p>
            <a:pPr marL="355600" marR="109537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solidFill>
                  <a:srgbClr val="CC3300"/>
                </a:solidFill>
                <a:latin typeface="Carlito"/>
                <a:cs typeface="Carlito"/>
              </a:rPr>
              <a:t>Structure </a:t>
            </a:r>
            <a:r>
              <a:rPr sz="3200" spc="-5" dirty="0">
                <a:solidFill>
                  <a:srgbClr val="CC3300"/>
                </a:solidFill>
                <a:latin typeface="Carlito"/>
                <a:cs typeface="Carlito"/>
              </a:rPr>
              <a:t>logique </a:t>
            </a:r>
            <a:r>
              <a:rPr sz="3200" spc="-20" dirty="0">
                <a:latin typeface="Carlito"/>
                <a:cs typeface="Carlito"/>
              </a:rPr>
              <a:t>versus </a:t>
            </a:r>
            <a:r>
              <a:rPr sz="3200" spc="-15" dirty="0">
                <a:latin typeface="Carlito"/>
                <a:cs typeface="Carlito"/>
              </a:rPr>
              <a:t>physique: </a:t>
            </a:r>
            <a:r>
              <a:rPr sz="3200" spc="-10" dirty="0">
                <a:latin typeface="Carlito"/>
                <a:cs typeface="Carlito"/>
              </a:rPr>
              <a:t>un  document </a:t>
            </a:r>
            <a:r>
              <a:rPr sz="3200" spc="-5" dirty="0">
                <a:latin typeface="Carlito"/>
                <a:cs typeface="Carlito"/>
              </a:rPr>
              <a:t>XML peut </a:t>
            </a:r>
            <a:r>
              <a:rPr sz="3200" spc="-20" dirty="0">
                <a:latin typeface="Carlito"/>
                <a:cs typeface="Carlito"/>
              </a:rPr>
              <a:t>être </a:t>
            </a:r>
            <a:r>
              <a:rPr sz="3200" spc="-10" dirty="0">
                <a:latin typeface="Carlito"/>
                <a:cs typeface="Carlito"/>
              </a:rPr>
              <a:t>composé de  </a:t>
            </a:r>
            <a:r>
              <a:rPr sz="3200" spc="-15" dirty="0">
                <a:latin typeface="Carlito"/>
                <a:cs typeface="Carlito"/>
              </a:rPr>
              <a:t>plusieurs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fichiers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16135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50" dirty="0"/>
              <a:t>n</a:t>
            </a:r>
            <a:r>
              <a:rPr spc="-5" dirty="0"/>
              <a:t>ti</a:t>
            </a:r>
            <a:r>
              <a:rPr spc="-70" dirty="0"/>
              <a:t>t</a:t>
            </a:r>
            <a:r>
              <a:rPr spc="-10" dirty="0"/>
              <a:t>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661"/>
            <a:ext cx="7039609" cy="43249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Réserves </a:t>
            </a:r>
            <a:r>
              <a:rPr sz="2600" spc="-5" dirty="0">
                <a:latin typeface="Carlito"/>
                <a:cs typeface="Carlito"/>
              </a:rPr>
              <a:t>de</a:t>
            </a:r>
            <a:r>
              <a:rPr sz="2600" spc="-15" dirty="0">
                <a:latin typeface="Carlito"/>
                <a:cs typeface="Carlito"/>
              </a:rPr>
              <a:t> contenu</a:t>
            </a:r>
            <a:endParaRPr sz="2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rlito"/>
                <a:cs typeface="Carlito"/>
              </a:rPr>
              <a:t>Lisibilité,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maintenance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105" dirty="0">
                <a:latin typeface="Arial"/>
                <a:cs typeface="Arial"/>
              </a:rPr>
              <a:t>Appel </a:t>
            </a:r>
            <a:r>
              <a:rPr sz="2600" spc="-80" dirty="0">
                <a:latin typeface="Arial"/>
                <a:cs typeface="Arial"/>
              </a:rPr>
              <a:t>d’une </a:t>
            </a:r>
            <a:r>
              <a:rPr sz="2600" spc="-25" dirty="0">
                <a:latin typeface="Arial"/>
                <a:cs typeface="Arial"/>
              </a:rPr>
              <a:t>entité: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CC0000"/>
                </a:solidFill>
                <a:latin typeface="Carlito"/>
                <a:cs typeface="Carlito"/>
              </a:rPr>
              <a:t>&amp;nom;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  <a:tab pos="5793105" algn="l"/>
              </a:tabLst>
            </a:pPr>
            <a:r>
              <a:rPr sz="2600" spc="-100" dirty="0">
                <a:latin typeface="Arial"/>
                <a:cs typeface="Arial"/>
              </a:rPr>
              <a:t>Déclaration </a:t>
            </a:r>
            <a:r>
              <a:rPr sz="2600" spc="-80" dirty="0">
                <a:latin typeface="Arial"/>
                <a:cs typeface="Arial"/>
              </a:rPr>
              <a:t>d’une </a:t>
            </a:r>
            <a:r>
              <a:rPr sz="2600" spc="-25" dirty="0">
                <a:latin typeface="Arial"/>
                <a:cs typeface="Arial"/>
              </a:rPr>
              <a:t>entité: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CC0000"/>
                </a:solidFill>
                <a:latin typeface="Carlito"/>
                <a:cs typeface="Carlito"/>
              </a:rPr>
              <a:t>&lt;!ENTITY</a:t>
            </a:r>
            <a:r>
              <a:rPr sz="2600" spc="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rlito"/>
                <a:cs typeface="Carlito"/>
              </a:rPr>
              <a:t>nom	</a:t>
            </a:r>
            <a:r>
              <a:rPr sz="2400" spc="-10" dirty="0">
                <a:solidFill>
                  <a:srgbClr val="CC0000"/>
                </a:solidFill>
                <a:latin typeface="Carlito"/>
                <a:cs typeface="Carlito"/>
              </a:rPr>
              <a:t>"valeur"</a:t>
            </a:r>
            <a:r>
              <a:rPr sz="2400" spc="-4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CC0000"/>
                </a:solidFill>
                <a:latin typeface="Carlito"/>
                <a:cs typeface="Carlito"/>
              </a:rPr>
              <a:t>&gt;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&lt;!ENTITY </a:t>
            </a:r>
            <a:r>
              <a:rPr sz="2000" spc="-5" dirty="0">
                <a:latin typeface="Carlito"/>
                <a:cs typeface="Carlito"/>
              </a:rPr>
              <a:t>cpr "Copyright UNS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20017"&gt;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3305810">
              <a:lnSpc>
                <a:spcPct val="110000"/>
              </a:lnSpc>
            </a:pPr>
            <a:r>
              <a:rPr sz="2000" spc="-10" dirty="0">
                <a:latin typeface="Carlito"/>
                <a:cs typeface="Carlito"/>
              </a:rPr>
              <a:t>&lt;text&gt;du </a:t>
            </a:r>
            <a:r>
              <a:rPr sz="2000" spc="-20" dirty="0">
                <a:latin typeface="Carlito"/>
                <a:cs typeface="Carlito"/>
              </a:rPr>
              <a:t>texte </a:t>
            </a:r>
            <a:r>
              <a:rPr sz="2000" spc="-10" dirty="0">
                <a:latin typeface="Carlito"/>
                <a:cs typeface="Carlito"/>
              </a:rPr>
              <a:t>libre </a:t>
            </a:r>
            <a:r>
              <a:rPr sz="2000" spc="-5" dirty="0">
                <a:latin typeface="Carlito"/>
                <a:cs typeface="Carlito"/>
              </a:rPr>
              <a:t>... &amp;cpr; </a:t>
            </a:r>
            <a:r>
              <a:rPr sz="2000" spc="-10" dirty="0">
                <a:latin typeface="Carlito"/>
                <a:cs typeface="Carlito"/>
              </a:rPr>
              <a:t>&lt;/text&gt;  équivaut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à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&lt;text&gt;du </a:t>
            </a:r>
            <a:r>
              <a:rPr sz="2000" spc="-20" dirty="0">
                <a:latin typeface="Carlito"/>
                <a:cs typeface="Carlito"/>
              </a:rPr>
              <a:t>texte </a:t>
            </a:r>
            <a:r>
              <a:rPr sz="2000" spc="-10" dirty="0">
                <a:latin typeface="Carlito"/>
                <a:cs typeface="Carlito"/>
              </a:rPr>
              <a:t>libre </a:t>
            </a:r>
            <a:r>
              <a:rPr sz="2000" spc="-5" dirty="0">
                <a:latin typeface="Carlito"/>
                <a:cs typeface="Carlito"/>
              </a:rPr>
              <a:t>... </a:t>
            </a:r>
            <a:r>
              <a:rPr sz="2000" spc="-10" dirty="0">
                <a:latin typeface="Carlito"/>
                <a:cs typeface="Carlito"/>
              </a:rPr>
              <a:t>Copyright </a:t>
            </a:r>
            <a:r>
              <a:rPr sz="2000" spc="-5" dirty="0">
                <a:latin typeface="Carlito"/>
                <a:cs typeface="Carlito"/>
              </a:rPr>
              <a:t>UNS 2017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&lt;/text&gt;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48920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Eléments </a:t>
            </a:r>
            <a:r>
              <a:rPr spc="-20" dirty="0"/>
              <a:t>et</a:t>
            </a:r>
            <a:r>
              <a:rPr spc="-25" dirty="0"/>
              <a:t> </a:t>
            </a:r>
            <a:r>
              <a:rPr spc="-15" dirty="0"/>
              <a:t>attributs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661"/>
            <a:ext cx="4137660" cy="12045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Elément </a:t>
            </a:r>
            <a:r>
              <a:rPr sz="2600" spc="-15" dirty="0">
                <a:latin typeface="Carlito"/>
                <a:cs typeface="Carlito"/>
              </a:rPr>
              <a:t>conteneur</a:t>
            </a:r>
            <a:endParaRPr sz="2600">
              <a:latin typeface="Carlito"/>
              <a:cs typeface="Carlito"/>
            </a:endParaRPr>
          </a:p>
          <a:p>
            <a:pPr marL="755650" marR="5080" indent="-285750">
              <a:lnSpc>
                <a:spcPct val="110000"/>
              </a:lnSpc>
              <a:spcBef>
                <a:spcPts val="25"/>
              </a:spcBef>
            </a:pPr>
            <a:r>
              <a:rPr sz="2200" spc="-5" dirty="0">
                <a:latin typeface="Carlito"/>
                <a:cs typeface="Carlito"/>
              </a:rPr>
              <a:t>&lt;</a:t>
            </a:r>
            <a:r>
              <a:rPr sz="2200" spc="-5" dirty="0">
                <a:solidFill>
                  <a:srgbClr val="006600"/>
                </a:solidFill>
                <a:latin typeface="Carlito"/>
                <a:cs typeface="Carlito"/>
              </a:rPr>
              <a:t>nom </a:t>
            </a:r>
            <a:r>
              <a:rPr sz="2200" spc="-15" dirty="0">
                <a:solidFill>
                  <a:srgbClr val="CC0000"/>
                </a:solidFill>
                <a:latin typeface="Carlito"/>
                <a:cs typeface="Carlito"/>
              </a:rPr>
              <a:t>att1 </a:t>
            </a:r>
            <a:r>
              <a:rPr sz="2200" dirty="0">
                <a:solidFill>
                  <a:srgbClr val="CC0000"/>
                </a:solidFill>
                <a:latin typeface="Carlito"/>
                <a:cs typeface="Carlito"/>
              </a:rPr>
              <a:t>= </a:t>
            </a:r>
            <a:r>
              <a:rPr sz="2200" spc="-10" dirty="0">
                <a:solidFill>
                  <a:srgbClr val="CC0000"/>
                </a:solidFill>
                <a:latin typeface="Carlito"/>
                <a:cs typeface="Carlito"/>
              </a:rPr>
              <a:t>"val1" </a:t>
            </a:r>
            <a:r>
              <a:rPr sz="2200" spc="-15" dirty="0">
                <a:solidFill>
                  <a:srgbClr val="CC0000"/>
                </a:solidFill>
                <a:latin typeface="Carlito"/>
                <a:cs typeface="Carlito"/>
              </a:rPr>
              <a:t>att2 </a:t>
            </a:r>
            <a:r>
              <a:rPr sz="2200" dirty="0">
                <a:solidFill>
                  <a:srgbClr val="CC0000"/>
                </a:solidFill>
                <a:latin typeface="Carlito"/>
                <a:cs typeface="Carlito"/>
              </a:rPr>
              <a:t>= </a:t>
            </a:r>
            <a:r>
              <a:rPr sz="2200" spc="-45" dirty="0">
                <a:solidFill>
                  <a:srgbClr val="CC0000"/>
                </a:solidFill>
                <a:latin typeface="Arial"/>
                <a:cs typeface="Arial"/>
              </a:rPr>
              <a:t>‘val2’</a:t>
            </a:r>
            <a:r>
              <a:rPr sz="2200" spc="-45" dirty="0">
                <a:latin typeface="Carlito"/>
                <a:cs typeface="Carlito"/>
              </a:rPr>
              <a:t>&gt;  </a:t>
            </a:r>
            <a:r>
              <a:rPr sz="2200" spc="-10" dirty="0">
                <a:solidFill>
                  <a:srgbClr val="FFC000"/>
                </a:solidFill>
                <a:latin typeface="Carlito"/>
                <a:cs typeface="Carlito"/>
              </a:rPr>
              <a:t>contenu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742945"/>
            <a:ext cx="9309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rlito"/>
                <a:cs typeface="Carlito"/>
              </a:rPr>
              <a:t>&lt;/</a:t>
            </a:r>
            <a:r>
              <a:rPr sz="2200" spc="-5" dirty="0">
                <a:solidFill>
                  <a:srgbClr val="006600"/>
                </a:solidFill>
                <a:latin typeface="Carlito"/>
                <a:cs typeface="Carlito"/>
              </a:rPr>
              <a:t>nom</a:t>
            </a:r>
            <a:r>
              <a:rPr sz="2200" spc="-5" dirty="0">
                <a:latin typeface="Carlito"/>
                <a:cs typeface="Carlito"/>
              </a:rPr>
              <a:t>&gt;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08514"/>
            <a:ext cx="7312659" cy="24460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Elément </a:t>
            </a:r>
            <a:r>
              <a:rPr sz="2600" dirty="0">
                <a:latin typeface="Carlito"/>
                <a:cs typeface="Carlito"/>
              </a:rPr>
              <a:t>vide</a:t>
            </a:r>
            <a:endParaRPr sz="2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200" spc="-5" dirty="0">
                <a:latin typeface="Carlito"/>
                <a:cs typeface="Carlito"/>
              </a:rPr>
              <a:t>&lt;</a:t>
            </a:r>
            <a:r>
              <a:rPr sz="2200" spc="-5" dirty="0">
                <a:solidFill>
                  <a:srgbClr val="006600"/>
                </a:solidFill>
                <a:latin typeface="Carlito"/>
                <a:cs typeface="Carlito"/>
              </a:rPr>
              <a:t>nom </a:t>
            </a:r>
            <a:r>
              <a:rPr sz="2200" spc="-15" dirty="0">
                <a:solidFill>
                  <a:srgbClr val="CC0000"/>
                </a:solidFill>
                <a:latin typeface="Carlito"/>
                <a:cs typeface="Carlito"/>
              </a:rPr>
              <a:t>att1 </a:t>
            </a:r>
            <a:r>
              <a:rPr sz="2200" dirty="0">
                <a:solidFill>
                  <a:srgbClr val="CC0000"/>
                </a:solidFill>
                <a:latin typeface="Carlito"/>
                <a:cs typeface="Carlito"/>
              </a:rPr>
              <a:t>= </a:t>
            </a:r>
            <a:r>
              <a:rPr sz="2200" spc="-40" dirty="0">
                <a:solidFill>
                  <a:srgbClr val="CC0000"/>
                </a:solidFill>
                <a:latin typeface="Arial"/>
                <a:cs typeface="Arial"/>
              </a:rPr>
              <a:t>‘val’ </a:t>
            </a:r>
            <a:r>
              <a:rPr sz="2200" spc="-25" dirty="0">
                <a:solidFill>
                  <a:srgbClr val="CC0000"/>
                </a:solidFill>
                <a:latin typeface="Arial"/>
                <a:cs typeface="Arial"/>
              </a:rPr>
              <a:t>att2 </a:t>
            </a:r>
            <a:r>
              <a:rPr sz="2200" spc="-19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200" spc="-2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C0000"/>
                </a:solidFill>
                <a:latin typeface="Carlito"/>
                <a:cs typeface="Carlito"/>
              </a:rPr>
              <a:t>"val2"</a:t>
            </a:r>
            <a:r>
              <a:rPr sz="2200" spc="-5" dirty="0"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Règles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syntaxiques: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240" dirty="0">
                <a:latin typeface="Arial"/>
                <a:cs typeface="Arial"/>
              </a:rPr>
              <a:t>La </a:t>
            </a:r>
            <a:r>
              <a:rPr sz="2200" spc="-100" dirty="0">
                <a:latin typeface="Arial"/>
                <a:cs typeface="Arial"/>
              </a:rPr>
              <a:t>balise de </a:t>
            </a:r>
            <a:r>
              <a:rPr sz="2200" spc="-45" dirty="0">
                <a:latin typeface="Arial"/>
                <a:cs typeface="Arial"/>
              </a:rPr>
              <a:t>début </a:t>
            </a:r>
            <a:r>
              <a:rPr sz="2200" spc="-50" dirty="0">
                <a:latin typeface="Arial"/>
                <a:cs typeface="Arial"/>
              </a:rPr>
              <a:t>d’un </a:t>
            </a:r>
            <a:r>
              <a:rPr sz="2200" spc="-60" dirty="0">
                <a:latin typeface="Arial"/>
                <a:cs typeface="Arial"/>
              </a:rPr>
              <a:t>élément </a:t>
            </a:r>
            <a:r>
              <a:rPr sz="2200" spc="-100" dirty="0">
                <a:latin typeface="Arial"/>
                <a:cs typeface="Arial"/>
              </a:rPr>
              <a:t>précède </a:t>
            </a:r>
            <a:r>
              <a:rPr sz="2200" spc="-80" dirty="0">
                <a:latin typeface="Arial"/>
                <a:cs typeface="Arial"/>
              </a:rPr>
              <a:t>celle </a:t>
            </a:r>
            <a:r>
              <a:rPr sz="2200" spc="-100" dirty="0">
                <a:latin typeface="Arial"/>
                <a:cs typeface="Arial"/>
              </a:rPr>
              <a:t>de</a:t>
            </a:r>
            <a:r>
              <a:rPr sz="2200" spc="-3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fin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Carlito"/>
                <a:cs typeface="Carlito"/>
              </a:rPr>
              <a:t>Balises </a:t>
            </a:r>
            <a:r>
              <a:rPr sz="2200" spc="-5" dirty="0">
                <a:latin typeface="Carlito"/>
                <a:cs typeface="Carlito"/>
              </a:rPr>
              <a:t>de début </a:t>
            </a:r>
            <a:r>
              <a:rPr sz="2200" spc="-10" dirty="0">
                <a:latin typeface="Carlito"/>
                <a:cs typeface="Carlito"/>
              </a:rPr>
              <a:t>et </a:t>
            </a:r>
            <a:r>
              <a:rPr sz="2200" spc="-5" dirty="0">
                <a:latin typeface="Carlito"/>
                <a:cs typeface="Carlito"/>
              </a:rPr>
              <a:t>fin </a:t>
            </a:r>
            <a:r>
              <a:rPr sz="2200" spc="-10" dirty="0">
                <a:latin typeface="Carlito"/>
                <a:cs typeface="Carlito"/>
              </a:rPr>
              <a:t>sont </a:t>
            </a:r>
            <a:r>
              <a:rPr sz="2200" spc="-5" dirty="0">
                <a:latin typeface="Carlito"/>
                <a:cs typeface="Carlito"/>
              </a:rPr>
              <a:t>dans </a:t>
            </a:r>
            <a:r>
              <a:rPr sz="2200" dirty="0">
                <a:latin typeface="Carlito"/>
                <a:cs typeface="Carlito"/>
              </a:rPr>
              <a:t>le même </a:t>
            </a:r>
            <a:r>
              <a:rPr sz="2200" spc="-5" dirty="0">
                <a:latin typeface="Carlito"/>
                <a:cs typeface="Carlito"/>
              </a:rPr>
              <a:t>élément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parent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6980" y="2349626"/>
            <a:ext cx="1440180" cy="359410"/>
          </a:xfrm>
          <a:custGeom>
            <a:avLst/>
            <a:gdLst/>
            <a:ahLst/>
            <a:cxnLst/>
            <a:rect l="l" t="t" r="r" b="b"/>
            <a:pathLst>
              <a:path w="1440179" h="359410">
                <a:moveTo>
                  <a:pt x="1440180" y="0"/>
                </a:moveTo>
                <a:lnTo>
                  <a:pt x="1434062" y="56701"/>
                </a:lnTo>
                <a:lnTo>
                  <a:pt x="1417027" y="105960"/>
                </a:lnTo>
                <a:lnTo>
                  <a:pt x="1391049" y="144813"/>
                </a:lnTo>
                <a:lnTo>
                  <a:pt x="1358103" y="170297"/>
                </a:lnTo>
                <a:lnTo>
                  <a:pt x="1320165" y="179450"/>
                </a:lnTo>
                <a:lnTo>
                  <a:pt x="840105" y="179450"/>
                </a:lnTo>
                <a:lnTo>
                  <a:pt x="802166" y="188604"/>
                </a:lnTo>
                <a:lnTo>
                  <a:pt x="769220" y="214088"/>
                </a:lnTo>
                <a:lnTo>
                  <a:pt x="743242" y="252941"/>
                </a:lnTo>
                <a:lnTo>
                  <a:pt x="726207" y="302200"/>
                </a:lnTo>
                <a:lnTo>
                  <a:pt x="720090" y="358901"/>
                </a:lnTo>
                <a:lnTo>
                  <a:pt x="713972" y="302200"/>
                </a:lnTo>
                <a:lnTo>
                  <a:pt x="696937" y="252941"/>
                </a:lnTo>
                <a:lnTo>
                  <a:pt x="670959" y="214088"/>
                </a:lnTo>
                <a:lnTo>
                  <a:pt x="638013" y="188604"/>
                </a:lnTo>
                <a:lnTo>
                  <a:pt x="600075" y="179450"/>
                </a:lnTo>
                <a:lnTo>
                  <a:pt x="120015" y="179450"/>
                </a:lnTo>
                <a:lnTo>
                  <a:pt x="82076" y="170297"/>
                </a:lnTo>
                <a:lnTo>
                  <a:pt x="49130" y="144813"/>
                </a:lnTo>
                <a:lnTo>
                  <a:pt x="23152" y="105960"/>
                </a:lnTo>
                <a:lnTo>
                  <a:pt x="6117" y="56701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8341" y="2702560"/>
            <a:ext cx="8877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Carlito"/>
                <a:cs typeface="Carlito"/>
              </a:rPr>
              <a:t>a</a:t>
            </a:r>
            <a:r>
              <a:rPr sz="2200" spc="-30" dirty="0">
                <a:latin typeface="Carlito"/>
                <a:cs typeface="Carlito"/>
              </a:rPr>
              <a:t>t</a:t>
            </a:r>
            <a:r>
              <a:rPr sz="2200" dirty="0">
                <a:latin typeface="Carlito"/>
                <a:cs typeface="Carlito"/>
              </a:rPr>
              <a:t>tr</a:t>
            </a:r>
            <a:r>
              <a:rPr sz="2200" spc="-10" dirty="0">
                <a:latin typeface="Carlito"/>
                <a:cs typeface="Carlito"/>
              </a:rPr>
              <a:t>i</a:t>
            </a:r>
            <a:r>
              <a:rPr sz="2200" spc="-5" dirty="0">
                <a:latin typeface="Carlito"/>
                <a:cs typeface="Carlito"/>
              </a:rPr>
              <a:t>b</a:t>
            </a:r>
            <a:r>
              <a:rPr sz="2200" spc="-10" dirty="0">
                <a:latin typeface="Carlito"/>
                <a:cs typeface="Carlito"/>
              </a:rPr>
              <a:t>u</a:t>
            </a:r>
            <a:r>
              <a:rPr sz="2200" dirty="0">
                <a:latin typeface="Carlito"/>
                <a:cs typeface="Carlito"/>
              </a:rPr>
              <a:t>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4886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Balisages</a:t>
            </a:r>
            <a:r>
              <a:rPr spc="-30" dirty="0"/>
              <a:t> </a:t>
            </a:r>
            <a:r>
              <a:rPr spc="-10" dirty="0"/>
              <a:t>particuliers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697"/>
            <a:ext cx="7957820" cy="428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Commentaires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&lt;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!-- </a:t>
            </a:r>
            <a:r>
              <a:rPr sz="2000" spc="-5" dirty="0">
                <a:latin typeface="Carlito"/>
                <a:cs typeface="Carlito"/>
              </a:rPr>
              <a:t>ceci </a:t>
            </a:r>
            <a:r>
              <a:rPr sz="2000" spc="-10" dirty="0">
                <a:latin typeface="Carlito"/>
                <a:cs typeface="Carlito"/>
              </a:rPr>
              <a:t>est </a:t>
            </a:r>
            <a:r>
              <a:rPr sz="2000" spc="-5" dirty="0">
                <a:latin typeface="Carlito"/>
                <a:cs typeface="Carlito"/>
              </a:rPr>
              <a:t>un </a:t>
            </a:r>
            <a:r>
              <a:rPr sz="2000" spc="-15" dirty="0">
                <a:latin typeface="Carlito"/>
                <a:cs typeface="Carlito"/>
              </a:rPr>
              <a:t>commentaire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--</a:t>
            </a:r>
            <a:r>
              <a:rPr sz="2000" spc="-5" dirty="0">
                <a:latin typeface="Carlito"/>
                <a:cs typeface="Carlito"/>
              </a:rPr>
              <a:t>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rlito"/>
              <a:cs typeface="Carlito"/>
            </a:endParaRPr>
          </a:p>
          <a:p>
            <a:pPr marL="355600" indent="-342900">
              <a:lnSpc>
                <a:spcPts val="28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Sections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85" dirty="0">
                <a:latin typeface="Carlito"/>
                <a:cs typeface="Carlito"/>
              </a:rPr>
              <a:t>CDATA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610"/>
              </a:lnSpc>
            </a:pPr>
            <a:r>
              <a:rPr sz="2200" spc="-30" dirty="0">
                <a:latin typeface="Carlito"/>
                <a:cs typeface="Carlito"/>
              </a:rPr>
              <a:t>&lt;exampleOfACDATA&gt;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200" spc="-45" dirty="0">
                <a:latin typeface="Carlito"/>
                <a:cs typeface="Carlito"/>
              </a:rPr>
              <a:t>&lt;</a:t>
            </a:r>
            <a:r>
              <a:rPr sz="2200" b="1" spc="-45" dirty="0">
                <a:solidFill>
                  <a:srgbClr val="C00000"/>
                </a:solidFill>
                <a:latin typeface="Carlito"/>
                <a:cs typeface="Carlito"/>
              </a:rPr>
              <a:t>![CDATA[</a:t>
            </a:r>
            <a:endParaRPr sz="2200">
              <a:latin typeface="Carlito"/>
              <a:cs typeface="Carlito"/>
            </a:endParaRPr>
          </a:p>
          <a:p>
            <a:pPr marL="869950" marR="5080">
              <a:lnSpc>
                <a:spcPts val="1920"/>
              </a:lnSpc>
              <a:spcBef>
                <a:spcPts val="470"/>
              </a:spcBef>
            </a:pPr>
            <a:r>
              <a:rPr sz="2000" spc="-5" dirty="0">
                <a:latin typeface="Carlito"/>
                <a:cs typeface="Carlito"/>
              </a:rPr>
              <a:t>Comme </a:t>
            </a:r>
            <a:r>
              <a:rPr sz="2000" spc="-100" dirty="0">
                <a:latin typeface="Arial"/>
                <a:cs typeface="Arial"/>
              </a:rPr>
              <a:t>c’est </a:t>
            </a:r>
            <a:r>
              <a:rPr sz="2000" spc="-5" dirty="0">
                <a:latin typeface="Carlito"/>
                <a:cs typeface="Carlito"/>
              </a:rPr>
              <a:t>une </a:t>
            </a:r>
            <a:r>
              <a:rPr sz="2000" spc="-10" dirty="0">
                <a:latin typeface="Carlito"/>
                <a:cs typeface="Carlito"/>
              </a:rPr>
              <a:t>section </a:t>
            </a:r>
            <a:r>
              <a:rPr sz="2000" spc="-75" dirty="0">
                <a:latin typeface="Carlito"/>
                <a:cs typeface="Carlito"/>
              </a:rPr>
              <a:t>CDATA </a:t>
            </a:r>
            <a:r>
              <a:rPr sz="2000" spc="-5" dirty="0">
                <a:latin typeface="Carlito"/>
                <a:cs typeface="Carlito"/>
              </a:rPr>
              <a:t>on peut </a:t>
            </a:r>
            <a:r>
              <a:rPr sz="2000" spc="-15" dirty="0">
                <a:latin typeface="Carlito"/>
                <a:cs typeface="Carlito"/>
              </a:rPr>
              <a:t>utilizer </a:t>
            </a:r>
            <a:r>
              <a:rPr sz="2000" spc="-10" dirty="0">
                <a:latin typeface="Carlito"/>
                <a:cs typeface="Carlito"/>
              </a:rPr>
              <a:t>toutes sortes de  </a:t>
            </a:r>
            <a:r>
              <a:rPr sz="2000" spc="-15" dirty="0">
                <a:latin typeface="Carlito"/>
                <a:cs typeface="Carlito"/>
              </a:rPr>
              <a:t>caractères </a:t>
            </a:r>
            <a:r>
              <a:rPr sz="2000" spc="-10" dirty="0">
                <a:latin typeface="Carlito"/>
                <a:cs typeface="Carlito"/>
              </a:rPr>
              <a:t>réservés comme </a:t>
            </a:r>
            <a:r>
              <a:rPr sz="2000" spc="-5" dirty="0">
                <a:latin typeface="Carlito"/>
                <a:cs typeface="Carlito"/>
              </a:rPr>
              <a:t>&gt;, &lt; , " </a:t>
            </a:r>
            <a:r>
              <a:rPr sz="2000" spc="-10" dirty="0">
                <a:latin typeface="Carlito"/>
                <a:cs typeface="Carlito"/>
              </a:rPr>
              <a:t>et </a:t>
            </a:r>
            <a:r>
              <a:rPr sz="2000" spc="-5" dirty="0">
                <a:latin typeface="Carlito"/>
                <a:cs typeface="Carlito"/>
              </a:rPr>
              <a:t>&amp;, ou </a:t>
            </a:r>
            <a:r>
              <a:rPr sz="2000" spc="-10" dirty="0">
                <a:latin typeface="Carlito"/>
                <a:cs typeface="Carlito"/>
              </a:rPr>
              <a:t>écrire </a:t>
            </a:r>
            <a:r>
              <a:rPr sz="2000" spc="-5" dirty="0">
                <a:latin typeface="Carlito"/>
                <a:cs typeface="Carlito"/>
              </a:rPr>
              <a:t>des choses</a:t>
            </a:r>
            <a:r>
              <a:rPr sz="2000" spc="2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comme</a:t>
            </a:r>
            <a:endParaRPr sz="2000">
              <a:latin typeface="Carlito"/>
              <a:cs typeface="Carlito"/>
            </a:endParaRPr>
          </a:p>
          <a:p>
            <a:pPr marL="869950">
              <a:lnSpc>
                <a:spcPts val="1935"/>
              </a:lnSpc>
            </a:pPr>
            <a:r>
              <a:rPr sz="2000" spc="-10" dirty="0">
                <a:latin typeface="Carlito"/>
                <a:cs typeface="Carlito"/>
              </a:rPr>
              <a:t>&lt;foo&gt;&lt;/bar&gt; et </a:t>
            </a:r>
            <a:r>
              <a:rPr sz="2000" dirty="0">
                <a:latin typeface="Carlito"/>
                <a:cs typeface="Carlito"/>
              </a:rPr>
              <a:t>le </a:t>
            </a:r>
            <a:r>
              <a:rPr sz="2000" spc="-10" dirty="0">
                <a:latin typeface="Carlito"/>
                <a:cs typeface="Carlito"/>
              </a:rPr>
              <a:t>document </a:t>
            </a:r>
            <a:r>
              <a:rPr sz="2000" spc="-5" dirty="0">
                <a:latin typeface="Carlito"/>
                <a:cs typeface="Carlito"/>
              </a:rPr>
              <a:t>XML </a:t>
            </a:r>
            <a:r>
              <a:rPr sz="2000" spc="-20" dirty="0">
                <a:latin typeface="Carlito"/>
                <a:cs typeface="Carlito"/>
              </a:rPr>
              <a:t>reste </a:t>
            </a:r>
            <a:r>
              <a:rPr sz="2000" spc="-5" dirty="0">
                <a:latin typeface="Carlito"/>
                <a:cs typeface="Carlito"/>
              </a:rPr>
              <a:t>bien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formé!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635"/>
              </a:lnSpc>
            </a:pPr>
            <a:r>
              <a:rPr sz="2200" b="1" spc="-5" dirty="0">
                <a:solidFill>
                  <a:srgbClr val="C00000"/>
                </a:solidFill>
                <a:latin typeface="Carlito"/>
                <a:cs typeface="Carlito"/>
              </a:rPr>
              <a:t>]]</a:t>
            </a:r>
            <a:r>
              <a:rPr sz="2200" spc="-5" dirty="0">
                <a:latin typeface="Carlito"/>
                <a:cs typeface="Carlito"/>
              </a:rPr>
              <a:t>&gt;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200" spc="-30" dirty="0">
                <a:latin typeface="Carlito"/>
                <a:cs typeface="Carlito"/>
              </a:rPr>
              <a:t>&lt;/exampleOfACDATA&gt;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ts val="2760"/>
              </a:lnSpc>
              <a:spcBef>
                <a:spcPts val="1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Instructions de </a:t>
            </a:r>
            <a:r>
              <a:rPr sz="2400" spc="-10" dirty="0">
                <a:latin typeface="Carlito"/>
                <a:cs typeface="Carlito"/>
              </a:rPr>
              <a:t>traitement </a:t>
            </a:r>
            <a:r>
              <a:rPr sz="2400" spc="-5" dirty="0">
                <a:latin typeface="Carlito"/>
                <a:cs typeface="Carlito"/>
              </a:rPr>
              <a:t>pour </a:t>
            </a:r>
            <a:r>
              <a:rPr sz="2400" dirty="0">
                <a:latin typeface="Carlito"/>
                <a:cs typeface="Carlito"/>
              </a:rPr>
              <a:t>le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processeur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&lt;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?</a:t>
            </a:r>
            <a:r>
              <a:rPr sz="2000" spc="-5" dirty="0">
                <a:latin typeface="Carlito"/>
                <a:cs typeface="Carlito"/>
              </a:rPr>
              <a:t>xml-stylesheet </a:t>
            </a:r>
            <a:r>
              <a:rPr sz="2000" spc="-10" dirty="0">
                <a:latin typeface="Carlito"/>
                <a:cs typeface="Carlito"/>
              </a:rPr>
              <a:t>type='text/xsl'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href='talk.xsl'?&gt;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46691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Arbre </a:t>
            </a:r>
            <a:r>
              <a:rPr spc="-5" dirty="0"/>
              <a:t>XML</a:t>
            </a:r>
            <a:r>
              <a:rPr spc="-55" dirty="0"/>
              <a:t> </a:t>
            </a:r>
            <a:r>
              <a:rPr spc="-20" dirty="0"/>
              <a:t>(revisité)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333"/>
            <a:ext cx="7158355" cy="37636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0" dirty="0">
                <a:latin typeface="Arial"/>
                <a:cs typeface="Arial"/>
              </a:rPr>
              <a:t>Nœuds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internes: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Noms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balises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Feuilles: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Carlito"/>
                <a:cs typeface="Carlito"/>
              </a:rPr>
              <a:t>Attributs </a:t>
            </a:r>
            <a:r>
              <a:rPr sz="2800" spc="-10" dirty="0">
                <a:latin typeface="Carlito"/>
                <a:cs typeface="Carlito"/>
              </a:rPr>
              <a:t>(dont déclarations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namespaces)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70" dirty="0">
                <a:latin typeface="Carlito"/>
                <a:cs typeface="Carlito"/>
              </a:rPr>
              <a:t>Texte </a:t>
            </a:r>
            <a:r>
              <a:rPr sz="2800" spc="-20" dirty="0">
                <a:latin typeface="Carlito"/>
                <a:cs typeface="Carlito"/>
              </a:rPr>
              <a:t>et/ou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entités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Carlito"/>
                <a:cs typeface="Carlito"/>
              </a:rPr>
              <a:t>Commentaires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Instructions de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processing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62706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Document </a:t>
            </a:r>
            <a:r>
              <a:rPr dirty="0"/>
              <a:t>XML </a:t>
            </a:r>
            <a:r>
              <a:rPr spc="-5" dirty="0"/>
              <a:t>bien</a:t>
            </a:r>
            <a:r>
              <a:rPr spc="-25" dirty="0"/>
              <a:t> </a:t>
            </a:r>
            <a:r>
              <a:rPr spc="-15" dirty="0"/>
              <a:t>formé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10"/>
            <a:ext cx="8477250" cy="37566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Carlito"/>
                <a:cs typeface="Carlito"/>
              </a:rPr>
              <a:t>Tout </a:t>
            </a:r>
            <a:r>
              <a:rPr sz="2400" spc="-5" dirty="0">
                <a:latin typeface="Carlito"/>
                <a:cs typeface="Carlito"/>
              </a:rPr>
              <a:t>élément </a:t>
            </a:r>
            <a:r>
              <a:rPr sz="2400" spc="-15" dirty="0">
                <a:latin typeface="Carlito"/>
                <a:cs typeface="Carlito"/>
              </a:rPr>
              <a:t>contenant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une balise de début </a:t>
            </a:r>
            <a:r>
              <a:rPr sz="2400" spc="-10" dirty="0">
                <a:latin typeface="Carlito"/>
                <a:cs typeface="Carlito"/>
              </a:rPr>
              <a:t>et </a:t>
            </a:r>
            <a:r>
              <a:rPr sz="2400" spc="-5" dirty="0">
                <a:latin typeface="Carlito"/>
                <a:cs typeface="Carlito"/>
              </a:rPr>
              <a:t>une balise de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fin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Carlito"/>
                <a:cs typeface="Carlito"/>
              </a:rPr>
              <a:t>Tout </a:t>
            </a:r>
            <a:r>
              <a:rPr sz="2400" spc="-5" dirty="0">
                <a:latin typeface="Carlito"/>
                <a:cs typeface="Carlito"/>
              </a:rPr>
              <a:t>élément </a:t>
            </a:r>
            <a:r>
              <a:rPr sz="2400" dirty="0">
                <a:latin typeface="Carlito"/>
                <a:cs typeface="Carlito"/>
              </a:rPr>
              <a:t>vide a </a:t>
            </a:r>
            <a:r>
              <a:rPr sz="2400" spc="-5" dirty="0">
                <a:latin typeface="Carlito"/>
                <a:cs typeface="Carlito"/>
              </a:rPr>
              <a:t>une </a:t>
            </a:r>
            <a:r>
              <a:rPr sz="2400" spc="-10" dirty="0">
                <a:latin typeface="Carlito"/>
                <a:cs typeface="Carlito"/>
              </a:rPr>
              <a:t>barre </a:t>
            </a:r>
            <a:r>
              <a:rPr sz="2400" spc="-5" dirty="0">
                <a:latin typeface="Carlito"/>
                <a:cs typeface="Carlito"/>
              </a:rPr>
              <a:t>oblique </a:t>
            </a:r>
            <a:r>
              <a:rPr sz="2400" dirty="0">
                <a:latin typeface="Carlito"/>
                <a:cs typeface="Carlito"/>
              </a:rPr>
              <a:t>en </a:t>
            </a:r>
            <a:r>
              <a:rPr sz="2400" spc="-5" dirty="0">
                <a:latin typeface="Carlito"/>
                <a:cs typeface="Carlito"/>
              </a:rPr>
              <a:t>fin de sa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balise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Toutes </a:t>
            </a:r>
            <a:r>
              <a:rPr sz="2400" dirty="0">
                <a:latin typeface="Carlito"/>
                <a:cs typeface="Carlito"/>
              </a:rPr>
              <a:t>les </a:t>
            </a:r>
            <a:r>
              <a:rPr sz="2400" spc="-15" dirty="0">
                <a:latin typeface="Carlito"/>
                <a:cs typeface="Carlito"/>
              </a:rPr>
              <a:t>valeurs </a:t>
            </a:r>
            <a:r>
              <a:rPr sz="2400" spc="-10" dirty="0">
                <a:latin typeface="Carlito"/>
                <a:cs typeface="Carlito"/>
              </a:rPr>
              <a:t>d'attribut sont </a:t>
            </a:r>
            <a:r>
              <a:rPr sz="2400" spc="-15" dirty="0">
                <a:latin typeface="Carlito"/>
                <a:cs typeface="Carlito"/>
              </a:rPr>
              <a:t>entre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guillemets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Les éléments ne se </a:t>
            </a:r>
            <a:r>
              <a:rPr sz="2400" spc="-10" dirty="0">
                <a:latin typeface="Carlito"/>
                <a:cs typeface="Carlito"/>
              </a:rPr>
              <a:t>chevauchent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</a:t>
            </a:r>
            <a:endParaRPr sz="2400">
              <a:latin typeface="Carlito"/>
              <a:cs typeface="Carlito"/>
            </a:endParaRPr>
          </a:p>
          <a:p>
            <a:pPr marL="355600" marR="321945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50" dirty="0">
                <a:latin typeface="Arial"/>
                <a:cs typeface="Arial"/>
              </a:rPr>
              <a:t>Les </a:t>
            </a:r>
            <a:r>
              <a:rPr sz="2400" spc="-125" dirty="0">
                <a:latin typeface="Arial"/>
                <a:cs typeface="Arial"/>
              </a:rPr>
              <a:t>caractères </a:t>
            </a:r>
            <a:r>
              <a:rPr sz="2400" spc="-110" dirty="0">
                <a:latin typeface="Arial"/>
                <a:cs typeface="Arial"/>
              </a:rPr>
              <a:t>de </a:t>
            </a:r>
            <a:r>
              <a:rPr sz="2400" spc="-135" dirty="0">
                <a:latin typeface="Arial"/>
                <a:cs typeface="Arial"/>
              </a:rPr>
              <a:t>balisage </a:t>
            </a:r>
            <a:r>
              <a:rPr sz="2400" spc="-140" dirty="0">
                <a:latin typeface="Arial"/>
                <a:cs typeface="Arial"/>
              </a:rPr>
              <a:t>&lt;, </a:t>
            </a:r>
            <a:r>
              <a:rPr sz="2400" spc="-25" dirty="0">
                <a:latin typeface="Arial"/>
                <a:cs typeface="Arial"/>
              </a:rPr>
              <a:t>]]&gt; </a:t>
            </a:r>
            <a:r>
              <a:rPr sz="2400" spc="-10" dirty="0">
                <a:latin typeface="Arial"/>
                <a:cs typeface="Arial"/>
              </a:rPr>
              <a:t>et </a:t>
            </a:r>
            <a:r>
              <a:rPr sz="2400" spc="35" dirty="0">
                <a:latin typeface="Arial"/>
                <a:cs typeface="Arial"/>
              </a:rPr>
              <a:t>&amp; </a:t>
            </a:r>
            <a:r>
              <a:rPr sz="2400" spc="-110" dirty="0">
                <a:latin typeface="Arial"/>
                <a:cs typeface="Arial"/>
              </a:rPr>
              <a:t>n’apparaissent </a:t>
            </a:r>
            <a:r>
              <a:rPr sz="2400" spc="-180" dirty="0">
                <a:latin typeface="Arial"/>
                <a:cs typeface="Arial"/>
              </a:rPr>
              <a:t>pas </a:t>
            </a:r>
            <a:r>
              <a:rPr sz="2400" spc="-155" dirty="0">
                <a:latin typeface="Arial"/>
                <a:cs typeface="Arial"/>
              </a:rPr>
              <a:t>dans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le  </a:t>
            </a:r>
            <a:r>
              <a:rPr sz="2400" spc="-15" dirty="0">
                <a:latin typeface="Carlito"/>
                <a:cs typeface="Carlito"/>
              </a:rPr>
              <a:t>contenu textuel </a:t>
            </a:r>
            <a:r>
              <a:rPr sz="2400" spc="-5" dirty="0">
                <a:latin typeface="Carlito"/>
                <a:cs typeface="Carlito"/>
              </a:rPr>
              <a:t>d'un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élément</a:t>
            </a:r>
            <a:endParaRPr sz="2400">
              <a:latin typeface="Carlito"/>
              <a:cs typeface="Carlito"/>
            </a:endParaRPr>
          </a:p>
          <a:p>
            <a:pPr marL="355600" marR="67945" indent="-342900">
              <a:lnSpc>
                <a:spcPct val="900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Les noms </a:t>
            </a:r>
            <a:r>
              <a:rPr sz="2400" spc="-10" dirty="0">
                <a:latin typeface="Carlito"/>
                <a:cs typeface="Carlito"/>
              </a:rPr>
              <a:t>d'éléments commencent </a:t>
            </a:r>
            <a:r>
              <a:rPr sz="2400" spc="-5" dirty="0">
                <a:latin typeface="Carlito"/>
                <a:cs typeface="Carlito"/>
              </a:rPr>
              <a:t>par une </a:t>
            </a:r>
            <a:r>
              <a:rPr sz="2400" spc="-20" dirty="0">
                <a:latin typeface="Carlito"/>
                <a:cs typeface="Carlito"/>
              </a:rPr>
              <a:t>lettre </a:t>
            </a:r>
            <a:r>
              <a:rPr sz="2400" spc="-5" dirty="0">
                <a:latin typeface="Carlito"/>
                <a:cs typeface="Carlito"/>
              </a:rPr>
              <a:t>ou un </a:t>
            </a:r>
            <a:r>
              <a:rPr sz="2400" spc="-20" dirty="0">
                <a:latin typeface="Carlito"/>
                <a:cs typeface="Carlito"/>
              </a:rPr>
              <a:t>caractère  </a:t>
            </a:r>
            <a:r>
              <a:rPr sz="2400" spc="-5" dirty="0">
                <a:latin typeface="Carlito"/>
                <a:cs typeface="Carlito"/>
              </a:rPr>
              <a:t>souligné </a:t>
            </a:r>
            <a:r>
              <a:rPr sz="2400" spc="-10" dirty="0">
                <a:latin typeface="Carlito"/>
                <a:cs typeface="Carlito"/>
              </a:rPr>
              <a:t>et comportent </a:t>
            </a:r>
            <a:r>
              <a:rPr sz="2400" spc="-5" dirty="0">
                <a:latin typeface="Carlito"/>
                <a:cs typeface="Carlito"/>
              </a:rPr>
              <a:t>des </a:t>
            </a:r>
            <a:r>
              <a:rPr sz="2400" spc="-15" dirty="0">
                <a:latin typeface="Carlito"/>
                <a:cs typeface="Carlito"/>
              </a:rPr>
              <a:t>lettres, </a:t>
            </a:r>
            <a:r>
              <a:rPr sz="2400" spc="-5" dirty="0">
                <a:latin typeface="Carlito"/>
                <a:cs typeface="Carlito"/>
              </a:rPr>
              <a:t>des </a:t>
            </a:r>
            <a:r>
              <a:rPr sz="2400" spc="-10" dirty="0">
                <a:latin typeface="Carlito"/>
                <a:cs typeface="Carlito"/>
              </a:rPr>
              <a:t>chiffres, </a:t>
            </a:r>
            <a:r>
              <a:rPr sz="2400" spc="-5" dirty="0">
                <a:latin typeface="Carlito"/>
                <a:cs typeface="Carlito"/>
              </a:rPr>
              <a:t>des </a:t>
            </a:r>
            <a:r>
              <a:rPr sz="2400" spc="-10" dirty="0">
                <a:latin typeface="Carlito"/>
                <a:cs typeface="Carlito"/>
              </a:rPr>
              <a:t>tirets, </a:t>
            </a:r>
            <a:r>
              <a:rPr sz="2400" spc="-5" dirty="0">
                <a:latin typeface="Carlito"/>
                <a:cs typeface="Carlito"/>
              </a:rPr>
              <a:t>des  </a:t>
            </a:r>
            <a:r>
              <a:rPr sz="2400" spc="-10" dirty="0">
                <a:latin typeface="Carlito"/>
                <a:cs typeface="Carlito"/>
              </a:rPr>
              <a:t>points, </a:t>
            </a:r>
            <a:r>
              <a:rPr sz="2400" spc="-5" dirty="0">
                <a:latin typeface="Carlito"/>
                <a:cs typeface="Carlito"/>
              </a:rPr>
              <a:t>des </a:t>
            </a:r>
            <a:r>
              <a:rPr sz="2400" spc="-15" dirty="0">
                <a:latin typeface="Carlito"/>
                <a:cs typeface="Carlito"/>
              </a:rPr>
              <a:t>caractères </a:t>
            </a:r>
            <a:r>
              <a:rPr sz="2400" spc="-5" dirty="0">
                <a:latin typeface="Carlito"/>
                <a:cs typeface="Carlito"/>
              </a:rPr>
              <a:t>soulignés. Les deux-points </a:t>
            </a:r>
            <a:r>
              <a:rPr sz="2400" spc="-10" dirty="0">
                <a:latin typeface="Carlito"/>
                <a:cs typeface="Carlito"/>
              </a:rPr>
              <a:t>sont réservés  </a:t>
            </a:r>
            <a:r>
              <a:rPr sz="2400" dirty="0">
                <a:latin typeface="Carlito"/>
                <a:cs typeface="Carlito"/>
              </a:rPr>
              <a:t>aux espaces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4103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XML</a:t>
            </a:r>
            <a:r>
              <a:rPr spc="-35" dirty="0"/>
              <a:t> </a:t>
            </a:r>
            <a:r>
              <a:rPr spc="-5" dirty="0"/>
              <a:t>Namespaces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7926705" cy="4082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http://www.w3.org/TR/REC-xml-names/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rlito"/>
                <a:cs typeface="Carlito"/>
              </a:rPr>
              <a:t>Eviter </a:t>
            </a:r>
            <a:r>
              <a:rPr sz="2600" spc="-5" dirty="0">
                <a:latin typeface="Carlito"/>
                <a:cs typeface="Carlito"/>
              </a:rPr>
              <a:t>les </a:t>
            </a:r>
            <a:r>
              <a:rPr sz="2600" spc="-15" dirty="0">
                <a:latin typeface="Carlito"/>
                <a:cs typeface="Carlito"/>
              </a:rPr>
              <a:t>conflits </a:t>
            </a:r>
            <a:r>
              <a:rPr sz="2600" spc="-5" dirty="0">
                <a:latin typeface="Carlito"/>
                <a:cs typeface="Carlito"/>
              </a:rPr>
              <a:t>de noms </a:t>
            </a:r>
            <a:r>
              <a:rPr sz="2600" spc="-15" dirty="0">
                <a:latin typeface="Carlito"/>
                <a:cs typeface="Carlito"/>
              </a:rPr>
              <a:t>entre</a:t>
            </a:r>
            <a:r>
              <a:rPr sz="2600" spc="5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DTD: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0" dirty="0">
                <a:latin typeface="Carlito"/>
                <a:cs typeface="Carlito"/>
              </a:rPr>
              <a:t>outil:fraise </a:t>
            </a:r>
            <a:r>
              <a:rPr sz="2200" spc="-114" dirty="0">
                <a:latin typeface="Arial"/>
                <a:cs typeface="Arial"/>
              </a:rPr>
              <a:t>≠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" dirty="0">
                <a:latin typeface="Carlito"/>
                <a:cs typeface="Carlito"/>
              </a:rPr>
              <a:t>fruit:fraise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rlito"/>
                <a:cs typeface="Carlito"/>
              </a:rPr>
              <a:t>Traiter </a:t>
            </a:r>
            <a:r>
              <a:rPr sz="2600" spc="-20" dirty="0">
                <a:latin typeface="Carlito"/>
                <a:cs typeface="Carlito"/>
              </a:rPr>
              <a:t>différemment </a:t>
            </a:r>
            <a:r>
              <a:rPr sz="2600" spc="-5" dirty="0">
                <a:latin typeface="Carlito"/>
                <a:cs typeface="Carlito"/>
              </a:rPr>
              <a:t>les objets </a:t>
            </a:r>
            <a:r>
              <a:rPr sz="2600" spc="-10" dirty="0">
                <a:latin typeface="Carlito"/>
                <a:cs typeface="Carlito"/>
              </a:rPr>
              <a:t>selon </a:t>
            </a:r>
            <a:r>
              <a:rPr sz="2600" spc="-15" dirty="0">
                <a:latin typeface="Carlito"/>
                <a:cs typeface="Carlito"/>
              </a:rPr>
              <a:t>leurs</a:t>
            </a:r>
            <a:r>
              <a:rPr sz="2600" spc="1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namespaces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Noms </a:t>
            </a:r>
            <a:r>
              <a:rPr sz="2600" spc="-10" dirty="0">
                <a:latin typeface="Carlito"/>
                <a:cs typeface="Carlito"/>
              </a:rPr>
              <a:t>qualifiés:</a:t>
            </a:r>
            <a:r>
              <a:rPr sz="2600" spc="20" dirty="0"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CC3300"/>
                </a:solidFill>
                <a:latin typeface="Carlito"/>
                <a:cs typeface="Carlito"/>
              </a:rPr>
              <a:t>ns-prefix:nom-local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0" dirty="0">
                <a:latin typeface="Arial"/>
                <a:cs typeface="Arial"/>
              </a:rPr>
              <a:t>Déclaration </a:t>
            </a:r>
            <a:r>
              <a:rPr sz="2600" spc="-65" dirty="0">
                <a:latin typeface="Arial"/>
                <a:cs typeface="Arial"/>
              </a:rPr>
              <a:t>d’un </a:t>
            </a:r>
            <a:r>
              <a:rPr sz="2600" spc="-180" dirty="0">
                <a:latin typeface="Arial"/>
                <a:cs typeface="Arial"/>
              </a:rPr>
              <a:t>espace </a:t>
            </a:r>
            <a:r>
              <a:rPr sz="2600" spc="-120" dirty="0">
                <a:latin typeface="Arial"/>
                <a:cs typeface="Arial"/>
              </a:rPr>
              <a:t>de noms: </a:t>
            </a:r>
            <a:r>
              <a:rPr sz="2600" spc="-10" dirty="0">
                <a:solidFill>
                  <a:srgbClr val="CC3300"/>
                </a:solidFill>
                <a:latin typeface="Carlito"/>
                <a:cs typeface="Carlito"/>
              </a:rPr>
              <a:t>xmlns:nom </a:t>
            </a:r>
            <a:r>
              <a:rPr sz="2600" spc="-5" dirty="0">
                <a:solidFill>
                  <a:srgbClr val="CC3300"/>
                </a:solidFill>
                <a:latin typeface="Carlito"/>
                <a:cs typeface="Carlito"/>
              </a:rPr>
              <a:t>=</a:t>
            </a:r>
            <a:r>
              <a:rPr sz="2600" spc="-55" dirty="0">
                <a:solidFill>
                  <a:srgbClr val="CC33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arlito"/>
                <a:cs typeface="Carlito"/>
              </a:rPr>
              <a:t>"</a:t>
            </a:r>
            <a:r>
              <a:rPr sz="2600" spc="-5" dirty="0">
                <a:solidFill>
                  <a:srgbClr val="CC3300"/>
                </a:solidFill>
                <a:latin typeface="Carlito"/>
                <a:cs typeface="Carlito"/>
              </a:rPr>
              <a:t>url</a:t>
            </a:r>
            <a:r>
              <a:rPr sz="2400" spc="-5" dirty="0">
                <a:solidFill>
                  <a:srgbClr val="CC3300"/>
                </a:solidFill>
                <a:latin typeface="Carlito"/>
                <a:cs typeface="Carlito"/>
              </a:rPr>
              <a:t>"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85" dirty="0">
                <a:latin typeface="Arial"/>
                <a:cs typeface="Arial"/>
              </a:rPr>
              <a:t>Portée: </a:t>
            </a:r>
            <a:r>
              <a:rPr sz="2200" spc="-120" dirty="0">
                <a:latin typeface="Arial"/>
                <a:cs typeface="Arial"/>
              </a:rPr>
              <a:t>les </a:t>
            </a:r>
            <a:r>
              <a:rPr sz="2200" spc="-80" dirty="0">
                <a:latin typeface="Arial"/>
                <a:cs typeface="Arial"/>
              </a:rPr>
              <a:t>éléments </a:t>
            </a:r>
            <a:r>
              <a:rPr sz="2200" spc="-45" dirty="0">
                <a:latin typeface="Arial"/>
                <a:cs typeface="Arial"/>
              </a:rPr>
              <a:t>fils </a:t>
            </a:r>
            <a:r>
              <a:rPr sz="2200" spc="-100" dirty="0">
                <a:latin typeface="Arial"/>
                <a:cs typeface="Arial"/>
              </a:rPr>
              <a:t>de </a:t>
            </a:r>
            <a:r>
              <a:rPr sz="2200" spc="-55" dirty="0">
                <a:latin typeface="Arial"/>
                <a:cs typeface="Arial"/>
              </a:rPr>
              <a:t>l’élément </a:t>
            </a:r>
            <a:r>
              <a:rPr sz="2200" spc="-65" dirty="0">
                <a:latin typeface="Arial"/>
                <a:cs typeface="Arial"/>
              </a:rPr>
              <a:t>contenant </a:t>
            </a:r>
            <a:r>
              <a:rPr sz="2200" spc="-5" dirty="0">
                <a:latin typeface="Arial"/>
                <a:cs typeface="Arial"/>
              </a:rPr>
              <a:t>l’attribut</a:t>
            </a:r>
            <a:r>
              <a:rPr sz="2200" spc="-445" dirty="0">
                <a:latin typeface="Arial"/>
                <a:cs typeface="Arial"/>
              </a:rPr>
              <a:t> </a:t>
            </a:r>
            <a:r>
              <a:rPr sz="2200" spc="-5" dirty="0">
                <a:latin typeface="Carlito"/>
                <a:cs typeface="Carlito"/>
              </a:rPr>
              <a:t>xmlns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4103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XML</a:t>
            </a:r>
            <a:r>
              <a:rPr spc="-35" dirty="0"/>
              <a:t> </a:t>
            </a:r>
            <a:r>
              <a:rPr spc="-5" dirty="0"/>
              <a:t>Namespaces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484879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&lt;/RDF&gt;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53229"/>
            <a:ext cx="7508240" cy="2104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20" dirty="0">
                <a:latin typeface="Carlito"/>
                <a:cs typeface="Carlito"/>
              </a:rPr>
              <a:t>Par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exemple,</a:t>
            </a:r>
            <a:endParaRPr sz="2400">
              <a:latin typeface="Carlito"/>
              <a:cs typeface="Carlito"/>
            </a:endParaRPr>
          </a:p>
          <a:p>
            <a:pPr marL="927100" marR="487045">
              <a:lnSpc>
                <a:spcPct val="110000"/>
              </a:lnSpc>
            </a:pPr>
            <a:r>
              <a:rPr sz="2400" spc="-15" dirty="0">
                <a:solidFill>
                  <a:srgbClr val="CC0000"/>
                </a:solidFill>
                <a:latin typeface="Carlito"/>
                <a:cs typeface="Carlito"/>
              </a:rPr>
              <a:t>rdfs:Class </a:t>
            </a:r>
            <a:r>
              <a:rPr sz="2400" spc="-5" dirty="0">
                <a:latin typeface="Carlito"/>
                <a:cs typeface="Carlito"/>
              </a:rPr>
              <a:t>désigne </a:t>
            </a:r>
            <a:r>
              <a:rPr sz="2400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ressource  </a:t>
            </a:r>
            <a:r>
              <a:rPr sz="2400" spc="-15" dirty="0">
                <a:latin typeface="Carlito"/>
                <a:cs typeface="Carlito"/>
                <a:hlinkClick r:id="rId2"/>
              </a:rPr>
              <a:t>"h</a:t>
            </a:r>
            <a:r>
              <a:rPr sz="2400" spc="-15" dirty="0">
                <a:latin typeface="Carlito"/>
                <a:cs typeface="Carlito"/>
              </a:rPr>
              <a:t>t</a:t>
            </a:r>
            <a:r>
              <a:rPr sz="2400" spc="-15" dirty="0">
                <a:latin typeface="Carlito"/>
                <a:cs typeface="Carlito"/>
                <a:hlinkClick r:id="rId2"/>
              </a:rPr>
              <a:t>tp://www.w3.org/2000/01/rdf-schema#Class"</a:t>
            </a:r>
            <a:endParaRPr sz="2400">
              <a:latin typeface="Carlito"/>
              <a:cs typeface="Carlito"/>
            </a:endParaRPr>
          </a:p>
          <a:p>
            <a:pPr marL="927100" marR="5080">
              <a:lnSpc>
                <a:spcPct val="113500"/>
              </a:lnSpc>
              <a:spcBef>
                <a:spcPts val="325"/>
              </a:spcBef>
            </a:pPr>
            <a:r>
              <a:rPr sz="2400" b="1" dirty="0">
                <a:solidFill>
                  <a:srgbClr val="006600"/>
                </a:solidFill>
                <a:latin typeface="Carlito"/>
                <a:cs typeface="Carlito"/>
              </a:rPr>
              <a:t>RDF </a:t>
            </a:r>
            <a:r>
              <a:rPr sz="2400" spc="-5" dirty="0">
                <a:latin typeface="Carlito"/>
                <a:cs typeface="Carlito"/>
              </a:rPr>
              <a:t>désigne </a:t>
            </a:r>
            <a:r>
              <a:rPr sz="2400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ressource  </a:t>
            </a:r>
            <a:r>
              <a:rPr sz="2400" spc="-15" dirty="0">
                <a:latin typeface="Carlito"/>
                <a:cs typeface="Carlito"/>
              </a:rPr>
              <a:t>"</a:t>
            </a:r>
            <a:r>
              <a:rPr sz="2400" spc="-15" dirty="0">
                <a:latin typeface="Carlito"/>
                <a:cs typeface="Carlito"/>
                <a:hlinkClick r:id="rId3"/>
              </a:rPr>
              <a:t>http://www.w3.org/1999/02/22-rdf-syntax-ns#RDF"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1371" y="3517900"/>
            <a:ext cx="2407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600"/>
                </a:solidFill>
                <a:latin typeface="Carlito"/>
                <a:cs typeface="Carlito"/>
              </a:rPr>
              <a:t>Namespace par</a:t>
            </a:r>
            <a:r>
              <a:rPr sz="2000" b="1" spc="-25" dirty="0">
                <a:solidFill>
                  <a:srgbClr val="0066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006600"/>
                </a:solidFill>
                <a:latin typeface="Carlito"/>
                <a:cs typeface="Carlito"/>
              </a:rPr>
              <a:t>défaut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3019"/>
            <a:ext cx="7757159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612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C0000"/>
                </a:solidFill>
                <a:latin typeface="Carlito"/>
                <a:cs typeface="Carlito"/>
              </a:rPr>
              <a:t>Namespaces</a:t>
            </a:r>
            <a:r>
              <a:rPr sz="2000" b="1" spc="1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Carlito"/>
                <a:cs typeface="Carlito"/>
              </a:rPr>
              <a:t>només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rlito"/>
              <a:cs typeface="Carlito"/>
            </a:endParaRPr>
          </a:p>
          <a:p>
            <a:pPr marL="355600" marR="5080" indent="-342900">
              <a:lnSpc>
                <a:spcPct val="110000"/>
              </a:lnSpc>
            </a:pPr>
            <a:r>
              <a:rPr sz="2400" spc="-5" dirty="0">
                <a:latin typeface="Carlito"/>
                <a:cs typeface="Carlito"/>
              </a:rPr>
              <a:t>&lt;RDF </a:t>
            </a:r>
            <a:r>
              <a:rPr sz="2400" spc="-15" dirty="0">
                <a:solidFill>
                  <a:srgbClr val="CC0000"/>
                </a:solidFill>
                <a:latin typeface="Carlito"/>
                <a:cs typeface="Carlito"/>
              </a:rPr>
              <a:t>xmlns:rdfs</a:t>
            </a:r>
            <a:r>
              <a:rPr sz="2400" spc="-15" dirty="0">
                <a:latin typeface="Carlito"/>
                <a:cs typeface="Carlito"/>
              </a:rPr>
              <a:t>="&amp;rdfs;"  </a:t>
            </a:r>
            <a:r>
              <a:rPr sz="2400" spc="-15" dirty="0">
                <a:solidFill>
                  <a:srgbClr val="CC0000"/>
                </a:solidFill>
                <a:latin typeface="Carlito"/>
                <a:cs typeface="Carlito"/>
              </a:rPr>
              <a:t>xmlns:rdf</a:t>
            </a:r>
            <a:r>
              <a:rPr sz="2400" spc="-15" dirty="0">
                <a:latin typeface="Carlito"/>
                <a:cs typeface="Carlito"/>
                <a:hlinkClick r:id="rId4"/>
              </a:rPr>
              <a:t>="h</a:t>
            </a:r>
            <a:r>
              <a:rPr sz="2400" spc="-15" dirty="0">
                <a:latin typeface="Carlito"/>
                <a:cs typeface="Carlito"/>
              </a:rPr>
              <a:t>t</a:t>
            </a:r>
            <a:r>
              <a:rPr sz="2400" spc="-15" dirty="0">
                <a:latin typeface="Carlito"/>
                <a:cs typeface="Carlito"/>
                <a:hlinkClick r:id="rId4"/>
              </a:rPr>
              <a:t>tp://w</a:t>
            </a:r>
            <a:r>
              <a:rPr sz="2400" spc="-15" dirty="0">
                <a:latin typeface="Carlito"/>
                <a:cs typeface="Carlito"/>
              </a:rPr>
              <a:t>w</a:t>
            </a:r>
            <a:r>
              <a:rPr sz="2400" spc="-15" dirty="0">
                <a:latin typeface="Carlito"/>
                <a:cs typeface="Carlito"/>
                <a:hlinkClick r:id="rId4"/>
              </a:rPr>
              <a:t>w.w3.org/1999/02/22-rdf-syntax-ns#" 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6600"/>
                </a:solidFill>
                <a:latin typeface="Carlito"/>
                <a:cs typeface="Carlito"/>
              </a:rPr>
              <a:t>xmlns</a:t>
            </a:r>
            <a:r>
              <a:rPr sz="2400" spc="-15" dirty="0">
                <a:latin typeface="Carlito"/>
                <a:cs typeface="Carlito"/>
                <a:hlinkClick r:id="rId4"/>
              </a:rPr>
              <a:t>="h</a:t>
            </a:r>
            <a:r>
              <a:rPr sz="2400" spc="-15" dirty="0">
                <a:latin typeface="Carlito"/>
                <a:cs typeface="Carlito"/>
              </a:rPr>
              <a:t>t</a:t>
            </a:r>
            <a:r>
              <a:rPr sz="2400" spc="-15" dirty="0">
                <a:latin typeface="Carlito"/>
                <a:cs typeface="Carlito"/>
                <a:hlinkClick r:id="rId4"/>
              </a:rPr>
              <a:t>tp://w</a:t>
            </a:r>
            <a:r>
              <a:rPr sz="2400" spc="-15" dirty="0">
                <a:latin typeface="Carlito"/>
                <a:cs typeface="Carlito"/>
              </a:rPr>
              <a:t>w</a:t>
            </a:r>
            <a:r>
              <a:rPr sz="2400" spc="-15" dirty="0">
                <a:latin typeface="Carlito"/>
                <a:cs typeface="Carlito"/>
                <a:hlinkClick r:id="rId4"/>
              </a:rPr>
              <a:t>w.w3.org/1999/02/22-rdf-syntax-ns#"&gt;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2400" spc="-10" dirty="0">
                <a:latin typeface="Carlito"/>
                <a:cs typeface="Carlito"/>
              </a:rPr>
              <a:t>&lt;rdfs:Class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rdf:ID</a:t>
            </a:r>
            <a:r>
              <a:rPr sz="2400" spc="-35" dirty="0">
                <a:latin typeface="Arial"/>
                <a:cs typeface="Arial"/>
              </a:rPr>
              <a:t>='Object’/&gt;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380" y="1708911"/>
            <a:ext cx="1288415" cy="455930"/>
          </a:xfrm>
          <a:custGeom>
            <a:avLst/>
            <a:gdLst/>
            <a:ahLst/>
            <a:cxnLst/>
            <a:rect l="l" t="t" r="r" b="b"/>
            <a:pathLst>
              <a:path w="1288414" h="455930">
                <a:moveTo>
                  <a:pt x="71755" y="357250"/>
                </a:moveTo>
                <a:lnTo>
                  <a:pt x="67691" y="357504"/>
                </a:lnTo>
                <a:lnTo>
                  <a:pt x="65405" y="360172"/>
                </a:lnTo>
                <a:lnTo>
                  <a:pt x="0" y="434593"/>
                </a:lnTo>
                <a:lnTo>
                  <a:pt x="97028" y="454913"/>
                </a:lnTo>
                <a:lnTo>
                  <a:pt x="100457" y="455675"/>
                </a:lnTo>
                <a:lnTo>
                  <a:pt x="103759" y="453389"/>
                </a:lnTo>
                <a:lnTo>
                  <a:pt x="104521" y="449961"/>
                </a:lnTo>
                <a:lnTo>
                  <a:pt x="105156" y="446532"/>
                </a:lnTo>
                <a:lnTo>
                  <a:pt x="102997" y="443229"/>
                </a:lnTo>
                <a:lnTo>
                  <a:pt x="99568" y="442467"/>
                </a:lnTo>
                <a:lnTo>
                  <a:pt x="71592" y="436625"/>
                </a:lnTo>
                <a:lnTo>
                  <a:pt x="13970" y="436625"/>
                </a:lnTo>
                <a:lnTo>
                  <a:pt x="9906" y="424561"/>
                </a:lnTo>
                <a:lnTo>
                  <a:pt x="32222" y="417123"/>
                </a:lnTo>
                <a:lnTo>
                  <a:pt x="74930" y="368553"/>
                </a:lnTo>
                <a:lnTo>
                  <a:pt x="77216" y="365887"/>
                </a:lnTo>
                <a:lnTo>
                  <a:pt x="76962" y="361950"/>
                </a:lnTo>
                <a:lnTo>
                  <a:pt x="71755" y="357250"/>
                </a:lnTo>
                <a:close/>
              </a:path>
              <a:path w="1288414" h="455930">
                <a:moveTo>
                  <a:pt x="32222" y="417123"/>
                </a:moveTo>
                <a:lnTo>
                  <a:pt x="9906" y="424561"/>
                </a:lnTo>
                <a:lnTo>
                  <a:pt x="13970" y="436625"/>
                </a:lnTo>
                <a:lnTo>
                  <a:pt x="19303" y="434848"/>
                </a:lnTo>
                <a:lnTo>
                  <a:pt x="16637" y="434848"/>
                </a:lnTo>
                <a:lnTo>
                  <a:pt x="13208" y="424434"/>
                </a:lnTo>
                <a:lnTo>
                  <a:pt x="25794" y="424434"/>
                </a:lnTo>
                <a:lnTo>
                  <a:pt x="32222" y="417123"/>
                </a:lnTo>
                <a:close/>
              </a:path>
              <a:path w="1288414" h="455930">
                <a:moveTo>
                  <a:pt x="36163" y="429227"/>
                </a:moveTo>
                <a:lnTo>
                  <a:pt x="13970" y="436625"/>
                </a:lnTo>
                <a:lnTo>
                  <a:pt x="71592" y="436625"/>
                </a:lnTo>
                <a:lnTo>
                  <a:pt x="36163" y="429227"/>
                </a:lnTo>
                <a:close/>
              </a:path>
              <a:path w="1288414" h="455930">
                <a:moveTo>
                  <a:pt x="13208" y="424434"/>
                </a:moveTo>
                <a:lnTo>
                  <a:pt x="16637" y="434848"/>
                </a:lnTo>
                <a:lnTo>
                  <a:pt x="23841" y="426654"/>
                </a:lnTo>
                <a:lnTo>
                  <a:pt x="13208" y="424434"/>
                </a:lnTo>
                <a:close/>
              </a:path>
              <a:path w="1288414" h="455930">
                <a:moveTo>
                  <a:pt x="23841" y="426654"/>
                </a:moveTo>
                <a:lnTo>
                  <a:pt x="16637" y="434848"/>
                </a:lnTo>
                <a:lnTo>
                  <a:pt x="19303" y="434848"/>
                </a:lnTo>
                <a:lnTo>
                  <a:pt x="36163" y="429227"/>
                </a:lnTo>
                <a:lnTo>
                  <a:pt x="23841" y="426654"/>
                </a:lnTo>
                <a:close/>
              </a:path>
              <a:path w="1288414" h="455930">
                <a:moveTo>
                  <a:pt x="1283843" y="0"/>
                </a:moveTo>
                <a:lnTo>
                  <a:pt x="32222" y="417123"/>
                </a:lnTo>
                <a:lnTo>
                  <a:pt x="23841" y="426654"/>
                </a:lnTo>
                <a:lnTo>
                  <a:pt x="36163" y="429227"/>
                </a:lnTo>
                <a:lnTo>
                  <a:pt x="1287907" y="11937"/>
                </a:lnTo>
                <a:lnTo>
                  <a:pt x="1283843" y="0"/>
                </a:lnTo>
                <a:close/>
              </a:path>
              <a:path w="1288414" h="455930">
                <a:moveTo>
                  <a:pt x="25794" y="424434"/>
                </a:moveTo>
                <a:lnTo>
                  <a:pt x="13208" y="424434"/>
                </a:lnTo>
                <a:lnTo>
                  <a:pt x="23841" y="426654"/>
                </a:lnTo>
                <a:lnTo>
                  <a:pt x="25794" y="424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9503" y="1683511"/>
            <a:ext cx="402590" cy="675005"/>
          </a:xfrm>
          <a:custGeom>
            <a:avLst/>
            <a:gdLst/>
            <a:ahLst/>
            <a:cxnLst/>
            <a:rect l="l" t="t" r="r" b="b"/>
            <a:pathLst>
              <a:path w="402589" h="675005">
                <a:moveTo>
                  <a:pt x="10413" y="569340"/>
                </a:moveTo>
                <a:lnTo>
                  <a:pt x="3429" y="569340"/>
                </a:lnTo>
                <a:lnTo>
                  <a:pt x="635" y="572135"/>
                </a:lnTo>
                <a:lnTo>
                  <a:pt x="507" y="575690"/>
                </a:lnTo>
                <a:lnTo>
                  <a:pt x="0" y="674751"/>
                </a:lnTo>
                <a:lnTo>
                  <a:pt x="13620" y="667130"/>
                </a:lnTo>
                <a:lnTo>
                  <a:pt x="11811" y="667130"/>
                </a:lnTo>
                <a:lnTo>
                  <a:pt x="888" y="660653"/>
                </a:lnTo>
                <a:lnTo>
                  <a:pt x="12835" y="640444"/>
                </a:lnTo>
                <a:lnTo>
                  <a:pt x="13208" y="575690"/>
                </a:lnTo>
                <a:lnTo>
                  <a:pt x="13208" y="572135"/>
                </a:lnTo>
                <a:lnTo>
                  <a:pt x="10413" y="569340"/>
                </a:lnTo>
                <a:close/>
              </a:path>
              <a:path w="402589" h="675005">
                <a:moveTo>
                  <a:pt x="12835" y="640444"/>
                </a:moveTo>
                <a:lnTo>
                  <a:pt x="888" y="660653"/>
                </a:lnTo>
                <a:lnTo>
                  <a:pt x="11811" y="667130"/>
                </a:lnTo>
                <a:lnTo>
                  <a:pt x="13687" y="663955"/>
                </a:lnTo>
                <a:lnTo>
                  <a:pt x="12700" y="663955"/>
                </a:lnTo>
                <a:lnTo>
                  <a:pt x="3301" y="658367"/>
                </a:lnTo>
                <a:lnTo>
                  <a:pt x="12762" y="653084"/>
                </a:lnTo>
                <a:lnTo>
                  <a:pt x="12835" y="640444"/>
                </a:lnTo>
                <a:close/>
              </a:path>
              <a:path w="402589" h="675005">
                <a:moveTo>
                  <a:pt x="83438" y="613663"/>
                </a:moveTo>
                <a:lnTo>
                  <a:pt x="80391" y="615314"/>
                </a:lnTo>
                <a:lnTo>
                  <a:pt x="23733" y="646957"/>
                </a:lnTo>
                <a:lnTo>
                  <a:pt x="11811" y="667130"/>
                </a:lnTo>
                <a:lnTo>
                  <a:pt x="13620" y="667130"/>
                </a:lnTo>
                <a:lnTo>
                  <a:pt x="86487" y="626363"/>
                </a:lnTo>
                <a:lnTo>
                  <a:pt x="89535" y="624713"/>
                </a:lnTo>
                <a:lnTo>
                  <a:pt x="90677" y="620902"/>
                </a:lnTo>
                <a:lnTo>
                  <a:pt x="89026" y="617727"/>
                </a:lnTo>
                <a:lnTo>
                  <a:pt x="87249" y="614679"/>
                </a:lnTo>
                <a:lnTo>
                  <a:pt x="83438" y="613663"/>
                </a:lnTo>
                <a:close/>
              </a:path>
              <a:path w="402589" h="675005">
                <a:moveTo>
                  <a:pt x="12762" y="653084"/>
                </a:moveTo>
                <a:lnTo>
                  <a:pt x="3301" y="658367"/>
                </a:lnTo>
                <a:lnTo>
                  <a:pt x="12700" y="663955"/>
                </a:lnTo>
                <a:lnTo>
                  <a:pt x="12762" y="653084"/>
                </a:lnTo>
                <a:close/>
              </a:path>
              <a:path w="402589" h="675005">
                <a:moveTo>
                  <a:pt x="23733" y="646957"/>
                </a:moveTo>
                <a:lnTo>
                  <a:pt x="12762" y="653084"/>
                </a:lnTo>
                <a:lnTo>
                  <a:pt x="12700" y="663955"/>
                </a:lnTo>
                <a:lnTo>
                  <a:pt x="13687" y="663955"/>
                </a:lnTo>
                <a:lnTo>
                  <a:pt x="23733" y="646957"/>
                </a:lnTo>
                <a:close/>
              </a:path>
              <a:path w="402589" h="675005">
                <a:moveTo>
                  <a:pt x="391413" y="0"/>
                </a:moveTo>
                <a:lnTo>
                  <a:pt x="12835" y="640444"/>
                </a:lnTo>
                <a:lnTo>
                  <a:pt x="12762" y="653084"/>
                </a:lnTo>
                <a:lnTo>
                  <a:pt x="23733" y="646957"/>
                </a:lnTo>
                <a:lnTo>
                  <a:pt x="402336" y="6350"/>
                </a:lnTo>
                <a:lnTo>
                  <a:pt x="39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8636" y="3179191"/>
            <a:ext cx="1676400" cy="328295"/>
          </a:xfrm>
          <a:custGeom>
            <a:avLst/>
            <a:gdLst/>
            <a:ahLst/>
            <a:cxnLst/>
            <a:rect l="l" t="t" r="r" b="b"/>
            <a:pathLst>
              <a:path w="1676400" h="328295">
                <a:moveTo>
                  <a:pt x="36575" y="35821"/>
                </a:moveTo>
                <a:lnTo>
                  <a:pt x="24814" y="40236"/>
                </a:lnTo>
                <a:lnTo>
                  <a:pt x="34576" y="48420"/>
                </a:lnTo>
                <a:lnTo>
                  <a:pt x="1673733" y="328041"/>
                </a:lnTo>
                <a:lnTo>
                  <a:pt x="1675891" y="315595"/>
                </a:lnTo>
                <a:lnTo>
                  <a:pt x="36575" y="35821"/>
                </a:lnTo>
                <a:close/>
              </a:path>
              <a:path w="1676400" h="328295">
                <a:moveTo>
                  <a:pt x="96012" y="0"/>
                </a:moveTo>
                <a:lnTo>
                  <a:pt x="0" y="36068"/>
                </a:lnTo>
                <a:lnTo>
                  <a:pt x="75946" y="99695"/>
                </a:lnTo>
                <a:lnTo>
                  <a:pt x="78612" y="101981"/>
                </a:lnTo>
                <a:lnTo>
                  <a:pt x="82676" y="101600"/>
                </a:lnTo>
                <a:lnTo>
                  <a:pt x="84962" y="98933"/>
                </a:lnTo>
                <a:lnTo>
                  <a:pt x="87122" y="96138"/>
                </a:lnTo>
                <a:lnTo>
                  <a:pt x="86740" y="92201"/>
                </a:lnTo>
                <a:lnTo>
                  <a:pt x="84074" y="89916"/>
                </a:lnTo>
                <a:lnTo>
                  <a:pt x="34576" y="48420"/>
                </a:lnTo>
                <a:lnTo>
                  <a:pt x="11302" y="44450"/>
                </a:lnTo>
                <a:lnTo>
                  <a:pt x="13462" y="31876"/>
                </a:lnTo>
                <a:lnTo>
                  <a:pt x="47083" y="31876"/>
                </a:lnTo>
                <a:lnTo>
                  <a:pt x="97154" y="13081"/>
                </a:lnTo>
                <a:lnTo>
                  <a:pt x="100457" y="11937"/>
                </a:lnTo>
                <a:lnTo>
                  <a:pt x="102108" y="8255"/>
                </a:lnTo>
                <a:lnTo>
                  <a:pt x="100964" y="4953"/>
                </a:lnTo>
                <a:lnTo>
                  <a:pt x="99695" y="1650"/>
                </a:lnTo>
                <a:lnTo>
                  <a:pt x="96012" y="0"/>
                </a:lnTo>
                <a:close/>
              </a:path>
              <a:path w="1676400" h="328295">
                <a:moveTo>
                  <a:pt x="13462" y="31876"/>
                </a:moveTo>
                <a:lnTo>
                  <a:pt x="11302" y="44450"/>
                </a:lnTo>
                <a:lnTo>
                  <a:pt x="34576" y="48420"/>
                </a:lnTo>
                <a:lnTo>
                  <a:pt x="29386" y="44069"/>
                </a:lnTo>
                <a:lnTo>
                  <a:pt x="14604" y="44069"/>
                </a:lnTo>
                <a:lnTo>
                  <a:pt x="16510" y="33274"/>
                </a:lnTo>
                <a:lnTo>
                  <a:pt x="21647" y="33274"/>
                </a:lnTo>
                <a:lnTo>
                  <a:pt x="13462" y="31876"/>
                </a:lnTo>
                <a:close/>
              </a:path>
              <a:path w="1676400" h="328295">
                <a:moveTo>
                  <a:pt x="16510" y="33274"/>
                </a:moveTo>
                <a:lnTo>
                  <a:pt x="14604" y="44069"/>
                </a:lnTo>
                <a:lnTo>
                  <a:pt x="24814" y="40236"/>
                </a:lnTo>
                <a:lnTo>
                  <a:pt x="16510" y="33274"/>
                </a:lnTo>
                <a:close/>
              </a:path>
              <a:path w="1676400" h="328295">
                <a:moveTo>
                  <a:pt x="24814" y="40236"/>
                </a:moveTo>
                <a:lnTo>
                  <a:pt x="14604" y="44069"/>
                </a:lnTo>
                <a:lnTo>
                  <a:pt x="29386" y="44069"/>
                </a:lnTo>
                <a:lnTo>
                  <a:pt x="24814" y="40236"/>
                </a:lnTo>
                <a:close/>
              </a:path>
              <a:path w="1676400" h="328295">
                <a:moveTo>
                  <a:pt x="21647" y="33274"/>
                </a:moveTo>
                <a:lnTo>
                  <a:pt x="16510" y="33274"/>
                </a:lnTo>
                <a:lnTo>
                  <a:pt x="24814" y="40236"/>
                </a:lnTo>
                <a:lnTo>
                  <a:pt x="36575" y="35821"/>
                </a:lnTo>
                <a:lnTo>
                  <a:pt x="21647" y="33274"/>
                </a:lnTo>
                <a:close/>
              </a:path>
              <a:path w="1676400" h="328295">
                <a:moveTo>
                  <a:pt x="47083" y="31876"/>
                </a:moveTo>
                <a:lnTo>
                  <a:pt x="13462" y="31876"/>
                </a:lnTo>
                <a:lnTo>
                  <a:pt x="36575" y="35821"/>
                </a:lnTo>
                <a:lnTo>
                  <a:pt x="47083" y="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40627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Attribut</a:t>
            </a:r>
            <a:r>
              <a:rPr spc="-40" dirty="0"/>
              <a:t> </a:t>
            </a:r>
            <a:r>
              <a:rPr spc="-10" dirty="0"/>
              <a:t>xml:base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213" y="1296161"/>
            <a:ext cx="6534784" cy="396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http://www.w3.org/TR/xmlbase/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rlito"/>
              <a:cs typeface="Carlito"/>
            </a:endParaRPr>
          </a:p>
          <a:p>
            <a:pPr marL="355600" marR="5080" indent="-343535">
              <a:lnSpc>
                <a:spcPct val="120000"/>
              </a:lnSpc>
            </a:pPr>
            <a:r>
              <a:rPr sz="2000" spc="-10" dirty="0">
                <a:latin typeface="Carlito"/>
                <a:cs typeface="Carlito"/>
              </a:rPr>
              <a:t>&lt;rdf:RDF xmlns:rdfs="&amp;rdfs;"  xmlns:rdf</a:t>
            </a:r>
            <a:r>
              <a:rPr sz="2000" spc="-10" dirty="0">
                <a:latin typeface="Carlito"/>
                <a:cs typeface="Carlito"/>
                <a:hlinkClick r:id="rId3"/>
              </a:rPr>
              <a:t>="h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  <a:hlinkClick r:id="rId3"/>
              </a:rPr>
              <a:t>tp://w</a:t>
            </a:r>
            <a:r>
              <a:rPr sz="2000" spc="-10" dirty="0">
                <a:latin typeface="Carlito"/>
                <a:cs typeface="Carlito"/>
              </a:rPr>
              <a:t>w</a:t>
            </a:r>
            <a:r>
              <a:rPr sz="2000" spc="-10" dirty="0">
                <a:latin typeface="Carlito"/>
                <a:cs typeface="Carlito"/>
                <a:hlinkClick r:id="rId3"/>
              </a:rPr>
              <a:t>w.w3.org/1999/02/22-rdf-syntax-ns#" 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Carlito"/>
                <a:cs typeface="Carlito"/>
              </a:rPr>
              <a:t>xml:base</a:t>
            </a:r>
            <a:r>
              <a:rPr sz="2000" spc="-10" dirty="0">
                <a:latin typeface="Carlito"/>
                <a:cs typeface="Carlito"/>
              </a:rPr>
              <a:t>="ht</a:t>
            </a:r>
            <a:r>
              <a:rPr sz="2000" spc="-10" dirty="0">
                <a:latin typeface="Carlito"/>
                <a:cs typeface="Carlito"/>
                <a:hlinkClick r:id="rId4"/>
              </a:rPr>
              <a:t>tp:w</a:t>
            </a:r>
            <a:r>
              <a:rPr sz="2000" spc="-10" dirty="0">
                <a:latin typeface="Carlito"/>
                <a:cs typeface="Carlito"/>
              </a:rPr>
              <a:t>ww</a:t>
            </a:r>
            <a:r>
              <a:rPr sz="2000" spc="-10" dirty="0">
                <a:latin typeface="Carlito"/>
                <a:cs typeface="Carlito"/>
                <a:hlinkClick r:id="rId4"/>
              </a:rPr>
              <a:t>.poly</a:t>
            </a:r>
            <a:r>
              <a:rPr sz="2000" spc="-10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  <a:hlinkClick r:id="rId4"/>
              </a:rPr>
              <a:t>ech.unice.fr/si/xml"&gt;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&lt;rdfs:Class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rdf:ID='</a:t>
            </a:r>
            <a:r>
              <a:rPr sz="2000" spc="5" dirty="0">
                <a:solidFill>
                  <a:srgbClr val="CC0000"/>
                </a:solidFill>
                <a:latin typeface="Carlito"/>
                <a:cs typeface="Carlito"/>
              </a:rPr>
              <a:t>Object</a:t>
            </a:r>
            <a:r>
              <a:rPr sz="2000" spc="5" dirty="0">
                <a:latin typeface="Arial"/>
                <a:cs typeface="Arial"/>
              </a:rPr>
              <a:t>’/&gt;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&lt;/rdf:RDF&gt;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rlito"/>
              <a:cs typeface="Carlito"/>
            </a:endParaRPr>
          </a:p>
          <a:p>
            <a:pPr marL="12700" marR="802005">
              <a:lnSpc>
                <a:spcPct val="120000"/>
              </a:lnSpc>
            </a:pPr>
            <a:r>
              <a:rPr sz="2400" spc="-5" dirty="0">
                <a:solidFill>
                  <a:srgbClr val="CC0000"/>
                </a:solidFill>
                <a:latin typeface="Carlito"/>
                <a:cs typeface="Carlito"/>
              </a:rPr>
              <a:t>Object </a:t>
            </a:r>
            <a:r>
              <a:rPr sz="2400" spc="-5" dirty="0">
                <a:latin typeface="Carlito"/>
                <a:cs typeface="Carlito"/>
              </a:rPr>
              <a:t>désigne ensuite </a:t>
            </a:r>
            <a:r>
              <a:rPr sz="2400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ressource  </a:t>
            </a:r>
            <a:r>
              <a:rPr sz="2400" dirty="0">
                <a:latin typeface="Carlito"/>
                <a:cs typeface="Carlito"/>
                <a:hlinkClick r:id="rId5"/>
              </a:rPr>
              <a:t>"</a:t>
            </a:r>
            <a:r>
              <a:rPr sz="2400" spc="-30" dirty="0">
                <a:latin typeface="Carlito"/>
                <a:cs typeface="Carlito"/>
                <a:hlinkClick r:id="rId5"/>
              </a:rPr>
              <a:t>h</a:t>
            </a:r>
            <a:r>
              <a:rPr sz="2400" spc="-4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  <a:hlinkClick r:id="rId5"/>
              </a:rPr>
              <a:t>tp://</a:t>
            </a:r>
            <a:r>
              <a:rPr sz="2400" spc="10" dirty="0">
                <a:latin typeface="Carlito"/>
                <a:cs typeface="Carlito"/>
                <a:hlinkClick r:id="rId5"/>
              </a:rPr>
              <a:t>w</a:t>
            </a:r>
            <a:r>
              <a:rPr sz="2400" dirty="0">
                <a:latin typeface="Carlito"/>
                <a:cs typeface="Carlito"/>
                <a:hlinkClick r:id="rId5"/>
              </a:rPr>
              <a:t>w</a:t>
            </a:r>
            <a:r>
              <a:rPr sz="2400" spc="-150" dirty="0">
                <a:latin typeface="Carlito"/>
                <a:cs typeface="Carlito"/>
                <a:hlinkClick r:id="rId5"/>
              </a:rPr>
              <a:t>w</a:t>
            </a:r>
            <a:r>
              <a:rPr sz="2400" spc="-5" dirty="0">
                <a:latin typeface="Carlito"/>
                <a:cs typeface="Carlito"/>
                <a:hlinkClick r:id="rId5"/>
              </a:rPr>
              <a:t>.po</a:t>
            </a:r>
            <a:r>
              <a:rPr sz="2400" spc="-15" dirty="0">
                <a:latin typeface="Carlito"/>
                <a:cs typeface="Carlito"/>
                <a:hlinkClick r:id="rId5"/>
              </a:rPr>
              <a:t>l</a:t>
            </a:r>
            <a:r>
              <a:rPr sz="2400" spc="10" dirty="0">
                <a:latin typeface="Carlito"/>
                <a:cs typeface="Carlito"/>
                <a:hlinkClick r:id="rId5"/>
              </a:rPr>
              <a:t>y</a:t>
            </a:r>
            <a:r>
              <a:rPr sz="2400" spc="-25" dirty="0">
                <a:latin typeface="Carlito"/>
                <a:cs typeface="Carlito"/>
                <a:hlinkClick r:id="rId5"/>
              </a:rPr>
              <a:t>t</a:t>
            </a:r>
            <a:r>
              <a:rPr sz="2400" dirty="0">
                <a:latin typeface="Carlito"/>
                <a:cs typeface="Carlito"/>
                <a:hlinkClick r:id="rId5"/>
              </a:rPr>
              <a:t>ech.unice</a:t>
            </a:r>
            <a:r>
              <a:rPr sz="2400" spc="-50" dirty="0">
                <a:latin typeface="Carlito"/>
                <a:cs typeface="Carlito"/>
                <a:hlinkClick r:id="rId5"/>
              </a:rPr>
              <a:t>.</a:t>
            </a:r>
            <a:r>
              <a:rPr sz="2400" spc="-5" dirty="0">
                <a:latin typeface="Carlito"/>
                <a:cs typeface="Carlito"/>
                <a:hlinkClick r:id="rId5"/>
              </a:rPr>
              <a:t>fr</a:t>
            </a:r>
            <a:r>
              <a:rPr sz="2400" spc="-50" dirty="0">
                <a:latin typeface="Carlito"/>
                <a:cs typeface="Carlito"/>
                <a:hlinkClick r:id="rId5"/>
              </a:rPr>
              <a:t>/</a:t>
            </a:r>
            <a:r>
              <a:rPr sz="2400" spc="-5" dirty="0">
                <a:latin typeface="Carlito"/>
                <a:cs typeface="Carlito"/>
                <a:hlinkClick r:id="rId5"/>
              </a:rPr>
              <a:t>si/xml#Object"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990751"/>
            <a:ext cx="4186554" cy="10528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b="0" spc="-10" dirty="0">
                <a:solidFill>
                  <a:srgbClr val="888888"/>
                </a:solidFill>
                <a:latin typeface="Carlito"/>
                <a:cs typeface="Carlito"/>
              </a:rPr>
              <a:t>Document </a:t>
            </a:r>
            <a:r>
              <a:rPr sz="2000" b="0" spc="-25" dirty="0">
                <a:solidFill>
                  <a:srgbClr val="888888"/>
                </a:solidFill>
                <a:latin typeface="Carlito"/>
                <a:cs typeface="Carlito"/>
              </a:rPr>
              <a:t>Type</a:t>
            </a:r>
            <a:r>
              <a:rPr sz="2000" b="0" spc="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000" b="0" spc="-10" dirty="0">
                <a:solidFill>
                  <a:srgbClr val="888888"/>
                </a:solidFill>
                <a:latin typeface="Carlito"/>
                <a:cs typeface="Carlito"/>
              </a:rPr>
              <a:t>Definition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4000" spc="-25" dirty="0"/>
              <a:t>DTD </a:t>
            </a:r>
            <a:r>
              <a:rPr sz="4000" dirty="0"/>
              <a:t>IN A</a:t>
            </a:r>
            <a:r>
              <a:rPr sz="4000" spc="-65" dirty="0"/>
              <a:t> </a:t>
            </a:r>
            <a:r>
              <a:rPr sz="4000" spc="-5" dirty="0"/>
              <a:t>NUTSHELL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5006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Modèle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50215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449580" algn="l"/>
                <a:tab pos="450215" algn="l"/>
              </a:tabLst>
            </a:pPr>
            <a:r>
              <a:rPr spc="-285" dirty="0"/>
              <a:t>La </a:t>
            </a:r>
            <a:r>
              <a:rPr spc="-110" dirty="0"/>
              <a:t>grammaire </a:t>
            </a:r>
            <a:r>
              <a:rPr spc="-15" dirty="0"/>
              <a:t>et </a:t>
            </a:r>
            <a:r>
              <a:rPr spc="-70" dirty="0"/>
              <a:t>le </a:t>
            </a:r>
            <a:r>
              <a:rPr spc="-105" dirty="0"/>
              <a:t>vocabulaire </a:t>
            </a:r>
            <a:r>
              <a:rPr spc="-80" dirty="0"/>
              <a:t>d’une </a:t>
            </a:r>
            <a:r>
              <a:rPr spc="-10" dirty="0">
                <a:solidFill>
                  <a:srgbClr val="CC0000"/>
                </a:solidFill>
                <a:latin typeface="Carlito"/>
                <a:cs typeface="Carlito"/>
              </a:rPr>
              <a:t>application</a:t>
            </a:r>
            <a:r>
              <a:rPr spc="-6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CC0000"/>
                </a:solidFill>
                <a:latin typeface="Carlito"/>
                <a:cs typeface="Carlito"/>
              </a:rPr>
              <a:t>XML</a:t>
            </a:r>
          </a:p>
          <a:p>
            <a:pPr marL="450215" marR="109855" indent="-342900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449580" algn="l"/>
                <a:tab pos="450215" algn="l"/>
              </a:tabLst>
            </a:pPr>
            <a:r>
              <a:rPr spc="-15" dirty="0">
                <a:latin typeface="Carlito"/>
                <a:cs typeface="Carlito"/>
              </a:rPr>
              <a:t>Permet </a:t>
            </a:r>
            <a:r>
              <a:rPr spc="-5" dirty="0">
                <a:latin typeface="Carlito"/>
                <a:cs typeface="Carlito"/>
              </a:rPr>
              <a:t>de </a:t>
            </a:r>
            <a:r>
              <a:rPr spc="-10" dirty="0">
                <a:latin typeface="Carlito"/>
                <a:cs typeface="Carlito"/>
              </a:rPr>
              <a:t>déterminer </a:t>
            </a:r>
            <a:r>
              <a:rPr spc="-5" dirty="0">
                <a:latin typeface="Carlito"/>
                <a:cs typeface="Carlito"/>
              </a:rPr>
              <a:t>si un </a:t>
            </a:r>
            <a:r>
              <a:rPr spc="-10" dirty="0">
                <a:latin typeface="Carlito"/>
                <a:cs typeface="Carlito"/>
              </a:rPr>
              <a:t>document </a:t>
            </a:r>
            <a:r>
              <a:rPr spc="-5" dirty="0">
                <a:latin typeface="Carlito"/>
                <a:cs typeface="Carlito"/>
              </a:rPr>
              <a:t>XML </a:t>
            </a:r>
            <a:r>
              <a:rPr spc="-15" dirty="0">
                <a:latin typeface="Carlito"/>
                <a:cs typeface="Carlito"/>
              </a:rPr>
              <a:t>est </a:t>
            </a:r>
            <a:r>
              <a:rPr spc="-10" dirty="0">
                <a:solidFill>
                  <a:srgbClr val="CC0000"/>
                </a:solidFill>
                <a:latin typeface="Carlito"/>
                <a:cs typeface="Carlito"/>
              </a:rPr>
              <a:t>valide</a:t>
            </a:r>
            <a:r>
              <a:rPr spc="-10" dirty="0">
                <a:latin typeface="Carlito"/>
                <a:cs typeface="Carlito"/>
              </a:rPr>
              <a:t>, </a:t>
            </a:r>
            <a:r>
              <a:rPr spc="-5" dirty="0">
                <a:latin typeface="Carlito"/>
                <a:cs typeface="Carlito"/>
              </a:rPr>
              <a:t>i.e.  </a:t>
            </a:r>
            <a:r>
              <a:rPr spc="-20" dirty="0">
                <a:latin typeface="Carlito"/>
                <a:cs typeface="Carlito"/>
              </a:rPr>
              <a:t>conforme </a:t>
            </a:r>
            <a:r>
              <a:rPr spc="-5" dirty="0">
                <a:latin typeface="Carlito"/>
                <a:cs typeface="Carlito"/>
              </a:rPr>
              <a:t>à une </a:t>
            </a:r>
            <a:r>
              <a:rPr spc="-10" dirty="0">
                <a:latin typeface="Carlito"/>
                <a:cs typeface="Carlito"/>
              </a:rPr>
              <a:t>application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XML</a:t>
            </a:r>
          </a:p>
          <a:p>
            <a:pPr marL="450215" marR="5080" indent="-34290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449580" algn="l"/>
                <a:tab pos="450215" algn="l"/>
              </a:tabLst>
            </a:pPr>
            <a:r>
              <a:rPr spc="-5" dirty="0">
                <a:latin typeface="Carlito"/>
                <a:cs typeface="Carlito"/>
              </a:rPr>
              <a:t>Dans le </a:t>
            </a:r>
            <a:r>
              <a:rPr spc="-10" dirty="0">
                <a:latin typeface="Carlito"/>
                <a:cs typeface="Carlito"/>
              </a:rPr>
              <a:t>prologue, </a:t>
            </a:r>
            <a:r>
              <a:rPr spc="-10" dirty="0">
                <a:solidFill>
                  <a:srgbClr val="CC0000"/>
                </a:solidFill>
                <a:latin typeface="Carlito"/>
                <a:cs typeface="Carlito"/>
              </a:rPr>
              <a:t>standalone=yes </a:t>
            </a:r>
            <a:r>
              <a:rPr spc="-5" dirty="0">
                <a:latin typeface="Carlito"/>
                <a:cs typeface="Carlito"/>
              </a:rPr>
              <a:t>indique aux </a:t>
            </a:r>
            <a:r>
              <a:rPr spc="-15" dirty="0">
                <a:latin typeface="Carlito"/>
                <a:cs typeface="Carlito"/>
              </a:rPr>
              <a:t>processeurs  </a:t>
            </a:r>
            <a:r>
              <a:rPr spc="-5" dirty="0">
                <a:latin typeface="Carlito"/>
                <a:cs typeface="Carlito"/>
              </a:rPr>
              <a:t>XML que le </a:t>
            </a:r>
            <a:r>
              <a:rPr spc="-10" dirty="0">
                <a:latin typeface="Carlito"/>
                <a:cs typeface="Carlito"/>
              </a:rPr>
              <a:t>document </a:t>
            </a:r>
            <a:r>
              <a:rPr spc="-5" dirty="0">
                <a:latin typeface="Carlito"/>
                <a:cs typeface="Carlito"/>
              </a:rPr>
              <a:t>peut </a:t>
            </a:r>
            <a:r>
              <a:rPr spc="-20" dirty="0">
                <a:latin typeface="Carlito"/>
                <a:cs typeface="Carlito"/>
              </a:rPr>
              <a:t>être traité </a:t>
            </a:r>
            <a:r>
              <a:rPr spc="-5" dirty="0">
                <a:latin typeface="Carlito"/>
                <a:cs typeface="Carlito"/>
              </a:rPr>
              <a:t>sans </a:t>
            </a:r>
            <a:r>
              <a:rPr spc="-10" dirty="0">
                <a:latin typeface="Carlito"/>
                <a:cs typeface="Carlito"/>
              </a:rPr>
              <a:t>document  </a:t>
            </a:r>
            <a:r>
              <a:rPr spc="-35" dirty="0">
                <a:latin typeface="Carlito"/>
                <a:cs typeface="Carlito"/>
              </a:rPr>
              <a:t>extérieur, </a:t>
            </a:r>
            <a:r>
              <a:rPr spc="-10" dirty="0">
                <a:latin typeface="Carlito"/>
                <a:cs typeface="Carlito"/>
              </a:rPr>
              <a:t>et </a:t>
            </a:r>
            <a:r>
              <a:rPr spc="-5" dirty="0">
                <a:latin typeface="Carlito"/>
                <a:cs typeface="Carlito"/>
              </a:rPr>
              <a:t>en </a:t>
            </a:r>
            <a:r>
              <a:rPr spc="-10" dirty="0">
                <a:latin typeface="Carlito"/>
                <a:cs typeface="Carlito"/>
              </a:rPr>
              <a:t>particulier </a:t>
            </a:r>
            <a:r>
              <a:rPr spc="-5" dirty="0">
                <a:latin typeface="Carlito"/>
                <a:cs typeface="Carlito"/>
              </a:rPr>
              <a:t>sans modèle de </a:t>
            </a:r>
            <a:r>
              <a:rPr spc="-10" dirty="0">
                <a:latin typeface="Carlito"/>
                <a:cs typeface="Carlito"/>
              </a:rPr>
              <a:t>document</a:t>
            </a:r>
            <a:r>
              <a:rPr spc="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:</a:t>
            </a:r>
          </a:p>
          <a:p>
            <a:pPr marL="850265" lvl="1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850265" algn="l"/>
              </a:tabLst>
            </a:pPr>
            <a:r>
              <a:rPr sz="2800" dirty="0">
                <a:latin typeface="Carlito"/>
                <a:cs typeface="Carlito"/>
              </a:rPr>
              <a:t>le </a:t>
            </a:r>
            <a:r>
              <a:rPr sz="2800" spc="-10" dirty="0">
                <a:latin typeface="Carlito"/>
                <a:cs typeface="Carlito"/>
              </a:rPr>
              <a:t>vocabulaire est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illimité,</a:t>
            </a:r>
            <a:endParaRPr sz="2800">
              <a:latin typeface="Carlito"/>
              <a:cs typeface="Carlito"/>
            </a:endParaRPr>
          </a:p>
          <a:p>
            <a:pPr marL="850265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850265" algn="l"/>
              </a:tabLst>
            </a:pPr>
            <a:r>
              <a:rPr sz="2800" dirty="0">
                <a:latin typeface="Carlito"/>
                <a:cs typeface="Carlito"/>
              </a:rPr>
              <a:t>il </a:t>
            </a:r>
            <a:r>
              <a:rPr sz="2800" spc="-5" dirty="0">
                <a:latin typeface="Carlito"/>
                <a:cs typeface="Carlito"/>
              </a:rPr>
              <a:t>n'y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pas de </a:t>
            </a:r>
            <a:r>
              <a:rPr sz="2800" spc="-10" dirty="0">
                <a:latin typeface="Carlito"/>
                <a:cs typeface="Carlito"/>
              </a:rPr>
              <a:t>règle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grammaire,</a:t>
            </a:r>
            <a:endParaRPr sz="2800">
              <a:latin typeface="Carlito"/>
              <a:cs typeface="Carlito"/>
            </a:endParaRPr>
          </a:p>
          <a:p>
            <a:pPr marL="850265" lvl="1" indent="-285750">
              <a:lnSpc>
                <a:spcPct val="100000"/>
              </a:lnSpc>
              <a:spcBef>
                <a:spcPts val="335"/>
              </a:spcBef>
              <a:buChar char="–"/>
              <a:tabLst>
                <a:tab pos="850265" algn="l"/>
              </a:tabLst>
            </a:pPr>
            <a:r>
              <a:rPr sz="2800" spc="-30" dirty="0">
                <a:latin typeface="Arial"/>
                <a:cs typeface="Arial"/>
              </a:rPr>
              <a:t>Il </a:t>
            </a:r>
            <a:r>
              <a:rPr sz="2800" spc="-70" dirty="0">
                <a:latin typeface="Arial"/>
                <a:cs typeface="Arial"/>
              </a:rPr>
              <a:t>n’y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04" dirty="0">
                <a:latin typeface="Arial"/>
                <a:cs typeface="Arial"/>
              </a:rPr>
              <a:t>pas </a:t>
            </a:r>
            <a:r>
              <a:rPr sz="2800" spc="-130" dirty="0">
                <a:latin typeface="Arial"/>
                <a:cs typeface="Arial"/>
              </a:rPr>
              <a:t>de </a:t>
            </a:r>
            <a:r>
              <a:rPr sz="2800" spc="-70" dirty="0">
                <a:latin typeface="Arial"/>
                <a:cs typeface="Arial"/>
              </a:rPr>
              <a:t>restrictions </a:t>
            </a:r>
            <a:r>
              <a:rPr sz="2800" spc="-120" dirty="0">
                <a:latin typeface="Arial"/>
                <a:cs typeface="Arial"/>
              </a:rPr>
              <a:t>sur </a:t>
            </a:r>
            <a:r>
              <a:rPr sz="2800" spc="-150" dirty="0">
                <a:latin typeface="Arial"/>
                <a:cs typeface="Arial"/>
              </a:rPr>
              <a:t>les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attributs</a:t>
            </a:r>
            <a:endParaRPr sz="2800">
              <a:latin typeface="Arial"/>
              <a:cs typeface="Arial"/>
            </a:endParaRPr>
          </a:p>
          <a:p>
            <a:pPr marL="450215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449580" algn="l"/>
                <a:tab pos="450215" algn="l"/>
              </a:tabLst>
            </a:pPr>
            <a:r>
              <a:rPr spc="-150" dirty="0">
                <a:solidFill>
                  <a:srgbClr val="C00000"/>
                </a:solidFill>
              </a:rPr>
              <a:t>Un </a:t>
            </a:r>
            <a:r>
              <a:rPr spc="-85" dirty="0">
                <a:solidFill>
                  <a:srgbClr val="C00000"/>
                </a:solidFill>
              </a:rPr>
              <a:t>document </a:t>
            </a:r>
            <a:r>
              <a:rPr spc="-55" dirty="0">
                <a:solidFill>
                  <a:srgbClr val="C00000"/>
                </a:solidFill>
              </a:rPr>
              <a:t>qui </a:t>
            </a:r>
            <a:r>
              <a:rPr spc="-114" dirty="0">
                <a:solidFill>
                  <a:srgbClr val="C00000"/>
                </a:solidFill>
              </a:rPr>
              <a:t>déclare </a:t>
            </a:r>
            <a:r>
              <a:rPr spc="-85" dirty="0">
                <a:solidFill>
                  <a:srgbClr val="C00000"/>
                </a:solidFill>
              </a:rPr>
              <a:t>un </a:t>
            </a:r>
            <a:r>
              <a:rPr spc="-90" dirty="0">
                <a:solidFill>
                  <a:srgbClr val="C00000"/>
                </a:solidFill>
              </a:rPr>
              <a:t>modèle </a:t>
            </a:r>
            <a:r>
              <a:rPr dirty="0">
                <a:solidFill>
                  <a:srgbClr val="C00000"/>
                </a:solidFill>
              </a:rPr>
              <a:t>doit</a:t>
            </a:r>
            <a:r>
              <a:rPr spc="-415" dirty="0">
                <a:solidFill>
                  <a:srgbClr val="C00000"/>
                </a:solidFill>
              </a:rPr>
              <a:t> </a:t>
            </a:r>
            <a:r>
              <a:rPr spc="-135" dirty="0">
                <a:solidFill>
                  <a:srgbClr val="C00000"/>
                </a:solidFill>
              </a:rPr>
              <a:t>s’y </a:t>
            </a:r>
            <a:r>
              <a:rPr spc="-75" dirty="0">
                <a:solidFill>
                  <a:srgbClr val="C00000"/>
                </a:solidFill>
              </a:rPr>
              <a:t>conformer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24028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Exemple</a:t>
            </a:r>
            <a:r>
              <a:rPr spc="-8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508"/>
            <a:ext cx="7938134" cy="398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&lt;book&gt;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&lt;head&gt;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&lt;title&gt;Introduction à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XML&lt;/title&gt;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&lt;author&gt;Erik T.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Ray&lt;/author&gt;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&lt;/head&gt;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&lt;preface&gt;Depuis son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introduction...&lt;/preface&gt;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&lt;chapter&gt;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&lt;title&gt;Introduction&lt;/title&gt;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375"/>
              </a:lnSpc>
            </a:pPr>
            <a:r>
              <a:rPr sz="2200" spc="-5" dirty="0">
                <a:latin typeface="Courier New"/>
                <a:cs typeface="Courier New"/>
              </a:rPr>
              <a:t>&lt;section&gt;XML </a:t>
            </a:r>
            <a:r>
              <a:rPr sz="2200" dirty="0">
                <a:latin typeface="Courier New"/>
                <a:cs typeface="Courier New"/>
              </a:rPr>
              <a:t>est une boîte</a:t>
            </a:r>
            <a:r>
              <a:rPr sz="2200" spc="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à...&lt;/section&gt;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&lt;/chapter&gt;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&lt;chapter&gt;...&lt;/chapter&gt;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Courier New"/>
                <a:cs typeface="Courier New"/>
              </a:rPr>
              <a:t>&lt;/book&gt;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24028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Exemple</a:t>
            </a:r>
            <a:r>
              <a:rPr spc="-8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4"/>
            <a:ext cx="7142480" cy="398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&lt;bibliography&gt;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&lt;book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id='x223'&gt;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&lt;author&gt;</a:t>
            </a:r>
            <a:endParaRPr sz="2200">
              <a:latin typeface="Courier New"/>
              <a:cs typeface="Courier New"/>
            </a:endParaRPr>
          </a:p>
          <a:p>
            <a:pPr marL="18415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&lt;firstname&gt;David&lt;/firstname&gt;</a:t>
            </a:r>
            <a:endParaRPr sz="2200">
              <a:latin typeface="Courier New"/>
              <a:cs typeface="Courier New"/>
            </a:endParaRPr>
          </a:p>
          <a:p>
            <a:pPr marL="27559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&lt;lastname&gt;Lodge&lt;/lastname&gt;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&lt;/author&gt;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&lt;title&gt;Small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World&lt;/title&gt;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&lt;publisher&gt;Penguin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Books&lt;/publisher&gt;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&lt;year&gt;1995&lt;/year&gt;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&lt;/book&gt;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&lt;/bibliography&gt;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24028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Exemple</a:t>
            </a:r>
            <a:r>
              <a:rPr spc="-8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4"/>
            <a:ext cx="7433945" cy="337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&lt;defclass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name="Car"&gt;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&lt;defattribute name="mark" </a:t>
            </a:r>
            <a:r>
              <a:rPr sz="2200" spc="-5" dirty="0">
                <a:latin typeface="Courier New"/>
                <a:cs typeface="Courier New"/>
              </a:rPr>
              <a:t>type="string"/&gt;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&lt;defattribute name="age"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type="integer"/&gt;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&lt;/defclass&gt;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ourier New"/>
              <a:cs typeface="Courier New"/>
            </a:endParaRPr>
          </a:p>
          <a:p>
            <a:pPr marR="4050029" algn="r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&lt;defobject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id='123'&gt;</a:t>
            </a:r>
            <a:endParaRPr sz="2200">
              <a:latin typeface="Courier New"/>
              <a:cs typeface="Courier New"/>
            </a:endParaRPr>
          </a:p>
          <a:p>
            <a:pPr marR="4044950" algn="r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la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s&gt;</a:t>
            </a:r>
            <a:r>
              <a:rPr sz="2200" spc="5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5" dirty="0">
                <a:latin typeface="Courier New"/>
                <a:cs typeface="Courier New"/>
              </a:rPr>
              <a:t>r</a:t>
            </a:r>
            <a:r>
              <a:rPr sz="2200" spc="-5" dirty="0">
                <a:latin typeface="Courier New"/>
                <a:cs typeface="Courier New"/>
              </a:rPr>
              <a:t>&lt;/</a:t>
            </a:r>
            <a:r>
              <a:rPr sz="2200" spc="5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la</a:t>
            </a:r>
            <a:r>
              <a:rPr sz="2200" spc="5" dirty="0">
                <a:latin typeface="Courier New"/>
                <a:cs typeface="Courier New"/>
              </a:rPr>
              <a:t>s</a:t>
            </a:r>
            <a:r>
              <a:rPr sz="2200" spc="-5" dirty="0">
                <a:latin typeface="Courier New"/>
                <a:cs typeface="Courier New"/>
              </a:rPr>
              <a:t>s&gt;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&lt;attribute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name='mark'&gt;Renault&lt;/attribute&gt;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&lt;attribute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name='age'&gt;1992&lt;/attribute&gt;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&lt;/defobject&gt;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24028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Exemple</a:t>
            </a:r>
            <a:r>
              <a:rPr spc="-85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4916"/>
            <a:ext cx="6464300" cy="51466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latin typeface="Carlito"/>
                <a:cs typeface="Carlito"/>
              </a:rPr>
              <a:t>&lt;rdf:RDF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xml:base</a:t>
            </a:r>
            <a:r>
              <a:rPr sz="1000" spc="-5" dirty="0">
                <a:latin typeface="Carlito"/>
                <a:cs typeface="Carlito"/>
                <a:hlinkClick r:id="rId2"/>
              </a:rPr>
              <a:t>="http</a:t>
            </a:r>
            <a:r>
              <a:rPr sz="1000" spc="-5" dirty="0">
                <a:latin typeface="Carlito"/>
                <a:cs typeface="Carlito"/>
              </a:rPr>
              <a:t>:/</a:t>
            </a:r>
            <a:r>
              <a:rPr sz="1000" spc="-5" dirty="0">
                <a:latin typeface="Carlito"/>
                <a:cs typeface="Carlito"/>
                <a:hlinkClick r:id="rId2"/>
              </a:rPr>
              <a:t>/rdf.insee.fr/geo/2011/</a:t>
            </a:r>
            <a:r>
              <a:rPr sz="1000" spc="-5" dirty="0">
                <a:latin typeface="Carlito"/>
                <a:cs typeface="Carlito"/>
              </a:rPr>
              <a:t>"</a:t>
            </a:r>
            <a:endParaRPr sz="1000">
              <a:latin typeface="Carlito"/>
              <a:cs typeface="Carlito"/>
            </a:endParaRPr>
          </a:p>
          <a:p>
            <a:pPr marL="355600" marR="5080">
              <a:lnSpc>
                <a:spcPct val="120000"/>
              </a:lnSpc>
            </a:pPr>
            <a:r>
              <a:rPr sz="1000" spc="-5" dirty="0">
                <a:latin typeface="Carlito"/>
                <a:cs typeface="Carlito"/>
              </a:rPr>
              <a:t>xmlns:geo</a:t>
            </a:r>
            <a:r>
              <a:rPr sz="1000" spc="-5" dirty="0">
                <a:latin typeface="Carlito"/>
                <a:cs typeface="Carlito"/>
                <a:hlinkClick r:id="rId3"/>
              </a:rPr>
              <a:t>="http://rdf</a:t>
            </a:r>
            <a:r>
              <a:rPr sz="1000" spc="-5" dirty="0">
                <a:latin typeface="Carlito"/>
                <a:cs typeface="Carlito"/>
              </a:rPr>
              <a:t>.i</a:t>
            </a:r>
            <a:r>
              <a:rPr sz="1000" spc="-5" dirty="0">
                <a:latin typeface="Carlito"/>
                <a:cs typeface="Carlito"/>
                <a:hlinkClick r:id="rId3"/>
              </a:rPr>
              <a:t>nsee.fr/geo/" </a:t>
            </a:r>
            <a:r>
              <a:rPr sz="1000" spc="-5" dirty="0">
                <a:latin typeface="Carlito"/>
                <a:cs typeface="Carlito"/>
              </a:rPr>
              <a:t>xmlns:dc</a:t>
            </a:r>
            <a:r>
              <a:rPr sz="1000" spc="-5" dirty="0">
                <a:latin typeface="Carlito"/>
                <a:cs typeface="Carlito"/>
                <a:hlinkClick r:id="rId4"/>
              </a:rPr>
              <a:t>="http</a:t>
            </a:r>
            <a:r>
              <a:rPr sz="1000" spc="-5" dirty="0">
                <a:latin typeface="Carlito"/>
                <a:cs typeface="Carlito"/>
              </a:rPr>
              <a:t>:/</a:t>
            </a:r>
            <a:r>
              <a:rPr sz="1000" spc="-5" dirty="0">
                <a:latin typeface="Carlito"/>
                <a:cs typeface="Carlito"/>
                <a:hlinkClick r:id="rId4"/>
              </a:rPr>
              <a:t>/purl.org/dc/elements/1.1/</a:t>
            </a:r>
            <a:r>
              <a:rPr sz="1000" spc="-5" dirty="0">
                <a:latin typeface="Carlito"/>
                <a:cs typeface="Carlito"/>
              </a:rPr>
              <a:t>"  xmlns:rdf</a:t>
            </a:r>
            <a:r>
              <a:rPr sz="1000" spc="-5" dirty="0">
                <a:latin typeface="Carlito"/>
                <a:cs typeface="Carlito"/>
                <a:hlinkClick r:id="rId5"/>
              </a:rPr>
              <a:t>="http</a:t>
            </a:r>
            <a:r>
              <a:rPr sz="1000" spc="-5" dirty="0">
                <a:latin typeface="Carlito"/>
                <a:cs typeface="Carlito"/>
              </a:rPr>
              <a:t>:</a:t>
            </a:r>
            <a:r>
              <a:rPr sz="1000" spc="-5" dirty="0">
                <a:latin typeface="Carlito"/>
                <a:cs typeface="Carlito"/>
                <a:hlinkClick r:id="rId5"/>
              </a:rPr>
              <a:t>//www.w3.org/1999</a:t>
            </a:r>
            <a:r>
              <a:rPr sz="1000" spc="-5" dirty="0">
                <a:latin typeface="Carlito"/>
                <a:cs typeface="Carlito"/>
              </a:rPr>
              <a:t>/</a:t>
            </a:r>
            <a:r>
              <a:rPr sz="1000" spc="-5" dirty="0">
                <a:latin typeface="Carlito"/>
                <a:cs typeface="Carlito"/>
                <a:hlinkClick r:id="rId5"/>
              </a:rPr>
              <a:t>02/22-rdf-syntax-ns#"</a:t>
            </a:r>
            <a:r>
              <a:rPr sz="1000" spc="160" dirty="0">
                <a:latin typeface="Carlito"/>
                <a:cs typeface="Carlito"/>
                <a:hlinkClick r:id="rId5"/>
              </a:rPr>
              <a:t> </a:t>
            </a:r>
            <a:r>
              <a:rPr sz="1000" spc="-5" dirty="0">
                <a:latin typeface="Carlito"/>
                <a:cs typeface="Carlito"/>
              </a:rPr>
              <a:t>xmlns:rdfs</a:t>
            </a:r>
            <a:r>
              <a:rPr sz="1000" spc="-5" dirty="0">
                <a:latin typeface="Carlito"/>
                <a:cs typeface="Carlito"/>
                <a:hlinkClick r:id="rId6"/>
              </a:rPr>
              <a:t>="http:/</a:t>
            </a:r>
            <a:r>
              <a:rPr sz="1000" spc="-5" dirty="0">
                <a:latin typeface="Carlito"/>
                <a:cs typeface="Carlito"/>
              </a:rPr>
              <a:t>/</a:t>
            </a:r>
            <a:r>
              <a:rPr sz="1000" spc="-5" dirty="0">
                <a:latin typeface="Carlito"/>
                <a:cs typeface="Carlito"/>
                <a:hlinkClick r:id="rId6"/>
              </a:rPr>
              <a:t>www.w3.org/2000</a:t>
            </a:r>
            <a:r>
              <a:rPr sz="1000" spc="-5" dirty="0">
                <a:latin typeface="Carlito"/>
                <a:cs typeface="Carlito"/>
              </a:rPr>
              <a:t>/</a:t>
            </a:r>
            <a:r>
              <a:rPr sz="1000" spc="-5" dirty="0">
                <a:latin typeface="Carlito"/>
                <a:cs typeface="Carlito"/>
                <a:hlinkClick r:id="rId6"/>
              </a:rPr>
              <a:t>01/rdf-schema#"&gt;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&lt;rdf:Description</a:t>
            </a:r>
            <a:r>
              <a:rPr sz="1000" spc="-2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rdf:abou</a:t>
            </a:r>
            <a:r>
              <a:rPr sz="1000" spc="-5" dirty="0">
                <a:latin typeface="Carlito"/>
                <a:cs typeface="Carlito"/>
                <a:hlinkClick r:id="rId7"/>
              </a:rPr>
              <a:t>t="http://r</a:t>
            </a:r>
            <a:r>
              <a:rPr sz="1000" spc="-5" dirty="0">
                <a:latin typeface="Carlito"/>
                <a:cs typeface="Carlito"/>
              </a:rPr>
              <a:t>df</a:t>
            </a:r>
            <a:r>
              <a:rPr sz="1000" spc="-5" dirty="0">
                <a:latin typeface="Carlito"/>
                <a:cs typeface="Carlito"/>
                <a:hlinkClick r:id="rId7"/>
              </a:rPr>
              <a:t>.insee.fr/geo/2011/regions-2011.rdf"&gt;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&lt;dc:title xml:lang="fr"&gt;Régions </a:t>
            </a:r>
            <a:r>
              <a:rPr sz="1000" dirty="0">
                <a:latin typeface="Carlito"/>
                <a:cs typeface="Carlito"/>
              </a:rPr>
              <a:t>et </a:t>
            </a:r>
            <a:r>
              <a:rPr sz="1000" spc="-5" dirty="0">
                <a:latin typeface="Carlito"/>
                <a:cs typeface="Carlito"/>
              </a:rPr>
              <a:t>départements de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France&lt;/dc:title&gt;</a:t>
            </a:r>
            <a:endParaRPr sz="10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&lt;dc:date&gt;2011-02-21&lt;/dc:date&gt;</a:t>
            </a:r>
            <a:endParaRPr sz="10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&lt;dc:publisher&gt;INSEE&lt;/dc:publisher&gt;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&lt;/rdf:Description&gt;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6985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&lt;geo:Pays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rdf:about="PAYS_FR"&gt;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&lt;geo:code_ISO&gt;FR&lt;/geo:code_ISO&gt;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&lt;geo:nom</a:t>
            </a:r>
            <a:r>
              <a:rPr sz="1000" spc="-1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xml:lang="fr"&gt;France&lt;/geo:nom&gt;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&lt;geo:subdivision&gt;</a:t>
            </a:r>
            <a:endParaRPr sz="10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&lt;geo:Region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rdf:about="REG_93"&gt;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&lt;geo:code_region&gt;93&lt;/geo:code_region&gt;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&lt;geo:nom xml:lang="fr"&gt;Provence-Alpes-Côte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d'Azur&lt;/geo:nom&gt;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&lt;geo:chef-lieu&gt;</a:t>
            </a:r>
            <a:endParaRPr sz="10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&lt;geo:Commune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rdf:about="COM_13055"&gt;</a:t>
            </a:r>
            <a:endParaRPr sz="1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&lt;geo:code_commune&gt;13055&lt;/geo:code_commune&gt;</a:t>
            </a:r>
            <a:endParaRPr sz="1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&lt;geo:nom</a:t>
            </a:r>
            <a:r>
              <a:rPr sz="1000" spc="-1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xml:lang="fr"&gt;Marseille&lt;/geo:nom&gt;</a:t>
            </a:r>
            <a:endParaRPr sz="10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arlito"/>
                <a:cs typeface="Carlito"/>
              </a:rPr>
              <a:t>&lt;/geo:Commune&gt;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&lt;/geo:chef-lieu&gt;</a:t>
            </a:r>
            <a:endParaRPr sz="1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...</a:t>
            </a:r>
            <a:endParaRPr sz="1000">
              <a:latin typeface="Carlito"/>
              <a:cs typeface="Carlito"/>
            </a:endParaRPr>
          </a:p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&lt;/geo:Region&gt;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&lt;/geo:subdivision&gt;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...</a:t>
            </a:r>
            <a:endParaRPr sz="1000">
              <a:latin typeface="Carlito"/>
              <a:cs typeface="Carlito"/>
            </a:endParaRPr>
          </a:p>
          <a:p>
            <a:pPr marL="6985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&lt;/geo:Pays&gt;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&lt;/rdf:RDF&gt;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5229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Modèle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3347"/>
            <a:ext cx="8632825" cy="39331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Document </a:t>
            </a:r>
            <a:r>
              <a:rPr sz="2600" spc="-5" dirty="0">
                <a:solidFill>
                  <a:srgbClr val="CC3300"/>
                </a:solidFill>
                <a:latin typeface="Carlito"/>
                <a:cs typeface="Carlito"/>
              </a:rPr>
              <a:t>bien </a:t>
            </a:r>
            <a:r>
              <a:rPr sz="2600" spc="-15" dirty="0">
                <a:solidFill>
                  <a:srgbClr val="CC3300"/>
                </a:solidFill>
                <a:latin typeface="Carlito"/>
                <a:cs typeface="Carlito"/>
              </a:rPr>
              <a:t>formé</a:t>
            </a:r>
            <a:r>
              <a:rPr sz="2600" spc="-15" dirty="0">
                <a:latin typeface="Carlito"/>
                <a:cs typeface="Carlito"/>
              </a:rPr>
              <a:t>: respecte </a:t>
            </a:r>
            <a:r>
              <a:rPr sz="2600" spc="-5" dirty="0">
                <a:latin typeface="Carlito"/>
                <a:cs typeface="Carlito"/>
              </a:rPr>
              <a:t>la </a:t>
            </a:r>
            <a:r>
              <a:rPr sz="2600" spc="-30" dirty="0">
                <a:latin typeface="Carlito"/>
                <a:cs typeface="Carlito"/>
              </a:rPr>
              <a:t>syntaxe</a:t>
            </a:r>
            <a:r>
              <a:rPr sz="2600" spc="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XML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Document </a:t>
            </a:r>
            <a:r>
              <a:rPr sz="2600" spc="-15" dirty="0">
                <a:solidFill>
                  <a:srgbClr val="CC3300"/>
                </a:solidFill>
                <a:latin typeface="Carlito"/>
                <a:cs typeface="Carlito"/>
              </a:rPr>
              <a:t>valide</a:t>
            </a:r>
            <a:r>
              <a:rPr sz="2600" spc="-15" dirty="0">
                <a:latin typeface="Arial"/>
                <a:cs typeface="Arial"/>
              </a:rPr>
              <a:t>: </a:t>
            </a:r>
            <a:r>
              <a:rPr sz="2600" spc="-114" dirty="0">
                <a:latin typeface="Arial"/>
                <a:cs typeface="Arial"/>
              </a:rPr>
              <a:t>respecte </a:t>
            </a:r>
            <a:r>
              <a:rPr sz="2600" spc="-85" dirty="0">
                <a:latin typeface="Arial"/>
                <a:cs typeface="Arial"/>
              </a:rPr>
              <a:t>un </a:t>
            </a:r>
            <a:r>
              <a:rPr sz="2600" spc="-90" dirty="0">
                <a:latin typeface="Arial"/>
                <a:cs typeface="Arial"/>
              </a:rPr>
              <a:t>modèle, </a:t>
            </a:r>
            <a:r>
              <a:rPr sz="2600" spc="-140" dirty="0">
                <a:latin typeface="Arial"/>
                <a:cs typeface="Arial"/>
              </a:rPr>
              <a:t>les </a:t>
            </a:r>
            <a:r>
              <a:rPr sz="2600" spc="-135" dirty="0">
                <a:latin typeface="Arial"/>
                <a:cs typeface="Arial"/>
              </a:rPr>
              <a:t>règles </a:t>
            </a:r>
            <a:r>
              <a:rPr sz="2600" spc="-65" dirty="0">
                <a:latin typeface="Arial"/>
                <a:cs typeface="Arial"/>
              </a:rPr>
              <a:t>d’un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langage  </a:t>
            </a:r>
            <a:r>
              <a:rPr sz="2600" spc="-5" dirty="0">
                <a:latin typeface="Carlito"/>
                <a:cs typeface="Carlito"/>
              </a:rPr>
              <a:t>de </a:t>
            </a:r>
            <a:r>
              <a:rPr sz="2600" spc="-10" dirty="0">
                <a:latin typeface="Carlito"/>
                <a:cs typeface="Carlito"/>
              </a:rPr>
              <a:t>balisage (vocabulaire </a:t>
            </a:r>
            <a:r>
              <a:rPr sz="2600" spc="-5" dirty="0">
                <a:latin typeface="Carlito"/>
                <a:cs typeface="Carlito"/>
              </a:rPr>
              <a:t>&amp;</a:t>
            </a:r>
            <a:r>
              <a:rPr sz="2600" spc="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grammaire)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0" dirty="0">
                <a:latin typeface="Carlito"/>
                <a:cs typeface="Carlito"/>
              </a:rPr>
              <a:t>DTD: Document </a:t>
            </a:r>
            <a:r>
              <a:rPr sz="2200" spc="-30" dirty="0">
                <a:latin typeface="Carlito"/>
                <a:cs typeface="Carlito"/>
              </a:rPr>
              <a:t>Type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Definition</a:t>
            </a:r>
            <a:endParaRPr sz="2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rlito"/>
                <a:cs typeface="Carlito"/>
              </a:rPr>
              <a:t>XML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Schema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CC3300"/>
                </a:solidFill>
                <a:latin typeface="Carlito"/>
                <a:cs typeface="Carlito"/>
              </a:rPr>
              <a:t>Application XML </a:t>
            </a:r>
            <a:r>
              <a:rPr sz="2600" spc="-5" dirty="0">
                <a:latin typeface="Carlito"/>
                <a:cs typeface="Carlito"/>
              </a:rPr>
              <a:t>ou </a:t>
            </a:r>
            <a:r>
              <a:rPr sz="2600" spc="-35" dirty="0">
                <a:latin typeface="Carlito"/>
                <a:cs typeface="Carlito"/>
              </a:rPr>
              <a:t>Type </a:t>
            </a:r>
            <a:r>
              <a:rPr sz="2600" spc="-5" dirty="0">
                <a:latin typeface="Carlito"/>
                <a:cs typeface="Carlito"/>
              </a:rPr>
              <a:t>de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document:</a:t>
            </a:r>
            <a:endParaRPr sz="2600">
              <a:latin typeface="Carlito"/>
              <a:cs typeface="Carlito"/>
            </a:endParaRPr>
          </a:p>
          <a:p>
            <a:pPr marL="469900" marR="947419">
              <a:lnSpc>
                <a:spcPct val="120000"/>
              </a:lnSpc>
              <a:spcBef>
                <a:spcPts val="25"/>
              </a:spcBef>
            </a:pPr>
            <a:r>
              <a:rPr sz="2200" spc="-15" dirty="0">
                <a:latin typeface="Carlito"/>
                <a:cs typeface="Carlito"/>
              </a:rPr>
              <a:t>Langage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balisage </a:t>
            </a:r>
            <a:r>
              <a:rPr sz="2200" spc="-5" dirty="0">
                <a:latin typeface="Carlito"/>
                <a:cs typeface="Carlito"/>
              </a:rPr>
              <a:t>qui </a:t>
            </a:r>
            <a:r>
              <a:rPr sz="2200" spc="-10" dirty="0">
                <a:latin typeface="Carlito"/>
                <a:cs typeface="Carlito"/>
              </a:rPr>
              <a:t>respecte </a:t>
            </a:r>
            <a:r>
              <a:rPr sz="2200" spc="-5" dirty="0">
                <a:latin typeface="Carlito"/>
                <a:cs typeface="Carlito"/>
              </a:rPr>
              <a:t>les règles </a:t>
            </a:r>
            <a:r>
              <a:rPr sz="2200" spc="-15" dirty="0">
                <a:latin typeface="Carlito"/>
                <a:cs typeface="Carlito"/>
              </a:rPr>
              <a:t>syntaxiques </a:t>
            </a:r>
            <a:r>
              <a:rPr sz="2200" spc="-5" dirty="0">
                <a:latin typeface="Carlito"/>
                <a:cs typeface="Carlito"/>
              </a:rPr>
              <a:t>de XML:  </a:t>
            </a:r>
            <a:r>
              <a:rPr sz="2200" dirty="0">
                <a:latin typeface="Carlito"/>
                <a:cs typeface="Carlito"/>
              </a:rPr>
              <a:t>XHTML, </a:t>
            </a:r>
            <a:r>
              <a:rPr sz="2200" spc="-5" dirty="0">
                <a:latin typeface="Carlito"/>
                <a:cs typeface="Carlito"/>
              </a:rPr>
              <a:t>MathML, </a:t>
            </a:r>
            <a:r>
              <a:rPr sz="2200" spc="-15" dirty="0">
                <a:latin typeface="Carlito"/>
                <a:cs typeface="Carlito"/>
              </a:rPr>
              <a:t>SVG, </a:t>
            </a:r>
            <a:r>
              <a:rPr sz="2200" spc="-55" dirty="0">
                <a:latin typeface="Carlito"/>
                <a:cs typeface="Carlito"/>
              </a:rPr>
              <a:t>RDF, </a:t>
            </a:r>
            <a:r>
              <a:rPr sz="2200" spc="-10" dirty="0">
                <a:latin typeface="Carlito"/>
                <a:cs typeface="Carlito"/>
              </a:rPr>
              <a:t>RDFS, </a:t>
            </a:r>
            <a:r>
              <a:rPr sz="2200" spc="-5" dirty="0">
                <a:latin typeface="Carlito"/>
                <a:cs typeface="Carlito"/>
              </a:rPr>
              <a:t>OWL,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XML: </a:t>
            </a:r>
            <a:r>
              <a:rPr sz="2600" spc="-15" dirty="0">
                <a:latin typeface="Carlito"/>
                <a:cs typeface="Carlito"/>
              </a:rPr>
              <a:t>(</a:t>
            </a:r>
            <a:r>
              <a:rPr sz="2600" spc="-15" dirty="0">
                <a:solidFill>
                  <a:srgbClr val="CC3300"/>
                </a:solidFill>
                <a:latin typeface="Carlito"/>
                <a:cs typeface="Carlito"/>
              </a:rPr>
              <a:t>méta)langage </a:t>
            </a:r>
            <a:r>
              <a:rPr sz="2600" spc="-5" dirty="0">
                <a:latin typeface="Carlito"/>
                <a:cs typeface="Carlito"/>
              </a:rPr>
              <a:t>de </a:t>
            </a:r>
            <a:r>
              <a:rPr sz="2600" spc="-10" dirty="0">
                <a:latin typeface="Carlito"/>
                <a:cs typeface="Carlito"/>
              </a:rPr>
              <a:t>définition </a:t>
            </a:r>
            <a:r>
              <a:rPr sz="2600" spc="-5" dirty="0">
                <a:latin typeface="Carlito"/>
                <a:cs typeface="Carlito"/>
              </a:rPr>
              <a:t>de</a:t>
            </a:r>
            <a:r>
              <a:rPr sz="2600" spc="4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langages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5229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Modèle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724"/>
            <a:ext cx="7198359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Feuilles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0" dirty="0">
                <a:latin typeface="Carlito"/>
                <a:cs typeface="Carlito"/>
              </a:rPr>
              <a:t>style </a:t>
            </a:r>
            <a:r>
              <a:rPr sz="3200" spc="-5" dirty="0">
                <a:latin typeface="Carlito"/>
                <a:cs typeface="Carlito"/>
              </a:rPr>
              <a:t>CSS pour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HTML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Styles </a:t>
            </a:r>
            <a:r>
              <a:rPr sz="3200" dirty="0">
                <a:latin typeface="Carlito"/>
                <a:cs typeface="Carlito"/>
              </a:rPr>
              <a:t>dans </a:t>
            </a:r>
            <a:r>
              <a:rPr sz="3200" spc="-40" dirty="0">
                <a:latin typeface="Carlito"/>
                <a:cs typeface="Carlito"/>
              </a:rPr>
              <a:t>Word, </a:t>
            </a:r>
            <a:r>
              <a:rPr sz="3200" spc="-15" dirty="0">
                <a:latin typeface="Carlito"/>
                <a:cs typeface="Carlito"/>
              </a:rPr>
              <a:t>galerie 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styles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Styles </a:t>
            </a:r>
            <a:r>
              <a:rPr sz="3200" dirty="0">
                <a:latin typeface="Carlito"/>
                <a:cs typeface="Carlito"/>
              </a:rPr>
              <a:t>dans </a:t>
            </a:r>
            <a:r>
              <a:rPr sz="3200" spc="-15" dirty="0">
                <a:latin typeface="Carlito"/>
                <a:cs typeface="Carlito"/>
              </a:rPr>
              <a:t>Powerpoint, galeries 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styles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Modèles de </a:t>
            </a:r>
            <a:r>
              <a:rPr sz="3200" spc="-10" dirty="0">
                <a:latin typeface="Carlito"/>
                <a:cs typeface="Carlito"/>
              </a:rPr>
              <a:t>documents </a:t>
            </a:r>
            <a:r>
              <a:rPr sz="3200" spc="-5" dirty="0">
                <a:latin typeface="Carlito"/>
                <a:cs typeface="Carlito"/>
              </a:rPr>
              <a:t>dans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Latex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94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" y="187706"/>
            <a:ext cx="78365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Séparation </a:t>
            </a:r>
            <a:r>
              <a:rPr spc="-5" dirty="0"/>
              <a:t>du </a:t>
            </a:r>
            <a:r>
              <a:rPr spc="-15" dirty="0"/>
              <a:t>fond </a:t>
            </a:r>
            <a:r>
              <a:rPr spc="-20" dirty="0"/>
              <a:t>et </a:t>
            </a:r>
            <a:r>
              <a:rPr spc="-5" dirty="0"/>
              <a:t>de la</a:t>
            </a:r>
            <a:r>
              <a:rPr spc="55" dirty="0"/>
              <a:t> </a:t>
            </a:r>
            <a:r>
              <a:rPr spc="-15" dirty="0"/>
              <a:t>forme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724"/>
            <a:ext cx="7766684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Le </a:t>
            </a:r>
            <a:r>
              <a:rPr sz="3200" spc="-20" dirty="0">
                <a:latin typeface="Carlito"/>
                <a:cs typeface="Carlito"/>
              </a:rPr>
              <a:t>fond </a:t>
            </a:r>
            <a:r>
              <a:rPr sz="3200" spc="-5" dirty="0">
                <a:latin typeface="Carlito"/>
                <a:cs typeface="Carlito"/>
              </a:rPr>
              <a:t>: </a:t>
            </a:r>
            <a:r>
              <a:rPr sz="3200" spc="-10" dirty="0">
                <a:latin typeface="Carlito"/>
                <a:cs typeface="Carlito"/>
              </a:rPr>
              <a:t>document </a:t>
            </a:r>
            <a:r>
              <a:rPr sz="3200" spc="-5" dirty="0">
                <a:latin typeface="Carlito"/>
                <a:cs typeface="Carlito"/>
              </a:rPr>
              <a:t>XML : </a:t>
            </a:r>
            <a:r>
              <a:rPr sz="3200" spc="-15" dirty="0">
                <a:latin typeface="Carlito"/>
                <a:cs typeface="Carlito"/>
              </a:rPr>
              <a:t>contenu </a:t>
            </a:r>
            <a:r>
              <a:rPr sz="3200" spc="-5" dirty="0">
                <a:latin typeface="Carlito"/>
                <a:cs typeface="Carlito"/>
              </a:rPr>
              <a:t>+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balisage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La </a:t>
            </a:r>
            <a:r>
              <a:rPr sz="3200" spc="-20" dirty="0">
                <a:latin typeface="Carlito"/>
                <a:cs typeface="Carlito"/>
              </a:rPr>
              <a:t>forme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présentation </a:t>
            </a:r>
            <a:r>
              <a:rPr sz="3200" spc="-5" dirty="0">
                <a:latin typeface="Carlito"/>
                <a:cs typeface="Carlito"/>
              </a:rPr>
              <a:t>: </a:t>
            </a:r>
            <a:r>
              <a:rPr sz="3200" spc="-10" dirty="0">
                <a:latin typeface="Carlito"/>
                <a:cs typeface="Carlito"/>
              </a:rPr>
              <a:t>Feuille 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style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8605" y="3352800"/>
            <a:ext cx="1233805" cy="1594485"/>
            <a:chOff x="1038605" y="3352800"/>
            <a:chExt cx="1233805" cy="1594485"/>
          </a:xfrm>
        </p:grpSpPr>
        <p:sp>
          <p:nvSpPr>
            <p:cNvPr id="5" name="object 5"/>
            <p:cNvSpPr/>
            <p:nvPr/>
          </p:nvSpPr>
          <p:spPr>
            <a:xfrm>
              <a:off x="1043558" y="3357752"/>
              <a:ext cx="1224280" cy="1584325"/>
            </a:xfrm>
            <a:custGeom>
              <a:avLst/>
              <a:gdLst/>
              <a:ahLst/>
              <a:cxnLst/>
              <a:rect l="l" t="t" r="r" b="b"/>
              <a:pathLst>
                <a:path w="1224280" h="1584325">
                  <a:moveTo>
                    <a:pt x="1223772" y="0"/>
                  </a:moveTo>
                  <a:lnTo>
                    <a:pt x="0" y="0"/>
                  </a:lnTo>
                  <a:lnTo>
                    <a:pt x="0" y="1584198"/>
                  </a:lnTo>
                  <a:lnTo>
                    <a:pt x="1070864" y="1584198"/>
                  </a:lnTo>
                  <a:lnTo>
                    <a:pt x="1223772" y="1431290"/>
                  </a:lnTo>
                  <a:lnTo>
                    <a:pt x="122377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4422" y="478904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907" y="0"/>
                  </a:moveTo>
                  <a:lnTo>
                    <a:pt x="30479" y="30479"/>
                  </a:lnTo>
                  <a:lnTo>
                    <a:pt x="0" y="152907"/>
                  </a:lnTo>
                  <a:lnTo>
                    <a:pt x="152907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558" y="3357752"/>
              <a:ext cx="1224280" cy="1584325"/>
            </a:xfrm>
            <a:custGeom>
              <a:avLst/>
              <a:gdLst/>
              <a:ahLst/>
              <a:cxnLst/>
              <a:rect l="l" t="t" r="r" b="b"/>
              <a:pathLst>
                <a:path w="1224280" h="1584325">
                  <a:moveTo>
                    <a:pt x="1070864" y="1584198"/>
                  </a:moveTo>
                  <a:lnTo>
                    <a:pt x="1101343" y="1461770"/>
                  </a:lnTo>
                  <a:lnTo>
                    <a:pt x="1223772" y="1431290"/>
                  </a:lnTo>
                  <a:lnTo>
                    <a:pt x="1070864" y="1584198"/>
                  </a:lnTo>
                  <a:lnTo>
                    <a:pt x="0" y="1584198"/>
                  </a:lnTo>
                  <a:lnTo>
                    <a:pt x="0" y="0"/>
                  </a:lnTo>
                  <a:lnTo>
                    <a:pt x="1223772" y="0"/>
                  </a:lnTo>
                  <a:lnTo>
                    <a:pt x="1223772" y="143129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03960" y="3587750"/>
            <a:ext cx="9017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-25" dirty="0">
                <a:latin typeface="Carlito"/>
                <a:cs typeface="Carlito"/>
              </a:rPr>
              <a:t>n</a:t>
            </a:r>
            <a:r>
              <a:rPr sz="2000" spc="-3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enu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+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Balises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43655" y="3352800"/>
            <a:ext cx="1233805" cy="1594485"/>
            <a:chOff x="3343655" y="3352800"/>
            <a:chExt cx="1233805" cy="1594485"/>
          </a:xfrm>
        </p:grpSpPr>
        <p:sp>
          <p:nvSpPr>
            <p:cNvPr id="10" name="object 10"/>
            <p:cNvSpPr/>
            <p:nvPr/>
          </p:nvSpPr>
          <p:spPr>
            <a:xfrm>
              <a:off x="3348608" y="3357752"/>
              <a:ext cx="1224280" cy="1584325"/>
            </a:xfrm>
            <a:custGeom>
              <a:avLst/>
              <a:gdLst/>
              <a:ahLst/>
              <a:cxnLst/>
              <a:rect l="l" t="t" r="r" b="b"/>
              <a:pathLst>
                <a:path w="1224279" h="1584325">
                  <a:moveTo>
                    <a:pt x="1223771" y="0"/>
                  </a:moveTo>
                  <a:lnTo>
                    <a:pt x="0" y="0"/>
                  </a:lnTo>
                  <a:lnTo>
                    <a:pt x="0" y="1584198"/>
                  </a:lnTo>
                  <a:lnTo>
                    <a:pt x="1070737" y="1584198"/>
                  </a:lnTo>
                  <a:lnTo>
                    <a:pt x="1223771" y="1431290"/>
                  </a:lnTo>
                  <a:lnTo>
                    <a:pt x="122377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9345" y="478904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3034" y="0"/>
                  </a:moveTo>
                  <a:lnTo>
                    <a:pt x="30606" y="30479"/>
                  </a:lnTo>
                  <a:lnTo>
                    <a:pt x="0" y="152907"/>
                  </a:lnTo>
                  <a:lnTo>
                    <a:pt x="153034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8608" y="3357752"/>
              <a:ext cx="1224280" cy="1584325"/>
            </a:xfrm>
            <a:custGeom>
              <a:avLst/>
              <a:gdLst/>
              <a:ahLst/>
              <a:cxnLst/>
              <a:rect l="l" t="t" r="r" b="b"/>
              <a:pathLst>
                <a:path w="1224279" h="1584325">
                  <a:moveTo>
                    <a:pt x="1070737" y="1584198"/>
                  </a:moveTo>
                  <a:lnTo>
                    <a:pt x="1101343" y="1461770"/>
                  </a:lnTo>
                  <a:lnTo>
                    <a:pt x="1223771" y="1431290"/>
                  </a:lnTo>
                  <a:lnTo>
                    <a:pt x="1070737" y="1584198"/>
                  </a:lnTo>
                  <a:lnTo>
                    <a:pt x="0" y="1584198"/>
                  </a:lnTo>
                  <a:lnTo>
                    <a:pt x="0" y="0"/>
                  </a:lnTo>
                  <a:lnTo>
                    <a:pt x="1223771" y="0"/>
                  </a:lnTo>
                  <a:lnTo>
                    <a:pt x="1223771" y="143129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10609" y="3587750"/>
            <a:ext cx="69977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latin typeface="Carlito"/>
                <a:cs typeface="Carlito"/>
              </a:rPr>
              <a:t>F</a:t>
            </a:r>
            <a:r>
              <a:rPr sz="2000" spc="-5" dirty="0">
                <a:latin typeface="Carlito"/>
                <a:cs typeface="Carlito"/>
              </a:rPr>
              <a:t>euille  de  </a:t>
            </a:r>
            <a:r>
              <a:rPr sz="2000" spc="-10" dirty="0">
                <a:latin typeface="Carlito"/>
                <a:cs typeface="Carlito"/>
              </a:rPr>
              <a:t>styles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6405" y="3352800"/>
            <a:ext cx="1449705" cy="1594485"/>
            <a:chOff x="6296405" y="3352800"/>
            <a:chExt cx="1449705" cy="1594485"/>
          </a:xfrm>
        </p:grpSpPr>
        <p:sp>
          <p:nvSpPr>
            <p:cNvPr id="15" name="object 15"/>
            <p:cNvSpPr/>
            <p:nvPr/>
          </p:nvSpPr>
          <p:spPr>
            <a:xfrm>
              <a:off x="6301358" y="3357752"/>
              <a:ext cx="1439545" cy="1584325"/>
            </a:xfrm>
            <a:custGeom>
              <a:avLst/>
              <a:gdLst/>
              <a:ahLst/>
              <a:cxnLst/>
              <a:rect l="l" t="t" r="r" b="b"/>
              <a:pathLst>
                <a:path w="1439545" h="1584325">
                  <a:moveTo>
                    <a:pt x="1439417" y="0"/>
                  </a:moveTo>
                  <a:lnTo>
                    <a:pt x="0" y="0"/>
                  </a:lnTo>
                  <a:lnTo>
                    <a:pt x="0" y="1584198"/>
                  </a:lnTo>
                  <a:lnTo>
                    <a:pt x="1259459" y="1584198"/>
                  </a:lnTo>
                  <a:lnTo>
                    <a:pt x="1439417" y="1404239"/>
                  </a:lnTo>
                  <a:lnTo>
                    <a:pt x="143941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60817" y="4761991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179958" y="0"/>
                  </a:moveTo>
                  <a:lnTo>
                    <a:pt x="36067" y="36067"/>
                  </a:lnTo>
                  <a:lnTo>
                    <a:pt x="0" y="179958"/>
                  </a:lnTo>
                  <a:lnTo>
                    <a:pt x="179958" y="0"/>
                  </a:lnTo>
                  <a:close/>
                </a:path>
              </a:pathLst>
            </a:custGeom>
            <a:solidFill>
              <a:srgbClr val="6700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1358" y="3357752"/>
              <a:ext cx="1439545" cy="1584325"/>
            </a:xfrm>
            <a:custGeom>
              <a:avLst/>
              <a:gdLst/>
              <a:ahLst/>
              <a:cxnLst/>
              <a:rect l="l" t="t" r="r" b="b"/>
              <a:pathLst>
                <a:path w="1439545" h="1584325">
                  <a:moveTo>
                    <a:pt x="1259459" y="1584198"/>
                  </a:moveTo>
                  <a:lnTo>
                    <a:pt x="1295526" y="1440307"/>
                  </a:lnTo>
                  <a:lnTo>
                    <a:pt x="1439417" y="1404239"/>
                  </a:lnTo>
                  <a:lnTo>
                    <a:pt x="1259459" y="1584198"/>
                  </a:lnTo>
                  <a:lnTo>
                    <a:pt x="0" y="1584198"/>
                  </a:lnTo>
                  <a:lnTo>
                    <a:pt x="0" y="0"/>
                  </a:lnTo>
                  <a:lnTo>
                    <a:pt x="1439417" y="0"/>
                  </a:lnTo>
                  <a:lnTo>
                    <a:pt x="1439417" y="1404239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69634" y="3574288"/>
            <a:ext cx="11017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Doc</a:t>
            </a:r>
            <a:r>
              <a:rPr sz="2000" spc="-5" dirty="0">
                <a:latin typeface="Carlito"/>
                <a:cs typeface="Carlito"/>
              </a:rPr>
              <a:t>ume</a:t>
            </a:r>
            <a:r>
              <a:rPr sz="2000" spc="-25" dirty="0">
                <a:latin typeface="Carlito"/>
                <a:cs typeface="Carlito"/>
              </a:rPr>
              <a:t>n</a:t>
            </a:r>
            <a:r>
              <a:rPr sz="2000" spc="-5" dirty="0">
                <a:latin typeface="Carlito"/>
                <a:cs typeface="Carlito"/>
              </a:rPr>
              <a:t>t  mis en  </a:t>
            </a:r>
            <a:r>
              <a:rPr sz="2000" spc="-15" dirty="0">
                <a:latin typeface="Carlito"/>
                <a:cs typeface="Carlito"/>
              </a:rPr>
              <a:t>forme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6116" y="3642105"/>
            <a:ext cx="304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rlito"/>
                <a:cs typeface="Carlito"/>
              </a:rPr>
              <a:t>+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48071" y="3642105"/>
            <a:ext cx="581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rlito"/>
                <a:cs typeface="Carlito"/>
              </a:rPr>
              <a:t>=&gt;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746"/>
                </a:moveTo>
                <a:lnTo>
                  <a:pt x="9143746" y="6857746"/>
                </a:lnTo>
                <a:lnTo>
                  <a:pt x="9143746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</TotalTime>
  <Words>2240</Words>
  <Application>Microsoft Macintosh PowerPoint</Application>
  <PresentationFormat>Affichage à l'écran (4:3)</PresentationFormat>
  <Paragraphs>331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Carlito</vt:lpstr>
      <vt:lpstr>Courier New</vt:lpstr>
      <vt:lpstr>Trebuchet MS</vt:lpstr>
      <vt:lpstr>Office Theme</vt:lpstr>
      <vt:lpstr>Balisage XML</vt:lpstr>
      <vt:lpstr>Document XML</vt:lpstr>
      <vt:lpstr>Exemple 1</vt:lpstr>
      <vt:lpstr>Exemple 2</vt:lpstr>
      <vt:lpstr>Exemple 3</vt:lpstr>
      <vt:lpstr>Exemple 4</vt:lpstr>
      <vt:lpstr>Modèle de documents</vt:lpstr>
      <vt:lpstr>Modèle de documents</vt:lpstr>
      <vt:lpstr>Séparation du fond et de la forme</vt:lpstr>
      <vt:lpstr>Processeurs XML</vt:lpstr>
      <vt:lpstr>Processeurs XML</vt:lpstr>
      <vt:lpstr>CSS et XML</vt:lpstr>
      <vt:lpstr>XML IN A NUTSHELL</vt:lpstr>
      <vt:lpstr>Anatomie d’un document XML</vt:lpstr>
      <vt:lpstr>Anatomie d’un document XML</vt:lpstr>
      <vt:lpstr>Arbre XML</vt:lpstr>
      <vt:lpstr>Anatomie d’un document RDF/XML</vt:lpstr>
      <vt:lpstr>Arbre RDF/XML</vt:lpstr>
      <vt:lpstr>Prologue</vt:lpstr>
      <vt:lpstr>Entités</vt:lpstr>
      <vt:lpstr>Eléments et attributs</vt:lpstr>
      <vt:lpstr>Balisages particuliers</vt:lpstr>
      <vt:lpstr>Arbre XML (revisité)</vt:lpstr>
      <vt:lpstr>Document XML bien formé</vt:lpstr>
      <vt:lpstr>XML Namespaces</vt:lpstr>
      <vt:lpstr>XML Namespaces</vt:lpstr>
      <vt:lpstr>Attribut xml:base</vt:lpstr>
      <vt:lpstr>Document Type Definition DTD IN A NUTSHELL</vt:lpstr>
      <vt:lpstr>Modèle de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Langages du Web</dc:title>
  <dc:creator>Catherine Faron Zucker</dc:creator>
  <cp:lastModifiedBy>youssef mekouar</cp:lastModifiedBy>
  <cp:revision>1</cp:revision>
  <dcterms:created xsi:type="dcterms:W3CDTF">2023-01-26T16:42:46Z</dcterms:created>
  <dcterms:modified xsi:type="dcterms:W3CDTF">2023-01-31T13:50:19Z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2023-01-26T00:00:00Z</vt:filetime>
  </property>
</Properties>
</file>