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83" r:id="rId3"/>
    <p:sldId id="284" r:id="rId4"/>
    <p:sldId id="286" r:id="rId5"/>
    <p:sldId id="291" r:id="rId6"/>
    <p:sldId id="289" r:id="rId7"/>
    <p:sldId id="290" r:id="rId8"/>
    <p:sldId id="287" r:id="rId9"/>
    <p:sldId id="292" r:id="rId10"/>
    <p:sldId id="288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67"/>
    <p:restoredTop sz="96928"/>
  </p:normalViewPr>
  <p:slideViewPr>
    <p:cSldViewPr snapToGrid="0">
      <p:cViewPr varScale="1">
        <p:scale>
          <a:sx n="145" d="100"/>
          <a:sy n="145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1D6B8A-8197-2D40-3852-B48765E65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F235BE-384E-F0B6-8EFF-AB62F28AC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AADA76-A2D0-A472-A297-52FAFD63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40F3-111D-D348-88AF-09B18E24847B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A5B869-F7E3-37DF-A358-185AFBBF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1BA61E-C699-6B60-9BFD-9B7872A7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3FA4-CAD1-CE45-970E-C850C6B6D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71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4E77E-E358-95DB-B58D-AAE11F99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4BDFA9-4810-5877-9653-70CFC32D1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28B652-34EF-F156-A202-29B479C1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40F3-111D-D348-88AF-09B18E24847B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341794-0541-EDD8-FDC5-D71BFFAD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D04A89-84F7-4CBD-4A80-F0AA751E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3FA4-CAD1-CE45-970E-C850C6B6D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70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9C57B00-CE21-B95B-BE51-52D37777C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BA8009-2AAB-2A53-7BE4-5FC25FBAE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29D823-8CD7-F4F1-B283-50EFA2F3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40F3-111D-D348-88AF-09B18E24847B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B17FE4-A5B2-BCF0-BE2F-9EAA2439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684EB4-4C11-F2DE-B40E-7FC3BEE6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3FA4-CAD1-CE45-970E-C850C6B6D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995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778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752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5B60B-B756-7472-179B-8C9D2EF6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7C9B5A-CDE3-40A3-A94F-E60663D3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CB6733-CF2F-6B51-BE95-283FCCC3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40F3-111D-D348-88AF-09B18E24847B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E7F7F4-A0A1-EA14-AA5B-7B9037FC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835725-D683-8759-1F1D-AB5E802D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3FA4-CAD1-CE45-970E-C850C6B6D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41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9CEC2-019F-0F29-E461-15FF8D6B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36399C-D84A-D368-E3C5-FE4480071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F53B34-0313-11B9-0550-40DAA378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40F3-111D-D348-88AF-09B18E24847B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0A1CF3-C848-404F-34DC-5E44999F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48BEBB-846F-FC52-7E14-3F40A0D6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3FA4-CAD1-CE45-970E-C850C6B6D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82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3DC64-A960-175F-6159-98EA5D9C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AF9EA6-6A06-9213-B0CB-FFCB0DDD8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BC0961-4C29-385C-8BD6-6D77CA326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67612E-C11B-0C4D-A4A6-98E2895E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40F3-111D-D348-88AF-09B18E24847B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CD78D4-AD5D-9C89-F40B-6718583C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E0099E-63B0-62B5-3055-84EE4AF6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3FA4-CAD1-CE45-970E-C850C6B6D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04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64E742-CB7F-D496-44AD-3E276E25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AD6402-8C50-0A40-0007-2CF68EC18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D4E938-63D3-D54D-A653-73545E74F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6B06502-FBBE-66DC-B3DA-BDF745EEA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6F0081-B193-43B6-43A1-B586A2319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585772E-DF2E-2A70-A71D-A13A7AB0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40F3-111D-D348-88AF-09B18E24847B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F62651A-376D-5CB5-331B-2A8E5DE7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BD86450-3D8F-C43B-9016-79C331D3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3FA4-CAD1-CE45-970E-C850C6B6D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35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D95CF-8A11-5640-536F-FDE688AA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7778C3-A092-BF00-E172-B07C748C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40F3-111D-D348-88AF-09B18E24847B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257C5E-1AFC-6C48-FB34-0202330D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41C1A5-D74F-21E4-D633-62308555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3FA4-CAD1-CE45-970E-C850C6B6D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81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274AE73-DBB0-1A33-1354-E1A34365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40F3-111D-D348-88AF-09B18E24847B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6A865B2-9D4D-83D2-446E-3C7BACAA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3D1BFF-606E-9E47-675C-84F211C7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3FA4-CAD1-CE45-970E-C850C6B6D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12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94017-72F9-01A0-B3B0-3D459E60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4B439C-2481-E356-FC7C-A362983E8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92AE9B-AACD-7BDA-4BBD-15E927173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164263-2342-A7B0-EF0A-EB47F6763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40F3-111D-D348-88AF-09B18E24847B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65F262-5EC1-7550-99D1-0DE4C9DC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C555D2-3011-6D92-2C5A-A33F29CF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3FA4-CAD1-CE45-970E-C850C6B6D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4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6C31B3-DEB3-02E6-2128-792290A5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976393B-7F05-8F6B-F747-1B3842B67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CEE828-8652-77F7-0228-F5F9846C9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7E5993-407D-9E95-E3D8-D8F9E2E3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D40F3-111D-D348-88AF-09B18E24847B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BFE0F4-A3B0-454F-E3D3-EC60CD67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A357DB-C7B2-FA0D-454D-ED1C1587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3FA4-CAD1-CE45-970E-C850C6B6D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10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C9BEA5-FB8E-FED1-0A5A-F1B0BB15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CD4B65-3BD9-7EE6-3EFE-352D61C00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4653CA-8F3F-2A49-E396-4BC973D4F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D40F3-111D-D348-88AF-09B18E24847B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20CA94-C1D1-9E7C-1B8D-12654B71E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A539EE-3BC1-618A-415B-81EBD4750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93FA4-CAD1-CE45-970E-C850C6B6D5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56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r.wikipedia.org/wiki/Programmation_we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w3.org/Consortium/techstack-desc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www.w3.org/TR/webarch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json-schema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json-schema.or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json-schema.org/draft-04/schem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json-schema.org/latest/json-schema-validat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json-schema.org/latest/json-schema-validation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json-schema.org/latest/json-schema-validation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json-schema.org/latest/json-schema-validation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json-schema.org/latest/json-schema-validation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onschemavalidator.net/" TargetMode="External"/><Relationship Id="rId2" Type="http://schemas.openxmlformats.org/officeDocument/2006/relationships/hyperlink" Target="http://spacetelescope.github.io/understanding-json-schem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ge/json-schema-validator" TargetMode="External"/><Relationship Id="rId4" Type="http://schemas.openxmlformats.org/officeDocument/2006/relationships/hyperlink" Target="https://pypi.python.org/pypi/jsonschem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7362D-90C7-0DE4-30E6-ACE101601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5260868" cy="2178124"/>
          </a:xfrm>
        </p:spPr>
        <p:txBody>
          <a:bodyPr anchor="t">
            <a:normAutofit/>
          </a:bodyPr>
          <a:lstStyle/>
          <a:p>
            <a:pPr algn="l"/>
            <a:r>
              <a:rPr lang="fr-FR" sz="3600" b="1" dirty="0">
                <a:solidFill>
                  <a:schemeClr val="tx2"/>
                </a:solidFill>
              </a:rPr>
              <a:t>DMA3EDD3 : Modélisation données et processus</a:t>
            </a:r>
          </a:p>
        </p:txBody>
      </p:sp>
      <p:pic>
        <p:nvPicPr>
          <p:cNvPr id="1026" name="Picture 2" descr="Université Paris 8 | Vincennes - Saint-Denis">
            <a:extLst>
              <a:ext uri="{FF2B5EF4-FFF2-40B4-BE49-F238E27FC236}">
                <a16:creationId xmlns:a16="http://schemas.microsoft.com/office/drawing/2014/main" id="{190D4524-EAEC-08D4-0DCD-C812B8EA3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470" y="2844207"/>
            <a:ext cx="4141760" cy="208398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083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ey 3D art">
            <a:extLst>
              <a:ext uri="{FF2B5EF4-FFF2-40B4-BE49-F238E27FC236}">
                <a16:creationId xmlns:a16="http://schemas.microsoft.com/office/drawing/2014/main" id="{50560937-F265-0E02-504E-BF76DD6464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477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46CCA43-B1B1-8040-F7D2-01B08BD24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XML et </a:t>
            </a:r>
            <a:r>
              <a:rPr lang="en-US" sz="6000" dirty="0" err="1">
                <a:solidFill>
                  <a:srgbClr val="FFFFFF"/>
                </a:solidFill>
              </a:rPr>
              <a:t>Json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86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abstrait du filet foncé">
            <a:extLst>
              <a:ext uri="{FF2B5EF4-FFF2-40B4-BE49-F238E27FC236}">
                <a16:creationId xmlns:a16="http://schemas.microsoft.com/office/drawing/2014/main" id="{DD664E60-E55D-4F04-0EDC-B5907BC408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/>
            <a:r>
              <a:rPr lang="en-US" sz="4000"/>
              <a:t>Langages</a:t>
            </a:r>
            <a:r>
              <a:rPr lang="en-US" sz="4000" spc="-65"/>
              <a:t> </a:t>
            </a:r>
            <a:r>
              <a:rPr lang="en-US" sz="4000"/>
              <a:t>du</a:t>
            </a:r>
            <a:r>
              <a:rPr lang="en-US" sz="4000" spc="-65"/>
              <a:t> </a:t>
            </a:r>
            <a:r>
              <a:rPr lang="en-US" sz="4000" spc="-25"/>
              <a:t>web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object 5">
            <a:extLst>
              <a:ext uri="{FF2B5EF4-FFF2-40B4-BE49-F238E27FC236}">
                <a16:creationId xmlns:a16="http://schemas.microsoft.com/office/drawing/2014/main" id="{25C88077-A284-9EE2-188F-7AD6295C01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05363" y="642938"/>
            <a:ext cx="6723063" cy="55673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05363" y="5097463"/>
            <a:ext cx="6723063" cy="111442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vert="horz" wrap="square" lIns="0" tIns="12700" rIns="0" bIns="0" rtlCol="0" anchor="ctr">
            <a:noAutofit/>
          </a:bodyPr>
          <a:lstStyle/>
          <a:p>
            <a:pPr marL="12700" algn="ctr">
              <a:spcBef>
                <a:spcPts val="100"/>
              </a:spcBef>
            </a:pPr>
            <a:r>
              <a:rPr lang="fr-FR" sz="1300" spc="-10">
                <a:solidFill>
                  <a:srgbClr val="FFFFFF"/>
                </a:solidFill>
                <a:latin typeface="Calibri"/>
                <a:cs typeface="Calibri"/>
              </a:rPr>
              <a:t>https://en.wikipedia.org/wiki/Web_development</a:t>
            </a:r>
            <a:endParaRPr lang="fr-FR" sz="130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47625"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Langages</a:t>
            </a:r>
            <a:r>
              <a:rPr lang="en-US" sz="3600" kern="1200" spc="-6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du</a:t>
            </a:r>
            <a:r>
              <a:rPr lang="en-US" sz="3600" kern="1200" spc="-6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2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47625"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Langages</a:t>
            </a:r>
            <a:r>
              <a:rPr lang="en-US" sz="4000" kern="1200" spc="-6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du</a:t>
            </a:r>
            <a:r>
              <a:rPr lang="en-US" sz="4000" kern="1200" spc="-6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2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000" spc="-50"/>
              <a:t>•</a:t>
            </a:r>
            <a:r>
              <a:rPr lang="en-US" sz="2000"/>
              <a:t>	Langages</a:t>
            </a:r>
            <a:r>
              <a:rPr lang="en-US" sz="2000" spc="-70"/>
              <a:t> </a:t>
            </a:r>
            <a:r>
              <a:rPr lang="en-US" sz="2000"/>
              <a:t>de</a:t>
            </a:r>
            <a:r>
              <a:rPr lang="en-US" sz="2000" spc="-55"/>
              <a:t> </a:t>
            </a:r>
            <a:r>
              <a:rPr lang="en-US" sz="2000" spc="-10"/>
              <a:t>documents</a:t>
            </a:r>
            <a:endParaRPr lang="en-US" sz="2000"/>
          </a:p>
          <a:p>
            <a:pPr marL="469900" indent="-228600">
              <a:lnSpc>
                <a:spcPct val="90000"/>
              </a:lnSpc>
              <a:spcBef>
                <a:spcPts val="340"/>
              </a:spcBef>
              <a:buFont typeface="Arial" panose="020B0604020202020204" pitchFamily="34" charset="0"/>
              <a:buChar char="•"/>
            </a:pPr>
            <a:r>
              <a:rPr lang="en-US" sz="2000"/>
              <a:t>–</a:t>
            </a:r>
            <a:r>
              <a:rPr lang="en-US" sz="2000" spc="65"/>
              <a:t> </a:t>
            </a:r>
            <a:r>
              <a:rPr lang="en-US" sz="2000" spc="-20"/>
              <a:t>HTML</a:t>
            </a:r>
            <a:endParaRPr lang="en-US" sz="2000"/>
          </a:p>
          <a:p>
            <a:pPr marL="469900" indent="-228600">
              <a:lnSpc>
                <a:spcPct val="9000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lang="en-US" sz="2000"/>
              <a:t>–</a:t>
            </a:r>
            <a:r>
              <a:rPr lang="en-US" sz="2000" spc="65"/>
              <a:t> </a:t>
            </a:r>
            <a:r>
              <a:rPr lang="en-US" sz="2000" spc="-25"/>
              <a:t>XML</a:t>
            </a:r>
            <a:endParaRPr lang="en-US" sz="2000"/>
          </a:p>
          <a:p>
            <a:pPr marL="12700" indent="-228600">
              <a:lnSpc>
                <a:spcPct val="90000"/>
              </a:lnSpc>
              <a:spcBef>
                <a:spcPts val="33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000" spc="-50"/>
              <a:t>•</a:t>
            </a:r>
            <a:r>
              <a:rPr lang="en-US" sz="2000"/>
              <a:t>	Programmation</a:t>
            </a:r>
            <a:r>
              <a:rPr lang="en-US" sz="2000" spc="-85"/>
              <a:t> </a:t>
            </a:r>
            <a:r>
              <a:rPr lang="en-US" sz="2000"/>
              <a:t>web</a:t>
            </a:r>
            <a:r>
              <a:rPr lang="en-US" sz="2000" spc="-90"/>
              <a:t> </a:t>
            </a:r>
            <a:r>
              <a:rPr lang="en-US" sz="2000"/>
              <a:t>côté</a:t>
            </a:r>
            <a:r>
              <a:rPr lang="en-US" sz="2000" spc="-95"/>
              <a:t> </a:t>
            </a:r>
            <a:r>
              <a:rPr lang="en-US" sz="2000" spc="-10"/>
              <a:t>client</a:t>
            </a:r>
            <a:endParaRPr lang="en-US" sz="2000"/>
          </a:p>
          <a:p>
            <a:pPr marL="469900" indent="-228600">
              <a:lnSpc>
                <a:spcPct val="90000"/>
              </a:lnSpc>
              <a:spcBef>
                <a:spcPts val="340"/>
              </a:spcBef>
              <a:buFont typeface="Arial" panose="020B0604020202020204" pitchFamily="34" charset="0"/>
              <a:buChar char="•"/>
            </a:pPr>
            <a:r>
              <a:rPr lang="en-US" sz="2000"/>
              <a:t>–</a:t>
            </a:r>
            <a:r>
              <a:rPr lang="en-US" sz="2000" spc="-5"/>
              <a:t> </a:t>
            </a:r>
            <a:r>
              <a:rPr lang="en-US" sz="2000" spc="-10"/>
              <a:t>JavaScript,</a:t>
            </a:r>
            <a:r>
              <a:rPr lang="en-US" sz="2000" spc="-35"/>
              <a:t> </a:t>
            </a:r>
            <a:r>
              <a:rPr lang="en-US" sz="2000"/>
              <a:t>JScript,</a:t>
            </a:r>
            <a:r>
              <a:rPr lang="en-US" sz="2000" spc="-50"/>
              <a:t> </a:t>
            </a:r>
            <a:r>
              <a:rPr lang="en-US" sz="2000" spc="-10"/>
              <a:t>VBScript</a:t>
            </a:r>
            <a:endParaRPr lang="en-US" sz="2000"/>
          </a:p>
          <a:p>
            <a:pPr marL="469900" indent="-228600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lang="en-US" sz="2000"/>
              <a:t>–</a:t>
            </a:r>
            <a:r>
              <a:rPr lang="en-US" sz="2000" spc="80"/>
              <a:t> </a:t>
            </a:r>
            <a:r>
              <a:rPr lang="en-US" sz="2000" spc="-10"/>
              <a:t>DHTML</a:t>
            </a:r>
            <a:endParaRPr lang="en-US" sz="2000"/>
          </a:p>
          <a:p>
            <a:pPr marL="12700" indent="-228600">
              <a:lnSpc>
                <a:spcPct val="90000"/>
              </a:lnSpc>
              <a:spcBef>
                <a:spcPts val="334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000" spc="-50"/>
              <a:t>•</a:t>
            </a:r>
            <a:r>
              <a:rPr lang="en-US" sz="2000"/>
              <a:t>	Programmation</a:t>
            </a:r>
            <a:r>
              <a:rPr lang="en-US" sz="2000" spc="-85"/>
              <a:t> </a:t>
            </a:r>
            <a:r>
              <a:rPr lang="en-US" sz="2000"/>
              <a:t>web</a:t>
            </a:r>
            <a:r>
              <a:rPr lang="en-US" sz="2000" spc="-90"/>
              <a:t> </a:t>
            </a:r>
            <a:r>
              <a:rPr lang="en-US" sz="2000"/>
              <a:t>côté</a:t>
            </a:r>
            <a:r>
              <a:rPr lang="en-US" sz="2000" spc="-95"/>
              <a:t> </a:t>
            </a:r>
            <a:r>
              <a:rPr lang="en-US" sz="2000" spc="-10"/>
              <a:t>serveur</a:t>
            </a:r>
            <a:endParaRPr lang="en-US" sz="2000"/>
          </a:p>
          <a:p>
            <a:pPr marL="469900" indent="-228600">
              <a:lnSpc>
                <a:spcPct val="90000"/>
              </a:lnSpc>
              <a:spcBef>
                <a:spcPts val="340"/>
              </a:spcBef>
              <a:buFont typeface="Arial" panose="020B0604020202020204" pitchFamily="34" charset="0"/>
              <a:buChar char="•"/>
            </a:pPr>
            <a:r>
              <a:rPr lang="en-US" sz="2000"/>
              <a:t>–</a:t>
            </a:r>
            <a:r>
              <a:rPr lang="en-US" sz="2000" spc="40"/>
              <a:t> </a:t>
            </a:r>
            <a:r>
              <a:rPr lang="en-US" sz="2000" spc="-80"/>
              <a:t>ASP,</a:t>
            </a:r>
            <a:r>
              <a:rPr lang="en-US" sz="2000" spc="-30"/>
              <a:t> </a:t>
            </a:r>
            <a:r>
              <a:rPr lang="en-US" sz="2000" spc="-10"/>
              <a:t>ASP.NET</a:t>
            </a:r>
            <a:endParaRPr lang="en-US" sz="2000"/>
          </a:p>
          <a:p>
            <a:pPr marL="469900" indent="-228600">
              <a:lnSpc>
                <a:spcPct val="9000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lang="en-US" sz="2000"/>
              <a:t>–</a:t>
            </a:r>
            <a:r>
              <a:rPr lang="en-US" sz="2000" spc="65"/>
              <a:t> </a:t>
            </a:r>
            <a:r>
              <a:rPr lang="en-US" sz="2000" spc="-25"/>
              <a:t>PHP</a:t>
            </a:r>
            <a:endParaRPr lang="en-US" sz="2000"/>
          </a:p>
          <a:p>
            <a:pPr marL="469900" indent="-228600">
              <a:lnSpc>
                <a:spcPct val="9000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lang="en-US" sz="2000"/>
              <a:t>–</a:t>
            </a:r>
            <a:r>
              <a:rPr lang="en-US" sz="2000" spc="30"/>
              <a:t> </a:t>
            </a:r>
            <a:r>
              <a:rPr lang="en-US" sz="2000" spc="-75"/>
              <a:t>JSP,</a:t>
            </a:r>
            <a:r>
              <a:rPr lang="en-US" sz="2000" spc="-35"/>
              <a:t> </a:t>
            </a:r>
            <a:r>
              <a:rPr lang="en-US" sz="2000" spc="-10"/>
              <a:t>servlets</a:t>
            </a:r>
            <a:endParaRPr lang="en-US" sz="2000"/>
          </a:p>
          <a:p>
            <a:pPr marL="469900" indent="-228600">
              <a:lnSpc>
                <a:spcPct val="90000"/>
              </a:lnSpc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lang="en-US" sz="2000"/>
              <a:t>–</a:t>
            </a:r>
            <a:r>
              <a:rPr lang="en-US" sz="2000" spc="65"/>
              <a:t> </a:t>
            </a:r>
            <a:r>
              <a:rPr lang="en-US" sz="2000" spc="-20"/>
              <a:t>Ajax</a:t>
            </a:r>
            <a:endParaRPr lang="en-US" sz="2000"/>
          </a:p>
          <a:p>
            <a:pPr marL="3800475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u="sng" spc="-10">
                <a:uFill>
                  <a:solidFill>
                    <a:srgbClr val="0000FF"/>
                  </a:solidFill>
                </a:uFill>
                <a:hlinkClick r:id="rId2"/>
              </a:rPr>
              <a:t>https://fr.wikipedia.org/wiki/Programmation_web</a:t>
            </a:r>
            <a:endParaRPr 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68580" algn="r"/>
            <a:r>
              <a:rPr lang="en-US" sz="4000" kern="1200" spc="-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Langages</a:t>
            </a:r>
            <a:r>
              <a:rPr lang="en-US" sz="4000" kern="1200" spc="-12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4000" kern="1200" spc="-13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balisage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55600" marR="5080" indent="-228600">
              <a:lnSpc>
                <a:spcPct val="9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000" spc="-50"/>
              <a:t>•</a:t>
            </a:r>
            <a:r>
              <a:rPr lang="en-US" sz="2000"/>
              <a:t>	Utilisation</a:t>
            </a:r>
            <a:r>
              <a:rPr lang="en-US" sz="2000" spc="-70"/>
              <a:t> </a:t>
            </a:r>
            <a:r>
              <a:rPr lang="en-US" sz="2000"/>
              <a:t>de</a:t>
            </a:r>
            <a:r>
              <a:rPr lang="en-US" sz="2000" spc="-95"/>
              <a:t> </a:t>
            </a:r>
            <a:r>
              <a:rPr lang="en-US" sz="2000"/>
              <a:t>balises</a:t>
            </a:r>
            <a:r>
              <a:rPr lang="en-US" sz="2000" spc="-70"/>
              <a:t> </a:t>
            </a:r>
            <a:r>
              <a:rPr lang="en-US" sz="2000"/>
              <a:t>pour</a:t>
            </a:r>
            <a:r>
              <a:rPr lang="en-US" sz="2000" spc="-80"/>
              <a:t> </a:t>
            </a:r>
            <a:r>
              <a:rPr lang="en-US" sz="2000" spc="-10"/>
              <a:t>structurer</a:t>
            </a:r>
            <a:r>
              <a:rPr lang="en-US" sz="2000" spc="-90"/>
              <a:t> </a:t>
            </a:r>
            <a:r>
              <a:rPr lang="en-US" sz="2000"/>
              <a:t>et</a:t>
            </a:r>
            <a:r>
              <a:rPr lang="en-US" sz="2000" spc="-100"/>
              <a:t> </a:t>
            </a:r>
            <a:r>
              <a:rPr lang="en-US" sz="2000" spc="-10"/>
              <a:t>formater </a:t>
            </a:r>
            <a:r>
              <a:rPr lang="en-US" sz="2000"/>
              <a:t>le</a:t>
            </a:r>
            <a:r>
              <a:rPr lang="en-US" sz="2000" spc="-125"/>
              <a:t> </a:t>
            </a:r>
            <a:r>
              <a:rPr lang="en-US" sz="2000" spc="-10"/>
              <a:t>contenu</a:t>
            </a:r>
            <a:r>
              <a:rPr lang="en-US" sz="2000" spc="-100"/>
              <a:t> </a:t>
            </a:r>
            <a:r>
              <a:rPr lang="en-US" sz="2000"/>
              <a:t>d’un</a:t>
            </a:r>
            <a:r>
              <a:rPr lang="en-US" sz="2000" spc="-105"/>
              <a:t> </a:t>
            </a:r>
            <a:r>
              <a:rPr lang="en-US" sz="2000"/>
              <a:t>document</a:t>
            </a:r>
            <a:r>
              <a:rPr lang="en-US" sz="2000" spc="-95"/>
              <a:t> </a:t>
            </a:r>
            <a:r>
              <a:rPr lang="en-US" sz="2000" spc="-10"/>
              <a:t>textuel</a:t>
            </a:r>
            <a:endParaRPr lang="en-US" sz="2000"/>
          </a:p>
          <a:p>
            <a:pPr marL="755650" marR="2831465" indent="-228600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/>
              <a:t>–</a:t>
            </a:r>
            <a:r>
              <a:rPr lang="en-US" sz="2000" spc="-140"/>
              <a:t> </a:t>
            </a:r>
            <a:r>
              <a:rPr lang="en-US" sz="2000"/>
              <a:t>Structure</a:t>
            </a:r>
            <a:r>
              <a:rPr lang="en-US" sz="2000" spc="-40"/>
              <a:t> </a:t>
            </a:r>
            <a:r>
              <a:rPr lang="en-US" sz="2000"/>
              <a:t>logique</a:t>
            </a:r>
            <a:r>
              <a:rPr lang="en-US" sz="2000" spc="-50"/>
              <a:t> </a:t>
            </a:r>
            <a:r>
              <a:rPr lang="en-US" sz="2000"/>
              <a:t>d’un</a:t>
            </a:r>
            <a:r>
              <a:rPr lang="en-US" sz="2000" spc="-25"/>
              <a:t> </a:t>
            </a:r>
            <a:r>
              <a:rPr lang="en-US" sz="2000" spc="-10"/>
              <a:t>document </a:t>
            </a:r>
            <a:r>
              <a:rPr lang="en-US" sz="2000"/>
              <a:t>Modèles</a:t>
            </a:r>
            <a:r>
              <a:rPr lang="en-US" sz="2000" spc="-15"/>
              <a:t> </a:t>
            </a:r>
            <a:r>
              <a:rPr lang="en-US" sz="2000"/>
              <a:t>de</a:t>
            </a:r>
            <a:r>
              <a:rPr lang="en-US" sz="2000" spc="-10"/>
              <a:t> documents</a:t>
            </a:r>
            <a:endParaRPr lang="en-US" sz="2000"/>
          </a:p>
          <a:p>
            <a:pPr marL="755650" marR="2163445" indent="-228600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lang="en-US" sz="2000"/>
              <a:t>–</a:t>
            </a:r>
            <a:r>
              <a:rPr lang="en-US" sz="2000" spc="-125"/>
              <a:t> </a:t>
            </a:r>
            <a:r>
              <a:rPr lang="en-US" sz="2000"/>
              <a:t>Mise</a:t>
            </a:r>
            <a:r>
              <a:rPr lang="en-US" sz="2000" spc="-25"/>
              <a:t> </a:t>
            </a:r>
            <a:r>
              <a:rPr lang="en-US" sz="2000"/>
              <a:t>en</a:t>
            </a:r>
            <a:r>
              <a:rPr lang="en-US" sz="2000" spc="-25"/>
              <a:t> </a:t>
            </a:r>
            <a:r>
              <a:rPr lang="en-US" sz="2000"/>
              <a:t>page,</a:t>
            </a:r>
            <a:r>
              <a:rPr lang="en-US" sz="2000" spc="-35"/>
              <a:t> </a:t>
            </a:r>
            <a:r>
              <a:rPr lang="en-US" sz="2000"/>
              <a:t>format</a:t>
            </a:r>
            <a:r>
              <a:rPr lang="en-US" sz="2000" spc="-40"/>
              <a:t> </a:t>
            </a:r>
            <a:r>
              <a:rPr lang="en-US" sz="2000"/>
              <a:t>de</a:t>
            </a:r>
            <a:r>
              <a:rPr lang="en-US" sz="2000" spc="-20"/>
              <a:t> </a:t>
            </a:r>
            <a:r>
              <a:rPr lang="en-US" sz="2000" spc="-10"/>
              <a:t>présentation </a:t>
            </a:r>
            <a:r>
              <a:rPr lang="en-US" sz="2000"/>
              <a:t>Feuilles</a:t>
            </a:r>
            <a:r>
              <a:rPr lang="en-US" sz="2000" spc="-70"/>
              <a:t> </a:t>
            </a:r>
            <a:r>
              <a:rPr lang="en-US" sz="2000"/>
              <a:t>de</a:t>
            </a:r>
            <a:r>
              <a:rPr lang="en-US" sz="2000" spc="-35"/>
              <a:t> </a:t>
            </a:r>
            <a:r>
              <a:rPr lang="en-US" sz="2000"/>
              <a:t>styles</a:t>
            </a:r>
            <a:r>
              <a:rPr lang="en-US" sz="2000" spc="-40"/>
              <a:t> </a:t>
            </a:r>
            <a:r>
              <a:rPr lang="en-US" sz="2000"/>
              <a:t>(style</a:t>
            </a:r>
            <a:r>
              <a:rPr lang="en-US" sz="2000" spc="-45"/>
              <a:t> </a:t>
            </a:r>
            <a:r>
              <a:rPr lang="en-US" sz="2000" spc="-10"/>
              <a:t>sheets)</a:t>
            </a:r>
            <a:endParaRPr lang="en-US" sz="2000"/>
          </a:p>
          <a:p>
            <a:pPr marL="12700" indent="-228600">
              <a:lnSpc>
                <a:spcPct val="90000"/>
              </a:lnSpc>
              <a:spcBef>
                <a:spcPts val="74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000" spc="-50"/>
              <a:t>•</a:t>
            </a:r>
            <a:r>
              <a:rPr lang="en-US" sz="2000"/>
              <a:t>	</a:t>
            </a:r>
            <a:r>
              <a:rPr lang="en-US" sz="2000" spc="-10"/>
              <a:t>Permet</a:t>
            </a:r>
            <a:r>
              <a:rPr lang="en-US" sz="2000" spc="-105"/>
              <a:t> </a:t>
            </a:r>
            <a:r>
              <a:rPr lang="en-US" sz="2000"/>
              <a:t>le</a:t>
            </a:r>
            <a:r>
              <a:rPr lang="en-US" sz="2000" spc="-100"/>
              <a:t> </a:t>
            </a:r>
            <a:r>
              <a:rPr lang="en-US" sz="2000" spc="-10"/>
              <a:t>traitement</a:t>
            </a:r>
            <a:r>
              <a:rPr lang="en-US" sz="2000" spc="-85"/>
              <a:t> </a:t>
            </a:r>
            <a:r>
              <a:rPr lang="en-US" sz="2000" spc="-10"/>
              <a:t>automatique</a:t>
            </a:r>
            <a:r>
              <a:rPr lang="en-US" sz="2000" spc="-80"/>
              <a:t> </a:t>
            </a:r>
            <a:r>
              <a:rPr lang="en-US" sz="2000"/>
              <a:t>du</a:t>
            </a:r>
            <a:r>
              <a:rPr lang="en-US" sz="2000" spc="-85"/>
              <a:t> </a:t>
            </a:r>
            <a:r>
              <a:rPr lang="en-US" sz="2000" spc="-10"/>
              <a:t>contenu</a:t>
            </a:r>
            <a:endParaRPr lang="en-US" sz="2000"/>
          </a:p>
          <a:p>
            <a:pPr marL="12700" indent="-228600">
              <a:lnSpc>
                <a:spcPct val="90000"/>
              </a:lnSpc>
              <a:spcBef>
                <a:spcPts val="77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000" spc="-50"/>
              <a:t>•</a:t>
            </a:r>
            <a:r>
              <a:rPr lang="en-US" sz="2000"/>
              <a:t>	Document</a:t>
            </a:r>
            <a:r>
              <a:rPr lang="en-US" sz="2000" spc="-50"/>
              <a:t> </a:t>
            </a:r>
            <a:r>
              <a:rPr lang="en-US" sz="2000"/>
              <a:t>=</a:t>
            </a:r>
            <a:r>
              <a:rPr lang="en-US" sz="2000" spc="-85"/>
              <a:t> </a:t>
            </a:r>
            <a:r>
              <a:rPr lang="en-US" sz="2000" spc="-10"/>
              <a:t>contenu</a:t>
            </a:r>
            <a:r>
              <a:rPr lang="en-US" sz="2000" spc="-55"/>
              <a:t> </a:t>
            </a:r>
            <a:r>
              <a:rPr lang="en-US" sz="2000"/>
              <a:t>+</a:t>
            </a:r>
            <a:r>
              <a:rPr lang="en-US" sz="2000" spc="-85"/>
              <a:t> </a:t>
            </a:r>
            <a:r>
              <a:rPr lang="en-US" sz="2000" spc="-20"/>
              <a:t>présentation</a:t>
            </a:r>
            <a:r>
              <a:rPr lang="en-US" sz="2000" spc="-45"/>
              <a:t> </a:t>
            </a:r>
            <a:r>
              <a:rPr lang="en-US" sz="2000"/>
              <a:t>+</a:t>
            </a:r>
            <a:r>
              <a:rPr lang="en-US" sz="2000" spc="-70"/>
              <a:t> </a:t>
            </a:r>
            <a:r>
              <a:rPr lang="en-US" sz="2000" spc="-10"/>
              <a:t>structure</a:t>
            </a:r>
            <a:endParaRPr lang="en-US" sz="2000"/>
          </a:p>
          <a:p>
            <a:pPr marL="355600" marR="626110" indent="-228600">
              <a:lnSpc>
                <a:spcPct val="90000"/>
              </a:lnSpc>
              <a:spcBef>
                <a:spcPts val="76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000" spc="-50"/>
              <a:t>•</a:t>
            </a:r>
            <a:r>
              <a:rPr lang="en-US" sz="2000"/>
              <a:t>	Langage</a:t>
            </a:r>
            <a:r>
              <a:rPr lang="en-US" sz="2000" spc="-95"/>
              <a:t> </a:t>
            </a:r>
            <a:r>
              <a:rPr lang="en-US" sz="2000"/>
              <a:t>de</a:t>
            </a:r>
            <a:r>
              <a:rPr lang="en-US" sz="2000" spc="-105"/>
              <a:t> </a:t>
            </a:r>
            <a:r>
              <a:rPr lang="en-US" sz="2000"/>
              <a:t>balisage</a:t>
            </a:r>
            <a:r>
              <a:rPr lang="en-US" sz="2000" spc="-90"/>
              <a:t> </a:t>
            </a:r>
            <a:r>
              <a:rPr lang="en-US" sz="2000"/>
              <a:t>=</a:t>
            </a:r>
            <a:r>
              <a:rPr lang="en-US" sz="2000" spc="-110"/>
              <a:t> </a:t>
            </a:r>
            <a:r>
              <a:rPr lang="en-US" sz="2000"/>
              <a:t>ensemble</a:t>
            </a:r>
            <a:r>
              <a:rPr lang="en-US" sz="2000" spc="-95"/>
              <a:t> </a:t>
            </a:r>
            <a:r>
              <a:rPr lang="en-US" sz="2000" spc="-10"/>
              <a:t>prédéfini</a:t>
            </a:r>
            <a:r>
              <a:rPr lang="en-US" sz="2000" spc="-95"/>
              <a:t> </a:t>
            </a:r>
            <a:r>
              <a:rPr lang="en-US" sz="2000" spc="-25"/>
              <a:t>de </a:t>
            </a:r>
            <a:r>
              <a:rPr lang="en-US" sz="2000"/>
              <a:t>balises,</a:t>
            </a:r>
            <a:r>
              <a:rPr lang="en-US" sz="2000" spc="-135"/>
              <a:t> </a:t>
            </a:r>
            <a:r>
              <a:rPr lang="en-US" sz="2000" spc="-10"/>
              <a:t>éventuellement</a:t>
            </a:r>
            <a:r>
              <a:rPr lang="en-US" sz="2000" spc="-125"/>
              <a:t> </a:t>
            </a:r>
            <a:r>
              <a:rPr lang="en-US" sz="2000" spc="-10"/>
              <a:t>extensible</a:t>
            </a:r>
            <a:endParaRPr 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68580"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Markup</a:t>
            </a:r>
            <a:r>
              <a:rPr lang="en-US" sz="4000" kern="1200" spc="-22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Languages</a:t>
            </a:r>
            <a:r>
              <a:rPr lang="en-US" sz="4000" kern="1200" spc="-21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2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(ML)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000" spc="-50"/>
              <a:t>•</a:t>
            </a:r>
            <a:r>
              <a:rPr lang="en-US" sz="2000"/>
              <a:t>	1969</a:t>
            </a:r>
            <a:r>
              <a:rPr lang="en-US" sz="2000" spc="-30"/>
              <a:t> </a:t>
            </a:r>
            <a:r>
              <a:rPr lang="en-US" sz="2000"/>
              <a:t>: GML</a:t>
            </a:r>
            <a:r>
              <a:rPr lang="en-US" sz="2000" spc="5"/>
              <a:t> </a:t>
            </a:r>
            <a:r>
              <a:rPr lang="en-US" sz="2000" spc="-10"/>
              <a:t>(IBM)</a:t>
            </a:r>
            <a:endParaRPr lang="en-US" sz="2000"/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000" spc="-50"/>
              <a:t>•</a:t>
            </a:r>
            <a:r>
              <a:rPr lang="en-US" sz="2000"/>
              <a:t>	1974</a:t>
            </a:r>
            <a:r>
              <a:rPr lang="en-US" sz="2000" spc="-45"/>
              <a:t> </a:t>
            </a:r>
            <a:r>
              <a:rPr lang="en-US" sz="2000"/>
              <a:t>:</a:t>
            </a:r>
            <a:r>
              <a:rPr lang="en-US" sz="2000" spc="-5"/>
              <a:t> </a:t>
            </a:r>
            <a:r>
              <a:rPr lang="en-US" sz="2000"/>
              <a:t>SGML</a:t>
            </a:r>
            <a:r>
              <a:rPr lang="en-US" sz="2000" spc="-10"/>
              <a:t> </a:t>
            </a:r>
            <a:r>
              <a:rPr lang="en-US" sz="2000"/>
              <a:t>(norme</a:t>
            </a:r>
            <a:r>
              <a:rPr lang="en-US" sz="2000" spc="-15"/>
              <a:t> </a:t>
            </a:r>
            <a:r>
              <a:rPr lang="en-US" sz="2000"/>
              <a:t>ISO</a:t>
            </a:r>
            <a:r>
              <a:rPr lang="en-US" sz="2000" spc="-15"/>
              <a:t> </a:t>
            </a:r>
            <a:r>
              <a:rPr lang="en-US" sz="2000"/>
              <a:t>en</a:t>
            </a:r>
            <a:r>
              <a:rPr lang="en-US" sz="2000" spc="-20"/>
              <a:t> </a:t>
            </a:r>
            <a:r>
              <a:rPr lang="en-US" sz="2000" spc="-10"/>
              <a:t>1986)</a:t>
            </a:r>
            <a:endParaRPr lang="en-US" sz="2000"/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000" spc="-50"/>
              <a:t>•</a:t>
            </a:r>
            <a:r>
              <a:rPr lang="en-US" sz="2000"/>
              <a:t>	1989</a:t>
            </a:r>
            <a:r>
              <a:rPr lang="en-US" sz="2000" spc="-45"/>
              <a:t> </a:t>
            </a:r>
            <a:r>
              <a:rPr lang="en-US" sz="2000"/>
              <a:t>:</a:t>
            </a:r>
            <a:r>
              <a:rPr lang="en-US" sz="2000" spc="-5"/>
              <a:t> </a:t>
            </a:r>
            <a:r>
              <a:rPr lang="en-US" sz="2000"/>
              <a:t>HTML</a:t>
            </a:r>
            <a:r>
              <a:rPr lang="en-US" sz="2000" spc="5"/>
              <a:t> </a:t>
            </a:r>
            <a:r>
              <a:rPr lang="en-US" sz="2000" spc="-10"/>
              <a:t>(CERN)</a:t>
            </a:r>
            <a:endParaRPr lang="en-US" sz="2000"/>
          </a:p>
          <a:p>
            <a:pPr marL="469900" indent="-228600">
              <a:lnSpc>
                <a:spcPct val="90000"/>
              </a:lnSpc>
              <a:spcBef>
                <a:spcPts val="10"/>
              </a:spcBef>
              <a:buFont typeface="Arial" panose="020B0604020202020204" pitchFamily="34" charset="0"/>
              <a:buChar char="•"/>
            </a:pPr>
            <a:r>
              <a:rPr lang="en-US" sz="2000"/>
              <a:t>–</a:t>
            </a:r>
            <a:r>
              <a:rPr lang="en-US" sz="2000" spc="215"/>
              <a:t> </a:t>
            </a:r>
            <a:r>
              <a:rPr lang="en-US" sz="2000"/>
              <a:t>Application</a:t>
            </a:r>
            <a:r>
              <a:rPr lang="en-US" sz="2000" spc="-30"/>
              <a:t> </a:t>
            </a:r>
            <a:r>
              <a:rPr lang="en-US" sz="2000"/>
              <a:t>de</a:t>
            </a:r>
            <a:r>
              <a:rPr lang="en-US" sz="2000" spc="-15"/>
              <a:t> </a:t>
            </a:r>
            <a:r>
              <a:rPr lang="en-US" sz="2000" spc="-20"/>
              <a:t>SGML</a:t>
            </a:r>
            <a:endParaRPr lang="en-US" sz="2000"/>
          </a:p>
          <a:p>
            <a:pPr marL="469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–</a:t>
            </a:r>
            <a:r>
              <a:rPr lang="en-US" sz="2000" spc="235"/>
              <a:t> </a:t>
            </a:r>
            <a:r>
              <a:rPr lang="en-US" sz="2000"/>
              <a:t>1994</a:t>
            </a:r>
            <a:r>
              <a:rPr lang="en-US" sz="2000" spc="-25"/>
              <a:t> </a:t>
            </a:r>
            <a:r>
              <a:rPr lang="en-US" sz="2000"/>
              <a:t>:</a:t>
            </a:r>
            <a:r>
              <a:rPr lang="en-US" sz="2000" spc="-15"/>
              <a:t> </a:t>
            </a:r>
            <a:r>
              <a:rPr lang="en-US" sz="2000"/>
              <a:t>HTML 2.0,</a:t>
            </a:r>
            <a:r>
              <a:rPr lang="en-US" sz="2000" spc="-25"/>
              <a:t> RFC</a:t>
            </a:r>
            <a:endParaRPr lang="en-US" sz="2000"/>
          </a:p>
          <a:p>
            <a:pPr marL="469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–</a:t>
            </a:r>
            <a:r>
              <a:rPr lang="en-US" sz="2000" spc="229"/>
              <a:t> </a:t>
            </a:r>
            <a:r>
              <a:rPr lang="en-US" sz="2000"/>
              <a:t>1997</a:t>
            </a:r>
            <a:r>
              <a:rPr lang="en-US" sz="2000" spc="-25"/>
              <a:t> </a:t>
            </a:r>
            <a:r>
              <a:rPr lang="en-US" sz="2000"/>
              <a:t>:</a:t>
            </a:r>
            <a:r>
              <a:rPr lang="en-US" sz="2000" spc="-15"/>
              <a:t> </a:t>
            </a:r>
            <a:r>
              <a:rPr lang="en-US" sz="2000"/>
              <a:t>HTML</a:t>
            </a:r>
            <a:r>
              <a:rPr lang="en-US" sz="2000" spc="5"/>
              <a:t> </a:t>
            </a:r>
            <a:r>
              <a:rPr lang="en-US" sz="2000"/>
              <a:t>3.2</a:t>
            </a:r>
            <a:r>
              <a:rPr lang="en-US" sz="2000" spc="-25"/>
              <a:t> </a:t>
            </a:r>
            <a:r>
              <a:rPr lang="en-US" sz="2000"/>
              <a:t>puis</a:t>
            </a:r>
            <a:r>
              <a:rPr lang="en-US" sz="2000" spc="-10"/>
              <a:t> </a:t>
            </a:r>
            <a:r>
              <a:rPr lang="en-US" sz="2000"/>
              <a:t>HTML</a:t>
            </a:r>
            <a:r>
              <a:rPr lang="en-US" sz="2000" spc="5"/>
              <a:t> </a:t>
            </a:r>
            <a:r>
              <a:rPr lang="en-US" sz="2000"/>
              <a:t>4.0,</a:t>
            </a:r>
            <a:r>
              <a:rPr lang="en-US" sz="2000" spc="-25"/>
              <a:t> </a:t>
            </a:r>
            <a:r>
              <a:rPr lang="en-US" sz="2000" spc="-10"/>
              <a:t>recommandations</a:t>
            </a:r>
            <a:r>
              <a:rPr lang="en-US" sz="2000" spc="-25"/>
              <a:t> W3C</a:t>
            </a:r>
            <a:endParaRPr lang="en-US" sz="2000"/>
          </a:p>
          <a:p>
            <a:pPr marL="469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–</a:t>
            </a:r>
            <a:r>
              <a:rPr lang="en-US" sz="2000" spc="235"/>
              <a:t> </a:t>
            </a:r>
            <a:r>
              <a:rPr lang="en-US" sz="2000"/>
              <a:t>2007</a:t>
            </a:r>
            <a:r>
              <a:rPr lang="en-US" sz="2000" spc="-30"/>
              <a:t> </a:t>
            </a:r>
            <a:r>
              <a:rPr lang="en-US" sz="2000"/>
              <a:t>:</a:t>
            </a:r>
            <a:r>
              <a:rPr lang="en-US" sz="2000" spc="-10"/>
              <a:t> </a:t>
            </a:r>
            <a:r>
              <a:rPr lang="en-US" sz="2000"/>
              <a:t>HTML 5,</a:t>
            </a:r>
            <a:r>
              <a:rPr lang="en-US" sz="2000" spc="-10"/>
              <a:t> recommandation</a:t>
            </a:r>
            <a:r>
              <a:rPr lang="en-US" sz="2000" spc="-30"/>
              <a:t> </a:t>
            </a:r>
            <a:r>
              <a:rPr lang="en-US" sz="2000"/>
              <a:t>W3C</a:t>
            </a:r>
            <a:r>
              <a:rPr lang="en-US" sz="2000" spc="-20"/>
              <a:t> </a:t>
            </a:r>
            <a:r>
              <a:rPr lang="en-US" sz="2000"/>
              <a:t>en </a:t>
            </a:r>
            <a:r>
              <a:rPr lang="en-US" sz="2000" spc="-20"/>
              <a:t>2012</a:t>
            </a:r>
            <a:endParaRPr lang="en-US" sz="2000"/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z="2000" spc="-50"/>
              <a:t>•</a:t>
            </a:r>
            <a:r>
              <a:rPr lang="en-US" sz="2000"/>
              <a:t>	1998</a:t>
            </a:r>
            <a:r>
              <a:rPr lang="en-US" sz="2000" spc="-70"/>
              <a:t> </a:t>
            </a:r>
            <a:r>
              <a:rPr lang="en-US" sz="2000"/>
              <a:t>:</a:t>
            </a:r>
            <a:r>
              <a:rPr lang="en-US" sz="2000" spc="-25"/>
              <a:t> </a:t>
            </a:r>
            <a:r>
              <a:rPr lang="en-US" sz="2000"/>
              <a:t>XML</a:t>
            </a:r>
            <a:r>
              <a:rPr lang="en-US" sz="2000" spc="-35"/>
              <a:t> </a:t>
            </a:r>
            <a:r>
              <a:rPr lang="en-US" sz="2000"/>
              <a:t>1.0,</a:t>
            </a:r>
            <a:r>
              <a:rPr lang="en-US" sz="2000" spc="-35"/>
              <a:t> </a:t>
            </a:r>
            <a:r>
              <a:rPr lang="en-US" sz="2000"/>
              <a:t>recommandation</a:t>
            </a:r>
            <a:r>
              <a:rPr lang="en-US" sz="2000" spc="-30"/>
              <a:t> </a:t>
            </a:r>
            <a:r>
              <a:rPr lang="en-US" sz="2000" spc="-25"/>
              <a:t>W3C</a:t>
            </a:r>
            <a:endParaRPr lang="en-US" sz="2000"/>
          </a:p>
          <a:p>
            <a:pPr marL="469900" indent="-228600">
              <a:lnSpc>
                <a:spcPct val="9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lang="en-US" sz="2000"/>
              <a:t>–</a:t>
            </a:r>
            <a:r>
              <a:rPr lang="en-US" sz="2000" spc="200"/>
              <a:t> </a:t>
            </a:r>
            <a:r>
              <a:rPr lang="en-US" sz="2000"/>
              <a:t>Simplification</a:t>
            </a:r>
            <a:r>
              <a:rPr lang="en-US" sz="2000" spc="-45"/>
              <a:t> </a:t>
            </a:r>
            <a:r>
              <a:rPr lang="en-US" sz="2000"/>
              <a:t>de</a:t>
            </a:r>
            <a:r>
              <a:rPr lang="en-US" sz="2000" spc="-15"/>
              <a:t> </a:t>
            </a:r>
            <a:r>
              <a:rPr lang="en-US" sz="2000" spc="-20"/>
              <a:t>SGML</a:t>
            </a:r>
            <a:endParaRPr lang="en-US" sz="2000"/>
          </a:p>
          <a:p>
            <a:pPr marL="4699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400425" algn="l"/>
              </a:tabLst>
            </a:pPr>
            <a:r>
              <a:rPr lang="en-US" sz="2000"/>
              <a:t>–</a:t>
            </a:r>
            <a:r>
              <a:rPr lang="en-US" sz="2000" spc="260"/>
              <a:t> </a:t>
            </a:r>
            <a:r>
              <a:rPr lang="en-US" sz="2000" spc="-10"/>
              <a:t>2000-</a:t>
            </a:r>
            <a:r>
              <a:rPr lang="en-US" sz="2000"/>
              <a:t>2006</a:t>
            </a:r>
            <a:r>
              <a:rPr lang="en-US" sz="2000" spc="-25"/>
              <a:t> </a:t>
            </a:r>
            <a:r>
              <a:rPr lang="en-US" sz="2000"/>
              <a:t>:</a:t>
            </a:r>
            <a:r>
              <a:rPr lang="en-US" sz="2000" spc="5"/>
              <a:t> </a:t>
            </a:r>
            <a:r>
              <a:rPr lang="en-US" sz="2000" spc="-10"/>
              <a:t>XHTML,</a:t>
            </a:r>
            <a:r>
              <a:rPr lang="en-US" sz="2000"/>
              <a:t>	application</a:t>
            </a:r>
            <a:r>
              <a:rPr lang="en-US" sz="2000" spc="-45"/>
              <a:t> </a:t>
            </a:r>
            <a:r>
              <a:rPr lang="en-US" sz="2000"/>
              <a:t>de</a:t>
            </a:r>
            <a:r>
              <a:rPr lang="en-US" sz="2000" spc="-25"/>
              <a:t> XML</a:t>
            </a:r>
            <a:endParaRPr lang="en-US" sz="2000"/>
          </a:p>
          <a:p>
            <a:pPr marL="469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–</a:t>
            </a:r>
            <a:r>
              <a:rPr lang="en-US" sz="2000" spc="235"/>
              <a:t> </a:t>
            </a:r>
            <a:r>
              <a:rPr lang="en-US" sz="2000"/>
              <a:t>2004</a:t>
            </a:r>
            <a:r>
              <a:rPr lang="en-US" sz="2000" spc="-20"/>
              <a:t> </a:t>
            </a:r>
            <a:r>
              <a:rPr lang="en-US" sz="2000"/>
              <a:t>:</a:t>
            </a:r>
            <a:r>
              <a:rPr lang="en-US" sz="2000" spc="-10"/>
              <a:t> </a:t>
            </a:r>
            <a:r>
              <a:rPr lang="en-US" sz="2000"/>
              <a:t>XML 1.1,</a:t>
            </a:r>
            <a:r>
              <a:rPr lang="en-US" sz="2000" spc="-20"/>
              <a:t> </a:t>
            </a:r>
            <a:r>
              <a:rPr lang="en-US" sz="2000" spc="-10"/>
              <a:t>recommandation</a:t>
            </a:r>
            <a:r>
              <a:rPr lang="en-US" sz="2000" spc="-25"/>
              <a:t> W3C</a:t>
            </a:r>
            <a:endParaRPr 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68580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W3C</a:t>
            </a:r>
            <a:r>
              <a:rPr lang="en-US" sz="4000" kern="1200" spc="-12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4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Technology</a:t>
            </a:r>
            <a:r>
              <a:rPr lang="en-US" sz="4000" kern="1200" spc="-13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u="sng" kern="1200" spc="-10">
                <a:solidFill>
                  <a:srgbClr val="FFFF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hlinkClick r:id="rId2"/>
              </a:rPr>
              <a:t>https://www.w3.org/Consortium/techstack-desc.html</a:t>
            </a:r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02428" y="1342565"/>
            <a:ext cx="7225748" cy="417286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Principes</a:t>
            </a:r>
            <a:r>
              <a:rPr lang="en-US" sz="4000" kern="1200" spc="-12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4000" kern="1200" spc="-1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4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l’architecture</a:t>
            </a:r>
            <a:r>
              <a:rPr lang="en-US" sz="4000" kern="1200" spc="-1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du</a:t>
            </a:r>
            <a:r>
              <a:rPr lang="en-US" sz="4000" kern="1200" spc="-10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2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u="sng" kern="1200" spc="-10">
                <a:solidFill>
                  <a:srgbClr val="FFFF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hlinkClick r:id="rId2"/>
              </a:rPr>
              <a:t>https://www.w3.org/TR/webarch</a:t>
            </a:r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3764" y="467208"/>
            <a:ext cx="5543076" cy="59235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Principes</a:t>
            </a:r>
            <a:r>
              <a:rPr lang="en-US" sz="4000" kern="1200" spc="-12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4000" kern="1200" spc="-1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4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l’architecture</a:t>
            </a:r>
            <a:r>
              <a:rPr lang="en-US" sz="4000" kern="1200" spc="-1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du</a:t>
            </a:r>
            <a:r>
              <a:rPr lang="en-US" sz="4000" kern="1200" spc="-10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2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</a:t>
            </a:r>
          </a:p>
        </p:txBody>
      </p:sp>
      <p:pic>
        <p:nvPicPr>
          <p:cNvPr id="19" name="object 3">
            <a:extLst>
              <a:ext uri="{FF2B5EF4-FFF2-40B4-BE49-F238E27FC236}">
                <a16:creationId xmlns:a16="http://schemas.microsoft.com/office/drawing/2014/main" id="{B8696ECD-5B27-8B61-EA8B-51C8C58E8C9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956" y="1554099"/>
            <a:ext cx="4102608" cy="3749802"/>
          </a:xfrm>
          <a:prstGeom prst="rect">
            <a:avLst/>
          </a:prstGeom>
        </p:spPr>
      </p:pic>
      <p:sp>
        <p:nvSpPr>
          <p:cNvPr id="20" name="object 4">
            <a:extLst>
              <a:ext uri="{FF2B5EF4-FFF2-40B4-BE49-F238E27FC236}">
                <a16:creationId xmlns:a16="http://schemas.microsoft.com/office/drawing/2014/main" id="{01EE8418-E5B5-8286-56CE-717EA5A1B219}"/>
              </a:ext>
            </a:extLst>
          </p:cNvPr>
          <p:cNvSpPr txBox="1"/>
          <p:nvPr/>
        </p:nvSpPr>
        <p:spPr>
          <a:xfrm>
            <a:off x="9281108" y="2327530"/>
            <a:ext cx="1015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20" dirty="0">
                <a:solidFill>
                  <a:srgbClr val="001F5F"/>
                </a:solidFill>
                <a:latin typeface="Calibri"/>
                <a:cs typeface="Calibri"/>
              </a:rPr>
              <a:t>HTTP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ADBE161A-76ED-0196-AED1-79805012524A}"/>
              </a:ext>
            </a:extLst>
          </p:cNvPr>
          <p:cNvSpPr txBox="1"/>
          <p:nvPr/>
        </p:nvSpPr>
        <p:spPr>
          <a:xfrm>
            <a:off x="7904682" y="4664076"/>
            <a:ext cx="85851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b="1" spc="-25" dirty="0">
                <a:solidFill>
                  <a:srgbClr val="E36C09"/>
                </a:solidFill>
                <a:latin typeface="Calibri"/>
                <a:cs typeface="Calibri"/>
              </a:rPr>
              <a:t>URL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5B4B9249-1B00-FA32-6AC1-58C463425E87}"/>
              </a:ext>
            </a:extLst>
          </p:cNvPr>
          <p:cNvSpPr txBox="1"/>
          <p:nvPr/>
        </p:nvSpPr>
        <p:spPr>
          <a:xfrm>
            <a:off x="6383729" y="2309750"/>
            <a:ext cx="11341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20" dirty="0">
                <a:solidFill>
                  <a:srgbClr val="950000"/>
                </a:solidFill>
                <a:latin typeface="Calibri"/>
                <a:cs typeface="Calibri"/>
              </a:rPr>
              <a:t>HTML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FE6200AC-FB2B-8DBC-3C7A-BF39BF98DFF3}"/>
              </a:ext>
            </a:extLst>
          </p:cNvPr>
          <p:cNvSpPr txBox="1"/>
          <p:nvPr/>
        </p:nvSpPr>
        <p:spPr>
          <a:xfrm>
            <a:off x="7139635" y="3610484"/>
            <a:ext cx="231076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651000" algn="l"/>
              </a:tabLst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référence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adresse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C99923A3-5C2A-D1D5-2FD3-F06C475C7C69}"/>
              </a:ext>
            </a:extLst>
          </p:cNvPr>
          <p:cNvSpPr txBox="1"/>
          <p:nvPr/>
        </p:nvSpPr>
        <p:spPr>
          <a:xfrm>
            <a:off x="7773111" y="2409064"/>
            <a:ext cx="117411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communication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2344D16E-B050-A094-E619-0D2248FCA636}"/>
              </a:ext>
            </a:extLst>
          </p:cNvPr>
          <p:cNvSpPr txBox="1"/>
          <p:nvPr/>
        </p:nvSpPr>
        <p:spPr>
          <a:xfrm>
            <a:off x="7735518" y="2709292"/>
            <a:ext cx="11728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25" dirty="0">
                <a:solidFill>
                  <a:srgbClr val="FFFFFF"/>
                </a:solidFill>
                <a:latin typeface="Calibri Light"/>
                <a:cs typeface="Calibri Light"/>
              </a:rPr>
              <a:t>WEB</a:t>
            </a:r>
            <a:endParaRPr sz="48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Principes</a:t>
            </a:r>
            <a:r>
              <a:rPr lang="en-US" sz="4000" kern="1200" spc="-12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4000" kern="1200" spc="-1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4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l’architecture</a:t>
            </a:r>
            <a:r>
              <a:rPr lang="en-US" sz="4000" kern="1200" spc="-1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du</a:t>
            </a:r>
            <a:r>
              <a:rPr lang="en-US" sz="4000" kern="1200" spc="-10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2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</a:t>
            </a:r>
          </a:p>
        </p:txBody>
      </p:sp>
      <p:pic>
        <p:nvPicPr>
          <p:cNvPr id="14" name="object 3">
            <a:extLst>
              <a:ext uri="{FF2B5EF4-FFF2-40B4-BE49-F238E27FC236}">
                <a16:creationId xmlns:a16="http://schemas.microsoft.com/office/drawing/2014/main" id="{DF72AEF6-B7B8-73B7-1E04-69CE9674A65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956" y="1379344"/>
            <a:ext cx="4102608" cy="3749802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966568EC-0DD5-7D44-A702-A0C772EF0111}"/>
              </a:ext>
            </a:extLst>
          </p:cNvPr>
          <p:cNvSpPr txBox="1"/>
          <p:nvPr/>
        </p:nvSpPr>
        <p:spPr>
          <a:xfrm>
            <a:off x="9281108" y="2152775"/>
            <a:ext cx="1015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20" dirty="0">
                <a:solidFill>
                  <a:srgbClr val="001F5F"/>
                </a:solidFill>
                <a:latin typeface="Calibri"/>
                <a:cs typeface="Calibri"/>
              </a:rPr>
              <a:t>HTTP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C00944E0-5181-D16F-10EE-3F75C3E5EBA2}"/>
              </a:ext>
            </a:extLst>
          </p:cNvPr>
          <p:cNvSpPr txBox="1"/>
          <p:nvPr/>
        </p:nvSpPr>
        <p:spPr>
          <a:xfrm>
            <a:off x="7904681" y="4489321"/>
            <a:ext cx="7797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b="1" spc="-25" dirty="0">
                <a:solidFill>
                  <a:srgbClr val="E36C09"/>
                </a:solidFill>
                <a:latin typeface="Calibri"/>
                <a:cs typeface="Calibri"/>
              </a:rPr>
              <a:t>URI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13CC76B5-C9F0-4B6C-1019-1A32412ADD93}"/>
              </a:ext>
            </a:extLst>
          </p:cNvPr>
          <p:cNvSpPr txBox="1"/>
          <p:nvPr/>
        </p:nvSpPr>
        <p:spPr>
          <a:xfrm>
            <a:off x="6383730" y="2134995"/>
            <a:ext cx="8693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25" dirty="0">
                <a:solidFill>
                  <a:srgbClr val="950000"/>
                </a:solidFill>
                <a:latin typeface="Calibri"/>
                <a:cs typeface="Calibri"/>
              </a:rPr>
              <a:t>XML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3432CE8B-16A6-96FE-CC30-9569B1480A82}"/>
              </a:ext>
            </a:extLst>
          </p:cNvPr>
          <p:cNvSpPr txBox="1"/>
          <p:nvPr/>
        </p:nvSpPr>
        <p:spPr>
          <a:xfrm>
            <a:off x="7139634" y="3435729"/>
            <a:ext cx="231775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651000" algn="l"/>
              </a:tabLst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reference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address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AA9CAA17-1851-3C4F-342A-21BE2D86CC0C}"/>
              </a:ext>
            </a:extLst>
          </p:cNvPr>
          <p:cNvSpPr txBox="1"/>
          <p:nvPr/>
        </p:nvSpPr>
        <p:spPr>
          <a:xfrm>
            <a:off x="7773111" y="2234309"/>
            <a:ext cx="117411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communication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1AC4B290-3628-C2F3-AD0B-29ED86E20374}"/>
              </a:ext>
            </a:extLst>
          </p:cNvPr>
          <p:cNvSpPr txBox="1"/>
          <p:nvPr/>
        </p:nvSpPr>
        <p:spPr>
          <a:xfrm>
            <a:off x="7694369" y="2575178"/>
            <a:ext cx="1252220" cy="715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180"/>
              </a:lnSpc>
              <a:spcBef>
                <a:spcPts val="95"/>
              </a:spcBef>
            </a:pPr>
            <a:r>
              <a:rPr sz="2300" spc="-10" dirty="0">
                <a:solidFill>
                  <a:srgbClr val="FFFFFF"/>
                </a:solidFill>
                <a:latin typeface="Calibri Light"/>
                <a:cs typeface="Calibri Light"/>
              </a:rPr>
              <a:t>Structured</a:t>
            </a:r>
            <a:endParaRPr sz="2300" dirty="0">
              <a:latin typeface="Calibri Light"/>
              <a:cs typeface="Calibri Light"/>
            </a:endParaRPr>
          </a:p>
          <a:p>
            <a:pPr marL="635" algn="ctr">
              <a:lnSpc>
                <a:spcPts val="3260"/>
              </a:lnSpc>
            </a:pPr>
            <a:r>
              <a:rPr sz="3200" spc="-25" dirty="0">
                <a:solidFill>
                  <a:srgbClr val="FFFFFF"/>
                </a:solidFill>
                <a:latin typeface="Calibri Light"/>
                <a:cs typeface="Calibri Light"/>
              </a:rPr>
              <a:t>WEB</a:t>
            </a:r>
            <a:endParaRPr sz="32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F8428FF-AB08-D988-CF4B-8130F445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latin typeface="+mj-lt"/>
                <a:cs typeface="+mj-cs"/>
              </a:rPr>
              <a:t>Correction projet et td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Pipette ajoutant un échantillon d'ADN dans une boîte de pétri">
            <a:extLst>
              <a:ext uri="{FF2B5EF4-FFF2-40B4-BE49-F238E27FC236}">
                <a16:creationId xmlns:a16="http://schemas.microsoft.com/office/drawing/2014/main" id="{BA145586-66F3-943F-8DF8-792F22335C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3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49885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Principes</a:t>
            </a:r>
            <a:r>
              <a:rPr lang="en-US" sz="4000" kern="1200" spc="-12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</a:t>
            </a:r>
            <a:r>
              <a:rPr lang="en-US" sz="4000" kern="1200" spc="-1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4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l’architecture</a:t>
            </a:r>
            <a:r>
              <a:rPr lang="en-US" sz="4000" kern="1200" spc="-1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du</a:t>
            </a:r>
            <a:r>
              <a:rPr lang="en-US" sz="4000" kern="1200" spc="-10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2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</a:t>
            </a:r>
          </a:p>
        </p:txBody>
      </p:sp>
      <p:pic>
        <p:nvPicPr>
          <p:cNvPr id="16" name="object 3">
            <a:extLst>
              <a:ext uri="{FF2B5EF4-FFF2-40B4-BE49-F238E27FC236}">
                <a16:creationId xmlns:a16="http://schemas.microsoft.com/office/drawing/2014/main" id="{9953B267-B47E-59DE-12D9-525410D650C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8165" y="1242207"/>
            <a:ext cx="4102608" cy="3749802"/>
          </a:xfrm>
          <a:prstGeom prst="rect">
            <a:avLst/>
          </a:prstGeom>
        </p:spPr>
      </p:pic>
      <p:sp>
        <p:nvSpPr>
          <p:cNvPr id="18" name="object 4">
            <a:extLst>
              <a:ext uri="{FF2B5EF4-FFF2-40B4-BE49-F238E27FC236}">
                <a16:creationId xmlns:a16="http://schemas.microsoft.com/office/drawing/2014/main" id="{540E09C4-5149-96B7-06D0-9DDD1EA39091}"/>
              </a:ext>
            </a:extLst>
          </p:cNvPr>
          <p:cNvSpPr txBox="1"/>
          <p:nvPr/>
        </p:nvSpPr>
        <p:spPr>
          <a:xfrm>
            <a:off x="9162317" y="2015638"/>
            <a:ext cx="1015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20" dirty="0">
                <a:solidFill>
                  <a:srgbClr val="001F5F"/>
                </a:solidFill>
                <a:latin typeface="Calibri"/>
                <a:cs typeface="Calibri"/>
              </a:rPr>
              <a:t>HTTP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4C4A26AA-2448-C733-FB92-69542CB341A1}"/>
              </a:ext>
            </a:extLst>
          </p:cNvPr>
          <p:cNvSpPr txBox="1"/>
          <p:nvPr/>
        </p:nvSpPr>
        <p:spPr>
          <a:xfrm>
            <a:off x="7785890" y="4352184"/>
            <a:ext cx="7797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b="1" spc="-25" dirty="0">
                <a:solidFill>
                  <a:srgbClr val="E36C09"/>
                </a:solidFill>
                <a:latin typeface="Calibri"/>
                <a:cs typeface="Calibri"/>
              </a:rPr>
              <a:t>URI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04EA88EF-BFBD-79A1-FD1F-70A1A8C98023}"/>
              </a:ext>
            </a:extLst>
          </p:cNvPr>
          <p:cNvSpPr txBox="1"/>
          <p:nvPr/>
        </p:nvSpPr>
        <p:spPr>
          <a:xfrm>
            <a:off x="6264939" y="1997858"/>
            <a:ext cx="7816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25" dirty="0">
                <a:solidFill>
                  <a:srgbClr val="950000"/>
                </a:solidFill>
                <a:latin typeface="Calibri"/>
                <a:cs typeface="Calibri"/>
              </a:rPr>
              <a:t>RDF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F4F53FC5-5B92-A5A6-7600-1BB33F0B21E6}"/>
              </a:ext>
            </a:extLst>
          </p:cNvPr>
          <p:cNvSpPr txBox="1"/>
          <p:nvPr/>
        </p:nvSpPr>
        <p:spPr>
          <a:xfrm>
            <a:off x="7020844" y="3298592"/>
            <a:ext cx="8274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reference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C6918B83-4D4E-4E3B-69CC-CCD814B16AD3}"/>
              </a:ext>
            </a:extLst>
          </p:cNvPr>
          <p:cNvSpPr txBox="1"/>
          <p:nvPr/>
        </p:nvSpPr>
        <p:spPr>
          <a:xfrm>
            <a:off x="8659397" y="3298592"/>
            <a:ext cx="6788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address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9DF37C86-CC9B-4DEC-8D8C-5B18311828A7}"/>
              </a:ext>
            </a:extLst>
          </p:cNvPr>
          <p:cNvSpPr txBox="1"/>
          <p:nvPr/>
        </p:nvSpPr>
        <p:spPr>
          <a:xfrm>
            <a:off x="7654320" y="2097172"/>
            <a:ext cx="117411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communication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6F1672AB-55F7-DA49-88C9-9AA43F809226}"/>
              </a:ext>
            </a:extLst>
          </p:cNvPr>
          <p:cNvSpPr txBox="1"/>
          <p:nvPr/>
        </p:nvSpPr>
        <p:spPr>
          <a:xfrm>
            <a:off x="7661685" y="2377587"/>
            <a:ext cx="1081405" cy="8100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ts val="3060"/>
              </a:lnSpc>
              <a:spcBef>
                <a:spcPts val="100"/>
              </a:spcBef>
            </a:pPr>
            <a:r>
              <a:rPr sz="3000" spc="-25" dirty="0">
                <a:solidFill>
                  <a:srgbClr val="FFFFFF"/>
                </a:solidFill>
                <a:latin typeface="Calibri Light"/>
                <a:cs typeface="Calibri Light"/>
              </a:rPr>
              <a:t>WEB</a:t>
            </a:r>
            <a:endParaRPr sz="3000">
              <a:latin typeface="Calibri Light"/>
              <a:cs typeface="Calibri Light"/>
            </a:endParaRPr>
          </a:p>
          <a:p>
            <a:pPr marL="12700">
              <a:lnSpc>
                <a:spcPts val="3060"/>
              </a:lnSpc>
            </a:pPr>
            <a:r>
              <a:rPr sz="3000" dirty="0">
                <a:solidFill>
                  <a:srgbClr val="FFFFFF"/>
                </a:solidFill>
                <a:latin typeface="Calibri Light"/>
                <a:cs typeface="Calibri Light"/>
              </a:rPr>
              <a:t>of</a:t>
            </a:r>
            <a:r>
              <a:rPr sz="30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alibri Light"/>
                <a:cs typeface="Calibri Light"/>
              </a:rPr>
              <a:t>data</a:t>
            </a:r>
            <a:endParaRPr sz="3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8580"/>
            <a:r>
              <a:rPr lang="en-US" sz="3600" kern="1200" spc="-2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Navigateur</a:t>
            </a:r>
            <a:r>
              <a:rPr lang="en-US" sz="3600" kern="1200" spc="-16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web,</a:t>
            </a:r>
            <a:r>
              <a:rPr lang="en-US" sz="3600" kern="1200" spc="-15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i="1" kern="1200" spc="-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browser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9635" y="2546161"/>
            <a:ext cx="3200451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lang="en-US" sz="1500" spc="220" dirty="0">
                <a:solidFill>
                  <a:srgbClr val="FEFFFF"/>
                </a:solidFill>
              </a:rPr>
              <a:t> </a:t>
            </a:r>
            <a:r>
              <a:rPr lang="en-US" sz="1500" spc="-10" dirty="0" err="1">
                <a:solidFill>
                  <a:srgbClr val="FEFFFF"/>
                </a:solidFill>
              </a:rPr>
              <a:t>Interpréteur</a:t>
            </a:r>
            <a:r>
              <a:rPr lang="en-US" sz="1500" spc="-10" dirty="0">
                <a:solidFill>
                  <a:srgbClr val="FEFFFF"/>
                </a:solidFill>
              </a:rPr>
              <a:t> </a:t>
            </a:r>
            <a:r>
              <a:rPr lang="en-US" sz="1500" spc="-10" dirty="0" err="1">
                <a:solidFill>
                  <a:srgbClr val="FEFFFF"/>
                </a:solidFill>
              </a:rPr>
              <a:t>d’URL</a:t>
            </a:r>
            <a:endParaRPr lang="en-US" sz="1500" dirty="0">
              <a:solidFill>
                <a:srgbClr val="FEFFFF"/>
              </a:solidFill>
            </a:endParaRPr>
          </a:p>
          <a:p>
            <a:pPr marL="12700" indent="-228600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en-US" sz="1500" spc="-10" dirty="0" err="1">
                <a:solidFill>
                  <a:srgbClr val="FEFFFF"/>
                </a:solidFill>
              </a:rPr>
              <a:t>Interpréteur</a:t>
            </a:r>
            <a:r>
              <a:rPr lang="en-US" sz="1500" spc="-20" dirty="0">
                <a:solidFill>
                  <a:srgbClr val="FEFFFF"/>
                </a:solidFill>
              </a:rPr>
              <a:t> </a:t>
            </a:r>
            <a:r>
              <a:rPr lang="en-US" sz="1500" dirty="0">
                <a:solidFill>
                  <a:srgbClr val="FEFFFF"/>
                </a:solidFill>
              </a:rPr>
              <a:t>de</a:t>
            </a:r>
            <a:r>
              <a:rPr lang="en-US" sz="1500" spc="-5" dirty="0">
                <a:solidFill>
                  <a:srgbClr val="FEFFFF"/>
                </a:solidFill>
              </a:rPr>
              <a:t> </a:t>
            </a:r>
            <a:r>
              <a:rPr lang="en-US" sz="1500" dirty="0">
                <a:solidFill>
                  <a:srgbClr val="FEFFFF"/>
                </a:solidFill>
              </a:rPr>
              <a:t>code</a:t>
            </a:r>
            <a:r>
              <a:rPr lang="en-US" sz="1500" spc="-10" dirty="0">
                <a:solidFill>
                  <a:srgbClr val="FEFFFF"/>
                </a:solidFill>
              </a:rPr>
              <a:t> </a:t>
            </a:r>
            <a:r>
              <a:rPr lang="en-US" sz="1500" spc="-20" dirty="0">
                <a:solidFill>
                  <a:srgbClr val="FEFFFF"/>
                </a:solidFill>
              </a:rPr>
              <a:t>HTML</a:t>
            </a:r>
            <a:endParaRPr lang="en-US" sz="1500" dirty="0">
              <a:solidFill>
                <a:srgbClr val="FEFFFF"/>
              </a:solidFill>
            </a:endParaRPr>
          </a:p>
          <a:p>
            <a:pPr marL="12700" indent="-228600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en-US" sz="1500" spc="-10" dirty="0" err="1">
                <a:solidFill>
                  <a:srgbClr val="FEFFFF"/>
                </a:solidFill>
              </a:rPr>
              <a:t>Interpréteur</a:t>
            </a:r>
            <a:r>
              <a:rPr lang="en-US" sz="1500" spc="-35" dirty="0">
                <a:solidFill>
                  <a:srgbClr val="FEFFFF"/>
                </a:solidFill>
              </a:rPr>
              <a:t> </a:t>
            </a:r>
            <a:r>
              <a:rPr lang="en-US" sz="1500" dirty="0">
                <a:solidFill>
                  <a:srgbClr val="FEFFFF"/>
                </a:solidFill>
              </a:rPr>
              <a:t>de</a:t>
            </a:r>
            <a:r>
              <a:rPr lang="en-US" sz="1500" spc="-30" dirty="0">
                <a:solidFill>
                  <a:srgbClr val="FEFFFF"/>
                </a:solidFill>
              </a:rPr>
              <a:t> </a:t>
            </a:r>
            <a:r>
              <a:rPr lang="en-US" sz="1500" dirty="0" err="1">
                <a:solidFill>
                  <a:srgbClr val="FEFFFF"/>
                </a:solidFill>
              </a:rPr>
              <a:t>langage</a:t>
            </a:r>
            <a:r>
              <a:rPr lang="en-US" sz="1500" spc="-40" dirty="0">
                <a:solidFill>
                  <a:srgbClr val="FEFFFF"/>
                </a:solidFill>
              </a:rPr>
              <a:t> </a:t>
            </a:r>
            <a:r>
              <a:rPr lang="en-US" sz="1500" dirty="0">
                <a:solidFill>
                  <a:srgbClr val="FEFFFF"/>
                </a:solidFill>
              </a:rPr>
              <a:t>de</a:t>
            </a:r>
            <a:r>
              <a:rPr lang="en-US" sz="1500" spc="-30" dirty="0">
                <a:solidFill>
                  <a:srgbClr val="FEFFFF"/>
                </a:solidFill>
              </a:rPr>
              <a:t> </a:t>
            </a:r>
            <a:r>
              <a:rPr lang="en-US" sz="1500" dirty="0">
                <a:solidFill>
                  <a:srgbClr val="FEFFFF"/>
                </a:solidFill>
              </a:rPr>
              <a:t>script</a:t>
            </a:r>
            <a:r>
              <a:rPr lang="en-US" sz="1500" spc="-30" dirty="0">
                <a:solidFill>
                  <a:srgbClr val="FEFFFF"/>
                </a:solidFill>
              </a:rPr>
              <a:t> </a:t>
            </a:r>
            <a:r>
              <a:rPr lang="en-US" sz="1500" dirty="0">
                <a:solidFill>
                  <a:srgbClr val="FEFFFF"/>
                </a:solidFill>
              </a:rPr>
              <a:t>(JavaScript,</a:t>
            </a:r>
            <a:r>
              <a:rPr lang="en-US" sz="1500" spc="-40" dirty="0">
                <a:solidFill>
                  <a:srgbClr val="FEFFFF"/>
                </a:solidFill>
              </a:rPr>
              <a:t> </a:t>
            </a:r>
            <a:r>
              <a:rPr lang="en-US" sz="1500" spc="-10" dirty="0">
                <a:solidFill>
                  <a:srgbClr val="FEFFFF"/>
                </a:solidFill>
              </a:rPr>
              <a:t>VBScript)</a:t>
            </a:r>
          </a:p>
          <a:p>
            <a:pPr marL="12700" indent="-228600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</a:pPr>
            <a:r>
              <a:rPr lang="en-US" sz="1500" spc="-10" dirty="0" err="1">
                <a:solidFill>
                  <a:srgbClr val="FEFFFF"/>
                </a:solidFill>
              </a:rPr>
              <a:t>Environnement</a:t>
            </a:r>
            <a:r>
              <a:rPr lang="en-US" sz="1500" spc="-5" dirty="0">
                <a:solidFill>
                  <a:srgbClr val="FEFFFF"/>
                </a:solidFill>
              </a:rPr>
              <a:t> </a:t>
            </a:r>
            <a:r>
              <a:rPr lang="en-US" sz="1500" spc="-25" dirty="0" err="1">
                <a:solidFill>
                  <a:srgbClr val="FEFFFF"/>
                </a:solidFill>
              </a:rPr>
              <a:t>d’exécution</a:t>
            </a:r>
            <a:r>
              <a:rPr lang="en-US" sz="1500" spc="-20" dirty="0">
                <a:solidFill>
                  <a:srgbClr val="FEFFFF"/>
                </a:solidFill>
              </a:rPr>
              <a:t> </a:t>
            </a:r>
            <a:r>
              <a:rPr lang="en-US" sz="1500" spc="-20" dirty="0" err="1">
                <a:solidFill>
                  <a:srgbClr val="FEFFFF"/>
                </a:solidFill>
              </a:rPr>
              <a:t>d’applications</a:t>
            </a:r>
            <a:r>
              <a:rPr lang="en-US" sz="1500" spc="-20" dirty="0">
                <a:solidFill>
                  <a:srgbClr val="FEFFFF"/>
                </a:solidFill>
              </a:rPr>
              <a:t> </a:t>
            </a:r>
            <a:r>
              <a:rPr lang="en-US" sz="1500" dirty="0">
                <a:solidFill>
                  <a:srgbClr val="FEFFFF"/>
                </a:solidFill>
              </a:rPr>
              <a:t>(Applets</a:t>
            </a:r>
            <a:r>
              <a:rPr lang="en-US" sz="1500" spc="-50" dirty="0">
                <a:solidFill>
                  <a:srgbClr val="FEFFFF"/>
                </a:solidFill>
              </a:rPr>
              <a:t> </a:t>
            </a:r>
            <a:r>
              <a:rPr lang="en-US" sz="1500" dirty="0">
                <a:solidFill>
                  <a:srgbClr val="FEFFFF"/>
                </a:solidFill>
              </a:rPr>
              <a:t>Java,</a:t>
            </a:r>
            <a:r>
              <a:rPr lang="en-US" sz="1500" spc="-60" dirty="0">
                <a:solidFill>
                  <a:srgbClr val="FEFFFF"/>
                </a:solidFill>
              </a:rPr>
              <a:t> </a:t>
            </a:r>
            <a:r>
              <a:rPr lang="en-US" sz="1500" dirty="0">
                <a:solidFill>
                  <a:srgbClr val="FEFFFF"/>
                </a:solidFill>
              </a:rPr>
              <a:t>plugins,</a:t>
            </a:r>
            <a:r>
              <a:rPr lang="en-US" sz="1500" spc="-55" dirty="0">
                <a:solidFill>
                  <a:srgbClr val="FEFFFF"/>
                </a:solidFill>
              </a:rPr>
              <a:t> </a:t>
            </a:r>
            <a:r>
              <a:rPr lang="en-US" sz="1500" spc="-25" dirty="0">
                <a:solidFill>
                  <a:srgbClr val="FEFFFF"/>
                </a:solidFill>
              </a:rPr>
              <a:t>…)</a:t>
            </a:r>
            <a:endParaRPr lang="en-US" sz="1500" dirty="0">
              <a:solidFill>
                <a:srgbClr val="FEFFFF"/>
              </a:solidFill>
            </a:endParaRPr>
          </a:p>
          <a:p>
            <a:pPr marL="12700" indent="-228600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FEFFFF"/>
              </a:solidFill>
            </a:endParaRPr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391A49EF-F64A-440C-7E17-03323090BD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7836" y="911116"/>
            <a:ext cx="7454164" cy="439085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4614" y="1783959"/>
            <a:ext cx="4087306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43268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34">
                <a:latin typeface="+mj-lt"/>
                <a:ea typeface="+mj-ea"/>
                <a:cs typeface="+mj-cs"/>
              </a:rPr>
              <a:t>JSON</a:t>
            </a:r>
            <a:r>
              <a:rPr lang="en-US" sz="5400" b="1" spc="-170">
                <a:latin typeface="+mj-lt"/>
                <a:ea typeface="+mj-ea"/>
                <a:cs typeface="+mj-cs"/>
              </a:rPr>
              <a:t> </a:t>
            </a:r>
            <a:r>
              <a:rPr lang="en-US" sz="5400" b="1" spc="34">
                <a:latin typeface="+mj-lt"/>
                <a:ea typeface="+mj-ea"/>
                <a:cs typeface="+mj-cs"/>
              </a:rPr>
              <a:t>SCHEMA</a:t>
            </a:r>
            <a:endParaRPr lang="en-US" sz="5400">
              <a:latin typeface="+mj-lt"/>
              <a:ea typeface="+mj-ea"/>
              <a:cs typeface="+mj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White circuit board pattern">
            <a:extLst>
              <a:ext uri="{FF2B5EF4-FFF2-40B4-BE49-F238E27FC236}">
                <a16:creationId xmlns:a16="http://schemas.microsoft.com/office/drawing/2014/main" id="{1A6DECC8-C60E-51B5-3ACB-6D98846EB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8" r="17538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0" tIns="41105" rIns="0" bIns="0" rtlCol="0">
            <a:normAutofit/>
          </a:bodyPr>
          <a:lstStyle/>
          <a:p>
            <a:pPr marL="43268">
              <a:spcBef>
                <a:spcPts val="324"/>
              </a:spcBef>
            </a:pPr>
            <a:r>
              <a:rPr lang="fr-FR" spc="-34">
                <a:solidFill>
                  <a:srgbClr val="FFFFFF"/>
                </a:solidFill>
                <a:latin typeface="Carlito"/>
                <a:cs typeface="Carlito"/>
              </a:rPr>
              <a:t>JSON </a:t>
            </a:r>
            <a:r>
              <a:rPr lang="fr-FR" spc="-17">
                <a:solidFill>
                  <a:srgbClr val="FFFFFF"/>
                </a:solidFill>
                <a:latin typeface="Carlito"/>
                <a:cs typeface="Carlito"/>
              </a:rPr>
              <a:t>Schema in a</a:t>
            </a:r>
            <a:r>
              <a:rPr lang="fr-FR" spc="-273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fr-FR" spc="-17">
                <a:solidFill>
                  <a:srgbClr val="FFFFFF"/>
                </a:solidFill>
                <a:latin typeface="Carlito"/>
                <a:cs typeface="Carlito"/>
              </a:rPr>
              <a:t>nutschell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0" tIns="36778" rIns="0" bIns="0" rtlCol="0" anchor="ctr">
            <a:normAutofit/>
          </a:bodyPr>
          <a:lstStyle/>
          <a:p>
            <a:pPr marL="426186" marR="17307" indent="-343978">
              <a:spcBef>
                <a:spcPts val="290"/>
              </a:spcBef>
              <a:tabLst>
                <a:tab pos="430510" algn="l"/>
              </a:tabLst>
            </a:pPr>
            <a:r>
              <a:rPr lang="fr-FR" spc="-204" dirty="0"/>
              <a:t>Langage </a:t>
            </a:r>
            <a:r>
              <a:rPr lang="fr-FR" dirty="0"/>
              <a:t>permettant </a:t>
            </a:r>
            <a:r>
              <a:rPr lang="fr-FR" spc="-85" dirty="0"/>
              <a:t>de </a:t>
            </a:r>
            <a:r>
              <a:rPr lang="fr-FR" dirty="0"/>
              <a:t>définir </a:t>
            </a:r>
            <a:r>
              <a:rPr lang="fr-FR" spc="-34" dirty="0"/>
              <a:t>le </a:t>
            </a:r>
            <a:r>
              <a:rPr lang="fr-FR" spc="-68" dirty="0"/>
              <a:t>modèle d’une  </a:t>
            </a:r>
            <a:r>
              <a:rPr lang="fr-FR" spc="51" dirty="0">
                <a:latin typeface="Carlito"/>
                <a:cs typeface="Carlito"/>
              </a:rPr>
              <a:t>BD</a:t>
            </a:r>
            <a:r>
              <a:rPr lang="fr-FR" spc="17" dirty="0">
                <a:latin typeface="Carlito"/>
                <a:cs typeface="Carlito"/>
              </a:rPr>
              <a:t> </a:t>
            </a:r>
            <a:r>
              <a:rPr lang="fr-FR" spc="51" dirty="0">
                <a:latin typeface="Carlito"/>
                <a:cs typeface="Carlito"/>
              </a:rPr>
              <a:t>JSON</a:t>
            </a:r>
          </a:p>
          <a:p>
            <a:pPr marL="426186" indent="-343978">
              <a:spcBef>
                <a:spcPts val="954"/>
              </a:spcBef>
              <a:buFont typeface="Arial"/>
              <a:buChar char="•"/>
              <a:tabLst>
                <a:tab pos="430510" algn="l"/>
              </a:tabLst>
            </a:pPr>
            <a:r>
              <a:rPr lang="fr-FR" spc="68" dirty="0">
                <a:latin typeface="Carlito"/>
                <a:cs typeface="Carlito"/>
              </a:rPr>
              <a:t>JSON </a:t>
            </a:r>
            <a:r>
              <a:rPr lang="fr-FR" spc="51" dirty="0" err="1">
                <a:latin typeface="Carlito"/>
                <a:cs typeface="Carlito"/>
              </a:rPr>
              <a:t>Schema</a:t>
            </a:r>
            <a:r>
              <a:rPr lang="fr-FR" spc="51" dirty="0">
                <a:latin typeface="Carlito"/>
                <a:cs typeface="Carlito"/>
              </a:rPr>
              <a:t> </a:t>
            </a:r>
            <a:r>
              <a:rPr lang="fr-FR" spc="34" dirty="0">
                <a:latin typeface="Carlito"/>
                <a:cs typeface="Carlito"/>
              </a:rPr>
              <a:t>est </a:t>
            </a:r>
            <a:r>
              <a:rPr lang="fr-FR" spc="51" dirty="0">
                <a:latin typeface="Carlito"/>
                <a:cs typeface="Carlito"/>
              </a:rPr>
              <a:t>à</a:t>
            </a:r>
            <a:r>
              <a:rPr lang="fr-FR" spc="-68" dirty="0">
                <a:latin typeface="Carlito"/>
                <a:cs typeface="Carlito"/>
              </a:rPr>
              <a:t> </a:t>
            </a:r>
            <a:r>
              <a:rPr lang="fr-FR" spc="68" dirty="0">
                <a:latin typeface="Carlito"/>
                <a:cs typeface="Carlito"/>
              </a:rPr>
              <a:t>JSON</a:t>
            </a:r>
          </a:p>
          <a:p>
            <a:pPr marL="426186">
              <a:spcBef>
                <a:spcPts val="170"/>
              </a:spcBef>
            </a:pPr>
            <a:r>
              <a:rPr lang="fr-FR" spc="51" dirty="0">
                <a:latin typeface="Carlito"/>
                <a:cs typeface="Carlito"/>
              </a:rPr>
              <a:t>ce que </a:t>
            </a:r>
            <a:r>
              <a:rPr lang="fr-FR" spc="34" dirty="0">
                <a:latin typeface="Carlito"/>
                <a:cs typeface="Carlito"/>
              </a:rPr>
              <a:t>DTD </a:t>
            </a:r>
            <a:r>
              <a:rPr lang="fr-FR" spc="51" dirty="0">
                <a:latin typeface="Carlito"/>
                <a:cs typeface="Carlito"/>
              </a:rPr>
              <a:t>ou XML </a:t>
            </a:r>
            <a:r>
              <a:rPr lang="fr-FR" spc="51" dirty="0" err="1">
                <a:latin typeface="Carlito"/>
                <a:cs typeface="Carlito"/>
              </a:rPr>
              <a:t>Schema</a:t>
            </a:r>
            <a:r>
              <a:rPr lang="fr-FR" spc="51" dirty="0">
                <a:latin typeface="Carlito"/>
                <a:cs typeface="Carlito"/>
              </a:rPr>
              <a:t> </a:t>
            </a:r>
            <a:r>
              <a:rPr lang="fr-FR" spc="34" dirty="0">
                <a:latin typeface="Carlito"/>
                <a:cs typeface="Carlito"/>
              </a:rPr>
              <a:t>sont pour</a:t>
            </a:r>
            <a:r>
              <a:rPr lang="fr-FR" spc="-51" dirty="0">
                <a:latin typeface="Carlito"/>
                <a:cs typeface="Carlito"/>
              </a:rPr>
              <a:t> </a:t>
            </a:r>
            <a:r>
              <a:rPr lang="fr-FR" spc="51" dirty="0">
                <a:latin typeface="Carlito"/>
                <a:cs typeface="Carlito"/>
              </a:rPr>
              <a:t>XML</a:t>
            </a:r>
          </a:p>
          <a:p>
            <a:pPr marL="426186" indent="-343978">
              <a:spcBef>
                <a:spcPts val="886"/>
              </a:spcBef>
              <a:buClr>
                <a:srgbClr val="000000"/>
              </a:buClr>
              <a:buFont typeface="Arial"/>
              <a:buChar char="•"/>
              <a:tabLst>
                <a:tab pos="430510" algn="l"/>
              </a:tabLst>
            </a:pPr>
            <a:r>
              <a:rPr lang="fr-FR" u="sng" spc="34" dirty="0"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http://json-schema.org/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093" y="180682"/>
            <a:ext cx="6420992" cy="718615"/>
          </a:xfrm>
          <a:prstGeom prst="rect">
            <a:avLst/>
          </a:prstGeom>
        </p:spPr>
        <p:txBody>
          <a:bodyPr vert="horz" wrap="square" lIns="0" tIns="41105" rIns="0" bIns="0" rtlCol="0" anchor="ctr">
            <a:spAutoFit/>
          </a:bodyPr>
          <a:lstStyle/>
          <a:p>
            <a:pPr marL="43268">
              <a:lnSpc>
                <a:spcPct val="100000"/>
              </a:lnSpc>
              <a:spcBef>
                <a:spcPts val="324"/>
              </a:spcBef>
            </a:pPr>
            <a:r>
              <a:rPr spc="-34" dirty="0">
                <a:latin typeface="Carlito"/>
                <a:cs typeface="Carlito"/>
              </a:rPr>
              <a:t>JSON </a:t>
            </a:r>
            <a:r>
              <a:rPr spc="-17" dirty="0">
                <a:latin typeface="Carlito"/>
                <a:cs typeface="Carlito"/>
              </a:rPr>
              <a:t>Schema in a</a:t>
            </a:r>
            <a:r>
              <a:rPr spc="-273" dirty="0">
                <a:latin typeface="Carlito"/>
                <a:cs typeface="Carlito"/>
              </a:rPr>
              <a:t> </a:t>
            </a:r>
            <a:r>
              <a:rPr spc="-17" dirty="0">
                <a:latin typeface="Carlito"/>
                <a:cs typeface="Carlito"/>
              </a:rPr>
              <a:t>nutschell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6620" y="839230"/>
            <a:ext cx="3491739" cy="1024038"/>
          </a:xfrm>
          <a:prstGeom prst="rect">
            <a:avLst/>
          </a:prstGeom>
        </p:spPr>
        <p:txBody>
          <a:bodyPr vert="horz" wrap="square" lIns="0" tIns="112497" rIns="0" bIns="0" rtlCol="0">
            <a:spAutoFit/>
          </a:bodyPr>
          <a:lstStyle/>
          <a:p>
            <a:pPr marL="43268">
              <a:spcBef>
                <a:spcPts val="886"/>
              </a:spcBef>
            </a:pPr>
            <a:r>
              <a:rPr sz="1703" spc="17" dirty="0">
                <a:latin typeface="Carlito"/>
                <a:cs typeface="Carlito"/>
              </a:rPr>
              <a:t>{</a:t>
            </a:r>
            <a:endParaRPr sz="1703">
              <a:latin typeface="Carlito"/>
              <a:cs typeface="Carlito"/>
            </a:endParaRPr>
          </a:p>
          <a:p>
            <a:pPr marL="956215" marR="17307">
              <a:lnSpc>
                <a:spcPct val="126000"/>
              </a:lnSpc>
              <a:spcBef>
                <a:spcPts val="51"/>
              </a:spcBef>
            </a:pPr>
            <a:r>
              <a:rPr sz="1703" spc="17" dirty="0">
                <a:latin typeface="Carlito"/>
                <a:cs typeface="Carlito"/>
              </a:rPr>
              <a:t>"</a:t>
            </a:r>
            <a:r>
              <a:rPr sz="1703" b="1" spc="17" dirty="0">
                <a:solidFill>
                  <a:srgbClr val="00AF50"/>
                </a:solidFill>
                <a:latin typeface="Carlito"/>
                <a:cs typeface="Carlito"/>
              </a:rPr>
              <a:t>title</a:t>
            </a:r>
            <a:r>
              <a:rPr sz="1703" spc="17" dirty="0">
                <a:latin typeface="Carlito"/>
                <a:cs typeface="Carlito"/>
              </a:rPr>
              <a:t>": "Example </a:t>
            </a:r>
            <a:r>
              <a:rPr sz="1703" spc="34" dirty="0">
                <a:latin typeface="Carlito"/>
                <a:cs typeface="Carlito"/>
              </a:rPr>
              <a:t>Schema",  "</a:t>
            </a:r>
            <a:r>
              <a:rPr sz="1703" b="1" spc="34" dirty="0">
                <a:solidFill>
                  <a:srgbClr val="00AFEF"/>
                </a:solidFill>
                <a:latin typeface="Carlito"/>
                <a:cs typeface="Carlito"/>
              </a:rPr>
              <a:t>type</a:t>
            </a:r>
            <a:r>
              <a:rPr sz="1703" spc="34" dirty="0">
                <a:latin typeface="Carlito"/>
                <a:cs typeface="Carlito"/>
              </a:rPr>
              <a:t>":</a:t>
            </a:r>
            <a:r>
              <a:rPr sz="1703" spc="-34" dirty="0">
                <a:latin typeface="Carlito"/>
                <a:cs typeface="Carlito"/>
              </a:rPr>
              <a:t> </a:t>
            </a:r>
            <a:r>
              <a:rPr sz="1703" spc="34" dirty="0">
                <a:latin typeface="Carlito"/>
                <a:cs typeface="Carlito"/>
              </a:rPr>
              <a:t>"object",</a:t>
            </a:r>
            <a:endParaRPr sz="1703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0443" y="1825742"/>
            <a:ext cx="3346787" cy="2697380"/>
          </a:xfrm>
          <a:prstGeom prst="rect">
            <a:avLst/>
          </a:prstGeom>
        </p:spPr>
        <p:txBody>
          <a:bodyPr vert="horz" wrap="square" lIns="0" tIns="112497" rIns="0" bIns="0" rtlCol="0">
            <a:spAutoFit/>
          </a:bodyPr>
          <a:lstStyle/>
          <a:p>
            <a:pPr marL="43268">
              <a:spcBef>
                <a:spcPts val="886"/>
              </a:spcBef>
            </a:pPr>
            <a:r>
              <a:rPr sz="1703" spc="34" dirty="0">
                <a:latin typeface="Carlito"/>
                <a:cs typeface="Carlito"/>
              </a:rPr>
              <a:t>"</a:t>
            </a:r>
            <a:r>
              <a:rPr sz="1703" b="1" spc="34" dirty="0">
                <a:solidFill>
                  <a:srgbClr val="FFC000"/>
                </a:solidFill>
                <a:latin typeface="Carlito"/>
                <a:cs typeface="Carlito"/>
              </a:rPr>
              <a:t>properties</a:t>
            </a:r>
            <a:r>
              <a:rPr sz="1703" spc="34" dirty="0">
                <a:latin typeface="Carlito"/>
                <a:cs typeface="Carlito"/>
              </a:rPr>
              <a:t>":</a:t>
            </a:r>
            <a:r>
              <a:rPr sz="1703" spc="-119" dirty="0">
                <a:latin typeface="Carlito"/>
                <a:cs typeface="Carlito"/>
              </a:rPr>
              <a:t> </a:t>
            </a:r>
            <a:r>
              <a:rPr sz="1703" spc="17" dirty="0">
                <a:latin typeface="Carlito"/>
                <a:cs typeface="Carlito"/>
              </a:rPr>
              <a:t>{</a:t>
            </a:r>
            <a:endParaRPr sz="1703">
              <a:latin typeface="Carlito"/>
              <a:cs typeface="Carlito"/>
            </a:endParaRPr>
          </a:p>
          <a:p>
            <a:pPr marL="956215">
              <a:spcBef>
                <a:spcPts val="579"/>
              </a:spcBef>
            </a:pPr>
            <a:r>
              <a:rPr sz="1703" spc="17" dirty="0">
                <a:latin typeface="Carlito"/>
                <a:cs typeface="Carlito"/>
              </a:rPr>
              <a:t>"firstName":</a:t>
            </a:r>
            <a:r>
              <a:rPr sz="1703" dirty="0">
                <a:latin typeface="Carlito"/>
                <a:cs typeface="Carlito"/>
              </a:rPr>
              <a:t> </a:t>
            </a:r>
            <a:r>
              <a:rPr sz="1703" spc="17" dirty="0">
                <a:latin typeface="Carlito"/>
                <a:cs typeface="Carlito"/>
              </a:rPr>
              <a:t>{</a:t>
            </a:r>
            <a:endParaRPr sz="1703">
              <a:latin typeface="Carlito"/>
              <a:cs typeface="Carlito"/>
            </a:endParaRPr>
          </a:p>
          <a:p>
            <a:pPr marL="1871325">
              <a:spcBef>
                <a:spcPts val="528"/>
              </a:spcBef>
            </a:pPr>
            <a:r>
              <a:rPr sz="1703" spc="34" dirty="0">
                <a:latin typeface="Carlito"/>
                <a:cs typeface="Carlito"/>
              </a:rPr>
              <a:t>"</a:t>
            </a:r>
            <a:r>
              <a:rPr sz="1703" b="1" spc="34" dirty="0">
                <a:solidFill>
                  <a:srgbClr val="00AFEF"/>
                </a:solidFill>
                <a:latin typeface="Carlito"/>
                <a:cs typeface="Carlito"/>
              </a:rPr>
              <a:t>type</a:t>
            </a:r>
            <a:r>
              <a:rPr sz="1703" spc="34" dirty="0">
                <a:latin typeface="Carlito"/>
                <a:cs typeface="Carlito"/>
              </a:rPr>
              <a:t>":</a:t>
            </a:r>
            <a:r>
              <a:rPr sz="1703" spc="-119" dirty="0">
                <a:latin typeface="Carlito"/>
                <a:cs typeface="Carlito"/>
              </a:rPr>
              <a:t> </a:t>
            </a:r>
            <a:r>
              <a:rPr sz="1703" spc="17" dirty="0">
                <a:latin typeface="Carlito"/>
                <a:cs typeface="Carlito"/>
              </a:rPr>
              <a:t>"string"</a:t>
            </a:r>
            <a:endParaRPr sz="1703">
              <a:latin typeface="Carlito"/>
              <a:cs typeface="Carlito"/>
            </a:endParaRPr>
          </a:p>
          <a:p>
            <a:pPr marL="956215">
              <a:spcBef>
                <a:spcPts val="545"/>
              </a:spcBef>
            </a:pPr>
            <a:r>
              <a:rPr sz="1703" spc="17" dirty="0">
                <a:latin typeface="Carlito"/>
                <a:cs typeface="Carlito"/>
              </a:rPr>
              <a:t>},</a:t>
            </a:r>
            <a:endParaRPr sz="1703">
              <a:latin typeface="Carlito"/>
              <a:cs typeface="Carlito"/>
            </a:endParaRPr>
          </a:p>
          <a:p>
            <a:pPr marL="956215">
              <a:spcBef>
                <a:spcPts val="562"/>
              </a:spcBef>
            </a:pPr>
            <a:r>
              <a:rPr sz="1703" spc="34" dirty="0">
                <a:latin typeface="Carlito"/>
                <a:cs typeface="Carlito"/>
              </a:rPr>
              <a:t>"lastName":</a:t>
            </a:r>
            <a:r>
              <a:rPr sz="1703" dirty="0">
                <a:latin typeface="Carlito"/>
                <a:cs typeface="Carlito"/>
              </a:rPr>
              <a:t> </a:t>
            </a:r>
            <a:r>
              <a:rPr sz="1703" spc="17" dirty="0">
                <a:latin typeface="Carlito"/>
                <a:cs typeface="Carlito"/>
              </a:rPr>
              <a:t>{</a:t>
            </a:r>
            <a:endParaRPr sz="1703">
              <a:latin typeface="Carlito"/>
              <a:cs typeface="Carlito"/>
            </a:endParaRPr>
          </a:p>
          <a:p>
            <a:pPr marL="1871325">
              <a:spcBef>
                <a:spcPts val="545"/>
              </a:spcBef>
            </a:pPr>
            <a:r>
              <a:rPr sz="1703" spc="34" dirty="0">
                <a:latin typeface="Carlito"/>
                <a:cs typeface="Carlito"/>
              </a:rPr>
              <a:t>"</a:t>
            </a:r>
            <a:r>
              <a:rPr sz="1703" b="1" spc="34" dirty="0">
                <a:solidFill>
                  <a:srgbClr val="00AFEF"/>
                </a:solidFill>
                <a:latin typeface="Carlito"/>
                <a:cs typeface="Carlito"/>
              </a:rPr>
              <a:t>type</a:t>
            </a:r>
            <a:r>
              <a:rPr sz="1703" spc="34" dirty="0">
                <a:latin typeface="Carlito"/>
                <a:cs typeface="Carlito"/>
              </a:rPr>
              <a:t>":</a:t>
            </a:r>
            <a:r>
              <a:rPr sz="1703" spc="-119" dirty="0">
                <a:latin typeface="Carlito"/>
                <a:cs typeface="Carlito"/>
              </a:rPr>
              <a:t> </a:t>
            </a:r>
            <a:r>
              <a:rPr sz="1703" spc="17" dirty="0">
                <a:latin typeface="Carlito"/>
                <a:cs typeface="Carlito"/>
              </a:rPr>
              <a:t>"string"</a:t>
            </a:r>
            <a:endParaRPr sz="1703">
              <a:latin typeface="Carlito"/>
              <a:cs typeface="Carlito"/>
            </a:endParaRPr>
          </a:p>
          <a:p>
            <a:pPr marL="956215">
              <a:spcBef>
                <a:spcPts val="528"/>
              </a:spcBef>
            </a:pPr>
            <a:r>
              <a:rPr sz="1703" spc="17" dirty="0">
                <a:latin typeface="Carlito"/>
                <a:cs typeface="Carlito"/>
              </a:rPr>
              <a:t>},</a:t>
            </a:r>
            <a:endParaRPr sz="1703">
              <a:latin typeface="Carlito"/>
              <a:cs typeface="Carlito"/>
            </a:endParaRPr>
          </a:p>
          <a:p>
            <a:pPr marL="956215">
              <a:spcBef>
                <a:spcPts val="562"/>
              </a:spcBef>
            </a:pPr>
            <a:r>
              <a:rPr sz="1703" spc="34" dirty="0">
                <a:latin typeface="Carlito"/>
                <a:cs typeface="Carlito"/>
              </a:rPr>
              <a:t>"age":</a:t>
            </a:r>
            <a:r>
              <a:rPr sz="1703" spc="-34" dirty="0">
                <a:latin typeface="Carlito"/>
                <a:cs typeface="Carlito"/>
              </a:rPr>
              <a:t> </a:t>
            </a:r>
            <a:r>
              <a:rPr sz="1703" spc="17" dirty="0">
                <a:latin typeface="Carlito"/>
                <a:cs typeface="Carlito"/>
              </a:rPr>
              <a:t>{</a:t>
            </a:r>
            <a:endParaRPr sz="1703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0445" y="4459471"/>
            <a:ext cx="4627527" cy="2033402"/>
          </a:xfrm>
          <a:prstGeom prst="rect">
            <a:avLst/>
          </a:prstGeom>
        </p:spPr>
        <p:txBody>
          <a:bodyPr vert="horz" wrap="square" lIns="0" tIns="43268" rIns="0" bIns="0" rtlCol="0">
            <a:spAutoFit/>
          </a:bodyPr>
          <a:lstStyle/>
          <a:p>
            <a:pPr marL="1871325" marR="17307">
              <a:lnSpc>
                <a:spcPct val="127000"/>
              </a:lnSpc>
              <a:spcBef>
                <a:spcPts val="341"/>
              </a:spcBef>
            </a:pPr>
            <a:r>
              <a:rPr sz="1703" spc="34" dirty="0">
                <a:latin typeface="Carlito"/>
                <a:cs typeface="Carlito"/>
              </a:rPr>
              <a:t>"</a:t>
            </a:r>
            <a:r>
              <a:rPr sz="1703" b="1" spc="34" dirty="0">
                <a:solidFill>
                  <a:srgbClr val="00AF50"/>
                </a:solidFill>
                <a:latin typeface="Carlito"/>
                <a:cs typeface="Carlito"/>
              </a:rPr>
              <a:t>description</a:t>
            </a:r>
            <a:r>
              <a:rPr sz="1703" spc="34" dirty="0">
                <a:latin typeface="Carlito"/>
                <a:cs typeface="Carlito"/>
              </a:rPr>
              <a:t>":</a:t>
            </a:r>
            <a:r>
              <a:rPr sz="1703" spc="-170" dirty="0">
                <a:latin typeface="Carlito"/>
                <a:cs typeface="Carlito"/>
              </a:rPr>
              <a:t> </a:t>
            </a:r>
            <a:r>
              <a:rPr sz="1703" spc="34" dirty="0">
                <a:latin typeface="Carlito"/>
                <a:cs typeface="Carlito"/>
              </a:rPr>
              <a:t>"Age</a:t>
            </a:r>
            <a:r>
              <a:rPr sz="1703" spc="-68" dirty="0">
                <a:latin typeface="Carlito"/>
                <a:cs typeface="Carlito"/>
              </a:rPr>
              <a:t> </a:t>
            </a:r>
            <a:r>
              <a:rPr sz="1703" spc="34" dirty="0">
                <a:latin typeface="Carlito"/>
                <a:cs typeface="Carlito"/>
              </a:rPr>
              <a:t>in</a:t>
            </a:r>
            <a:r>
              <a:rPr sz="1703" spc="-85" dirty="0">
                <a:latin typeface="Carlito"/>
                <a:cs typeface="Carlito"/>
              </a:rPr>
              <a:t> </a:t>
            </a:r>
            <a:r>
              <a:rPr sz="1703" spc="17" dirty="0">
                <a:latin typeface="Carlito"/>
                <a:cs typeface="Carlito"/>
              </a:rPr>
              <a:t>years",  </a:t>
            </a:r>
            <a:r>
              <a:rPr sz="1703" spc="34" dirty="0">
                <a:latin typeface="Carlito"/>
                <a:cs typeface="Carlito"/>
              </a:rPr>
              <a:t>"</a:t>
            </a:r>
            <a:r>
              <a:rPr sz="1703" b="1" spc="34" dirty="0">
                <a:solidFill>
                  <a:srgbClr val="00AFEF"/>
                </a:solidFill>
                <a:latin typeface="Carlito"/>
                <a:cs typeface="Carlito"/>
              </a:rPr>
              <a:t>type</a:t>
            </a:r>
            <a:r>
              <a:rPr sz="1703" spc="34" dirty="0">
                <a:latin typeface="Carlito"/>
                <a:cs typeface="Carlito"/>
              </a:rPr>
              <a:t>": "integer",  "</a:t>
            </a:r>
            <a:r>
              <a:rPr sz="1703" b="1" spc="34" dirty="0">
                <a:solidFill>
                  <a:srgbClr val="00AFEF"/>
                </a:solidFill>
                <a:latin typeface="Carlito"/>
                <a:cs typeface="Carlito"/>
              </a:rPr>
              <a:t>minimum</a:t>
            </a:r>
            <a:r>
              <a:rPr sz="1703" spc="34" dirty="0">
                <a:latin typeface="Carlito"/>
                <a:cs typeface="Carlito"/>
              </a:rPr>
              <a:t>":</a:t>
            </a:r>
            <a:r>
              <a:rPr sz="1703" spc="-119" dirty="0">
                <a:latin typeface="Carlito"/>
                <a:cs typeface="Carlito"/>
              </a:rPr>
              <a:t> </a:t>
            </a:r>
            <a:r>
              <a:rPr sz="1703" spc="34" dirty="0">
                <a:latin typeface="Carlito"/>
                <a:cs typeface="Carlito"/>
              </a:rPr>
              <a:t>0</a:t>
            </a:r>
            <a:endParaRPr sz="1703">
              <a:latin typeface="Carlito"/>
              <a:cs typeface="Carlito"/>
            </a:endParaRPr>
          </a:p>
          <a:p>
            <a:pPr marL="956215">
              <a:spcBef>
                <a:spcPts val="528"/>
              </a:spcBef>
            </a:pPr>
            <a:r>
              <a:rPr sz="1703" spc="17" dirty="0">
                <a:latin typeface="Carlito"/>
                <a:cs typeface="Carlito"/>
              </a:rPr>
              <a:t>}</a:t>
            </a:r>
            <a:endParaRPr sz="1703">
              <a:latin typeface="Carlito"/>
              <a:cs typeface="Carlito"/>
            </a:endParaRPr>
          </a:p>
          <a:p>
            <a:pPr marL="43268">
              <a:spcBef>
                <a:spcPts val="579"/>
              </a:spcBef>
            </a:pPr>
            <a:r>
              <a:rPr sz="1703" spc="17" dirty="0">
                <a:latin typeface="Carlito"/>
                <a:cs typeface="Carlito"/>
              </a:rPr>
              <a:t>},</a:t>
            </a:r>
            <a:endParaRPr sz="1703">
              <a:latin typeface="Carlito"/>
              <a:cs typeface="Carlito"/>
            </a:endParaRPr>
          </a:p>
          <a:p>
            <a:pPr marL="43268">
              <a:spcBef>
                <a:spcPts val="528"/>
              </a:spcBef>
            </a:pPr>
            <a:r>
              <a:rPr sz="1703" spc="34" dirty="0">
                <a:latin typeface="Carlito"/>
                <a:cs typeface="Carlito"/>
              </a:rPr>
              <a:t>"</a:t>
            </a:r>
            <a:r>
              <a:rPr sz="1703" b="1" spc="34" dirty="0">
                <a:solidFill>
                  <a:srgbClr val="00AFEF"/>
                </a:solidFill>
                <a:latin typeface="Carlito"/>
                <a:cs typeface="Carlito"/>
              </a:rPr>
              <a:t>required</a:t>
            </a:r>
            <a:r>
              <a:rPr sz="1703" spc="34" dirty="0">
                <a:latin typeface="Carlito"/>
                <a:cs typeface="Carlito"/>
              </a:rPr>
              <a:t>": </a:t>
            </a:r>
            <a:r>
              <a:rPr sz="1703" spc="17" dirty="0">
                <a:latin typeface="Carlito"/>
                <a:cs typeface="Carlito"/>
              </a:rPr>
              <a:t>["firstName",</a:t>
            </a:r>
            <a:r>
              <a:rPr sz="1703" spc="-136" dirty="0">
                <a:latin typeface="Carlito"/>
                <a:cs typeface="Carlito"/>
              </a:rPr>
              <a:t> </a:t>
            </a:r>
            <a:r>
              <a:rPr sz="1703" spc="34" dirty="0">
                <a:latin typeface="Carlito"/>
                <a:cs typeface="Carlito"/>
              </a:rPr>
              <a:t>"lastName"]</a:t>
            </a:r>
            <a:endParaRPr sz="1703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6620" y="6491517"/>
            <a:ext cx="160092" cy="316673"/>
          </a:xfrm>
          <a:prstGeom prst="rect">
            <a:avLst/>
          </a:prstGeom>
        </p:spPr>
        <p:txBody>
          <a:bodyPr vert="horz" wrap="square" lIns="0" tIns="54085" rIns="0" bIns="0" rtlCol="0">
            <a:spAutoFit/>
          </a:bodyPr>
          <a:lstStyle/>
          <a:p>
            <a:pPr marL="43268">
              <a:spcBef>
                <a:spcPts val="426"/>
              </a:spcBef>
            </a:pPr>
            <a:r>
              <a:rPr sz="1703" spc="17" dirty="0">
                <a:latin typeface="Carlito"/>
                <a:cs typeface="Carlito"/>
              </a:rPr>
              <a:t>}</a:t>
            </a:r>
            <a:endParaRPr sz="1703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16725" y="6443921"/>
            <a:ext cx="2589598" cy="347395"/>
          </a:xfrm>
          <a:prstGeom prst="rect">
            <a:avLst/>
          </a:prstGeom>
        </p:spPr>
        <p:txBody>
          <a:bodyPr vert="horz" wrap="square" lIns="0" tIns="58412" rIns="0" bIns="0" rtlCol="0">
            <a:spAutoFit/>
          </a:bodyPr>
          <a:lstStyle/>
          <a:p>
            <a:pPr marL="43268">
              <a:spcBef>
                <a:spcPts val="460"/>
              </a:spcBef>
            </a:pPr>
            <a:r>
              <a:rPr sz="1874" u="sng" spc="3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http://json-schema.org/</a:t>
            </a:r>
            <a:endParaRPr sz="1874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1555" y="1828080"/>
            <a:ext cx="3502556" cy="412899"/>
          </a:xfrm>
          <a:prstGeom prst="rect">
            <a:avLst/>
          </a:prstGeom>
        </p:spPr>
        <p:txBody>
          <a:bodyPr vert="horz" wrap="square" lIns="0" tIns="45432" rIns="0" bIns="0" rtlCol="0">
            <a:spAutoFit/>
          </a:bodyPr>
          <a:lstStyle/>
          <a:p>
            <a:pPr marL="43268">
              <a:spcBef>
                <a:spcPts val="358"/>
              </a:spcBef>
            </a:pPr>
            <a:r>
              <a:rPr sz="2385" b="1" dirty="0">
                <a:solidFill>
                  <a:srgbClr val="00AF50"/>
                </a:solidFill>
                <a:latin typeface="Carlito"/>
                <a:cs typeface="Carlito"/>
              </a:rPr>
              <a:t>Métadonnées</a:t>
            </a:r>
            <a:r>
              <a:rPr sz="2385" b="1" spc="-238" dirty="0">
                <a:solidFill>
                  <a:srgbClr val="00AF50"/>
                </a:solidFill>
                <a:latin typeface="Carlito"/>
                <a:cs typeface="Carlito"/>
              </a:rPr>
              <a:t> </a:t>
            </a:r>
            <a:r>
              <a:rPr sz="2385" b="1" spc="-17" dirty="0">
                <a:solidFill>
                  <a:srgbClr val="00AF50"/>
                </a:solidFill>
                <a:latin typeface="Carlito"/>
                <a:cs typeface="Carlito"/>
              </a:rPr>
              <a:t>informatives</a:t>
            </a:r>
            <a:endParaRPr sz="2385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88548" y="2509121"/>
            <a:ext cx="2591762" cy="779923"/>
          </a:xfrm>
          <a:prstGeom prst="rect">
            <a:avLst/>
          </a:prstGeom>
        </p:spPr>
        <p:txBody>
          <a:bodyPr vert="horz" wrap="square" lIns="0" tIns="45432" rIns="0" bIns="0" rtlCol="0">
            <a:spAutoFit/>
          </a:bodyPr>
          <a:lstStyle/>
          <a:p>
            <a:pPr marL="43268" marR="17307" indent="222828">
              <a:spcBef>
                <a:spcPts val="358"/>
              </a:spcBef>
            </a:pPr>
            <a:r>
              <a:rPr sz="2385" b="1" spc="-17" dirty="0">
                <a:solidFill>
                  <a:srgbClr val="00AFEF"/>
                </a:solidFill>
                <a:latin typeface="Carlito"/>
                <a:cs typeface="Carlito"/>
              </a:rPr>
              <a:t>Contraintes </a:t>
            </a:r>
            <a:r>
              <a:rPr sz="2385" b="1" spc="17" dirty="0">
                <a:solidFill>
                  <a:srgbClr val="00AFEF"/>
                </a:solidFill>
                <a:latin typeface="Carlito"/>
                <a:cs typeface="Carlito"/>
              </a:rPr>
              <a:t>sur </a:t>
            </a:r>
            <a:r>
              <a:rPr sz="2385" b="1" spc="-17" dirty="0">
                <a:solidFill>
                  <a:srgbClr val="00AFEF"/>
                </a:solidFill>
                <a:latin typeface="Carlito"/>
                <a:cs typeface="Carlito"/>
              </a:rPr>
              <a:t>le  </a:t>
            </a:r>
            <a:r>
              <a:rPr sz="2385" b="1" dirty="0">
                <a:solidFill>
                  <a:srgbClr val="00AFEF"/>
                </a:solidFill>
                <a:latin typeface="Carlito"/>
                <a:cs typeface="Carlito"/>
              </a:rPr>
              <a:t>modèle de</a:t>
            </a:r>
            <a:r>
              <a:rPr sz="2385" b="1" spc="-256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385" b="1" dirty="0">
                <a:solidFill>
                  <a:srgbClr val="00AFEF"/>
                </a:solidFill>
                <a:latin typeface="Carlito"/>
                <a:cs typeface="Carlito"/>
              </a:rPr>
              <a:t>données</a:t>
            </a:r>
            <a:endParaRPr sz="2385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89676" y="0"/>
            <a:ext cx="9218277" cy="6927229"/>
            <a:chOff x="-12192" y="0"/>
            <a:chExt cx="2705735" cy="2033270"/>
          </a:xfrm>
        </p:grpSpPr>
        <p:sp>
          <p:nvSpPr>
            <p:cNvPr id="11" name="object 11"/>
            <p:cNvSpPr/>
            <p:nvPr/>
          </p:nvSpPr>
          <p:spPr>
            <a:xfrm>
              <a:off x="516623" y="532256"/>
              <a:ext cx="1362710" cy="1297305"/>
            </a:xfrm>
            <a:custGeom>
              <a:avLst/>
              <a:gdLst/>
              <a:ahLst/>
              <a:cxnLst/>
              <a:rect l="l" t="t" r="r" b="b"/>
              <a:pathLst>
                <a:path w="1362710" h="1297305">
                  <a:moveTo>
                    <a:pt x="1362214" y="331724"/>
                  </a:moveTo>
                  <a:lnTo>
                    <a:pt x="1360919" y="330314"/>
                  </a:lnTo>
                  <a:lnTo>
                    <a:pt x="1361033" y="328676"/>
                  </a:lnTo>
                  <a:lnTo>
                    <a:pt x="1361071" y="328549"/>
                  </a:lnTo>
                  <a:lnTo>
                    <a:pt x="1361071" y="328295"/>
                  </a:lnTo>
                  <a:lnTo>
                    <a:pt x="1359598" y="328206"/>
                  </a:lnTo>
                  <a:lnTo>
                    <a:pt x="10845" y="9372"/>
                  </a:lnTo>
                  <a:lnTo>
                    <a:pt x="16103" y="7747"/>
                  </a:lnTo>
                  <a:lnTo>
                    <a:pt x="28892" y="3810"/>
                  </a:lnTo>
                  <a:lnTo>
                    <a:pt x="29870" y="3556"/>
                  </a:lnTo>
                  <a:lnTo>
                    <a:pt x="30429" y="2540"/>
                  </a:lnTo>
                  <a:lnTo>
                    <a:pt x="29819" y="508"/>
                  </a:lnTo>
                  <a:lnTo>
                    <a:pt x="28778" y="0"/>
                  </a:lnTo>
                  <a:lnTo>
                    <a:pt x="27800" y="254"/>
                  </a:lnTo>
                  <a:lnTo>
                    <a:pt x="0" y="8763"/>
                  </a:lnTo>
                  <a:lnTo>
                    <a:pt x="21069" y="28829"/>
                  </a:lnTo>
                  <a:lnTo>
                    <a:pt x="21805" y="29464"/>
                  </a:lnTo>
                  <a:lnTo>
                    <a:pt x="22987" y="29464"/>
                  </a:lnTo>
                  <a:lnTo>
                    <a:pt x="24409" y="27940"/>
                  </a:lnTo>
                  <a:lnTo>
                    <a:pt x="24371" y="26797"/>
                  </a:lnTo>
                  <a:lnTo>
                    <a:pt x="23634" y="26035"/>
                  </a:lnTo>
                  <a:lnTo>
                    <a:pt x="9918" y="13030"/>
                  </a:lnTo>
                  <a:lnTo>
                    <a:pt x="1337157" y="326796"/>
                  </a:lnTo>
                  <a:lnTo>
                    <a:pt x="623455" y="281876"/>
                  </a:lnTo>
                  <a:lnTo>
                    <a:pt x="624332" y="281432"/>
                  </a:lnTo>
                  <a:lnTo>
                    <a:pt x="640346" y="273431"/>
                  </a:lnTo>
                  <a:lnTo>
                    <a:pt x="641235" y="272923"/>
                  </a:lnTo>
                  <a:lnTo>
                    <a:pt x="641616" y="271780"/>
                  </a:lnTo>
                  <a:lnTo>
                    <a:pt x="640600" y="270002"/>
                  </a:lnTo>
                  <a:lnTo>
                    <a:pt x="639584" y="269621"/>
                  </a:lnTo>
                  <a:lnTo>
                    <a:pt x="638568" y="270002"/>
                  </a:lnTo>
                  <a:lnTo>
                    <a:pt x="612660" y="283083"/>
                  </a:lnTo>
                  <a:lnTo>
                    <a:pt x="636790" y="299212"/>
                  </a:lnTo>
                  <a:lnTo>
                    <a:pt x="637679" y="299847"/>
                  </a:lnTo>
                  <a:lnTo>
                    <a:pt x="638822" y="299593"/>
                  </a:lnTo>
                  <a:lnTo>
                    <a:pt x="639330" y="298704"/>
                  </a:lnTo>
                  <a:lnTo>
                    <a:pt x="639965" y="297942"/>
                  </a:lnTo>
                  <a:lnTo>
                    <a:pt x="639711" y="296799"/>
                  </a:lnTo>
                  <a:lnTo>
                    <a:pt x="638822" y="296164"/>
                  </a:lnTo>
                  <a:lnTo>
                    <a:pt x="622922" y="285546"/>
                  </a:lnTo>
                  <a:lnTo>
                    <a:pt x="1349603" y="331279"/>
                  </a:lnTo>
                  <a:lnTo>
                    <a:pt x="579780" y="532155"/>
                  </a:lnTo>
                  <a:lnTo>
                    <a:pt x="577138" y="534784"/>
                  </a:lnTo>
                  <a:lnTo>
                    <a:pt x="578002" y="533908"/>
                  </a:lnTo>
                  <a:lnTo>
                    <a:pt x="591324" y="515366"/>
                  </a:lnTo>
                  <a:lnTo>
                    <a:pt x="569988" y="536702"/>
                  </a:lnTo>
                  <a:lnTo>
                    <a:pt x="597928" y="544449"/>
                  </a:lnTo>
                  <a:lnTo>
                    <a:pt x="598944" y="544830"/>
                  </a:lnTo>
                  <a:lnTo>
                    <a:pt x="599948" y="544195"/>
                  </a:lnTo>
                  <a:lnTo>
                    <a:pt x="600214" y="543179"/>
                  </a:lnTo>
                  <a:lnTo>
                    <a:pt x="600595" y="542163"/>
                  </a:lnTo>
                  <a:lnTo>
                    <a:pt x="599948" y="541147"/>
                  </a:lnTo>
                  <a:lnTo>
                    <a:pt x="598944" y="540893"/>
                  </a:lnTo>
                  <a:lnTo>
                    <a:pt x="587171" y="537591"/>
                  </a:lnTo>
                  <a:lnTo>
                    <a:pt x="580847" y="535825"/>
                  </a:lnTo>
                  <a:lnTo>
                    <a:pt x="1351292" y="334670"/>
                  </a:lnTo>
                  <a:lnTo>
                    <a:pt x="7493" y="1289405"/>
                  </a:lnTo>
                  <a:lnTo>
                    <a:pt x="15379" y="1272032"/>
                  </a:lnTo>
                  <a:lnTo>
                    <a:pt x="15811" y="1271016"/>
                  </a:lnTo>
                  <a:lnTo>
                    <a:pt x="15392" y="1270000"/>
                  </a:lnTo>
                  <a:lnTo>
                    <a:pt x="14452" y="1269492"/>
                  </a:lnTo>
                  <a:lnTo>
                    <a:pt x="13512" y="1269111"/>
                  </a:lnTo>
                  <a:lnTo>
                    <a:pt x="12420" y="1269492"/>
                  </a:lnTo>
                  <a:lnTo>
                    <a:pt x="11988" y="1270508"/>
                  </a:lnTo>
                  <a:lnTo>
                    <a:pt x="0" y="1296924"/>
                  </a:lnTo>
                  <a:lnTo>
                    <a:pt x="5778" y="1296416"/>
                  </a:lnTo>
                  <a:lnTo>
                    <a:pt x="28943" y="1294384"/>
                  </a:lnTo>
                  <a:lnTo>
                    <a:pt x="29972" y="1294257"/>
                  </a:lnTo>
                  <a:lnTo>
                    <a:pt x="30734" y="1293368"/>
                  </a:lnTo>
                  <a:lnTo>
                    <a:pt x="30543" y="1291336"/>
                  </a:lnTo>
                  <a:lnTo>
                    <a:pt x="29641" y="1290574"/>
                  </a:lnTo>
                  <a:lnTo>
                    <a:pt x="28613" y="1290701"/>
                  </a:lnTo>
                  <a:lnTo>
                    <a:pt x="9740" y="1292377"/>
                  </a:lnTo>
                  <a:lnTo>
                    <a:pt x="1279118" y="390525"/>
                  </a:lnTo>
                  <a:lnTo>
                    <a:pt x="577291" y="929970"/>
                  </a:lnTo>
                  <a:lnTo>
                    <a:pt x="584454" y="912368"/>
                  </a:lnTo>
                  <a:lnTo>
                    <a:pt x="584847" y="911479"/>
                  </a:lnTo>
                  <a:lnTo>
                    <a:pt x="584339" y="910336"/>
                  </a:lnTo>
                  <a:lnTo>
                    <a:pt x="583450" y="909955"/>
                  </a:lnTo>
                  <a:lnTo>
                    <a:pt x="582434" y="909574"/>
                  </a:lnTo>
                  <a:lnTo>
                    <a:pt x="581279" y="910082"/>
                  </a:lnTo>
                  <a:lnTo>
                    <a:pt x="580898" y="910971"/>
                  </a:lnTo>
                  <a:lnTo>
                    <a:pt x="569988" y="937895"/>
                  </a:lnTo>
                  <a:lnTo>
                    <a:pt x="575957" y="937133"/>
                  </a:lnTo>
                  <a:lnTo>
                    <a:pt x="599833" y="934085"/>
                  </a:lnTo>
                  <a:lnTo>
                    <a:pt x="600595" y="933196"/>
                  </a:lnTo>
                  <a:lnTo>
                    <a:pt x="600329" y="931164"/>
                  </a:lnTo>
                  <a:lnTo>
                    <a:pt x="599325" y="930402"/>
                  </a:lnTo>
                  <a:lnTo>
                    <a:pt x="579488" y="932954"/>
                  </a:lnTo>
                  <a:lnTo>
                    <a:pt x="1331010" y="355434"/>
                  </a:lnTo>
                  <a:lnTo>
                    <a:pt x="619125" y="1013853"/>
                  </a:lnTo>
                  <a:lnTo>
                    <a:pt x="614057" y="1018540"/>
                  </a:lnTo>
                  <a:lnTo>
                    <a:pt x="619125" y="1013841"/>
                  </a:lnTo>
                  <a:lnTo>
                    <a:pt x="624725" y="995680"/>
                  </a:lnTo>
                  <a:lnTo>
                    <a:pt x="624979" y="994664"/>
                  </a:lnTo>
                  <a:lnTo>
                    <a:pt x="624471" y="993648"/>
                  </a:lnTo>
                  <a:lnTo>
                    <a:pt x="623455" y="993394"/>
                  </a:lnTo>
                  <a:lnTo>
                    <a:pt x="622439" y="993013"/>
                  </a:lnTo>
                  <a:lnTo>
                    <a:pt x="621423" y="993648"/>
                  </a:lnTo>
                  <a:lnTo>
                    <a:pt x="621169" y="994664"/>
                  </a:lnTo>
                  <a:lnTo>
                    <a:pt x="612660" y="1022350"/>
                  </a:lnTo>
                  <a:lnTo>
                    <a:pt x="617855" y="1021207"/>
                  </a:lnTo>
                  <a:lnTo>
                    <a:pt x="640981" y="1016127"/>
                  </a:lnTo>
                  <a:lnTo>
                    <a:pt x="641997" y="1015873"/>
                  </a:lnTo>
                  <a:lnTo>
                    <a:pt x="642632" y="1014857"/>
                  </a:lnTo>
                  <a:lnTo>
                    <a:pt x="642378" y="1013841"/>
                  </a:lnTo>
                  <a:lnTo>
                    <a:pt x="642251" y="1012825"/>
                  </a:lnTo>
                  <a:lnTo>
                    <a:pt x="641235" y="1012190"/>
                  </a:lnTo>
                  <a:lnTo>
                    <a:pt x="640219" y="1012444"/>
                  </a:lnTo>
                  <a:lnTo>
                    <a:pt x="621626" y="1016558"/>
                  </a:lnTo>
                  <a:lnTo>
                    <a:pt x="1362214" y="331724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 sz="6132"/>
            </a:p>
          </p:txBody>
        </p:sp>
        <p:sp>
          <p:nvSpPr>
            <p:cNvPr id="12" name="object 12"/>
            <p:cNvSpPr/>
            <p:nvPr/>
          </p:nvSpPr>
          <p:spPr>
            <a:xfrm>
              <a:off x="601967" y="425449"/>
              <a:ext cx="993140" cy="920115"/>
            </a:xfrm>
            <a:custGeom>
              <a:avLst/>
              <a:gdLst/>
              <a:ahLst/>
              <a:cxnLst/>
              <a:rect l="l" t="t" r="r" b="b"/>
              <a:pathLst>
                <a:path w="993140" h="920115">
                  <a:moveTo>
                    <a:pt x="993025" y="183642"/>
                  </a:moveTo>
                  <a:lnTo>
                    <a:pt x="992517" y="183311"/>
                  </a:lnTo>
                  <a:lnTo>
                    <a:pt x="992771" y="181864"/>
                  </a:lnTo>
                  <a:lnTo>
                    <a:pt x="10680" y="10452"/>
                  </a:lnTo>
                  <a:lnTo>
                    <a:pt x="13855" y="9271"/>
                  </a:lnTo>
                  <a:lnTo>
                    <a:pt x="28549" y="3810"/>
                  </a:lnTo>
                  <a:lnTo>
                    <a:pt x="29514" y="3429"/>
                  </a:lnTo>
                  <a:lnTo>
                    <a:pt x="29997" y="2413"/>
                  </a:lnTo>
                  <a:lnTo>
                    <a:pt x="29286" y="381"/>
                  </a:lnTo>
                  <a:lnTo>
                    <a:pt x="28219" y="0"/>
                  </a:lnTo>
                  <a:lnTo>
                    <a:pt x="27254" y="254"/>
                  </a:lnTo>
                  <a:lnTo>
                    <a:pt x="0" y="10414"/>
                  </a:lnTo>
                  <a:lnTo>
                    <a:pt x="22212" y="29210"/>
                  </a:lnTo>
                  <a:lnTo>
                    <a:pt x="22999" y="29845"/>
                  </a:lnTo>
                  <a:lnTo>
                    <a:pt x="24168" y="29718"/>
                  </a:lnTo>
                  <a:lnTo>
                    <a:pt x="25501" y="28194"/>
                  </a:lnTo>
                  <a:lnTo>
                    <a:pt x="25400" y="26924"/>
                  </a:lnTo>
                  <a:lnTo>
                    <a:pt x="24612" y="26289"/>
                  </a:lnTo>
                  <a:lnTo>
                    <a:pt x="10007" y="14008"/>
                  </a:lnTo>
                  <a:lnTo>
                    <a:pt x="987831" y="184797"/>
                  </a:lnTo>
                  <a:lnTo>
                    <a:pt x="499681" y="910056"/>
                  </a:lnTo>
                  <a:lnTo>
                    <a:pt x="500900" y="891159"/>
                  </a:lnTo>
                  <a:lnTo>
                    <a:pt x="500900" y="890143"/>
                  </a:lnTo>
                  <a:lnTo>
                    <a:pt x="500138" y="889254"/>
                  </a:lnTo>
                  <a:lnTo>
                    <a:pt x="499110" y="889127"/>
                  </a:lnTo>
                  <a:lnTo>
                    <a:pt x="498106" y="889127"/>
                  </a:lnTo>
                  <a:lnTo>
                    <a:pt x="497205" y="889889"/>
                  </a:lnTo>
                  <a:lnTo>
                    <a:pt x="497192" y="891159"/>
                  </a:lnTo>
                  <a:lnTo>
                    <a:pt x="495312" y="919861"/>
                  </a:lnTo>
                  <a:lnTo>
                    <a:pt x="499529" y="917829"/>
                  </a:lnTo>
                  <a:lnTo>
                    <a:pt x="521474" y="907288"/>
                  </a:lnTo>
                  <a:lnTo>
                    <a:pt x="522363" y="906780"/>
                  </a:lnTo>
                  <a:lnTo>
                    <a:pt x="522744" y="905637"/>
                  </a:lnTo>
                  <a:lnTo>
                    <a:pt x="522363" y="904748"/>
                  </a:lnTo>
                  <a:lnTo>
                    <a:pt x="521855" y="903859"/>
                  </a:lnTo>
                  <a:lnTo>
                    <a:pt x="520839" y="903478"/>
                  </a:lnTo>
                  <a:lnTo>
                    <a:pt x="519823" y="903859"/>
                  </a:lnTo>
                  <a:lnTo>
                    <a:pt x="502640" y="912215"/>
                  </a:lnTo>
                  <a:lnTo>
                    <a:pt x="991781" y="185496"/>
                  </a:lnTo>
                  <a:lnTo>
                    <a:pt x="992136" y="185547"/>
                  </a:lnTo>
                  <a:lnTo>
                    <a:pt x="992263" y="184772"/>
                  </a:lnTo>
                  <a:lnTo>
                    <a:pt x="993025" y="183642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 sz="6132"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635"/>
              <a:ext cx="2681605" cy="2009139"/>
            </a:xfrm>
            <a:custGeom>
              <a:avLst/>
              <a:gdLst/>
              <a:ahLst/>
              <a:cxnLst/>
              <a:rect l="l" t="t" r="r" b="b"/>
              <a:pathLst>
                <a:path w="2681605" h="2009139">
                  <a:moveTo>
                    <a:pt x="0" y="2008886"/>
                  </a:moveTo>
                  <a:lnTo>
                    <a:pt x="2681351" y="2008886"/>
                  </a:lnTo>
                  <a:lnTo>
                    <a:pt x="2681351" y="0"/>
                  </a:lnTo>
                  <a:lnTo>
                    <a:pt x="0" y="0"/>
                  </a:lnTo>
                  <a:lnTo>
                    <a:pt x="0" y="2008886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132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173" y="180682"/>
            <a:ext cx="6280370" cy="718615"/>
          </a:xfrm>
          <a:prstGeom prst="rect">
            <a:avLst/>
          </a:prstGeom>
        </p:spPr>
        <p:txBody>
          <a:bodyPr vert="horz" wrap="square" lIns="0" tIns="41105" rIns="0" bIns="0" rtlCol="0" anchor="ctr">
            <a:spAutoFit/>
          </a:bodyPr>
          <a:lstStyle/>
          <a:p>
            <a:pPr marL="43268">
              <a:lnSpc>
                <a:spcPct val="100000"/>
              </a:lnSpc>
              <a:spcBef>
                <a:spcPts val="324"/>
              </a:spcBef>
            </a:pPr>
            <a:r>
              <a:rPr lang="fr-FR" spc="-388"/>
              <a:t>Exemple </a:t>
            </a:r>
            <a:r>
              <a:rPr lang="fr-FR" spc="-307"/>
              <a:t>d’un </a:t>
            </a:r>
            <a:r>
              <a:rPr lang="fr-FR" spc="-221"/>
              <a:t>objet</a:t>
            </a:r>
            <a:r>
              <a:rPr lang="fr-FR" spc="-290"/>
              <a:t> </a:t>
            </a:r>
            <a:r>
              <a:rPr lang="fr-FR" spc="-801"/>
              <a:t>JSON…</a:t>
            </a:r>
            <a:endParaRPr lang="fr-FR" spc="-801" dirty="0"/>
          </a:p>
        </p:txBody>
      </p:sp>
      <p:sp>
        <p:nvSpPr>
          <p:cNvPr id="3" name="object 3"/>
          <p:cNvSpPr txBox="1"/>
          <p:nvPr/>
        </p:nvSpPr>
        <p:spPr>
          <a:xfrm>
            <a:off x="2038315" y="1478125"/>
            <a:ext cx="4649162" cy="3585537"/>
          </a:xfrm>
          <a:prstGeom prst="rect">
            <a:avLst/>
          </a:prstGeom>
        </p:spPr>
        <p:txBody>
          <a:bodyPr vert="horz" wrap="square" lIns="0" tIns="157929" rIns="0" bIns="0" rtlCol="0">
            <a:spAutoFit/>
          </a:bodyPr>
          <a:lstStyle/>
          <a:p>
            <a:pPr marL="43268">
              <a:spcBef>
                <a:spcPts val="1244"/>
              </a:spcBef>
            </a:pPr>
            <a:r>
              <a:rPr lang="fr-FR" sz="3066" spc="34" dirty="0">
                <a:latin typeface="Carlito"/>
                <a:cs typeface="Carlito"/>
              </a:rPr>
              <a:t>{</a:t>
            </a:r>
            <a:endParaRPr lang="fr-FR" sz="3066" dirty="0">
              <a:latin typeface="Carlito"/>
              <a:cs typeface="Carlito"/>
            </a:endParaRPr>
          </a:p>
          <a:p>
            <a:pPr marL="411042">
              <a:spcBef>
                <a:spcPts val="954"/>
              </a:spcBef>
            </a:pPr>
            <a:r>
              <a:rPr lang="fr-FR" sz="3066" spc="34" dirty="0">
                <a:latin typeface="Carlito"/>
                <a:cs typeface="Carlito"/>
              </a:rPr>
              <a:t>"id":</a:t>
            </a:r>
            <a:r>
              <a:rPr lang="fr-FR" sz="3066" spc="51" dirty="0">
                <a:latin typeface="Carlito"/>
                <a:cs typeface="Carlito"/>
              </a:rPr>
              <a:t> </a:t>
            </a:r>
            <a:r>
              <a:rPr lang="fr-FR" sz="3066" spc="34" dirty="0">
                <a:latin typeface="Carlito"/>
                <a:cs typeface="Carlito"/>
              </a:rPr>
              <a:t>1,</a:t>
            </a:r>
            <a:endParaRPr lang="fr-FR" sz="3066" dirty="0">
              <a:latin typeface="Carlito"/>
              <a:cs typeface="Carlito"/>
            </a:endParaRPr>
          </a:p>
          <a:p>
            <a:pPr marL="411042" marR="179561">
              <a:lnSpc>
                <a:spcPts val="4633"/>
              </a:lnSpc>
              <a:spcBef>
                <a:spcPts val="256"/>
              </a:spcBef>
            </a:pPr>
            <a:r>
              <a:rPr lang="fr-FR" sz="3066" spc="34" dirty="0">
                <a:latin typeface="Carlito"/>
                <a:cs typeface="Carlito"/>
              </a:rPr>
              <a:t>"</a:t>
            </a:r>
            <a:r>
              <a:rPr lang="fr-FR" sz="3066" spc="34" dirty="0" err="1">
                <a:latin typeface="Carlito"/>
                <a:cs typeface="Carlito"/>
              </a:rPr>
              <a:t>name</a:t>
            </a:r>
            <a:r>
              <a:rPr lang="fr-FR" sz="3066" spc="34" dirty="0">
                <a:latin typeface="Carlito"/>
                <a:cs typeface="Carlito"/>
              </a:rPr>
              <a:t>": </a:t>
            </a:r>
            <a:r>
              <a:rPr lang="fr-FR" sz="3066" spc="51" dirty="0">
                <a:latin typeface="Carlito"/>
                <a:cs typeface="Carlito"/>
              </a:rPr>
              <a:t>"A </a:t>
            </a:r>
            <a:r>
              <a:rPr lang="fr-FR" sz="3066" spc="34" dirty="0">
                <a:latin typeface="Carlito"/>
                <a:cs typeface="Carlito"/>
              </a:rPr>
              <a:t>green </a:t>
            </a:r>
            <a:r>
              <a:rPr lang="fr-FR" sz="3066" spc="34" dirty="0" err="1">
                <a:latin typeface="Carlito"/>
                <a:cs typeface="Carlito"/>
              </a:rPr>
              <a:t>door</a:t>
            </a:r>
            <a:r>
              <a:rPr lang="fr-FR" sz="3066" spc="34" dirty="0">
                <a:latin typeface="Carlito"/>
                <a:cs typeface="Carlito"/>
              </a:rPr>
              <a:t>",  </a:t>
            </a:r>
            <a:r>
              <a:rPr lang="fr-FR" sz="3066" spc="17" dirty="0">
                <a:latin typeface="Carlito"/>
                <a:cs typeface="Carlito"/>
              </a:rPr>
              <a:t>"</a:t>
            </a:r>
            <a:r>
              <a:rPr lang="fr-FR" sz="3066" spc="17" dirty="0" err="1">
                <a:latin typeface="Carlito"/>
                <a:cs typeface="Carlito"/>
              </a:rPr>
              <a:t>price</a:t>
            </a:r>
            <a:r>
              <a:rPr lang="fr-FR" sz="3066" spc="17" dirty="0">
                <a:latin typeface="Carlito"/>
                <a:cs typeface="Carlito"/>
              </a:rPr>
              <a:t>":</a:t>
            </a:r>
            <a:r>
              <a:rPr lang="fr-FR" sz="3066" spc="51" dirty="0">
                <a:latin typeface="Carlito"/>
                <a:cs typeface="Carlito"/>
              </a:rPr>
              <a:t> 12.50,</a:t>
            </a:r>
            <a:endParaRPr lang="fr-FR" sz="3066" dirty="0">
              <a:latin typeface="Carlito"/>
              <a:cs typeface="Carlito"/>
            </a:endParaRPr>
          </a:p>
          <a:p>
            <a:pPr marL="411042">
              <a:spcBef>
                <a:spcPts val="613"/>
              </a:spcBef>
            </a:pPr>
            <a:r>
              <a:rPr lang="fr-FR" sz="3066" spc="17" dirty="0">
                <a:latin typeface="Carlito"/>
                <a:cs typeface="Carlito"/>
              </a:rPr>
              <a:t>"tags": </a:t>
            </a:r>
            <a:r>
              <a:rPr lang="fr-FR" sz="3066" spc="51" dirty="0">
                <a:latin typeface="Carlito"/>
                <a:cs typeface="Carlito"/>
              </a:rPr>
              <a:t>["home",</a:t>
            </a:r>
            <a:r>
              <a:rPr lang="fr-FR" sz="3066" dirty="0">
                <a:latin typeface="Carlito"/>
                <a:cs typeface="Carlito"/>
              </a:rPr>
              <a:t> </a:t>
            </a:r>
            <a:r>
              <a:rPr lang="fr-FR" sz="3066" spc="34" dirty="0">
                <a:latin typeface="Carlito"/>
                <a:cs typeface="Carlito"/>
              </a:rPr>
              <a:t>"green"]</a:t>
            </a:r>
            <a:endParaRPr lang="fr-FR" sz="3066" dirty="0">
              <a:latin typeface="Carlito"/>
              <a:cs typeface="Carlito"/>
            </a:endParaRPr>
          </a:p>
          <a:p>
            <a:pPr marL="43268">
              <a:spcBef>
                <a:spcPts val="903"/>
              </a:spcBef>
            </a:pPr>
            <a:r>
              <a:rPr lang="fr-FR" sz="3066" spc="34" dirty="0">
                <a:latin typeface="Carlito"/>
                <a:cs typeface="Carlito"/>
              </a:rPr>
              <a:t>}</a:t>
            </a:r>
            <a:endParaRPr lang="fr-FR" sz="3066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76275" y="551521"/>
            <a:ext cx="6185177" cy="5941354"/>
          </a:xfrm>
          <a:prstGeom prst="rect">
            <a:avLst/>
          </a:prstGeom>
        </p:spPr>
        <p:txBody>
          <a:bodyPr vert="horz" wrap="square" lIns="0" tIns="116824" rIns="0" bIns="0" rtlCol="0">
            <a:spAutoFit/>
          </a:bodyPr>
          <a:lstStyle/>
          <a:p>
            <a:pPr marL="43268">
              <a:spcBef>
                <a:spcPts val="920"/>
              </a:spcBef>
            </a:pPr>
            <a:r>
              <a:rPr sz="1874" spc="34" dirty="0">
                <a:latin typeface="Carlito"/>
                <a:cs typeface="Carlito"/>
              </a:rPr>
              <a:t>{</a:t>
            </a:r>
            <a:endParaRPr sz="1874" dirty="0">
              <a:latin typeface="Carlito"/>
              <a:cs typeface="Carlito"/>
            </a:endParaRPr>
          </a:p>
          <a:p>
            <a:pPr marL="270423" marR="17307">
              <a:lnSpc>
                <a:spcPts val="2896"/>
              </a:lnSpc>
              <a:spcBef>
                <a:spcPts val="170"/>
              </a:spcBef>
            </a:pPr>
            <a:r>
              <a:rPr sz="1874" spc="51" dirty="0">
                <a:latin typeface="Carlito"/>
                <a:cs typeface="Carlito"/>
              </a:rPr>
              <a:t>"$schema": </a:t>
            </a:r>
            <a:r>
              <a:rPr sz="1874" spc="34" dirty="0">
                <a:latin typeface="Carlito"/>
                <a:cs typeface="Carlito"/>
                <a:hlinkClick r:id="rId2"/>
              </a:rPr>
              <a:t>"http://json-schema.org/draft-04/schema#</a:t>
            </a:r>
            <a:r>
              <a:rPr sz="1874" spc="34" dirty="0">
                <a:latin typeface="Carlito"/>
                <a:cs typeface="Carlito"/>
              </a:rPr>
              <a:t>",  </a:t>
            </a:r>
            <a:r>
              <a:rPr sz="1874" spc="17" dirty="0">
                <a:latin typeface="Carlito"/>
                <a:cs typeface="Carlito"/>
              </a:rPr>
              <a:t>"</a:t>
            </a:r>
            <a:r>
              <a:rPr sz="1874" spc="17" dirty="0">
                <a:solidFill>
                  <a:srgbClr val="00AF50"/>
                </a:solidFill>
                <a:latin typeface="Carlito"/>
                <a:cs typeface="Carlito"/>
              </a:rPr>
              <a:t>title</a:t>
            </a:r>
            <a:r>
              <a:rPr sz="1874" spc="17" dirty="0">
                <a:latin typeface="Carlito"/>
                <a:cs typeface="Carlito"/>
              </a:rPr>
              <a:t>":</a:t>
            </a:r>
            <a:r>
              <a:rPr sz="1874" spc="34" dirty="0">
                <a:latin typeface="Carlito"/>
                <a:cs typeface="Carlito"/>
              </a:rPr>
              <a:t> "Product",</a:t>
            </a:r>
            <a:endParaRPr sz="1874" dirty="0">
              <a:latin typeface="Carlito"/>
              <a:cs typeface="Carlito"/>
            </a:endParaRPr>
          </a:p>
          <a:p>
            <a:pPr marL="270423" marR="964868">
              <a:lnSpc>
                <a:spcPts val="2862"/>
              </a:lnSpc>
            </a:pPr>
            <a:r>
              <a:rPr sz="1874" spc="34" dirty="0">
                <a:latin typeface="Carlito"/>
                <a:cs typeface="Carlito"/>
              </a:rPr>
              <a:t>"</a:t>
            </a:r>
            <a:r>
              <a:rPr sz="1874" spc="34" dirty="0">
                <a:solidFill>
                  <a:srgbClr val="00AF50"/>
                </a:solidFill>
                <a:latin typeface="Carlito"/>
                <a:cs typeface="Carlito"/>
              </a:rPr>
              <a:t>description</a:t>
            </a:r>
            <a:r>
              <a:rPr sz="1874" spc="34" dirty="0">
                <a:latin typeface="Carlito"/>
                <a:cs typeface="Carlito"/>
              </a:rPr>
              <a:t>": </a:t>
            </a:r>
            <a:r>
              <a:rPr sz="1874" spc="51" dirty="0">
                <a:latin typeface="Carlito"/>
                <a:cs typeface="Carlito"/>
              </a:rPr>
              <a:t>"A product </a:t>
            </a:r>
            <a:r>
              <a:rPr sz="1874" spc="34" dirty="0">
                <a:latin typeface="Carlito"/>
                <a:cs typeface="Carlito"/>
              </a:rPr>
              <a:t>from </a:t>
            </a:r>
            <a:r>
              <a:rPr sz="1874" spc="51" dirty="0">
                <a:latin typeface="Carlito"/>
                <a:cs typeface="Carlito"/>
              </a:rPr>
              <a:t>Acme's </a:t>
            </a:r>
            <a:r>
              <a:rPr sz="1874" spc="34" dirty="0">
                <a:latin typeface="Carlito"/>
                <a:cs typeface="Carlito"/>
              </a:rPr>
              <a:t>catalog",  "</a:t>
            </a:r>
            <a:r>
              <a:rPr sz="1874" spc="34" dirty="0">
                <a:solidFill>
                  <a:srgbClr val="00AFEF"/>
                </a:solidFill>
                <a:latin typeface="Carlito"/>
                <a:cs typeface="Carlito"/>
              </a:rPr>
              <a:t>type</a:t>
            </a:r>
            <a:r>
              <a:rPr sz="1874" spc="34" dirty="0">
                <a:latin typeface="Carlito"/>
                <a:cs typeface="Carlito"/>
              </a:rPr>
              <a:t>":</a:t>
            </a:r>
            <a:r>
              <a:rPr sz="1874" dirty="0">
                <a:latin typeface="Carlito"/>
                <a:cs typeface="Carlito"/>
              </a:rPr>
              <a:t> </a:t>
            </a:r>
            <a:r>
              <a:rPr sz="1874" spc="34" dirty="0">
                <a:latin typeface="Carlito"/>
                <a:cs typeface="Carlito"/>
              </a:rPr>
              <a:t>"object",</a:t>
            </a:r>
            <a:endParaRPr sz="1874" dirty="0">
              <a:latin typeface="Carlito"/>
              <a:cs typeface="Carlito"/>
            </a:endParaRPr>
          </a:p>
          <a:p>
            <a:pPr marR="4132059" algn="ctr">
              <a:spcBef>
                <a:spcPts val="460"/>
              </a:spcBef>
            </a:pPr>
            <a:r>
              <a:rPr sz="1874" spc="34" dirty="0">
                <a:latin typeface="Carlito"/>
                <a:cs typeface="Carlito"/>
              </a:rPr>
              <a:t>"</a:t>
            </a:r>
            <a:r>
              <a:rPr sz="1874" spc="34" dirty="0">
                <a:solidFill>
                  <a:srgbClr val="FFC000"/>
                </a:solidFill>
                <a:latin typeface="Carlito"/>
                <a:cs typeface="Carlito"/>
              </a:rPr>
              <a:t>properties</a:t>
            </a:r>
            <a:r>
              <a:rPr sz="1874" spc="34" dirty="0">
                <a:latin typeface="Carlito"/>
                <a:cs typeface="Carlito"/>
              </a:rPr>
              <a:t>":</a:t>
            </a:r>
            <a:r>
              <a:rPr sz="1874" dirty="0">
                <a:latin typeface="Carlito"/>
                <a:cs typeface="Carlito"/>
              </a:rPr>
              <a:t> </a:t>
            </a:r>
            <a:r>
              <a:rPr sz="1874" spc="34" dirty="0">
                <a:latin typeface="Carlito"/>
                <a:cs typeface="Carlito"/>
              </a:rPr>
              <a:t>{</a:t>
            </a:r>
            <a:endParaRPr sz="1874" dirty="0">
              <a:latin typeface="Carlito"/>
              <a:cs typeface="Carlito"/>
            </a:endParaRPr>
          </a:p>
          <a:p>
            <a:pPr marR="4127732" algn="ctr">
              <a:spcBef>
                <a:spcPts val="443"/>
              </a:spcBef>
            </a:pPr>
            <a:r>
              <a:rPr sz="2044" spc="-17" dirty="0">
                <a:latin typeface="Carlito"/>
                <a:cs typeface="Carlito"/>
              </a:rPr>
              <a:t>"id": </a:t>
            </a:r>
            <a:r>
              <a:rPr sz="2044" spc="-51" dirty="0">
                <a:latin typeface="Arial"/>
                <a:cs typeface="Arial"/>
              </a:rPr>
              <a:t>{</a:t>
            </a:r>
            <a:r>
              <a:rPr sz="2044" spc="-204" dirty="0">
                <a:latin typeface="Arial"/>
                <a:cs typeface="Arial"/>
              </a:rPr>
              <a:t> </a:t>
            </a:r>
            <a:r>
              <a:rPr sz="2044" spc="-664" dirty="0">
                <a:latin typeface="Arial"/>
                <a:cs typeface="Arial"/>
              </a:rPr>
              <a:t>…</a:t>
            </a:r>
            <a:r>
              <a:rPr sz="2044" spc="-204" dirty="0">
                <a:latin typeface="Arial"/>
                <a:cs typeface="Arial"/>
              </a:rPr>
              <a:t> </a:t>
            </a:r>
            <a:r>
              <a:rPr sz="2044" spc="-85" dirty="0">
                <a:latin typeface="Arial"/>
                <a:cs typeface="Arial"/>
              </a:rPr>
              <a:t>},</a:t>
            </a:r>
            <a:endParaRPr sz="2044" dirty="0">
              <a:latin typeface="Arial"/>
              <a:cs typeface="Arial"/>
            </a:endParaRPr>
          </a:p>
          <a:p>
            <a:pPr marL="499741">
              <a:spcBef>
                <a:spcPts val="630"/>
              </a:spcBef>
            </a:pPr>
            <a:r>
              <a:rPr sz="1874" spc="51" dirty="0">
                <a:latin typeface="Carlito"/>
                <a:cs typeface="Carlito"/>
              </a:rPr>
              <a:t>"name": </a:t>
            </a:r>
            <a:r>
              <a:rPr sz="1874" dirty="0">
                <a:latin typeface="Arial"/>
                <a:cs typeface="Arial"/>
              </a:rPr>
              <a:t>{</a:t>
            </a:r>
            <a:r>
              <a:rPr sz="1874" spc="-358" dirty="0">
                <a:latin typeface="Arial"/>
                <a:cs typeface="Arial"/>
              </a:rPr>
              <a:t> </a:t>
            </a:r>
            <a:r>
              <a:rPr sz="1874" spc="-494" dirty="0">
                <a:latin typeface="Arial"/>
                <a:cs typeface="Arial"/>
              </a:rPr>
              <a:t>…             </a:t>
            </a:r>
            <a:r>
              <a:rPr sz="1874" spc="-17" dirty="0">
                <a:latin typeface="Arial"/>
                <a:cs typeface="Arial"/>
              </a:rPr>
              <a:t>},</a:t>
            </a:r>
            <a:endParaRPr sz="1874" dirty="0">
              <a:latin typeface="Arial"/>
              <a:cs typeface="Arial"/>
            </a:endParaRPr>
          </a:p>
          <a:p>
            <a:pPr marL="499741">
              <a:spcBef>
                <a:spcPts val="613"/>
              </a:spcBef>
            </a:pPr>
            <a:r>
              <a:rPr sz="1874" spc="34" dirty="0">
                <a:latin typeface="Carlito"/>
                <a:cs typeface="Carlito"/>
              </a:rPr>
              <a:t>"price": </a:t>
            </a:r>
            <a:r>
              <a:rPr sz="1874" dirty="0">
                <a:latin typeface="Arial"/>
                <a:cs typeface="Arial"/>
              </a:rPr>
              <a:t>{</a:t>
            </a:r>
            <a:r>
              <a:rPr sz="1874" spc="-273" dirty="0">
                <a:latin typeface="Arial"/>
                <a:cs typeface="Arial"/>
              </a:rPr>
              <a:t> </a:t>
            </a:r>
            <a:r>
              <a:rPr sz="1874" spc="-494" dirty="0">
                <a:latin typeface="Arial"/>
                <a:cs typeface="Arial"/>
              </a:rPr>
              <a:t>…            </a:t>
            </a:r>
            <a:r>
              <a:rPr sz="1874" spc="-17" dirty="0">
                <a:latin typeface="Arial"/>
                <a:cs typeface="Arial"/>
              </a:rPr>
              <a:t>},</a:t>
            </a:r>
            <a:endParaRPr sz="1874" dirty="0">
              <a:latin typeface="Arial"/>
              <a:cs typeface="Arial"/>
            </a:endParaRPr>
          </a:p>
          <a:p>
            <a:pPr marL="499741">
              <a:spcBef>
                <a:spcPts val="613"/>
              </a:spcBef>
            </a:pPr>
            <a:r>
              <a:rPr sz="1874" spc="17" dirty="0">
                <a:latin typeface="Carlito"/>
                <a:cs typeface="Carlito"/>
              </a:rPr>
              <a:t>"tags": </a:t>
            </a:r>
            <a:r>
              <a:rPr sz="1874" dirty="0">
                <a:latin typeface="Arial"/>
                <a:cs typeface="Arial"/>
              </a:rPr>
              <a:t>{ </a:t>
            </a:r>
            <a:r>
              <a:rPr sz="1874" spc="-494" dirty="0">
                <a:latin typeface="Arial"/>
                <a:cs typeface="Arial"/>
              </a:rPr>
              <a:t>…</a:t>
            </a:r>
            <a:r>
              <a:rPr sz="1874" spc="-477" dirty="0">
                <a:latin typeface="Arial"/>
                <a:cs typeface="Arial"/>
              </a:rPr>
              <a:t> </a:t>
            </a:r>
            <a:r>
              <a:rPr sz="1874" spc="-17" dirty="0">
                <a:latin typeface="Arial"/>
                <a:cs typeface="Arial"/>
              </a:rPr>
              <a:t>},</a:t>
            </a:r>
            <a:endParaRPr sz="1874" dirty="0">
              <a:latin typeface="Arial"/>
              <a:cs typeface="Arial"/>
            </a:endParaRPr>
          </a:p>
          <a:p>
            <a:pPr marL="726896" marR="3368382">
              <a:lnSpc>
                <a:spcPct val="127299"/>
              </a:lnSpc>
              <a:spcBef>
                <a:spcPts val="34"/>
              </a:spcBef>
            </a:pPr>
            <a:r>
              <a:rPr sz="1874" spc="34" dirty="0">
                <a:latin typeface="Carlito"/>
                <a:cs typeface="Carlito"/>
              </a:rPr>
              <a:t>"</a:t>
            </a:r>
            <a:r>
              <a:rPr sz="1874" spc="34" dirty="0">
                <a:solidFill>
                  <a:srgbClr val="00AFEF"/>
                </a:solidFill>
                <a:latin typeface="Carlito"/>
                <a:cs typeface="Carlito"/>
              </a:rPr>
              <a:t>minItems</a:t>
            </a:r>
            <a:r>
              <a:rPr sz="1874" spc="34" dirty="0">
                <a:latin typeface="Carlito"/>
                <a:cs typeface="Carlito"/>
              </a:rPr>
              <a:t>": 1,  "</a:t>
            </a:r>
            <a:r>
              <a:rPr sz="1874" spc="34" dirty="0">
                <a:solidFill>
                  <a:srgbClr val="00AFEF"/>
                </a:solidFill>
                <a:latin typeface="Carlito"/>
                <a:cs typeface="Carlito"/>
              </a:rPr>
              <a:t>uniqueItems</a:t>
            </a:r>
            <a:r>
              <a:rPr sz="1874" spc="34" dirty="0">
                <a:latin typeface="Carlito"/>
                <a:cs typeface="Carlito"/>
              </a:rPr>
              <a:t>":</a:t>
            </a:r>
            <a:r>
              <a:rPr sz="1874" spc="-85" dirty="0">
                <a:latin typeface="Carlito"/>
                <a:cs typeface="Carlito"/>
              </a:rPr>
              <a:t> </a:t>
            </a:r>
            <a:r>
              <a:rPr sz="1874" spc="51" dirty="0">
                <a:latin typeface="Carlito"/>
                <a:cs typeface="Carlito"/>
              </a:rPr>
              <a:t>true</a:t>
            </a:r>
            <a:endParaRPr sz="1874" dirty="0">
              <a:latin typeface="Carlito"/>
              <a:cs typeface="Carlito"/>
            </a:endParaRPr>
          </a:p>
          <a:p>
            <a:pPr marR="5577198" algn="r">
              <a:spcBef>
                <a:spcPts val="664"/>
              </a:spcBef>
            </a:pPr>
            <a:r>
              <a:rPr sz="1874" spc="34" dirty="0">
                <a:latin typeface="Carlito"/>
                <a:cs typeface="Carlito"/>
              </a:rPr>
              <a:t>}</a:t>
            </a:r>
            <a:endParaRPr sz="1874" dirty="0">
              <a:latin typeface="Carlito"/>
              <a:cs typeface="Carlito"/>
            </a:endParaRPr>
          </a:p>
          <a:p>
            <a:pPr marR="5745941" algn="r">
              <a:spcBef>
                <a:spcPts val="613"/>
              </a:spcBef>
            </a:pPr>
            <a:r>
              <a:rPr sz="1874" spc="17" dirty="0">
                <a:latin typeface="Carlito"/>
                <a:cs typeface="Carlito"/>
              </a:rPr>
              <a:t>},</a:t>
            </a:r>
            <a:endParaRPr sz="1874" dirty="0">
              <a:latin typeface="Carlito"/>
              <a:cs typeface="Carlito"/>
            </a:endParaRPr>
          </a:p>
          <a:p>
            <a:pPr marL="270423">
              <a:spcBef>
                <a:spcPts val="443"/>
              </a:spcBef>
            </a:pPr>
            <a:r>
              <a:rPr sz="2044" spc="-34" dirty="0">
                <a:latin typeface="Carlito"/>
                <a:cs typeface="Carlito"/>
              </a:rPr>
              <a:t>"</a:t>
            </a:r>
            <a:r>
              <a:rPr sz="2044" spc="-34" dirty="0">
                <a:solidFill>
                  <a:srgbClr val="00AFEF"/>
                </a:solidFill>
                <a:latin typeface="Carlito"/>
                <a:cs typeface="Carlito"/>
              </a:rPr>
              <a:t>required</a:t>
            </a:r>
            <a:r>
              <a:rPr sz="2044" spc="-34" dirty="0">
                <a:latin typeface="Carlito"/>
                <a:cs typeface="Carlito"/>
              </a:rPr>
              <a:t>": </a:t>
            </a:r>
            <a:r>
              <a:rPr sz="2044" spc="-17" dirty="0">
                <a:latin typeface="Carlito"/>
                <a:cs typeface="Carlito"/>
              </a:rPr>
              <a:t>["id", </a:t>
            </a:r>
            <a:r>
              <a:rPr sz="2044" spc="-34" dirty="0">
                <a:latin typeface="Carlito"/>
                <a:cs typeface="Carlito"/>
              </a:rPr>
              <a:t>"name",</a:t>
            </a:r>
            <a:r>
              <a:rPr sz="2044" spc="-51" dirty="0">
                <a:latin typeface="Carlito"/>
                <a:cs typeface="Carlito"/>
              </a:rPr>
              <a:t> </a:t>
            </a:r>
            <a:r>
              <a:rPr sz="2044" spc="-34" dirty="0">
                <a:latin typeface="Carlito"/>
                <a:cs typeface="Carlito"/>
              </a:rPr>
              <a:t>"price"]</a:t>
            </a:r>
            <a:endParaRPr sz="2044" dirty="0">
              <a:latin typeface="Carlito"/>
              <a:cs typeface="Carlito"/>
            </a:endParaRPr>
          </a:p>
          <a:p>
            <a:pPr marL="43268">
              <a:spcBef>
                <a:spcPts val="613"/>
              </a:spcBef>
            </a:pPr>
            <a:r>
              <a:rPr sz="1874" spc="34" dirty="0">
                <a:latin typeface="Carlito"/>
                <a:cs typeface="Carlito"/>
              </a:rPr>
              <a:t>}</a:t>
            </a:r>
            <a:endParaRPr sz="1874" dirty="0">
              <a:latin typeface="Carlito"/>
              <a:cs typeface="Carlito"/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7BC56129-9DE3-E0F0-4EB2-A13A7B9C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95429" y="923603"/>
            <a:ext cx="6042396" cy="4102613"/>
          </a:xfrm>
          <a:prstGeom prst="rect">
            <a:avLst/>
          </a:prstGeom>
        </p:spPr>
        <p:txBody>
          <a:bodyPr vert="horz" wrap="square" lIns="0" tIns="38941" rIns="0" bIns="0" rtlCol="0">
            <a:spAutoFit/>
          </a:bodyPr>
          <a:lstStyle/>
          <a:p>
            <a:pPr marL="214175" marR="4315946">
              <a:lnSpc>
                <a:spcPct val="127299"/>
              </a:lnSpc>
              <a:spcBef>
                <a:spcPts val="307"/>
              </a:spcBef>
            </a:pPr>
            <a:r>
              <a:rPr lang="fr-FR" sz="1874" spc="-494">
                <a:latin typeface="Arial"/>
                <a:cs typeface="Arial"/>
              </a:rPr>
              <a:t>…  </a:t>
            </a:r>
            <a:r>
              <a:rPr lang="fr-FR" sz="1874" spc="34">
                <a:latin typeface="Carlito"/>
                <a:cs typeface="Carlito"/>
              </a:rPr>
              <a:t>"</a:t>
            </a:r>
            <a:r>
              <a:rPr lang="fr-FR" sz="1874" spc="34">
                <a:solidFill>
                  <a:srgbClr val="FFC000"/>
                </a:solidFill>
                <a:latin typeface="Carlito"/>
                <a:cs typeface="Carlito"/>
              </a:rPr>
              <a:t>properties</a:t>
            </a:r>
            <a:r>
              <a:rPr lang="fr-FR" sz="1874" spc="34">
                <a:latin typeface="Carlito"/>
                <a:cs typeface="Carlito"/>
              </a:rPr>
              <a:t>":</a:t>
            </a:r>
            <a:r>
              <a:rPr lang="fr-FR" sz="1874" spc="-119">
                <a:latin typeface="Carlito"/>
                <a:cs typeface="Carlito"/>
              </a:rPr>
              <a:t> </a:t>
            </a:r>
            <a:r>
              <a:rPr lang="fr-FR" sz="1874" spc="34">
                <a:latin typeface="Carlito"/>
                <a:cs typeface="Carlito"/>
              </a:rPr>
              <a:t>{</a:t>
            </a:r>
            <a:endParaRPr lang="fr-FR" sz="1874">
              <a:latin typeface="Carlito"/>
              <a:cs typeface="Carlito"/>
            </a:endParaRPr>
          </a:p>
          <a:p>
            <a:pPr marL="441326">
              <a:spcBef>
                <a:spcPts val="664"/>
              </a:spcBef>
            </a:pPr>
            <a:r>
              <a:rPr lang="fr-FR" sz="1874" spc="34">
                <a:latin typeface="Carlito"/>
                <a:cs typeface="Carlito"/>
              </a:rPr>
              <a:t>"id":</a:t>
            </a:r>
            <a:r>
              <a:rPr lang="fr-FR" sz="1874" spc="-51">
                <a:latin typeface="Carlito"/>
                <a:cs typeface="Carlito"/>
              </a:rPr>
              <a:t> </a:t>
            </a:r>
            <a:r>
              <a:rPr lang="fr-FR" sz="1874" spc="34">
                <a:latin typeface="Carlito"/>
                <a:cs typeface="Carlito"/>
              </a:rPr>
              <a:t>{</a:t>
            </a:r>
            <a:endParaRPr lang="fr-FR" sz="1874">
              <a:latin typeface="Carlito"/>
              <a:cs typeface="Carlito"/>
            </a:endParaRPr>
          </a:p>
          <a:p>
            <a:pPr marL="670648" marR="17307">
              <a:lnSpc>
                <a:spcPct val="127299"/>
              </a:lnSpc>
            </a:pPr>
            <a:r>
              <a:rPr lang="fr-FR" sz="1874" spc="34">
                <a:latin typeface="Carlito"/>
                <a:cs typeface="Carlito"/>
              </a:rPr>
              <a:t>"</a:t>
            </a:r>
            <a:r>
              <a:rPr lang="fr-FR" sz="1874" spc="34">
                <a:solidFill>
                  <a:srgbClr val="00AF50"/>
                </a:solidFill>
                <a:latin typeface="Carlito"/>
                <a:cs typeface="Carlito"/>
              </a:rPr>
              <a:t>description</a:t>
            </a:r>
            <a:r>
              <a:rPr lang="fr-FR" sz="1874" spc="34">
                <a:latin typeface="Carlito"/>
                <a:cs typeface="Carlito"/>
              </a:rPr>
              <a:t>": </a:t>
            </a:r>
            <a:r>
              <a:rPr lang="fr-FR" sz="1874" spc="51">
                <a:latin typeface="Carlito"/>
                <a:cs typeface="Carlito"/>
              </a:rPr>
              <a:t>"The unique </a:t>
            </a:r>
            <a:r>
              <a:rPr lang="fr-FR" sz="1874" spc="34">
                <a:latin typeface="Carlito"/>
                <a:cs typeface="Carlito"/>
              </a:rPr>
              <a:t>identifier for </a:t>
            </a:r>
            <a:r>
              <a:rPr lang="fr-FR" sz="1874" spc="51">
                <a:latin typeface="Carlito"/>
                <a:cs typeface="Carlito"/>
              </a:rPr>
              <a:t>a </a:t>
            </a:r>
            <a:r>
              <a:rPr lang="fr-FR" sz="1874" spc="34">
                <a:latin typeface="Carlito"/>
                <a:cs typeface="Carlito"/>
              </a:rPr>
              <a:t>product",  "</a:t>
            </a:r>
            <a:r>
              <a:rPr lang="fr-FR" sz="1874" spc="34">
                <a:solidFill>
                  <a:srgbClr val="00AFEF"/>
                </a:solidFill>
                <a:latin typeface="Carlito"/>
                <a:cs typeface="Carlito"/>
              </a:rPr>
              <a:t>type</a:t>
            </a:r>
            <a:r>
              <a:rPr lang="fr-FR" sz="1874" spc="34">
                <a:latin typeface="Carlito"/>
                <a:cs typeface="Carlito"/>
              </a:rPr>
              <a:t>":</a:t>
            </a:r>
            <a:r>
              <a:rPr lang="fr-FR" sz="1874">
                <a:latin typeface="Carlito"/>
                <a:cs typeface="Carlito"/>
              </a:rPr>
              <a:t> </a:t>
            </a:r>
            <a:r>
              <a:rPr lang="fr-FR" sz="1874" spc="34">
                <a:latin typeface="Carlito"/>
                <a:cs typeface="Carlito"/>
              </a:rPr>
              <a:t>"integer"</a:t>
            </a:r>
            <a:endParaRPr lang="fr-FR" sz="1874">
              <a:latin typeface="Carlito"/>
              <a:cs typeface="Carlito"/>
            </a:endParaRPr>
          </a:p>
          <a:p>
            <a:pPr marL="441326">
              <a:spcBef>
                <a:spcPts val="477"/>
              </a:spcBef>
            </a:pPr>
            <a:r>
              <a:rPr lang="fr-FR" sz="2044" spc="-51">
                <a:latin typeface="Carlito"/>
                <a:cs typeface="Carlito"/>
              </a:rPr>
              <a:t>},</a:t>
            </a:r>
            <a:endParaRPr lang="fr-FR" sz="2044">
              <a:latin typeface="Carlito"/>
              <a:cs typeface="Carlito"/>
            </a:endParaRPr>
          </a:p>
          <a:p>
            <a:pPr marL="441326">
              <a:spcBef>
                <a:spcPts val="579"/>
              </a:spcBef>
            </a:pPr>
            <a:r>
              <a:rPr lang="fr-FR" sz="1874" spc="51">
                <a:latin typeface="Carlito"/>
                <a:cs typeface="Carlito"/>
              </a:rPr>
              <a:t>"name":</a:t>
            </a:r>
            <a:r>
              <a:rPr lang="fr-FR" sz="1874">
                <a:latin typeface="Carlito"/>
                <a:cs typeface="Carlito"/>
              </a:rPr>
              <a:t> </a:t>
            </a:r>
            <a:r>
              <a:rPr lang="fr-FR" sz="1874" spc="34">
                <a:latin typeface="Carlito"/>
                <a:cs typeface="Carlito"/>
              </a:rPr>
              <a:t>{</a:t>
            </a:r>
            <a:endParaRPr lang="fr-FR" sz="1874">
              <a:latin typeface="Carlito"/>
              <a:cs typeface="Carlito"/>
            </a:endParaRPr>
          </a:p>
          <a:p>
            <a:pPr marL="670648" marR="1423505">
              <a:lnSpc>
                <a:spcPct val="127299"/>
              </a:lnSpc>
              <a:spcBef>
                <a:spcPts val="51"/>
              </a:spcBef>
            </a:pPr>
            <a:r>
              <a:rPr lang="fr-FR" sz="1874" spc="34">
                <a:latin typeface="Carlito"/>
                <a:cs typeface="Carlito"/>
              </a:rPr>
              <a:t>"</a:t>
            </a:r>
            <a:r>
              <a:rPr lang="fr-FR" sz="1874" spc="34">
                <a:solidFill>
                  <a:srgbClr val="00AF50"/>
                </a:solidFill>
                <a:latin typeface="Carlito"/>
                <a:cs typeface="Carlito"/>
              </a:rPr>
              <a:t>description</a:t>
            </a:r>
            <a:r>
              <a:rPr lang="fr-FR" sz="1874" spc="34">
                <a:latin typeface="Carlito"/>
                <a:cs typeface="Carlito"/>
              </a:rPr>
              <a:t>": </a:t>
            </a:r>
            <a:r>
              <a:rPr lang="fr-FR" sz="1874" spc="51">
                <a:latin typeface="Carlito"/>
                <a:cs typeface="Carlito"/>
              </a:rPr>
              <a:t>"Name of the </a:t>
            </a:r>
            <a:r>
              <a:rPr lang="fr-FR" sz="1874" spc="34">
                <a:latin typeface="Carlito"/>
                <a:cs typeface="Carlito"/>
              </a:rPr>
              <a:t>product",  "</a:t>
            </a:r>
            <a:r>
              <a:rPr lang="fr-FR" sz="1874" spc="34">
                <a:solidFill>
                  <a:srgbClr val="00AFEF"/>
                </a:solidFill>
                <a:latin typeface="Carlito"/>
                <a:cs typeface="Carlito"/>
              </a:rPr>
              <a:t>type</a:t>
            </a:r>
            <a:r>
              <a:rPr lang="fr-FR" sz="1874" spc="34">
                <a:latin typeface="Carlito"/>
                <a:cs typeface="Carlito"/>
              </a:rPr>
              <a:t>":</a:t>
            </a:r>
            <a:r>
              <a:rPr lang="fr-FR" sz="1874">
                <a:latin typeface="Carlito"/>
                <a:cs typeface="Carlito"/>
              </a:rPr>
              <a:t> </a:t>
            </a:r>
            <a:r>
              <a:rPr lang="fr-FR" sz="1874" spc="34">
                <a:latin typeface="Carlito"/>
                <a:cs typeface="Carlito"/>
              </a:rPr>
              <a:t>"string"</a:t>
            </a:r>
            <a:endParaRPr lang="fr-FR" sz="1874">
              <a:latin typeface="Carlito"/>
              <a:cs typeface="Carlito"/>
            </a:endParaRPr>
          </a:p>
          <a:p>
            <a:pPr marL="441326">
              <a:spcBef>
                <a:spcPts val="613"/>
              </a:spcBef>
            </a:pPr>
            <a:r>
              <a:rPr lang="fr-FR" sz="1874" spc="17">
                <a:latin typeface="Carlito"/>
                <a:cs typeface="Carlito"/>
              </a:rPr>
              <a:t>},</a:t>
            </a:r>
            <a:endParaRPr lang="fr-FR" sz="1874">
              <a:latin typeface="Carlito"/>
              <a:cs typeface="Carlito"/>
            </a:endParaRPr>
          </a:p>
          <a:p>
            <a:pPr marL="43268">
              <a:spcBef>
                <a:spcPts val="647"/>
              </a:spcBef>
            </a:pPr>
            <a:r>
              <a:rPr lang="fr-FR" sz="1874" spc="-494">
                <a:latin typeface="Arial"/>
                <a:cs typeface="Arial"/>
              </a:rPr>
              <a:t>…</a:t>
            </a:r>
            <a:endParaRPr lang="fr-FR" sz="1874">
              <a:latin typeface="Arial"/>
              <a:cs typeface="Arial"/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27DEC701-4152-0E67-4C4D-3BA1CA9F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64691" y="920569"/>
            <a:ext cx="3236457" cy="5209839"/>
          </a:xfrm>
          <a:prstGeom prst="rect">
            <a:avLst/>
          </a:prstGeom>
        </p:spPr>
        <p:txBody>
          <a:bodyPr vert="horz" wrap="square" lIns="0" tIns="38941" rIns="0" bIns="0" rtlCol="0">
            <a:spAutoFit/>
          </a:bodyPr>
          <a:lstStyle/>
          <a:p>
            <a:pPr marL="43268" marR="1683111">
              <a:lnSpc>
                <a:spcPct val="127299"/>
              </a:lnSpc>
              <a:spcBef>
                <a:spcPts val="307"/>
              </a:spcBef>
            </a:pPr>
            <a:r>
              <a:rPr sz="1874" spc="-494" dirty="0">
                <a:latin typeface="Arial"/>
                <a:cs typeface="Arial"/>
              </a:rPr>
              <a:t>…  </a:t>
            </a:r>
            <a:r>
              <a:rPr sz="1874" spc="34" dirty="0">
                <a:latin typeface="Carlito"/>
                <a:cs typeface="Carlito"/>
              </a:rPr>
              <a:t>"</a:t>
            </a:r>
            <a:r>
              <a:rPr sz="1874" spc="34" dirty="0">
                <a:solidFill>
                  <a:srgbClr val="FFC000"/>
                </a:solidFill>
                <a:latin typeface="Carlito"/>
                <a:cs typeface="Carlito"/>
              </a:rPr>
              <a:t>properties</a:t>
            </a:r>
            <a:r>
              <a:rPr sz="1874" spc="34" dirty="0">
                <a:latin typeface="Carlito"/>
                <a:cs typeface="Carlito"/>
              </a:rPr>
              <a:t>":</a:t>
            </a:r>
            <a:r>
              <a:rPr sz="1874" spc="-136" dirty="0">
                <a:latin typeface="Carlito"/>
                <a:cs typeface="Carlito"/>
              </a:rPr>
              <a:t> </a:t>
            </a:r>
            <a:r>
              <a:rPr sz="1874" spc="34" dirty="0">
                <a:latin typeface="Carlito"/>
                <a:cs typeface="Carlito"/>
              </a:rPr>
              <a:t>{</a:t>
            </a:r>
            <a:endParaRPr sz="1874">
              <a:latin typeface="Carlito"/>
              <a:cs typeface="Carlito"/>
            </a:endParaRPr>
          </a:p>
          <a:p>
            <a:pPr marL="270423" marR="2009781">
              <a:lnSpc>
                <a:spcPct val="127299"/>
              </a:lnSpc>
              <a:spcBef>
                <a:spcPts val="51"/>
              </a:spcBef>
            </a:pPr>
            <a:r>
              <a:rPr sz="1874" spc="-494" dirty="0">
                <a:latin typeface="Arial"/>
                <a:cs typeface="Arial"/>
              </a:rPr>
              <a:t>…  </a:t>
            </a:r>
            <a:r>
              <a:rPr sz="1874" spc="34" dirty="0">
                <a:latin typeface="Carlito"/>
                <a:cs typeface="Carlito"/>
              </a:rPr>
              <a:t>"price":</a:t>
            </a:r>
            <a:r>
              <a:rPr sz="1874" spc="-170" dirty="0">
                <a:latin typeface="Carlito"/>
                <a:cs typeface="Carlito"/>
              </a:rPr>
              <a:t> </a:t>
            </a:r>
            <a:r>
              <a:rPr sz="1874" spc="34" dirty="0">
                <a:latin typeface="Carlito"/>
                <a:cs typeface="Carlito"/>
              </a:rPr>
              <a:t>{</a:t>
            </a:r>
            <a:endParaRPr sz="1874">
              <a:latin typeface="Carlito"/>
              <a:cs typeface="Carlito"/>
            </a:endParaRPr>
          </a:p>
          <a:p>
            <a:pPr marL="499741" marR="17307">
              <a:lnSpc>
                <a:spcPct val="122700"/>
              </a:lnSpc>
              <a:spcBef>
                <a:spcPts val="102"/>
              </a:spcBef>
            </a:pPr>
            <a:r>
              <a:rPr sz="1874" spc="34" dirty="0">
                <a:latin typeface="Carlito"/>
                <a:cs typeface="Carlito"/>
              </a:rPr>
              <a:t>"</a:t>
            </a:r>
            <a:r>
              <a:rPr sz="1874" spc="34" dirty="0">
                <a:solidFill>
                  <a:srgbClr val="00AFEF"/>
                </a:solidFill>
                <a:latin typeface="Carlito"/>
                <a:cs typeface="Carlito"/>
              </a:rPr>
              <a:t>type</a:t>
            </a:r>
            <a:r>
              <a:rPr sz="1874" spc="34" dirty="0">
                <a:latin typeface="Carlito"/>
                <a:cs typeface="Carlito"/>
              </a:rPr>
              <a:t>": </a:t>
            </a:r>
            <a:r>
              <a:rPr sz="1874" spc="51" dirty="0">
                <a:latin typeface="Carlito"/>
                <a:cs typeface="Carlito"/>
              </a:rPr>
              <a:t>"number",  </a:t>
            </a:r>
            <a:r>
              <a:rPr sz="2044" spc="-34" dirty="0">
                <a:latin typeface="Carlito"/>
                <a:cs typeface="Carlito"/>
              </a:rPr>
              <a:t>"</a:t>
            </a:r>
            <a:r>
              <a:rPr sz="2044" spc="-34" dirty="0">
                <a:solidFill>
                  <a:srgbClr val="00AFEF"/>
                </a:solidFill>
                <a:latin typeface="Carlito"/>
                <a:cs typeface="Carlito"/>
              </a:rPr>
              <a:t>minimum</a:t>
            </a:r>
            <a:r>
              <a:rPr sz="2044" spc="-34" dirty="0">
                <a:latin typeface="Carlito"/>
                <a:cs typeface="Carlito"/>
              </a:rPr>
              <a:t>": </a:t>
            </a:r>
            <a:r>
              <a:rPr sz="2044" spc="-17" dirty="0">
                <a:latin typeface="Carlito"/>
                <a:cs typeface="Carlito"/>
              </a:rPr>
              <a:t>0,  </a:t>
            </a:r>
            <a:r>
              <a:rPr sz="1874" spc="34" dirty="0">
                <a:latin typeface="Carlito"/>
                <a:cs typeface="Carlito"/>
              </a:rPr>
              <a:t>"</a:t>
            </a:r>
            <a:r>
              <a:rPr sz="1874" spc="34" dirty="0">
                <a:solidFill>
                  <a:srgbClr val="00AFEF"/>
                </a:solidFill>
                <a:latin typeface="Carlito"/>
                <a:cs typeface="Carlito"/>
              </a:rPr>
              <a:t>exclusiveMinimum</a:t>
            </a:r>
            <a:r>
              <a:rPr sz="1874" spc="34" dirty="0">
                <a:latin typeface="Carlito"/>
                <a:cs typeface="Carlito"/>
              </a:rPr>
              <a:t>":</a:t>
            </a:r>
            <a:r>
              <a:rPr sz="1874" spc="-68" dirty="0">
                <a:latin typeface="Carlito"/>
                <a:cs typeface="Carlito"/>
              </a:rPr>
              <a:t> </a:t>
            </a:r>
            <a:r>
              <a:rPr sz="1874" spc="51" dirty="0">
                <a:latin typeface="Carlito"/>
                <a:cs typeface="Carlito"/>
              </a:rPr>
              <a:t>true</a:t>
            </a:r>
            <a:endParaRPr sz="1874">
              <a:latin typeface="Carlito"/>
              <a:cs typeface="Carlito"/>
            </a:endParaRPr>
          </a:p>
          <a:p>
            <a:pPr marL="270423">
              <a:spcBef>
                <a:spcPts val="647"/>
              </a:spcBef>
            </a:pPr>
            <a:r>
              <a:rPr sz="1874" spc="17" dirty="0">
                <a:latin typeface="Carlito"/>
                <a:cs typeface="Carlito"/>
              </a:rPr>
              <a:t>},</a:t>
            </a:r>
            <a:endParaRPr sz="1874">
              <a:latin typeface="Carlito"/>
              <a:cs typeface="Carlito"/>
            </a:endParaRPr>
          </a:p>
          <a:p>
            <a:pPr marL="270423">
              <a:spcBef>
                <a:spcPts val="613"/>
              </a:spcBef>
            </a:pPr>
            <a:r>
              <a:rPr sz="1874" spc="17" dirty="0">
                <a:latin typeface="Carlito"/>
                <a:cs typeface="Carlito"/>
              </a:rPr>
              <a:t>"tags":</a:t>
            </a:r>
            <a:r>
              <a:rPr sz="1874" spc="34" dirty="0">
                <a:latin typeface="Carlito"/>
                <a:cs typeface="Carlito"/>
              </a:rPr>
              <a:t> {</a:t>
            </a:r>
            <a:endParaRPr sz="1874">
              <a:latin typeface="Carlito"/>
              <a:cs typeface="Carlito"/>
            </a:endParaRPr>
          </a:p>
          <a:p>
            <a:pPr marL="499741" marR="1127122">
              <a:lnSpc>
                <a:spcPts val="2896"/>
              </a:lnSpc>
              <a:spcBef>
                <a:spcPts val="170"/>
              </a:spcBef>
            </a:pPr>
            <a:r>
              <a:rPr sz="1874" spc="34" dirty="0">
                <a:latin typeface="Carlito"/>
                <a:cs typeface="Carlito"/>
              </a:rPr>
              <a:t>"</a:t>
            </a:r>
            <a:r>
              <a:rPr sz="1874" spc="34" dirty="0">
                <a:solidFill>
                  <a:srgbClr val="00AFEF"/>
                </a:solidFill>
                <a:latin typeface="Carlito"/>
                <a:cs typeface="Carlito"/>
              </a:rPr>
              <a:t>type</a:t>
            </a:r>
            <a:r>
              <a:rPr sz="1874" spc="34" dirty="0">
                <a:latin typeface="Carlito"/>
                <a:cs typeface="Carlito"/>
              </a:rPr>
              <a:t>":</a:t>
            </a:r>
            <a:r>
              <a:rPr sz="1874" spc="-102" dirty="0">
                <a:latin typeface="Carlito"/>
                <a:cs typeface="Carlito"/>
              </a:rPr>
              <a:t> </a:t>
            </a:r>
            <a:r>
              <a:rPr sz="1874" spc="17" dirty="0">
                <a:latin typeface="Carlito"/>
                <a:cs typeface="Carlito"/>
              </a:rPr>
              <a:t>"array",  </a:t>
            </a:r>
            <a:r>
              <a:rPr sz="1874" spc="34" dirty="0">
                <a:latin typeface="Carlito"/>
                <a:cs typeface="Carlito"/>
              </a:rPr>
              <a:t>"</a:t>
            </a:r>
            <a:r>
              <a:rPr sz="1874" spc="34" dirty="0">
                <a:solidFill>
                  <a:srgbClr val="00AFEF"/>
                </a:solidFill>
                <a:latin typeface="Carlito"/>
                <a:cs typeface="Carlito"/>
              </a:rPr>
              <a:t>items</a:t>
            </a:r>
            <a:r>
              <a:rPr sz="1874" spc="34" dirty="0">
                <a:latin typeface="Carlito"/>
                <a:cs typeface="Carlito"/>
              </a:rPr>
              <a:t>":</a:t>
            </a:r>
            <a:r>
              <a:rPr sz="1874" spc="17" dirty="0">
                <a:latin typeface="Carlito"/>
                <a:cs typeface="Carlito"/>
              </a:rPr>
              <a:t> </a:t>
            </a:r>
            <a:r>
              <a:rPr sz="1874" spc="34" dirty="0">
                <a:latin typeface="Carlito"/>
                <a:cs typeface="Carlito"/>
              </a:rPr>
              <a:t>{</a:t>
            </a:r>
            <a:endParaRPr sz="1874">
              <a:latin typeface="Carlito"/>
              <a:cs typeface="Carlito"/>
            </a:endParaRPr>
          </a:p>
          <a:p>
            <a:pPr marL="726896">
              <a:spcBef>
                <a:spcPts val="409"/>
              </a:spcBef>
            </a:pPr>
            <a:r>
              <a:rPr sz="1874" spc="34" dirty="0">
                <a:latin typeface="Carlito"/>
                <a:cs typeface="Carlito"/>
              </a:rPr>
              <a:t>"</a:t>
            </a:r>
            <a:r>
              <a:rPr sz="1874" spc="34" dirty="0">
                <a:solidFill>
                  <a:srgbClr val="00AFEF"/>
                </a:solidFill>
                <a:latin typeface="Carlito"/>
                <a:cs typeface="Carlito"/>
              </a:rPr>
              <a:t>type</a:t>
            </a:r>
            <a:r>
              <a:rPr sz="1874" spc="34" dirty="0">
                <a:latin typeface="Carlito"/>
                <a:cs typeface="Carlito"/>
              </a:rPr>
              <a:t>":</a:t>
            </a:r>
            <a:r>
              <a:rPr sz="1874" dirty="0">
                <a:latin typeface="Carlito"/>
                <a:cs typeface="Carlito"/>
              </a:rPr>
              <a:t> </a:t>
            </a:r>
            <a:r>
              <a:rPr sz="1874" spc="34" dirty="0">
                <a:latin typeface="Carlito"/>
                <a:cs typeface="Carlito"/>
              </a:rPr>
              <a:t>"string"</a:t>
            </a:r>
            <a:endParaRPr sz="1874">
              <a:latin typeface="Carlito"/>
              <a:cs typeface="Carlito"/>
            </a:endParaRPr>
          </a:p>
          <a:p>
            <a:pPr marL="499741">
              <a:spcBef>
                <a:spcPts val="664"/>
              </a:spcBef>
            </a:pPr>
            <a:r>
              <a:rPr sz="1874" spc="17" dirty="0">
                <a:latin typeface="Carlito"/>
                <a:cs typeface="Carlito"/>
              </a:rPr>
              <a:t>},</a:t>
            </a:r>
            <a:endParaRPr sz="1874">
              <a:latin typeface="Carlito"/>
              <a:cs typeface="Carlito"/>
            </a:endParaRPr>
          </a:p>
          <a:p>
            <a:pPr marL="499741">
              <a:spcBef>
                <a:spcPts val="613"/>
              </a:spcBef>
            </a:pPr>
            <a:r>
              <a:rPr sz="1874" spc="-494" dirty="0">
                <a:latin typeface="Arial"/>
                <a:cs typeface="Arial"/>
              </a:rPr>
              <a:t>…</a:t>
            </a:r>
            <a:endParaRPr sz="187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" name="object 3"/>
          <p:cNvSpPr txBox="1"/>
          <p:nvPr/>
        </p:nvSpPr>
        <p:spPr>
          <a:xfrm>
            <a:off x="5010150" y="685800"/>
            <a:ext cx="3732213" cy="5105400"/>
          </a:xfrm>
          <a:prstGeom prst="rect">
            <a:avLst/>
          </a:prstGeom>
        </p:spPr>
        <p:txBody>
          <a:bodyPr vert="horz" wrap="square" lIns="0" tIns="54085" rIns="0" bIns="0" rtlCol="0" anchor="t">
            <a:normAutofit/>
          </a:bodyPr>
          <a:lstStyle/>
          <a:p>
            <a:pPr marL="385082" indent="-343978">
              <a:spcBef>
                <a:spcPts val="426"/>
              </a:spcBef>
              <a:buFont typeface="Arial"/>
              <a:buChar char="•"/>
              <a:tabLst>
                <a:tab pos="387242" algn="l"/>
              </a:tabLst>
            </a:pPr>
            <a:r>
              <a:rPr lang="fr-FR" sz="2800" b="1" spc="34">
                <a:solidFill>
                  <a:srgbClr val="00AFEF"/>
                </a:solidFill>
                <a:latin typeface="Carlito"/>
                <a:cs typeface="Carlito"/>
              </a:rPr>
              <a:t>type</a:t>
            </a:r>
            <a:endParaRPr lang="fr-FR" sz="2800">
              <a:latin typeface="Carlito"/>
              <a:cs typeface="Carlito"/>
            </a:endParaRPr>
          </a:p>
          <a:p>
            <a:pPr marL="785304" lvl="1" indent="-287730">
              <a:spcBef>
                <a:spcPts val="51"/>
              </a:spcBef>
              <a:buFont typeface="Arial"/>
              <a:buChar char="–"/>
              <a:tabLst>
                <a:tab pos="787471" algn="l"/>
              </a:tabLst>
            </a:pPr>
            <a:r>
              <a:rPr lang="fr-FR" sz="2800">
                <a:latin typeface="Carlito"/>
                <a:cs typeface="Carlito"/>
              </a:rPr>
              <a:t>string</a:t>
            </a:r>
          </a:p>
          <a:p>
            <a:pPr marL="785304" lvl="1" indent="-287730">
              <a:spcBef>
                <a:spcPts val="85"/>
              </a:spcBef>
              <a:buFont typeface="Arial"/>
              <a:buChar char="–"/>
              <a:tabLst>
                <a:tab pos="787471" algn="l"/>
              </a:tabLst>
            </a:pPr>
            <a:r>
              <a:rPr lang="fr-FR" sz="2800" spc="17">
                <a:latin typeface="Carlito"/>
                <a:cs typeface="Carlito"/>
              </a:rPr>
              <a:t>number</a:t>
            </a:r>
            <a:endParaRPr lang="fr-FR" sz="2800">
              <a:latin typeface="Carlito"/>
              <a:cs typeface="Carlito"/>
            </a:endParaRPr>
          </a:p>
          <a:p>
            <a:pPr marL="785304" lvl="1" indent="-287730">
              <a:spcBef>
                <a:spcPts val="34"/>
              </a:spcBef>
              <a:buFont typeface="Arial"/>
              <a:buChar char="–"/>
              <a:tabLst>
                <a:tab pos="787471" algn="l"/>
              </a:tabLst>
            </a:pPr>
            <a:r>
              <a:rPr lang="fr-FR" sz="2800">
                <a:latin typeface="Carlito"/>
                <a:cs typeface="Carlito"/>
              </a:rPr>
              <a:t>integer</a:t>
            </a:r>
          </a:p>
          <a:p>
            <a:pPr marL="785304" lvl="1" indent="-287730">
              <a:spcBef>
                <a:spcPts val="51"/>
              </a:spcBef>
              <a:buFont typeface="Arial"/>
              <a:buChar char="–"/>
              <a:tabLst>
                <a:tab pos="787471" algn="l"/>
              </a:tabLst>
            </a:pPr>
            <a:r>
              <a:rPr lang="fr-FR" sz="2800">
                <a:latin typeface="Carlito"/>
                <a:cs typeface="Carlito"/>
              </a:rPr>
              <a:t>array</a:t>
            </a:r>
          </a:p>
          <a:p>
            <a:pPr marL="785304" lvl="1" indent="-287730">
              <a:spcBef>
                <a:spcPts val="34"/>
              </a:spcBef>
              <a:buFont typeface="Arial"/>
              <a:buChar char="–"/>
              <a:tabLst>
                <a:tab pos="787471" algn="l"/>
              </a:tabLst>
            </a:pPr>
            <a:r>
              <a:rPr lang="fr-FR" sz="2800" spc="17">
                <a:latin typeface="Carlito"/>
                <a:cs typeface="Carlito"/>
              </a:rPr>
              <a:t>boolean</a:t>
            </a:r>
            <a:endParaRPr lang="fr-FR" sz="2800">
              <a:latin typeface="Carlito"/>
              <a:cs typeface="Carlito"/>
            </a:endParaRPr>
          </a:p>
          <a:p>
            <a:pPr marL="785304" lvl="1" indent="-287730">
              <a:spcBef>
                <a:spcPts val="85"/>
              </a:spcBef>
              <a:buFont typeface="Arial"/>
              <a:buChar char="–"/>
              <a:tabLst>
                <a:tab pos="787471" algn="l"/>
              </a:tabLst>
            </a:pPr>
            <a:r>
              <a:rPr lang="fr-FR" sz="2800" spc="17">
                <a:latin typeface="Carlito"/>
                <a:cs typeface="Carlito"/>
              </a:rPr>
              <a:t>null</a:t>
            </a:r>
            <a:endParaRPr lang="fr-FR" sz="2800">
              <a:latin typeface="Carlito"/>
              <a:cs typeface="Carlito"/>
            </a:endParaRPr>
          </a:p>
          <a:p>
            <a:pPr marL="785304" lvl="1" indent="-287730">
              <a:spcBef>
                <a:spcPts val="51"/>
              </a:spcBef>
              <a:buFont typeface="Arial"/>
              <a:buChar char="–"/>
              <a:tabLst>
                <a:tab pos="787471" algn="l"/>
              </a:tabLst>
            </a:pPr>
            <a:r>
              <a:rPr lang="fr-FR" sz="2800" spc="17">
                <a:latin typeface="Carlito"/>
                <a:cs typeface="Carlito"/>
              </a:rPr>
              <a:t>object</a:t>
            </a:r>
            <a:endParaRPr lang="fr-FR" sz="2800">
              <a:latin typeface="Carlito"/>
              <a:cs typeface="Carlito"/>
            </a:endParaRPr>
          </a:p>
          <a:p>
            <a:pPr marL="385082" indent="-343978">
              <a:spcBef>
                <a:spcPts val="102"/>
              </a:spcBef>
              <a:buFont typeface="Arial"/>
              <a:buChar char="•"/>
              <a:tabLst>
                <a:tab pos="387242" algn="l"/>
              </a:tabLst>
            </a:pPr>
            <a:r>
              <a:rPr lang="fr-FR" sz="2800" b="1" spc="34">
                <a:solidFill>
                  <a:srgbClr val="00AFEF"/>
                </a:solidFill>
                <a:latin typeface="Carlito"/>
                <a:cs typeface="Carlito"/>
              </a:rPr>
              <a:t>enum</a:t>
            </a:r>
            <a:endParaRPr lang="fr-FR" sz="2800">
              <a:latin typeface="Carlito"/>
              <a:cs typeface="Carlito"/>
            </a:endParaRPr>
          </a:p>
          <a:p>
            <a:pPr marL="785304" lvl="1" indent="-287730">
              <a:spcBef>
                <a:spcPts val="51"/>
              </a:spcBef>
              <a:buFont typeface="Arial"/>
              <a:buChar char="–"/>
              <a:tabLst>
                <a:tab pos="787471" algn="l"/>
              </a:tabLst>
            </a:pPr>
            <a:r>
              <a:rPr lang="fr-FR" sz="2800" spc="17">
                <a:latin typeface="Carlito"/>
                <a:cs typeface="Carlito"/>
              </a:rPr>
              <a:t>tableau des </a:t>
            </a:r>
            <a:r>
              <a:rPr lang="fr-FR" sz="2800">
                <a:latin typeface="Carlito"/>
                <a:cs typeface="Carlito"/>
              </a:rPr>
              <a:t>valeurs</a:t>
            </a:r>
            <a:r>
              <a:rPr lang="fr-FR" sz="2800" spc="-307">
                <a:latin typeface="Carlito"/>
                <a:cs typeface="Carlito"/>
              </a:rPr>
              <a:t> </a:t>
            </a:r>
            <a:r>
              <a:rPr lang="fr-FR" sz="2800">
                <a:latin typeface="Carlito"/>
                <a:cs typeface="Carlito"/>
              </a:rPr>
              <a:t>possibles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86813" y="685800"/>
            <a:ext cx="2716213" cy="5105400"/>
          </a:xfrm>
          <a:prstGeom prst="rect">
            <a:avLst/>
          </a:prstGeom>
        </p:spPr>
        <p:txBody>
          <a:bodyPr vert="horz" wrap="square" lIns="0" tIns="58412" rIns="0" bIns="0" rtlCol="0" anchor="t">
            <a:normAutofit/>
          </a:bodyPr>
          <a:lstStyle/>
          <a:p>
            <a:pPr marL="43268">
              <a:spcBef>
                <a:spcPts val="460"/>
              </a:spcBef>
            </a:pPr>
            <a:r>
              <a:rPr lang="fr-FR" sz="2800" u="sng" spc="34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http://json-schema.org/latest/json-schema-validation.htm</a:t>
            </a:r>
            <a:r>
              <a:rPr lang="fr-FR" sz="2800" spc="34">
                <a:solidFill>
                  <a:srgbClr val="0000FF"/>
                </a:solidFill>
                <a:latin typeface="Carlito"/>
                <a:cs typeface="Carlito"/>
                <a:hlinkClick r:id="rId2"/>
              </a:rPr>
              <a:t>l</a:t>
            </a:r>
            <a:endParaRPr lang="fr-FR" sz="28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3268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 </a:t>
            </a:r>
            <a:r>
              <a:rPr lang="en-US" sz="4000" kern="1200" spc="34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en-US" sz="4000" kern="1200" spc="17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valeur </a:t>
            </a:r>
            <a:r>
              <a:rPr lang="en-US" sz="4000" kern="1200" spc="5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liste </a:t>
            </a:r>
            <a:r>
              <a:rPr lang="en-US" sz="4000" kern="1200" spc="34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en-US" sz="4000" kern="1200" spc="17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valeurs</a:t>
            </a:r>
            <a:r>
              <a:rPr lang="en-US" sz="4000" kern="1200" spc="-34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34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possibles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BDF585B-B6B1-B822-49BE-9E127E1DC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23" y="0"/>
            <a:ext cx="7772400" cy="560671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22D0CA2-3408-5BD2-652D-C56F34FB1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302" y="5297548"/>
            <a:ext cx="7772400" cy="156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06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093" y="27078"/>
            <a:ext cx="7883455" cy="1252548"/>
          </a:xfrm>
          <a:prstGeom prst="rect">
            <a:avLst/>
          </a:prstGeom>
        </p:spPr>
        <p:txBody>
          <a:bodyPr vert="horz" wrap="square" lIns="0" tIns="43268" rIns="0" bIns="0" rtlCol="0" anchor="ctr">
            <a:spAutoFit/>
          </a:bodyPr>
          <a:lstStyle/>
          <a:p>
            <a:pPr marL="43268" marR="17307">
              <a:lnSpc>
                <a:spcPct val="101699"/>
              </a:lnSpc>
              <a:spcBef>
                <a:spcPts val="341"/>
              </a:spcBef>
            </a:pPr>
            <a:r>
              <a:rPr sz="3918" dirty="0">
                <a:latin typeface="Carlito"/>
                <a:cs typeface="Carlito"/>
              </a:rPr>
              <a:t>Validation </a:t>
            </a:r>
            <a:r>
              <a:rPr sz="3918" spc="34" dirty="0">
                <a:latin typeface="Carlito"/>
                <a:cs typeface="Carlito"/>
              </a:rPr>
              <a:t>des </a:t>
            </a:r>
            <a:r>
              <a:rPr sz="3918" spc="17" dirty="0">
                <a:latin typeface="Carlito"/>
                <a:cs typeface="Carlito"/>
              </a:rPr>
              <a:t>valeurs </a:t>
            </a:r>
            <a:r>
              <a:rPr sz="3918" spc="34" dirty="0">
                <a:latin typeface="Carlito"/>
                <a:cs typeface="Carlito"/>
              </a:rPr>
              <a:t>numériques</a:t>
            </a:r>
            <a:r>
              <a:rPr sz="3918" spc="-256" dirty="0">
                <a:latin typeface="Carlito"/>
                <a:cs typeface="Carlito"/>
              </a:rPr>
              <a:t> </a:t>
            </a:r>
            <a:r>
              <a:rPr sz="3918" dirty="0">
                <a:latin typeface="Carlito"/>
                <a:cs typeface="Carlito"/>
              </a:rPr>
              <a:t>et  </a:t>
            </a:r>
            <a:r>
              <a:rPr sz="3918" spc="34" dirty="0">
                <a:latin typeface="Carlito"/>
                <a:cs typeface="Carlito"/>
              </a:rPr>
              <a:t>chaines de</a:t>
            </a:r>
            <a:r>
              <a:rPr sz="3918" spc="-34" dirty="0">
                <a:latin typeface="Carlito"/>
                <a:cs typeface="Carlito"/>
              </a:rPr>
              <a:t> </a:t>
            </a:r>
            <a:r>
              <a:rPr sz="3918" dirty="0">
                <a:latin typeface="Carlito"/>
                <a:cs typeface="Carlito"/>
              </a:rPr>
              <a:t>caractères</a:t>
            </a:r>
            <a:endParaRPr sz="3918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6236" y="1475222"/>
            <a:ext cx="8649301" cy="3833820"/>
          </a:xfrm>
          <a:prstGeom prst="rect">
            <a:avLst/>
          </a:prstGeom>
        </p:spPr>
        <p:txBody>
          <a:bodyPr vert="horz" wrap="square" lIns="0" tIns="162256" rIns="0" bIns="0" rtlCol="0">
            <a:spAutoFit/>
          </a:bodyPr>
          <a:lstStyle/>
          <a:p>
            <a:pPr marL="385082" indent="-343978">
              <a:spcBef>
                <a:spcPts val="1278"/>
              </a:spcBef>
              <a:buFont typeface="Arial"/>
              <a:buChar char="•"/>
              <a:tabLst>
                <a:tab pos="387242" algn="l"/>
              </a:tabLst>
            </a:pPr>
            <a:r>
              <a:rPr sz="3066" spc="17" dirty="0">
                <a:latin typeface="Carlito"/>
                <a:cs typeface="Carlito"/>
              </a:rPr>
              <a:t>Validation </a:t>
            </a:r>
            <a:r>
              <a:rPr sz="3066" spc="34" dirty="0">
                <a:latin typeface="Carlito"/>
                <a:cs typeface="Carlito"/>
              </a:rPr>
              <a:t>des</a:t>
            </a:r>
            <a:r>
              <a:rPr sz="3066" spc="119" dirty="0">
                <a:latin typeface="Carlito"/>
                <a:cs typeface="Carlito"/>
              </a:rPr>
              <a:t> </a:t>
            </a:r>
            <a:r>
              <a:rPr sz="3066" spc="34" dirty="0">
                <a:latin typeface="Carlito"/>
                <a:cs typeface="Carlito"/>
              </a:rPr>
              <a:t>nombres</a:t>
            </a:r>
            <a:endParaRPr sz="3066">
              <a:latin typeface="Carlito"/>
              <a:cs typeface="Carlito"/>
            </a:endParaRPr>
          </a:p>
          <a:p>
            <a:pPr marL="441326">
              <a:spcBef>
                <a:spcPts val="780"/>
              </a:spcBef>
            </a:pPr>
            <a:r>
              <a:rPr sz="2726" dirty="0">
                <a:solidFill>
                  <a:srgbClr val="00AFEF"/>
                </a:solidFill>
                <a:latin typeface="Carlito"/>
                <a:cs typeface="Carlito"/>
              </a:rPr>
              <a:t>maximum</a:t>
            </a:r>
            <a:r>
              <a:rPr sz="2726" dirty="0">
                <a:latin typeface="Carlito"/>
                <a:cs typeface="Carlito"/>
              </a:rPr>
              <a:t>,</a:t>
            </a:r>
            <a:r>
              <a:rPr sz="2726" spc="102" dirty="0">
                <a:latin typeface="Carlito"/>
                <a:cs typeface="Carlito"/>
              </a:rPr>
              <a:t> </a:t>
            </a:r>
            <a:r>
              <a:rPr sz="2726" spc="17" dirty="0">
                <a:solidFill>
                  <a:srgbClr val="00AFEF"/>
                </a:solidFill>
                <a:latin typeface="Carlito"/>
                <a:cs typeface="Carlito"/>
              </a:rPr>
              <a:t>minimum</a:t>
            </a:r>
            <a:endParaRPr sz="2726">
              <a:latin typeface="Carlito"/>
              <a:cs typeface="Carlito"/>
            </a:endParaRPr>
          </a:p>
          <a:p>
            <a:pPr marL="441326" marR="17307">
              <a:lnSpc>
                <a:spcPct val="122500"/>
              </a:lnSpc>
              <a:spcBef>
                <a:spcPts val="51"/>
              </a:spcBef>
            </a:pPr>
            <a:r>
              <a:rPr sz="2726" dirty="0">
                <a:solidFill>
                  <a:srgbClr val="00AFEF"/>
                </a:solidFill>
                <a:latin typeface="Carlito"/>
                <a:cs typeface="Carlito"/>
              </a:rPr>
              <a:t>exclusiveMaximum</a:t>
            </a:r>
            <a:r>
              <a:rPr sz="2726" dirty="0">
                <a:latin typeface="Carlito"/>
                <a:cs typeface="Carlito"/>
              </a:rPr>
              <a:t>, </a:t>
            </a:r>
            <a:r>
              <a:rPr sz="2726" dirty="0">
                <a:solidFill>
                  <a:srgbClr val="00AFEF"/>
                </a:solidFill>
                <a:latin typeface="Carlito"/>
                <a:cs typeface="Carlito"/>
              </a:rPr>
              <a:t>exclusiveMinimum </a:t>
            </a:r>
            <a:r>
              <a:rPr sz="2726" spc="17" dirty="0">
                <a:latin typeface="Carlito"/>
                <a:cs typeface="Carlito"/>
              </a:rPr>
              <a:t>(par </a:t>
            </a:r>
            <a:r>
              <a:rPr sz="2726" dirty="0">
                <a:latin typeface="Carlito"/>
                <a:cs typeface="Carlito"/>
              </a:rPr>
              <a:t>défaut false)  </a:t>
            </a:r>
            <a:r>
              <a:rPr sz="2726" spc="17" dirty="0">
                <a:solidFill>
                  <a:srgbClr val="00AFEF"/>
                </a:solidFill>
                <a:latin typeface="Carlito"/>
                <a:cs typeface="Carlito"/>
              </a:rPr>
              <a:t>multipleOf</a:t>
            </a:r>
            <a:endParaRPr sz="2726">
              <a:latin typeface="Carlito"/>
              <a:cs typeface="Carlito"/>
            </a:endParaRPr>
          </a:p>
          <a:p>
            <a:pPr marL="385082" indent="-343978">
              <a:spcBef>
                <a:spcPts val="920"/>
              </a:spcBef>
              <a:buFont typeface="Arial"/>
              <a:buChar char="•"/>
              <a:tabLst>
                <a:tab pos="387242" algn="l"/>
              </a:tabLst>
            </a:pPr>
            <a:r>
              <a:rPr sz="3066" spc="17" dirty="0">
                <a:latin typeface="Carlito"/>
                <a:cs typeface="Carlito"/>
              </a:rPr>
              <a:t>Validation </a:t>
            </a:r>
            <a:r>
              <a:rPr sz="3066" spc="34" dirty="0">
                <a:latin typeface="Carlito"/>
                <a:cs typeface="Carlito"/>
              </a:rPr>
              <a:t>des </a:t>
            </a:r>
            <a:r>
              <a:rPr sz="3066" spc="51" dirty="0">
                <a:latin typeface="Carlito"/>
                <a:cs typeface="Carlito"/>
              </a:rPr>
              <a:t>chaines de</a:t>
            </a:r>
            <a:r>
              <a:rPr sz="3066" spc="102" dirty="0">
                <a:latin typeface="Carlito"/>
                <a:cs typeface="Carlito"/>
              </a:rPr>
              <a:t> </a:t>
            </a:r>
            <a:r>
              <a:rPr sz="3066" spc="17" dirty="0">
                <a:latin typeface="Carlito"/>
                <a:cs typeface="Carlito"/>
              </a:rPr>
              <a:t>caractères</a:t>
            </a:r>
            <a:endParaRPr sz="3066">
              <a:latin typeface="Carlito"/>
              <a:cs typeface="Carlito"/>
            </a:endParaRPr>
          </a:p>
          <a:p>
            <a:pPr marL="499741">
              <a:spcBef>
                <a:spcPts val="780"/>
              </a:spcBef>
            </a:pPr>
            <a:r>
              <a:rPr sz="2726" dirty="0">
                <a:solidFill>
                  <a:srgbClr val="00AFEF"/>
                </a:solidFill>
                <a:latin typeface="Carlito"/>
                <a:cs typeface="Carlito"/>
              </a:rPr>
              <a:t>maxLength</a:t>
            </a:r>
            <a:r>
              <a:rPr sz="2726" dirty="0">
                <a:latin typeface="Carlito"/>
                <a:cs typeface="Carlito"/>
              </a:rPr>
              <a:t>,</a:t>
            </a:r>
            <a:r>
              <a:rPr sz="2726" spc="51" dirty="0">
                <a:latin typeface="Carlito"/>
                <a:cs typeface="Carlito"/>
              </a:rPr>
              <a:t> </a:t>
            </a:r>
            <a:r>
              <a:rPr sz="2726" spc="17" dirty="0">
                <a:solidFill>
                  <a:srgbClr val="00AFEF"/>
                </a:solidFill>
                <a:latin typeface="Carlito"/>
                <a:cs typeface="Carlito"/>
              </a:rPr>
              <a:t>minLength</a:t>
            </a:r>
            <a:endParaRPr sz="2726">
              <a:latin typeface="Carlito"/>
              <a:cs typeface="Carlito"/>
            </a:endParaRPr>
          </a:p>
          <a:p>
            <a:pPr marL="499741">
              <a:spcBef>
                <a:spcPts val="750"/>
              </a:spcBef>
            </a:pPr>
            <a:r>
              <a:rPr sz="2726" dirty="0">
                <a:solidFill>
                  <a:srgbClr val="00AFEF"/>
                </a:solidFill>
                <a:latin typeface="Carlito"/>
                <a:cs typeface="Carlito"/>
              </a:rPr>
              <a:t>pattern </a:t>
            </a:r>
            <a:r>
              <a:rPr sz="2726" dirty="0">
                <a:latin typeface="Carlito"/>
                <a:cs typeface="Carlito"/>
              </a:rPr>
              <a:t>(expression</a:t>
            </a:r>
            <a:r>
              <a:rPr sz="2726" spc="51" dirty="0">
                <a:latin typeface="Carlito"/>
                <a:cs typeface="Carlito"/>
              </a:rPr>
              <a:t> </a:t>
            </a:r>
            <a:r>
              <a:rPr sz="2726" dirty="0">
                <a:latin typeface="Carlito"/>
                <a:cs typeface="Carlito"/>
              </a:rPr>
              <a:t>régulière)</a:t>
            </a:r>
            <a:endParaRPr sz="2726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8547" y="6443921"/>
            <a:ext cx="6170037" cy="347395"/>
          </a:xfrm>
          <a:prstGeom prst="rect">
            <a:avLst/>
          </a:prstGeom>
        </p:spPr>
        <p:txBody>
          <a:bodyPr vert="horz" wrap="square" lIns="0" tIns="58412" rIns="0" bIns="0" rtlCol="0">
            <a:spAutoFit/>
          </a:bodyPr>
          <a:lstStyle/>
          <a:p>
            <a:pPr marL="43268">
              <a:spcBef>
                <a:spcPts val="460"/>
              </a:spcBef>
            </a:pPr>
            <a:r>
              <a:rPr sz="1874" u="sng" spc="3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http://json-schema.org/latest/json-schema-validation.htm</a:t>
            </a:r>
            <a:r>
              <a:rPr sz="1874" spc="34" dirty="0">
                <a:solidFill>
                  <a:srgbClr val="0000FF"/>
                </a:solidFill>
                <a:latin typeface="Carlito"/>
                <a:cs typeface="Carlito"/>
                <a:hlinkClick r:id="rId2"/>
              </a:rPr>
              <a:t>l</a:t>
            </a:r>
            <a:endParaRPr sz="1874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173" y="180682"/>
            <a:ext cx="5510197" cy="718615"/>
          </a:xfrm>
          <a:prstGeom prst="rect">
            <a:avLst/>
          </a:prstGeom>
        </p:spPr>
        <p:txBody>
          <a:bodyPr vert="horz" wrap="square" lIns="0" tIns="41105" rIns="0" bIns="0" rtlCol="0" anchor="ctr">
            <a:spAutoFit/>
          </a:bodyPr>
          <a:lstStyle/>
          <a:p>
            <a:pPr marL="43268">
              <a:lnSpc>
                <a:spcPct val="100000"/>
              </a:lnSpc>
              <a:spcBef>
                <a:spcPts val="324"/>
              </a:spcBef>
            </a:pPr>
            <a:r>
              <a:rPr spc="-51" dirty="0">
                <a:latin typeface="Carlito"/>
                <a:cs typeface="Carlito"/>
              </a:rPr>
              <a:t>Validation </a:t>
            </a:r>
            <a:r>
              <a:rPr spc="-17" dirty="0">
                <a:latin typeface="Carlito"/>
                <a:cs typeface="Carlito"/>
              </a:rPr>
              <a:t>des</a:t>
            </a:r>
            <a:r>
              <a:rPr spc="-204" dirty="0">
                <a:latin typeface="Carlito"/>
                <a:cs typeface="Carlito"/>
              </a:rPr>
              <a:t> </a:t>
            </a:r>
            <a:r>
              <a:rPr spc="-34" dirty="0">
                <a:latin typeface="Carlito"/>
                <a:cs typeface="Carlito"/>
              </a:rPr>
              <a:t>tableaux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5430" y="1495335"/>
            <a:ext cx="7989462" cy="2534351"/>
          </a:xfrm>
          <a:prstGeom prst="rect">
            <a:avLst/>
          </a:prstGeom>
        </p:spPr>
        <p:txBody>
          <a:bodyPr vert="horz" wrap="square" lIns="0" tIns="95190" rIns="0" bIns="0" rtlCol="0">
            <a:spAutoFit/>
          </a:bodyPr>
          <a:lstStyle/>
          <a:p>
            <a:pPr marL="499741" indent="-458637">
              <a:spcBef>
                <a:spcPts val="750"/>
              </a:spcBef>
              <a:buFont typeface="Arial"/>
              <a:buChar char="•"/>
              <a:tabLst>
                <a:tab pos="501905" algn="l"/>
              </a:tabLst>
            </a:pPr>
            <a:r>
              <a:rPr sz="2726" dirty="0">
                <a:solidFill>
                  <a:srgbClr val="00AFEF"/>
                </a:solidFill>
                <a:latin typeface="Carlito"/>
                <a:cs typeface="Carlito"/>
              </a:rPr>
              <a:t>maxItems</a:t>
            </a:r>
            <a:r>
              <a:rPr sz="2726" dirty="0">
                <a:latin typeface="Carlito"/>
                <a:cs typeface="Carlito"/>
              </a:rPr>
              <a:t>, </a:t>
            </a:r>
            <a:r>
              <a:rPr sz="2726" dirty="0">
                <a:solidFill>
                  <a:srgbClr val="00AFEF"/>
                </a:solidFill>
                <a:latin typeface="Carlito"/>
                <a:cs typeface="Carlito"/>
              </a:rPr>
              <a:t>minItems</a:t>
            </a:r>
            <a:r>
              <a:rPr sz="2726" spc="170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726" dirty="0">
                <a:latin typeface="Carlito"/>
                <a:cs typeface="Carlito"/>
              </a:rPr>
              <a:t>(integer)</a:t>
            </a:r>
            <a:endParaRPr sz="2726">
              <a:latin typeface="Carlito"/>
              <a:cs typeface="Carlito"/>
            </a:endParaRPr>
          </a:p>
          <a:p>
            <a:pPr marL="499741" indent="-458637">
              <a:spcBef>
                <a:spcPts val="426"/>
              </a:spcBef>
              <a:buFont typeface="Arial"/>
              <a:buChar char="•"/>
              <a:tabLst>
                <a:tab pos="501905" algn="l"/>
              </a:tabLst>
            </a:pPr>
            <a:r>
              <a:rPr sz="2726" spc="17" dirty="0">
                <a:solidFill>
                  <a:srgbClr val="00AFEF"/>
                </a:solidFill>
                <a:latin typeface="Carlito"/>
                <a:cs typeface="Carlito"/>
              </a:rPr>
              <a:t>uniqueItems</a:t>
            </a:r>
            <a:r>
              <a:rPr sz="2726" spc="51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726" spc="17" dirty="0">
                <a:latin typeface="Carlito"/>
                <a:cs typeface="Carlito"/>
              </a:rPr>
              <a:t>(boolean)</a:t>
            </a:r>
            <a:endParaRPr sz="2726">
              <a:latin typeface="Carlito"/>
              <a:cs typeface="Carlito"/>
            </a:endParaRPr>
          </a:p>
          <a:p>
            <a:pPr marL="499741" indent="-458637">
              <a:spcBef>
                <a:spcPts val="443"/>
              </a:spcBef>
              <a:buFont typeface="Arial"/>
              <a:buChar char="•"/>
              <a:tabLst>
                <a:tab pos="501905" algn="l"/>
              </a:tabLst>
            </a:pPr>
            <a:r>
              <a:rPr sz="2726" spc="17" dirty="0">
                <a:solidFill>
                  <a:srgbClr val="00AFEF"/>
                </a:solidFill>
                <a:latin typeface="Carlito"/>
                <a:cs typeface="Carlito"/>
              </a:rPr>
              <a:t>additionalItems</a:t>
            </a:r>
            <a:r>
              <a:rPr sz="2726" spc="17" dirty="0">
                <a:latin typeface="Carlito"/>
                <a:cs typeface="Carlito"/>
              </a:rPr>
              <a:t>, </a:t>
            </a:r>
            <a:r>
              <a:rPr sz="2726" spc="17" dirty="0">
                <a:solidFill>
                  <a:srgbClr val="00AFEF"/>
                </a:solidFill>
                <a:latin typeface="Carlito"/>
                <a:cs typeface="Carlito"/>
              </a:rPr>
              <a:t>items</a:t>
            </a:r>
            <a:r>
              <a:rPr sz="2726" spc="-17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726" dirty="0">
                <a:latin typeface="Carlito"/>
                <a:cs typeface="Carlito"/>
              </a:rPr>
              <a:t>:</a:t>
            </a:r>
            <a:endParaRPr sz="2726">
              <a:latin typeface="Carlito"/>
              <a:cs typeface="Carlito"/>
            </a:endParaRPr>
          </a:p>
          <a:p>
            <a:pPr marL="441326">
              <a:lnSpc>
                <a:spcPts val="2726"/>
              </a:lnSpc>
              <a:spcBef>
                <a:spcPts val="341"/>
              </a:spcBef>
            </a:pPr>
            <a:r>
              <a:rPr sz="2385" dirty="0">
                <a:latin typeface="Carlito"/>
                <a:cs typeface="Carlito"/>
              </a:rPr>
              <a:t>si la </a:t>
            </a:r>
            <a:r>
              <a:rPr sz="2385" spc="-17" dirty="0">
                <a:latin typeface="Carlito"/>
                <a:cs typeface="Carlito"/>
              </a:rPr>
              <a:t>valeur </a:t>
            </a:r>
            <a:r>
              <a:rPr sz="2385" dirty="0">
                <a:latin typeface="Carlito"/>
                <a:cs typeface="Carlito"/>
              </a:rPr>
              <a:t>associée à "additionalItems" </a:t>
            </a:r>
            <a:r>
              <a:rPr sz="2385" spc="-17" dirty="0">
                <a:latin typeface="Carlito"/>
                <a:cs typeface="Carlito"/>
              </a:rPr>
              <a:t>est false</a:t>
            </a:r>
            <a:r>
              <a:rPr sz="2385" spc="-290" dirty="0">
                <a:latin typeface="Carlito"/>
                <a:cs typeface="Carlito"/>
              </a:rPr>
              <a:t> </a:t>
            </a:r>
            <a:r>
              <a:rPr sz="2385" dirty="0">
                <a:latin typeface="Carlito"/>
                <a:cs typeface="Carlito"/>
              </a:rPr>
              <a:t>et</a:t>
            </a:r>
            <a:endParaRPr sz="2385">
              <a:latin typeface="Carlito"/>
              <a:cs typeface="Carlito"/>
            </a:endParaRPr>
          </a:p>
          <a:p>
            <a:pPr marL="441326" marR="17307">
              <a:lnSpc>
                <a:spcPts val="2589"/>
              </a:lnSpc>
              <a:spcBef>
                <a:spcPts val="170"/>
              </a:spcBef>
            </a:pPr>
            <a:r>
              <a:rPr sz="2385" dirty="0">
                <a:latin typeface="Carlito"/>
                <a:cs typeface="Carlito"/>
              </a:rPr>
              <a:t>si la </a:t>
            </a:r>
            <a:r>
              <a:rPr sz="2385" spc="-17" dirty="0">
                <a:latin typeface="Carlito"/>
                <a:cs typeface="Carlito"/>
              </a:rPr>
              <a:t>valeur </a:t>
            </a:r>
            <a:r>
              <a:rPr sz="2385" dirty="0">
                <a:latin typeface="Carlito"/>
                <a:cs typeface="Carlito"/>
              </a:rPr>
              <a:t>associée à "items" </a:t>
            </a:r>
            <a:r>
              <a:rPr sz="2385" spc="-17" dirty="0">
                <a:latin typeface="Carlito"/>
                <a:cs typeface="Carlito"/>
              </a:rPr>
              <a:t>est </a:t>
            </a:r>
            <a:r>
              <a:rPr sz="2385" dirty="0">
                <a:latin typeface="Carlito"/>
                <a:cs typeface="Carlito"/>
              </a:rPr>
              <a:t>un </a:t>
            </a:r>
            <a:r>
              <a:rPr sz="2385" spc="-17" dirty="0">
                <a:latin typeface="Carlito"/>
                <a:cs typeface="Carlito"/>
              </a:rPr>
              <a:t>tableau, alors </a:t>
            </a:r>
            <a:r>
              <a:rPr sz="2385" dirty="0">
                <a:latin typeface="Carlito"/>
                <a:cs typeface="Carlito"/>
              </a:rPr>
              <a:t>la </a:t>
            </a:r>
            <a:r>
              <a:rPr sz="2385" spc="-17" dirty="0">
                <a:latin typeface="Carlito"/>
                <a:cs typeface="Carlito"/>
              </a:rPr>
              <a:t>donnée  tableau est valide </a:t>
            </a:r>
            <a:r>
              <a:rPr sz="2385" dirty="0">
                <a:latin typeface="Carlito"/>
                <a:cs typeface="Carlito"/>
              </a:rPr>
              <a:t>si sa taille ne </a:t>
            </a:r>
            <a:r>
              <a:rPr sz="2385" spc="-17" dirty="0">
                <a:latin typeface="Carlito"/>
                <a:cs typeface="Carlito"/>
              </a:rPr>
              <a:t>dépasse </a:t>
            </a:r>
            <a:r>
              <a:rPr sz="2385" dirty="0">
                <a:latin typeface="Carlito"/>
                <a:cs typeface="Carlito"/>
              </a:rPr>
              <a:t>pas celle de</a:t>
            </a:r>
            <a:r>
              <a:rPr sz="2385" spc="-153" dirty="0">
                <a:latin typeface="Carlito"/>
                <a:cs typeface="Carlito"/>
              </a:rPr>
              <a:t> </a:t>
            </a:r>
            <a:r>
              <a:rPr sz="2385" dirty="0">
                <a:latin typeface="Carlito"/>
                <a:cs typeface="Carlito"/>
              </a:rPr>
              <a:t>"items".</a:t>
            </a:r>
            <a:endParaRPr sz="2385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5225" y="4364188"/>
            <a:ext cx="3262418" cy="2074203"/>
          </a:xfrm>
          <a:prstGeom prst="rect">
            <a:avLst/>
          </a:prstGeom>
        </p:spPr>
        <p:txBody>
          <a:bodyPr vert="horz" wrap="square" lIns="0" tIns="84373" rIns="0" bIns="0" rtlCol="0">
            <a:spAutoFit/>
          </a:bodyPr>
          <a:lstStyle/>
          <a:p>
            <a:pPr marL="43268">
              <a:spcBef>
                <a:spcPts val="664"/>
              </a:spcBef>
            </a:pPr>
            <a:r>
              <a:rPr sz="2385" dirty="0">
                <a:latin typeface="Carlito"/>
                <a:cs typeface="Carlito"/>
              </a:rPr>
              <a:t>Extrait de schéma</a:t>
            </a:r>
            <a:r>
              <a:rPr sz="2385" spc="-256" dirty="0">
                <a:latin typeface="Carlito"/>
                <a:cs typeface="Carlito"/>
              </a:rPr>
              <a:t> </a:t>
            </a:r>
            <a:r>
              <a:rPr sz="2385" dirty="0">
                <a:latin typeface="Carlito"/>
                <a:cs typeface="Carlito"/>
              </a:rPr>
              <a:t>JSON:</a:t>
            </a:r>
            <a:endParaRPr sz="2385">
              <a:latin typeface="Carlito"/>
              <a:cs typeface="Carlito"/>
            </a:endParaRPr>
          </a:p>
          <a:p>
            <a:pPr marL="43268">
              <a:spcBef>
                <a:spcPts val="341"/>
              </a:spcBef>
            </a:pPr>
            <a:r>
              <a:rPr sz="2385" dirty="0">
                <a:latin typeface="Carlito"/>
                <a:cs typeface="Carlito"/>
              </a:rPr>
              <a:t>{</a:t>
            </a:r>
            <a:endParaRPr sz="2385">
              <a:latin typeface="Carlito"/>
              <a:cs typeface="Carlito"/>
            </a:endParaRPr>
          </a:p>
          <a:p>
            <a:pPr marL="318017">
              <a:spcBef>
                <a:spcPts val="290"/>
              </a:spcBef>
            </a:pPr>
            <a:r>
              <a:rPr sz="2385" dirty="0">
                <a:latin typeface="Carlito"/>
                <a:cs typeface="Carlito"/>
              </a:rPr>
              <a:t>"items": [ {}, {}, {}</a:t>
            </a:r>
            <a:r>
              <a:rPr sz="2385" spc="-358" dirty="0">
                <a:latin typeface="Carlito"/>
                <a:cs typeface="Carlito"/>
              </a:rPr>
              <a:t> </a:t>
            </a:r>
            <a:r>
              <a:rPr sz="2385" dirty="0">
                <a:latin typeface="Carlito"/>
                <a:cs typeface="Carlito"/>
              </a:rPr>
              <a:t>],</a:t>
            </a:r>
            <a:endParaRPr sz="2385">
              <a:latin typeface="Carlito"/>
              <a:cs typeface="Carlito"/>
            </a:endParaRPr>
          </a:p>
          <a:p>
            <a:pPr marL="318017">
              <a:spcBef>
                <a:spcPts val="290"/>
              </a:spcBef>
            </a:pPr>
            <a:r>
              <a:rPr sz="2385" dirty="0">
                <a:latin typeface="Carlito"/>
                <a:cs typeface="Carlito"/>
              </a:rPr>
              <a:t>"additionalItems":</a:t>
            </a:r>
            <a:r>
              <a:rPr sz="2385" spc="-290" dirty="0">
                <a:latin typeface="Carlito"/>
                <a:cs typeface="Carlito"/>
              </a:rPr>
              <a:t> </a:t>
            </a:r>
            <a:r>
              <a:rPr sz="2385" spc="-17" dirty="0">
                <a:latin typeface="Carlito"/>
                <a:cs typeface="Carlito"/>
              </a:rPr>
              <a:t>false</a:t>
            </a:r>
            <a:endParaRPr sz="2385">
              <a:latin typeface="Carlito"/>
              <a:cs typeface="Carlito"/>
            </a:endParaRPr>
          </a:p>
          <a:p>
            <a:pPr marL="43268">
              <a:spcBef>
                <a:spcPts val="324"/>
              </a:spcBef>
            </a:pPr>
            <a:r>
              <a:rPr sz="2385" dirty="0">
                <a:latin typeface="Carlito"/>
                <a:cs typeface="Carlito"/>
              </a:rPr>
              <a:t>}</a:t>
            </a:r>
            <a:endParaRPr sz="2385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7637" y="4439313"/>
            <a:ext cx="4595076" cy="1890328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2451" rIns="0" bIns="0" rtlCol="0">
            <a:spAutoFit/>
          </a:bodyPr>
          <a:lstStyle/>
          <a:p>
            <a:pPr marL="93025" marR="1410525">
              <a:lnSpc>
                <a:spcPct val="105500"/>
              </a:lnSpc>
              <a:spcBef>
                <a:spcPts val="256"/>
              </a:spcBef>
            </a:pPr>
            <a:r>
              <a:rPr sz="1874" spc="34" dirty="0">
                <a:solidFill>
                  <a:srgbClr val="00AF50"/>
                </a:solidFill>
                <a:latin typeface="Carlito"/>
                <a:cs typeface="Carlito"/>
              </a:rPr>
              <a:t>Exemples </a:t>
            </a:r>
            <a:r>
              <a:rPr sz="1874" spc="51" dirty="0">
                <a:solidFill>
                  <a:srgbClr val="00AF50"/>
                </a:solidFill>
                <a:latin typeface="Carlito"/>
                <a:cs typeface="Carlito"/>
              </a:rPr>
              <a:t>de </a:t>
            </a:r>
            <a:r>
              <a:rPr sz="1874" spc="34" dirty="0">
                <a:solidFill>
                  <a:srgbClr val="00AF50"/>
                </a:solidFill>
                <a:latin typeface="Carlito"/>
                <a:cs typeface="Carlito"/>
              </a:rPr>
              <a:t>tableaux </a:t>
            </a:r>
            <a:r>
              <a:rPr sz="1874" spc="17" dirty="0">
                <a:solidFill>
                  <a:srgbClr val="00AF50"/>
                </a:solidFill>
                <a:latin typeface="Carlito"/>
                <a:cs typeface="Carlito"/>
              </a:rPr>
              <a:t>valides:  </a:t>
            </a:r>
            <a:r>
              <a:rPr sz="1874" spc="34" dirty="0">
                <a:latin typeface="Carlito"/>
                <a:cs typeface="Carlito"/>
              </a:rPr>
              <a:t>[] </a:t>
            </a:r>
            <a:r>
              <a:rPr sz="1874" spc="17" dirty="0">
                <a:latin typeface="Carlito"/>
                <a:cs typeface="Carlito"/>
              </a:rPr>
              <a:t>, </a:t>
            </a:r>
            <a:r>
              <a:rPr sz="1874" spc="34" dirty="0">
                <a:latin typeface="Carlito"/>
                <a:cs typeface="Carlito"/>
              </a:rPr>
              <a:t>[ 1, 2, </a:t>
            </a:r>
            <a:r>
              <a:rPr sz="1874" spc="51" dirty="0">
                <a:latin typeface="Carlito"/>
                <a:cs typeface="Carlito"/>
              </a:rPr>
              <a:t>3 </a:t>
            </a:r>
            <a:r>
              <a:rPr sz="1874" spc="34" dirty="0">
                <a:latin typeface="Carlito"/>
                <a:cs typeface="Carlito"/>
              </a:rPr>
              <a:t>]</a:t>
            </a:r>
            <a:r>
              <a:rPr sz="1874" spc="-136" dirty="0">
                <a:latin typeface="Carlito"/>
                <a:cs typeface="Carlito"/>
              </a:rPr>
              <a:t> </a:t>
            </a:r>
            <a:r>
              <a:rPr sz="1874" spc="17" dirty="0">
                <a:latin typeface="Carlito"/>
                <a:cs typeface="Carlito"/>
              </a:rPr>
              <a:t>,</a:t>
            </a:r>
            <a:endParaRPr sz="1874">
              <a:latin typeface="Carlito"/>
              <a:cs typeface="Carlito"/>
            </a:endParaRPr>
          </a:p>
          <a:p>
            <a:pPr marL="93025">
              <a:lnSpc>
                <a:spcPts val="2453"/>
              </a:lnSpc>
            </a:pPr>
            <a:r>
              <a:rPr sz="2044" spc="-17" dirty="0">
                <a:latin typeface="Carlito"/>
                <a:cs typeface="Carlito"/>
              </a:rPr>
              <a:t>[ [ 1, 2, 3, 4 ], [ 5, 6, 7, 8 ]</a:t>
            </a:r>
            <a:r>
              <a:rPr sz="2044" spc="-256" dirty="0">
                <a:latin typeface="Carlito"/>
                <a:cs typeface="Carlito"/>
              </a:rPr>
              <a:t> </a:t>
            </a:r>
            <a:r>
              <a:rPr sz="2044" spc="-17" dirty="0">
                <a:latin typeface="Carlito"/>
                <a:cs typeface="Carlito"/>
              </a:rPr>
              <a:t>]</a:t>
            </a:r>
            <a:endParaRPr sz="2044">
              <a:latin typeface="Carlito"/>
              <a:cs typeface="Carlito"/>
            </a:endParaRPr>
          </a:p>
          <a:p>
            <a:pPr marL="93025" marR="951888">
              <a:lnSpc>
                <a:spcPct val="105500"/>
              </a:lnSpc>
              <a:spcBef>
                <a:spcPts val="17"/>
              </a:spcBef>
            </a:pPr>
            <a:r>
              <a:rPr sz="1874" spc="34" dirty="0">
                <a:solidFill>
                  <a:srgbClr val="FF0000"/>
                </a:solidFill>
                <a:latin typeface="Carlito"/>
                <a:cs typeface="Carlito"/>
              </a:rPr>
              <a:t>Exemples </a:t>
            </a:r>
            <a:r>
              <a:rPr sz="1874" spc="51" dirty="0">
                <a:solidFill>
                  <a:srgbClr val="FF0000"/>
                </a:solidFill>
                <a:latin typeface="Carlito"/>
                <a:cs typeface="Carlito"/>
              </a:rPr>
              <a:t>de </a:t>
            </a:r>
            <a:r>
              <a:rPr sz="1874" spc="34" dirty="0">
                <a:solidFill>
                  <a:srgbClr val="FF0000"/>
                </a:solidFill>
                <a:latin typeface="Carlito"/>
                <a:cs typeface="Carlito"/>
              </a:rPr>
              <a:t>tableaux </a:t>
            </a:r>
            <a:r>
              <a:rPr sz="1874" spc="68" dirty="0">
                <a:solidFill>
                  <a:srgbClr val="FF0000"/>
                </a:solidFill>
                <a:latin typeface="Carlito"/>
                <a:cs typeface="Carlito"/>
              </a:rPr>
              <a:t>non </a:t>
            </a:r>
            <a:r>
              <a:rPr sz="1874" spc="17" dirty="0">
                <a:solidFill>
                  <a:srgbClr val="FF0000"/>
                </a:solidFill>
                <a:latin typeface="Carlito"/>
                <a:cs typeface="Carlito"/>
              </a:rPr>
              <a:t>valides:  </a:t>
            </a:r>
            <a:r>
              <a:rPr sz="1874" spc="34" dirty="0">
                <a:latin typeface="Carlito"/>
                <a:cs typeface="Carlito"/>
              </a:rPr>
              <a:t>[ 1, 2, 3, </a:t>
            </a:r>
            <a:r>
              <a:rPr sz="1874" spc="51" dirty="0">
                <a:latin typeface="Carlito"/>
                <a:cs typeface="Carlito"/>
              </a:rPr>
              <a:t>4 </a:t>
            </a:r>
            <a:r>
              <a:rPr sz="1874" spc="34" dirty="0">
                <a:latin typeface="Carlito"/>
                <a:cs typeface="Carlito"/>
              </a:rPr>
              <a:t>]</a:t>
            </a:r>
            <a:r>
              <a:rPr sz="1874" spc="-102" dirty="0">
                <a:latin typeface="Carlito"/>
                <a:cs typeface="Carlito"/>
              </a:rPr>
              <a:t> </a:t>
            </a:r>
            <a:r>
              <a:rPr sz="1874" spc="17" dirty="0">
                <a:latin typeface="Carlito"/>
                <a:cs typeface="Carlito"/>
              </a:rPr>
              <a:t>,</a:t>
            </a:r>
            <a:endParaRPr sz="1874">
              <a:latin typeface="Carlito"/>
              <a:cs typeface="Carlito"/>
            </a:endParaRPr>
          </a:p>
          <a:p>
            <a:pPr marL="93025">
              <a:spcBef>
                <a:spcPts val="170"/>
              </a:spcBef>
            </a:pPr>
            <a:r>
              <a:rPr sz="1874" spc="34" dirty="0">
                <a:latin typeface="Carlito"/>
                <a:cs typeface="Carlito"/>
              </a:rPr>
              <a:t>[ null, { "a": </a:t>
            </a:r>
            <a:r>
              <a:rPr sz="1874" spc="51" dirty="0">
                <a:latin typeface="Carlito"/>
                <a:cs typeface="Carlito"/>
              </a:rPr>
              <a:t>"b" </a:t>
            </a:r>
            <a:r>
              <a:rPr sz="1874" spc="17" dirty="0">
                <a:latin typeface="Carlito"/>
                <a:cs typeface="Carlito"/>
              </a:rPr>
              <a:t>}, </a:t>
            </a:r>
            <a:r>
              <a:rPr sz="1874" spc="34" dirty="0">
                <a:latin typeface="Carlito"/>
                <a:cs typeface="Carlito"/>
              </a:rPr>
              <a:t>true, </a:t>
            </a:r>
            <a:r>
              <a:rPr sz="1874" spc="51" dirty="0">
                <a:latin typeface="Carlito"/>
                <a:cs typeface="Carlito"/>
              </a:rPr>
              <a:t>31.000002020013</a:t>
            </a:r>
            <a:r>
              <a:rPr sz="1874" spc="-221" dirty="0">
                <a:latin typeface="Carlito"/>
                <a:cs typeface="Carlito"/>
              </a:rPr>
              <a:t> </a:t>
            </a:r>
            <a:r>
              <a:rPr sz="1874" spc="34" dirty="0">
                <a:latin typeface="Carlito"/>
                <a:cs typeface="Carlito"/>
              </a:rPr>
              <a:t>]</a:t>
            </a:r>
            <a:endParaRPr sz="1874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0278" y="6443921"/>
            <a:ext cx="6170037" cy="347395"/>
          </a:xfrm>
          <a:prstGeom prst="rect">
            <a:avLst/>
          </a:prstGeom>
        </p:spPr>
        <p:txBody>
          <a:bodyPr vert="horz" wrap="square" lIns="0" tIns="58412" rIns="0" bIns="0" rtlCol="0">
            <a:spAutoFit/>
          </a:bodyPr>
          <a:lstStyle/>
          <a:p>
            <a:pPr marL="43268">
              <a:spcBef>
                <a:spcPts val="460"/>
              </a:spcBef>
            </a:pPr>
            <a:r>
              <a:rPr sz="1874" u="sng" spc="3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http://json-schema.org/latest/json-schema-validation.htm</a:t>
            </a:r>
            <a:r>
              <a:rPr sz="1874" spc="34" dirty="0">
                <a:solidFill>
                  <a:srgbClr val="0000FF"/>
                </a:solidFill>
                <a:latin typeface="Carlito"/>
                <a:cs typeface="Carlito"/>
                <a:hlinkClick r:id="rId2"/>
              </a:rPr>
              <a:t>l</a:t>
            </a:r>
            <a:endParaRPr sz="1874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093" y="181548"/>
            <a:ext cx="4932568" cy="718615"/>
          </a:xfrm>
          <a:prstGeom prst="rect">
            <a:avLst/>
          </a:prstGeom>
        </p:spPr>
        <p:txBody>
          <a:bodyPr vert="horz" wrap="square" lIns="0" tIns="41105" rIns="0" bIns="0" rtlCol="0" anchor="ctr">
            <a:spAutoFit/>
          </a:bodyPr>
          <a:lstStyle/>
          <a:p>
            <a:pPr marL="43268">
              <a:lnSpc>
                <a:spcPct val="100000"/>
              </a:lnSpc>
              <a:spcBef>
                <a:spcPts val="324"/>
              </a:spcBef>
            </a:pPr>
            <a:r>
              <a:rPr spc="-51" dirty="0">
                <a:latin typeface="Carlito"/>
                <a:cs typeface="Carlito"/>
              </a:rPr>
              <a:t>Validation </a:t>
            </a:r>
            <a:r>
              <a:rPr spc="-17" dirty="0">
                <a:latin typeface="Carlito"/>
                <a:cs typeface="Carlito"/>
              </a:rPr>
              <a:t>des</a:t>
            </a:r>
            <a:r>
              <a:rPr spc="-204" dirty="0">
                <a:latin typeface="Carlito"/>
                <a:cs typeface="Carlito"/>
              </a:rPr>
              <a:t> </a:t>
            </a:r>
            <a:r>
              <a:rPr spc="-34" dirty="0">
                <a:latin typeface="Carlito"/>
                <a:cs typeface="Carlito"/>
              </a:rPr>
              <a:t>objets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3352" y="1478992"/>
            <a:ext cx="7535146" cy="3843941"/>
          </a:xfrm>
          <a:prstGeom prst="rect">
            <a:avLst/>
          </a:prstGeom>
        </p:spPr>
        <p:txBody>
          <a:bodyPr vert="horz" wrap="square" lIns="0" tIns="157929" rIns="0" bIns="0" rtlCol="0">
            <a:spAutoFit/>
          </a:bodyPr>
          <a:lstStyle/>
          <a:p>
            <a:pPr marL="499741" indent="-458637">
              <a:spcBef>
                <a:spcPts val="1244"/>
              </a:spcBef>
              <a:buFont typeface="Arial"/>
              <a:buChar char="•"/>
              <a:tabLst>
                <a:tab pos="501905" algn="l"/>
              </a:tabLst>
            </a:pPr>
            <a:r>
              <a:rPr sz="3066" spc="34" dirty="0">
                <a:solidFill>
                  <a:srgbClr val="00AFEF"/>
                </a:solidFill>
                <a:latin typeface="Carlito"/>
                <a:cs typeface="Carlito"/>
              </a:rPr>
              <a:t>maxProperties, minProperties</a:t>
            </a:r>
            <a:r>
              <a:rPr sz="3066" spc="153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3066" spc="17" dirty="0">
                <a:latin typeface="Carlito"/>
                <a:cs typeface="Carlito"/>
              </a:rPr>
              <a:t>(integer)</a:t>
            </a:r>
            <a:endParaRPr sz="3066">
              <a:latin typeface="Carlito"/>
              <a:cs typeface="Carlito"/>
            </a:endParaRPr>
          </a:p>
          <a:p>
            <a:pPr marL="499741" indent="-458637">
              <a:spcBef>
                <a:spcPts val="954"/>
              </a:spcBef>
              <a:buFont typeface="Arial"/>
              <a:buChar char="•"/>
              <a:tabLst>
                <a:tab pos="501905" algn="l"/>
              </a:tabLst>
            </a:pPr>
            <a:r>
              <a:rPr sz="3066" spc="34" dirty="0">
                <a:solidFill>
                  <a:srgbClr val="00AFEF"/>
                </a:solidFill>
                <a:latin typeface="Carlito"/>
                <a:cs typeface="Carlito"/>
              </a:rPr>
              <a:t>required </a:t>
            </a:r>
            <a:r>
              <a:rPr sz="3066" spc="17" dirty="0">
                <a:latin typeface="Carlito"/>
                <a:cs typeface="Carlito"/>
              </a:rPr>
              <a:t>(tableau)</a:t>
            </a:r>
            <a:endParaRPr sz="3066">
              <a:latin typeface="Carlito"/>
              <a:cs typeface="Carlito"/>
            </a:endParaRPr>
          </a:p>
          <a:p>
            <a:pPr marL="441326">
              <a:spcBef>
                <a:spcPts val="780"/>
              </a:spcBef>
            </a:pPr>
            <a:r>
              <a:rPr sz="2726" spc="17" dirty="0">
                <a:latin typeface="Carlito"/>
                <a:cs typeface="Carlito"/>
              </a:rPr>
              <a:t>un objet </a:t>
            </a:r>
            <a:r>
              <a:rPr sz="2726" dirty="0">
                <a:latin typeface="Carlito"/>
                <a:cs typeface="Carlito"/>
              </a:rPr>
              <a:t>est valide </a:t>
            </a:r>
            <a:r>
              <a:rPr sz="2726" spc="17" dirty="0">
                <a:latin typeface="Carlito"/>
                <a:cs typeface="Carlito"/>
              </a:rPr>
              <a:t>si son ensemble de</a:t>
            </a:r>
            <a:r>
              <a:rPr sz="2726" spc="-68" dirty="0">
                <a:latin typeface="Carlito"/>
                <a:cs typeface="Carlito"/>
              </a:rPr>
              <a:t> </a:t>
            </a:r>
            <a:r>
              <a:rPr sz="2726" spc="17" dirty="0">
                <a:latin typeface="Carlito"/>
                <a:cs typeface="Carlito"/>
              </a:rPr>
              <a:t>propriétés</a:t>
            </a:r>
            <a:endParaRPr sz="2726">
              <a:latin typeface="Carlito"/>
              <a:cs typeface="Carlito"/>
            </a:endParaRPr>
          </a:p>
          <a:p>
            <a:pPr marL="441326">
              <a:spcBef>
                <a:spcPts val="85"/>
              </a:spcBef>
            </a:pPr>
            <a:r>
              <a:rPr sz="2726" dirty="0">
                <a:latin typeface="Carlito"/>
                <a:cs typeface="Carlito"/>
              </a:rPr>
              <a:t>contient tous </a:t>
            </a:r>
            <a:r>
              <a:rPr sz="2726" spc="17" dirty="0">
                <a:latin typeface="Carlito"/>
                <a:cs typeface="Carlito"/>
              </a:rPr>
              <a:t>les éléments du</a:t>
            </a:r>
            <a:r>
              <a:rPr sz="2726" spc="85" dirty="0">
                <a:latin typeface="Carlito"/>
                <a:cs typeface="Carlito"/>
              </a:rPr>
              <a:t> </a:t>
            </a:r>
            <a:r>
              <a:rPr sz="2726" spc="17" dirty="0">
                <a:latin typeface="Carlito"/>
                <a:cs typeface="Carlito"/>
              </a:rPr>
              <a:t>tableau</a:t>
            </a:r>
            <a:endParaRPr sz="2726">
              <a:latin typeface="Carlito"/>
              <a:cs typeface="Carlito"/>
            </a:endParaRPr>
          </a:p>
          <a:p>
            <a:pPr marL="499741" marR="1304519" indent="-458637">
              <a:lnSpc>
                <a:spcPct val="104400"/>
              </a:lnSpc>
              <a:spcBef>
                <a:spcPts val="732"/>
              </a:spcBef>
              <a:buFont typeface="Arial"/>
              <a:buChar char="•"/>
              <a:tabLst>
                <a:tab pos="501905" algn="l"/>
              </a:tabLst>
            </a:pPr>
            <a:r>
              <a:rPr sz="3066" spc="34" dirty="0">
                <a:solidFill>
                  <a:srgbClr val="00AFEF"/>
                </a:solidFill>
                <a:latin typeface="Carlito"/>
                <a:cs typeface="Carlito"/>
              </a:rPr>
              <a:t>properties</a:t>
            </a:r>
            <a:r>
              <a:rPr sz="3066" spc="34" dirty="0">
                <a:latin typeface="Carlito"/>
                <a:cs typeface="Carlito"/>
              </a:rPr>
              <a:t>, </a:t>
            </a:r>
            <a:r>
              <a:rPr sz="3066" spc="34" dirty="0">
                <a:solidFill>
                  <a:srgbClr val="00AFEF"/>
                </a:solidFill>
                <a:latin typeface="Carlito"/>
                <a:cs typeface="Carlito"/>
              </a:rPr>
              <a:t>additionalProperties </a:t>
            </a:r>
            <a:r>
              <a:rPr sz="3066" spc="51" dirty="0">
                <a:latin typeface="Carlito"/>
                <a:cs typeface="Carlito"/>
              </a:rPr>
              <a:t>et </a:t>
            </a:r>
            <a:r>
              <a:rPr sz="3066" spc="51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3066" spc="17" dirty="0">
                <a:solidFill>
                  <a:srgbClr val="00AFEF"/>
                </a:solidFill>
                <a:latin typeface="Carlito"/>
                <a:cs typeface="Carlito"/>
              </a:rPr>
              <a:t>patternProperties</a:t>
            </a:r>
            <a:endParaRPr sz="3066">
              <a:latin typeface="Carlito"/>
              <a:cs typeface="Carlito"/>
            </a:endParaRPr>
          </a:p>
          <a:p>
            <a:pPr marL="499741" indent="-458637">
              <a:spcBef>
                <a:spcPts val="937"/>
              </a:spcBef>
              <a:buFont typeface="Arial"/>
              <a:buChar char="•"/>
              <a:tabLst>
                <a:tab pos="501905" algn="l"/>
              </a:tabLst>
            </a:pPr>
            <a:r>
              <a:rPr sz="3066" spc="51" dirty="0">
                <a:solidFill>
                  <a:srgbClr val="00AFEF"/>
                </a:solidFill>
                <a:latin typeface="Carlito"/>
                <a:cs typeface="Carlito"/>
              </a:rPr>
              <a:t>dependencies</a:t>
            </a:r>
            <a:endParaRPr sz="3066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8547" y="6445914"/>
            <a:ext cx="6170037" cy="347395"/>
          </a:xfrm>
          <a:prstGeom prst="rect">
            <a:avLst/>
          </a:prstGeom>
        </p:spPr>
        <p:txBody>
          <a:bodyPr vert="horz" wrap="square" lIns="0" tIns="58412" rIns="0" bIns="0" rtlCol="0">
            <a:spAutoFit/>
          </a:bodyPr>
          <a:lstStyle/>
          <a:p>
            <a:pPr marL="43268">
              <a:spcBef>
                <a:spcPts val="460"/>
              </a:spcBef>
            </a:pPr>
            <a:r>
              <a:rPr sz="1874" u="sng" spc="3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http://json-schema.org/latest/json-schema-validation.htm</a:t>
            </a:r>
            <a:r>
              <a:rPr sz="1874" spc="34" dirty="0">
                <a:solidFill>
                  <a:srgbClr val="0000FF"/>
                </a:solidFill>
                <a:latin typeface="Carlito"/>
                <a:cs typeface="Carlito"/>
                <a:hlinkClick r:id="rId2"/>
              </a:rPr>
              <a:t>l</a:t>
            </a:r>
            <a:endParaRPr sz="1874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171" y="215154"/>
            <a:ext cx="7545963" cy="657535"/>
          </a:xfrm>
          <a:prstGeom prst="rect">
            <a:avLst/>
          </a:prstGeom>
        </p:spPr>
        <p:txBody>
          <a:bodyPr vert="horz" wrap="square" lIns="0" tIns="54085" rIns="0" bIns="0" rtlCol="0" anchor="ctr">
            <a:spAutoFit/>
          </a:bodyPr>
          <a:lstStyle/>
          <a:p>
            <a:pPr marL="43268">
              <a:lnSpc>
                <a:spcPct val="100000"/>
              </a:lnSpc>
              <a:spcBef>
                <a:spcPts val="426"/>
              </a:spcBef>
            </a:pPr>
            <a:r>
              <a:rPr sz="3918" spc="-273" dirty="0"/>
              <a:t>Référence </a:t>
            </a:r>
            <a:r>
              <a:rPr sz="3918" spc="-204" dirty="0"/>
              <a:t>à </a:t>
            </a:r>
            <a:r>
              <a:rPr sz="3918" spc="-238" dirty="0"/>
              <a:t>d’autres </a:t>
            </a:r>
            <a:r>
              <a:rPr sz="3918" spc="-545" dirty="0"/>
              <a:t>JSON</a:t>
            </a:r>
            <a:r>
              <a:rPr sz="3918" spc="-187" dirty="0"/>
              <a:t> </a:t>
            </a:r>
            <a:r>
              <a:rPr sz="3918" spc="17" dirty="0">
                <a:latin typeface="Carlito"/>
                <a:cs typeface="Carlito"/>
              </a:rPr>
              <a:t>Schemas</a:t>
            </a:r>
            <a:endParaRPr sz="3918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8314" y="1478990"/>
            <a:ext cx="2176387" cy="3005763"/>
          </a:xfrm>
          <a:prstGeom prst="rect">
            <a:avLst/>
          </a:prstGeom>
        </p:spPr>
        <p:txBody>
          <a:bodyPr vert="horz" wrap="square" lIns="0" tIns="157929" rIns="0" bIns="0" rtlCol="0">
            <a:spAutoFit/>
          </a:bodyPr>
          <a:lstStyle/>
          <a:p>
            <a:pPr marL="385082" indent="-343978">
              <a:spcBef>
                <a:spcPts val="1244"/>
              </a:spcBef>
              <a:buFont typeface="Arial"/>
              <a:buChar char="•"/>
              <a:tabLst>
                <a:tab pos="387242" algn="l"/>
              </a:tabLst>
            </a:pPr>
            <a:r>
              <a:rPr sz="3066" spc="34" dirty="0">
                <a:solidFill>
                  <a:srgbClr val="00AFEF"/>
                </a:solidFill>
                <a:latin typeface="Carlito"/>
                <a:cs typeface="Carlito"/>
              </a:rPr>
              <a:t>allOf</a:t>
            </a:r>
            <a:endParaRPr sz="3066">
              <a:latin typeface="Carlito"/>
              <a:cs typeface="Carlito"/>
            </a:endParaRPr>
          </a:p>
          <a:p>
            <a:pPr marL="385082" indent="-343978">
              <a:spcBef>
                <a:spcPts val="954"/>
              </a:spcBef>
              <a:buFont typeface="Arial"/>
              <a:buChar char="•"/>
              <a:tabLst>
                <a:tab pos="387242" algn="l"/>
              </a:tabLst>
            </a:pPr>
            <a:r>
              <a:rPr sz="3066" spc="34" dirty="0">
                <a:solidFill>
                  <a:srgbClr val="00AFEF"/>
                </a:solidFill>
                <a:latin typeface="Carlito"/>
                <a:cs typeface="Carlito"/>
              </a:rPr>
              <a:t>anyOf</a:t>
            </a:r>
            <a:endParaRPr sz="3066">
              <a:latin typeface="Carlito"/>
              <a:cs typeface="Carlito"/>
            </a:endParaRPr>
          </a:p>
          <a:p>
            <a:pPr marL="385082" indent="-343978">
              <a:spcBef>
                <a:spcPts val="886"/>
              </a:spcBef>
              <a:buFont typeface="Arial"/>
              <a:buChar char="•"/>
              <a:tabLst>
                <a:tab pos="387242" algn="l"/>
              </a:tabLst>
            </a:pPr>
            <a:r>
              <a:rPr sz="3066" spc="51" dirty="0">
                <a:solidFill>
                  <a:srgbClr val="00AFEF"/>
                </a:solidFill>
                <a:latin typeface="Carlito"/>
                <a:cs typeface="Carlito"/>
              </a:rPr>
              <a:t>oneOf</a:t>
            </a:r>
            <a:endParaRPr sz="3066">
              <a:latin typeface="Carlito"/>
              <a:cs typeface="Carlito"/>
            </a:endParaRPr>
          </a:p>
          <a:p>
            <a:pPr marL="385082" indent="-343978">
              <a:spcBef>
                <a:spcPts val="954"/>
              </a:spcBef>
              <a:buFont typeface="Arial"/>
              <a:buChar char="•"/>
              <a:tabLst>
                <a:tab pos="387242" algn="l"/>
              </a:tabLst>
            </a:pPr>
            <a:r>
              <a:rPr sz="3066" spc="34" dirty="0">
                <a:solidFill>
                  <a:srgbClr val="00AFEF"/>
                </a:solidFill>
                <a:latin typeface="Carlito"/>
                <a:cs typeface="Carlito"/>
              </a:rPr>
              <a:t>Not</a:t>
            </a:r>
            <a:endParaRPr sz="3066">
              <a:latin typeface="Carlito"/>
              <a:cs typeface="Carlito"/>
            </a:endParaRPr>
          </a:p>
          <a:p>
            <a:pPr marL="385082" indent="-343978">
              <a:spcBef>
                <a:spcPts val="937"/>
              </a:spcBef>
              <a:buFont typeface="Arial"/>
              <a:buChar char="•"/>
              <a:tabLst>
                <a:tab pos="387242" algn="l"/>
              </a:tabLst>
            </a:pPr>
            <a:r>
              <a:rPr sz="3066" spc="17" dirty="0">
                <a:solidFill>
                  <a:srgbClr val="00AFEF"/>
                </a:solidFill>
                <a:latin typeface="Carlito"/>
                <a:cs typeface="Carlito"/>
              </a:rPr>
              <a:t>definitions</a:t>
            </a:r>
            <a:endParaRPr sz="3066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0278" y="6472914"/>
            <a:ext cx="6170037" cy="347395"/>
          </a:xfrm>
          <a:prstGeom prst="rect">
            <a:avLst/>
          </a:prstGeom>
        </p:spPr>
        <p:txBody>
          <a:bodyPr vert="horz" wrap="square" lIns="0" tIns="58412" rIns="0" bIns="0" rtlCol="0">
            <a:spAutoFit/>
          </a:bodyPr>
          <a:lstStyle/>
          <a:p>
            <a:pPr marL="43268">
              <a:spcBef>
                <a:spcPts val="460"/>
              </a:spcBef>
            </a:pPr>
            <a:r>
              <a:rPr sz="1874" u="sng" spc="3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http://json-schema.org/latest/json-schema-validation.htm</a:t>
            </a:r>
            <a:r>
              <a:rPr sz="1874" spc="34" dirty="0">
                <a:solidFill>
                  <a:srgbClr val="0000FF"/>
                </a:solidFill>
                <a:latin typeface="Carlito"/>
                <a:cs typeface="Carlito"/>
                <a:hlinkClick r:id="rId2"/>
              </a:rPr>
              <a:t>l</a:t>
            </a:r>
            <a:endParaRPr sz="1874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3268"/>
            <a:r>
              <a:rPr lang="en-US" sz="4000" kern="1200" spc="-34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Ressources </a:t>
            </a:r>
            <a:r>
              <a:rPr lang="en-US" sz="4000" kern="1200" spc="-5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</a:t>
            </a:r>
            <a:r>
              <a:rPr lang="en-US" sz="4000" kern="1200" spc="-17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sur </a:t>
            </a:r>
            <a:r>
              <a:rPr lang="en-US" sz="4000" kern="1200" spc="-34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JSON</a:t>
            </a:r>
            <a:r>
              <a:rPr lang="en-US" sz="4000" kern="1200" spc="-204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17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7624" y="2490436"/>
            <a:ext cx="9708995" cy="3567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87242" marR="17307" indent="-228600">
              <a:lnSpc>
                <a:spcPct val="90000"/>
              </a:lnSpc>
              <a:spcBef>
                <a:spcPts val="835"/>
              </a:spcBef>
              <a:buFont typeface="Arial" panose="020B0604020202020204" pitchFamily="34" charset="0"/>
              <a:buChar char="•"/>
              <a:tabLst>
                <a:tab pos="387242" algn="l"/>
              </a:tabLst>
            </a:pPr>
            <a:r>
              <a:rPr lang="en-US" sz="2400"/>
              <a:t>Tutoriel </a:t>
            </a:r>
            <a:r>
              <a:rPr lang="en-US" sz="2400" spc="51"/>
              <a:t>JSON Schema </a:t>
            </a:r>
            <a:r>
              <a:rPr lang="en-US" sz="2400" u="sng" spc="51">
                <a:uFill>
                  <a:solidFill>
                    <a:srgbClr val="0000FF"/>
                  </a:solidFill>
                </a:uFill>
                <a:hlinkClick r:id="rId2"/>
              </a:rPr>
              <a:t> </a:t>
            </a:r>
            <a:r>
              <a:rPr lang="en-US" sz="2400" u="sng" spc="-17">
                <a:uFill>
                  <a:solidFill>
                    <a:srgbClr val="0000FF"/>
                  </a:solidFill>
                </a:uFill>
                <a:hlinkClick r:id="rId2"/>
              </a:rPr>
              <a:t>ht</a:t>
            </a:r>
            <a:r>
              <a:rPr lang="en-US" sz="2400" u="sng" spc="17">
                <a:uFill>
                  <a:solidFill>
                    <a:srgbClr val="0000FF"/>
                  </a:solidFill>
                </a:uFill>
                <a:hlinkClick r:id="rId2"/>
              </a:rPr>
              <a:t>t</a:t>
            </a:r>
            <a:r>
              <a:rPr lang="en-US" sz="2400" u="sng" spc="34">
                <a:uFill>
                  <a:solidFill>
                    <a:srgbClr val="0000FF"/>
                  </a:solidFill>
                </a:uFill>
                <a:hlinkClick r:id="rId2"/>
              </a:rPr>
              <a:t>p</a:t>
            </a:r>
            <a:r>
              <a:rPr lang="en-US" sz="2400" u="sng">
                <a:uFill>
                  <a:solidFill>
                    <a:srgbClr val="0000FF"/>
                  </a:solidFill>
                </a:uFill>
                <a:hlinkClick r:id="rId2"/>
              </a:rPr>
              <a:t>:/</a:t>
            </a:r>
            <a:r>
              <a:rPr lang="en-US" sz="2400" u="sng" spc="-51">
                <a:uFill>
                  <a:solidFill>
                    <a:srgbClr val="0000FF"/>
                  </a:solidFill>
                </a:uFill>
                <a:hlinkClick r:id="rId2"/>
              </a:rPr>
              <a:t>/</a:t>
            </a:r>
            <a:r>
              <a:rPr lang="en-US" sz="2400" u="sng" spc="17">
                <a:uFill>
                  <a:solidFill>
                    <a:srgbClr val="0000FF"/>
                  </a:solidFill>
                </a:uFill>
                <a:hlinkClick r:id="rId2"/>
              </a:rPr>
              <a:t>space</a:t>
            </a:r>
            <a:r>
              <a:rPr lang="en-US" sz="2400" u="sng" spc="-17">
                <a:uFill>
                  <a:solidFill>
                    <a:srgbClr val="0000FF"/>
                  </a:solidFill>
                </a:uFill>
                <a:hlinkClick r:id="rId2"/>
              </a:rPr>
              <a:t>t</a:t>
            </a:r>
            <a:r>
              <a:rPr lang="en-US" sz="2400" u="sng" spc="17">
                <a:uFill>
                  <a:solidFill>
                    <a:srgbClr val="0000FF"/>
                  </a:solidFill>
                </a:uFill>
                <a:hlinkClick r:id="rId2"/>
              </a:rPr>
              <a:t>ele</a:t>
            </a:r>
            <a:r>
              <a:rPr lang="en-US" sz="2400" u="sng" spc="34">
                <a:uFill>
                  <a:solidFill>
                    <a:srgbClr val="0000FF"/>
                  </a:solidFill>
                </a:uFill>
                <a:hlinkClick r:id="rId2"/>
              </a:rPr>
              <a:t>s</a:t>
            </a:r>
            <a:r>
              <a:rPr lang="en-US" sz="2400" u="sng" spc="-17">
                <a:uFill>
                  <a:solidFill>
                    <a:srgbClr val="0000FF"/>
                  </a:solidFill>
                </a:uFill>
                <a:hlinkClick r:id="rId2"/>
              </a:rPr>
              <a:t>c</a:t>
            </a:r>
            <a:r>
              <a:rPr lang="en-US" sz="2400" u="sng">
                <a:uFill>
                  <a:solidFill>
                    <a:srgbClr val="0000FF"/>
                  </a:solidFill>
                </a:uFill>
                <a:hlinkClick r:id="rId2"/>
              </a:rPr>
              <a:t>o</a:t>
            </a:r>
            <a:r>
              <a:rPr lang="en-US" sz="2400" u="sng" spc="17">
                <a:uFill>
                  <a:solidFill>
                    <a:srgbClr val="0000FF"/>
                  </a:solidFill>
                </a:uFill>
                <a:hlinkClick r:id="rId2"/>
              </a:rPr>
              <a:t>pe</a:t>
            </a:r>
            <a:r>
              <a:rPr lang="en-US" sz="2400" u="sng" spc="34">
                <a:uFill>
                  <a:solidFill>
                    <a:srgbClr val="0000FF"/>
                  </a:solidFill>
                </a:uFill>
                <a:hlinkClick r:id="rId2"/>
              </a:rPr>
              <a:t>.</a:t>
            </a:r>
            <a:r>
              <a:rPr lang="en-US" sz="2400" u="sng" spc="17">
                <a:uFill>
                  <a:solidFill>
                    <a:srgbClr val="0000FF"/>
                  </a:solidFill>
                </a:uFill>
                <a:hlinkClick r:id="rId2"/>
              </a:rPr>
              <a:t>github</a:t>
            </a:r>
            <a:r>
              <a:rPr lang="en-US" sz="2400" u="sng" spc="-17">
                <a:uFill>
                  <a:solidFill>
                    <a:srgbClr val="0000FF"/>
                  </a:solidFill>
                </a:uFill>
                <a:hlinkClick r:id="rId2"/>
              </a:rPr>
              <a:t>.</a:t>
            </a:r>
            <a:r>
              <a:rPr lang="en-US" sz="2400" u="sng">
                <a:uFill>
                  <a:solidFill>
                    <a:srgbClr val="0000FF"/>
                  </a:solidFill>
                </a:uFill>
                <a:hlinkClick r:id="rId2"/>
              </a:rPr>
              <a:t>io/</a:t>
            </a:r>
            <a:r>
              <a:rPr lang="en-US" sz="2400" u="sng" spc="17">
                <a:uFill>
                  <a:solidFill>
                    <a:srgbClr val="0000FF"/>
                  </a:solidFill>
                </a:uFill>
                <a:hlinkClick r:id="rId2"/>
              </a:rPr>
              <a:t>unde</a:t>
            </a:r>
            <a:r>
              <a:rPr lang="en-US" sz="2400" u="sng" spc="-17">
                <a:uFill>
                  <a:solidFill>
                    <a:srgbClr val="0000FF"/>
                  </a:solidFill>
                </a:uFill>
                <a:hlinkClick r:id="rId2"/>
              </a:rPr>
              <a:t>rst</a:t>
            </a:r>
            <a:r>
              <a:rPr lang="en-US" sz="2400" u="sng" spc="17">
                <a:uFill>
                  <a:solidFill>
                    <a:srgbClr val="0000FF"/>
                  </a:solidFill>
                </a:uFill>
                <a:hlinkClick r:id="rId2"/>
              </a:rPr>
              <a:t>andin</a:t>
            </a:r>
            <a:r>
              <a:rPr lang="en-US" sz="2400" u="sng" spc="85">
                <a:uFill>
                  <a:solidFill>
                    <a:srgbClr val="0000FF"/>
                  </a:solidFill>
                </a:uFill>
                <a:hlinkClick r:id="rId2"/>
              </a:rPr>
              <a:t>g</a:t>
            </a:r>
            <a:r>
              <a:rPr lang="en-US" sz="2400" u="sng">
                <a:uFill>
                  <a:solidFill>
                    <a:srgbClr val="0000FF"/>
                  </a:solidFill>
                </a:uFill>
                <a:hlinkClick r:id="rId2"/>
              </a:rPr>
              <a:t>-</a:t>
            </a:r>
            <a:r>
              <a:rPr lang="en-US" sz="2400" u="sng" spc="-17">
                <a:uFill>
                  <a:solidFill>
                    <a:srgbClr val="0000FF"/>
                  </a:solidFill>
                </a:uFill>
                <a:hlinkClick r:id="rId2"/>
              </a:rPr>
              <a:t>j</a:t>
            </a:r>
            <a:r>
              <a:rPr lang="en-US" sz="2400" u="sng" spc="17">
                <a:uFill>
                  <a:solidFill>
                    <a:srgbClr val="0000FF"/>
                  </a:solidFill>
                </a:uFill>
                <a:hlinkClick r:id="rId2"/>
              </a:rPr>
              <a:t>s</a:t>
            </a:r>
            <a:r>
              <a:rPr lang="en-US" sz="2400" u="sng">
                <a:uFill>
                  <a:solidFill>
                    <a:srgbClr val="0000FF"/>
                  </a:solidFill>
                </a:uFill>
                <a:hlinkClick r:id="rId2"/>
              </a:rPr>
              <a:t>o</a:t>
            </a:r>
            <a:r>
              <a:rPr lang="en-US" sz="2400" u="sng" spc="34">
                <a:uFill>
                  <a:solidFill>
                    <a:srgbClr val="0000FF"/>
                  </a:solidFill>
                </a:uFill>
                <a:hlinkClick r:id="rId2"/>
              </a:rPr>
              <a:t>n</a:t>
            </a:r>
            <a:r>
              <a:rPr lang="en-US" sz="2400" u="sng">
                <a:uFill>
                  <a:solidFill>
                    <a:srgbClr val="0000FF"/>
                  </a:solidFill>
                </a:uFill>
                <a:hlinkClick r:id="rId2"/>
              </a:rPr>
              <a:t>- </a:t>
            </a:r>
            <a:r>
              <a:rPr lang="en-US" sz="2400">
                <a:hlinkClick r:id="rId2"/>
              </a:rPr>
              <a:t> </a:t>
            </a:r>
            <a:r>
              <a:rPr lang="en-US" sz="2400" u="sng" spc="17">
                <a:uFill>
                  <a:solidFill>
                    <a:srgbClr val="0000FF"/>
                  </a:solidFill>
                </a:uFill>
                <a:hlinkClick r:id="rId2"/>
              </a:rPr>
              <a:t>schema/</a:t>
            </a:r>
            <a:endParaRPr lang="en-US" sz="2400"/>
          </a:p>
          <a:p>
            <a:pPr marL="385082" indent="-228600">
              <a:lnSpc>
                <a:spcPct val="90000"/>
              </a:lnSpc>
              <a:spcBef>
                <a:spcPts val="937"/>
              </a:spcBef>
              <a:buFont typeface="Arial" panose="020B0604020202020204" pitchFamily="34" charset="0"/>
              <a:buChar char="•"/>
              <a:tabLst>
                <a:tab pos="387242" algn="l"/>
              </a:tabLst>
            </a:pPr>
            <a:r>
              <a:rPr lang="en-US" sz="2400" spc="17"/>
              <a:t>Validateurs </a:t>
            </a:r>
            <a:r>
              <a:rPr lang="en-US" sz="2400" spc="51"/>
              <a:t>JSON Schema en </a:t>
            </a:r>
            <a:r>
              <a:rPr lang="en-US" sz="2400" spc="34"/>
              <a:t>ligne</a:t>
            </a:r>
            <a:endParaRPr lang="en-US" sz="2400"/>
          </a:p>
          <a:p>
            <a:pPr marL="441326" indent="-228600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2400" spc="17"/>
              <a:t>e.g. </a:t>
            </a:r>
            <a:r>
              <a:rPr lang="en-US" sz="2400" u="sng">
                <a:uFill>
                  <a:solidFill>
                    <a:srgbClr val="0000FF"/>
                  </a:solidFill>
                </a:uFill>
                <a:hlinkClick r:id="rId3"/>
              </a:rPr>
              <a:t>http://www.jsonschemavalidator.net/</a:t>
            </a:r>
            <a:endParaRPr lang="en-US" sz="2400"/>
          </a:p>
          <a:p>
            <a:pPr marL="499741" indent="-228600">
              <a:lnSpc>
                <a:spcPct val="90000"/>
              </a:lnSpc>
              <a:spcBef>
                <a:spcPts val="886"/>
              </a:spcBef>
              <a:buFont typeface="Arial" panose="020B0604020202020204" pitchFamily="34" charset="0"/>
              <a:buChar char="•"/>
              <a:tabLst>
                <a:tab pos="501905" algn="l"/>
              </a:tabLst>
            </a:pPr>
            <a:r>
              <a:rPr lang="en-US" sz="2400" spc="34"/>
              <a:t>APIs </a:t>
            </a:r>
            <a:r>
              <a:rPr lang="en-US" sz="2400" spc="51"/>
              <a:t>de</a:t>
            </a:r>
            <a:r>
              <a:rPr lang="en-US" sz="2400"/>
              <a:t> </a:t>
            </a:r>
            <a:r>
              <a:rPr lang="en-US" sz="2400" spc="34"/>
              <a:t>validation</a:t>
            </a:r>
            <a:endParaRPr lang="en-US" sz="2400"/>
          </a:p>
          <a:p>
            <a:pPr marL="441326" indent="-228600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2400" spc="17"/>
              <a:t>e.g.</a:t>
            </a:r>
            <a:r>
              <a:rPr lang="en-US" sz="2400"/>
              <a:t> </a:t>
            </a:r>
            <a:r>
              <a:rPr lang="en-US" sz="2400" u="sng" spc="17">
                <a:uFill>
                  <a:solidFill>
                    <a:srgbClr val="0000FF"/>
                  </a:solidFill>
                </a:uFill>
                <a:hlinkClick r:id="rId4"/>
              </a:rPr>
              <a:t>https://pypi.python.org/pypi/jsonschema</a:t>
            </a:r>
            <a:endParaRPr lang="en-US" sz="2400"/>
          </a:p>
          <a:p>
            <a:pPr marL="441326" indent="-228600">
              <a:lnSpc>
                <a:spcPct val="90000"/>
              </a:lnSpc>
              <a:spcBef>
                <a:spcPts val="746"/>
              </a:spcBef>
              <a:buFont typeface="Arial" panose="020B0604020202020204" pitchFamily="34" charset="0"/>
              <a:buChar char="•"/>
            </a:pPr>
            <a:r>
              <a:rPr lang="en-US" sz="2400" spc="17"/>
              <a:t>e.g.</a:t>
            </a:r>
            <a:r>
              <a:rPr lang="en-US" sz="2400" spc="51"/>
              <a:t> </a:t>
            </a:r>
            <a:r>
              <a:rPr lang="en-US" sz="2400" u="sng">
                <a:uFill>
                  <a:solidFill>
                    <a:srgbClr val="0000FF"/>
                  </a:solidFill>
                </a:uFill>
                <a:hlinkClick r:id="rId5"/>
              </a:rPr>
              <a:t>https://github.com/fge/json-schema-validator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83755D9-1007-4BE3-E530-771FD4FF4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343" y="643467"/>
            <a:ext cx="863731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6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DEE79B8-2D07-259E-543D-FFB8E17BF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48207"/>
            <a:ext cx="10905066" cy="556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7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4C94A4-5FDB-9698-9CC6-72FF12AC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E8B6A3-DA57-344B-24A9-059EBFA74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fr-FR" sz="2600" dirty="0">
                <a:effectLst/>
              </a:rPr>
              <a:t>On considère que 2 salles ne peuvent porter le </a:t>
            </a:r>
            <a:r>
              <a:rPr lang="fr-FR" sz="2600" dirty="0" err="1">
                <a:effectLst/>
              </a:rPr>
              <a:t>même</a:t>
            </a:r>
            <a:r>
              <a:rPr lang="fr-FR" sz="2600" dirty="0">
                <a:effectLst/>
              </a:rPr>
              <a:t> nom. De plus, les </a:t>
            </a:r>
            <a:r>
              <a:rPr lang="fr-FR" sz="2600" dirty="0" err="1">
                <a:effectLst/>
              </a:rPr>
              <a:t>cardinalités</a:t>
            </a:r>
            <a:r>
              <a:rPr lang="fr-FR" sz="2600" dirty="0">
                <a:effectLst/>
              </a:rPr>
              <a:t> minimales sont </a:t>
            </a:r>
            <a:r>
              <a:rPr lang="fr-FR" sz="2600" dirty="0" err="1">
                <a:effectLst/>
              </a:rPr>
              <a:t>égales</a:t>
            </a:r>
            <a:r>
              <a:rPr lang="fr-FR" sz="2600" dirty="0">
                <a:effectLst/>
              </a:rPr>
              <a:t> à 0, ce qui permet une grande souplesse pour </a:t>
            </a:r>
            <a:r>
              <a:rPr lang="fr-FR" sz="2600" dirty="0" err="1">
                <a:effectLst/>
              </a:rPr>
              <a:t>enregister</a:t>
            </a:r>
            <a:r>
              <a:rPr lang="fr-FR" sz="2600" dirty="0">
                <a:effectLst/>
              </a:rPr>
              <a:t> des salles sans Films, des Films non </a:t>
            </a:r>
            <a:r>
              <a:rPr lang="fr-FR" sz="2600" dirty="0" err="1">
                <a:effectLst/>
              </a:rPr>
              <a:t>projetés</a:t>
            </a:r>
            <a:r>
              <a:rPr lang="fr-FR" sz="2600" dirty="0">
                <a:effectLst/>
              </a:rPr>
              <a:t>, des spectateurs nouveaux, des Films non encore </a:t>
            </a:r>
            <a:r>
              <a:rPr lang="fr-FR" sz="2600" dirty="0" err="1">
                <a:effectLst/>
              </a:rPr>
              <a:t>visionnés</a:t>
            </a:r>
            <a:r>
              <a:rPr lang="fr-FR" sz="2600" dirty="0">
                <a:effectLst/>
              </a:rPr>
              <a:t> etc.. </a:t>
            </a:r>
            <a:endParaRPr lang="fr-FR" sz="2600" dirty="0"/>
          </a:p>
          <a:p>
            <a:r>
              <a:rPr lang="fr-FR" sz="2600" dirty="0">
                <a:effectLst/>
              </a:rPr>
              <a:t>Une salle peut projeter plusieurs Films dans la </a:t>
            </a:r>
            <a:r>
              <a:rPr lang="fr-FR" sz="2600" dirty="0" err="1">
                <a:effectLst/>
              </a:rPr>
              <a:t>journée</a:t>
            </a:r>
            <a:r>
              <a:rPr lang="fr-FR" sz="2600" dirty="0">
                <a:effectLst/>
              </a:rPr>
              <a:t>. D'où la </a:t>
            </a:r>
            <a:r>
              <a:rPr lang="fr-FR" sz="2600" dirty="0" err="1">
                <a:effectLst/>
              </a:rPr>
              <a:t>cardinalite</a:t>
            </a:r>
            <a:r>
              <a:rPr lang="fr-FR" sz="2600" dirty="0">
                <a:effectLst/>
              </a:rPr>
              <a:t>́ 0,n du </a:t>
            </a:r>
            <a:r>
              <a:rPr lang="fr-FR" sz="2600" dirty="0" err="1">
                <a:effectLst/>
              </a:rPr>
              <a:t>côte</a:t>
            </a:r>
            <a:r>
              <a:rPr lang="fr-FR" sz="2600" dirty="0">
                <a:effectLst/>
              </a:rPr>
              <a:t>́ </a:t>
            </a:r>
            <a:r>
              <a:rPr lang="fr-FR" sz="2600" dirty="0" err="1">
                <a:effectLst/>
              </a:rPr>
              <a:t>salle_cinema</a:t>
            </a:r>
            <a:r>
              <a:rPr lang="fr-FR" sz="2600" dirty="0">
                <a:effectLst/>
              </a:rPr>
              <a:t> dans l'association Projection.</a:t>
            </a:r>
            <a:br>
              <a:rPr lang="fr-FR" sz="2600" dirty="0">
                <a:effectLst/>
              </a:rPr>
            </a:br>
            <a:endParaRPr lang="fr-FR" sz="2600" dirty="0"/>
          </a:p>
          <a:p>
            <a:endParaRPr lang="fr-FR" sz="26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4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43514-6982-AC9F-2CBE-6DC2C4DD8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3378716" cy="1631121"/>
          </a:xfrm>
        </p:spPr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A802539-B8C2-1EA8-37B4-D3083D693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671"/>
            <a:ext cx="9484669" cy="113105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96E2AA1-FE4E-C039-77CF-0758D21B7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919122"/>
            <a:ext cx="9888616" cy="577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9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080056F-20B0-E20A-85DC-3ABE83EEA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75029"/>
            <a:ext cx="10905066" cy="310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3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55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E6437B-993B-0DB5-E05C-DC604588E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sz="2600">
                <a:solidFill>
                  <a:srgbClr val="FFFFFF"/>
                </a:solidFill>
              </a:rPr>
              <a:t>Correction projet</a:t>
            </a:r>
          </a:p>
        </p:txBody>
      </p:sp>
      <p:pic>
        <p:nvPicPr>
          <p:cNvPr id="2050" name="Picture 2" descr="phpMyAdmin — Wikipédia">
            <a:extLst>
              <a:ext uri="{FF2B5EF4-FFF2-40B4-BE49-F238E27FC236}">
                <a16:creationId xmlns:a16="http://schemas.microsoft.com/office/drawing/2014/main" id="{CD896073-876E-3543-EA1F-EFA126C5A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313299"/>
            <a:ext cx="5238289" cy="309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58C7C351-5565-7156-F2B3-C8F1C45F1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631025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4717</TotalTime>
  <Words>1156</Words>
  <Application>Microsoft Macintosh PowerPoint</Application>
  <PresentationFormat>Grand écran</PresentationFormat>
  <Paragraphs>193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Carlito</vt:lpstr>
      <vt:lpstr>Thème Office</vt:lpstr>
      <vt:lpstr>DMA3EDD3 : Modélisation données et processus</vt:lpstr>
      <vt:lpstr>Correction projet et td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Correction projet</vt:lpstr>
      <vt:lpstr>XML et Json</vt:lpstr>
      <vt:lpstr>Langages du web</vt:lpstr>
      <vt:lpstr>Langages du web</vt:lpstr>
      <vt:lpstr>Langages du web</vt:lpstr>
      <vt:lpstr>Langages de balisage</vt:lpstr>
      <vt:lpstr>Markup Languages (ML)</vt:lpstr>
      <vt:lpstr>W3C Technology Stack</vt:lpstr>
      <vt:lpstr>Principes de l’architecture du web</vt:lpstr>
      <vt:lpstr>Principes de l’architecture du web</vt:lpstr>
      <vt:lpstr>Principes de l’architecture du web</vt:lpstr>
      <vt:lpstr>Principes de l’architecture du web</vt:lpstr>
      <vt:lpstr>Navigateur web, browser</vt:lpstr>
      <vt:lpstr>Présentation PowerPoint</vt:lpstr>
      <vt:lpstr>JSON Schema in a nutschell</vt:lpstr>
      <vt:lpstr>JSON Schema in a nutschell</vt:lpstr>
      <vt:lpstr>Exemple d’un objet JSON…</vt:lpstr>
      <vt:lpstr>Présentation PowerPoint</vt:lpstr>
      <vt:lpstr>Présentation PowerPoint</vt:lpstr>
      <vt:lpstr>Présentation PowerPoint</vt:lpstr>
      <vt:lpstr>Type de valeur ou liste de valeurs possibles</vt:lpstr>
      <vt:lpstr>Validation des valeurs numériques et  chaines de caractères</vt:lpstr>
      <vt:lpstr>Validation des tableaux</vt:lpstr>
      <vt:lpstr>Validation des objets</vt:lpstr>
      <vt:lpstr>Référence à d’autres JSON Schemas</vt:lpstr>
      <vt:lpstr>Ressources web sur JSON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DMA3EDD3 : Modélisation données et processus</dc:title>
  <dc:creator>youssef mekouar</dc:creator>
  <cp:lastModifiedBy>youssef mekouar</cp:lastModifiedBy>
  <cp:revision>2</cp:revision>
  <dcterms:created xsi:type="dcterms:W3CDTF">2023-01-26T16:39:51Z</dcterms:created>
  <dcterms:modified xsi:type="dcterms:W3CDTF">2023-01-30T13:42:29Z</dcterms:modified>
</cp:coreProperties>
</file>