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6" r:id="rId5"/>
    <p:sldId id="272" r:id="rId6"/>
    <p:sldId id="275" r:id="rId7"/>
    <p:sldId id="276" r:id="rId8"/>
    <p:sldId id="277" r:id="rId9"/>
    <p:sldId id="278" r:id="rId10"/>
    <p:sldId id="281" r:id="rId11"/>
    <p:sldId id="283" r:id="rId12"/>
    <p:sldId id="282" r:id="rId13"/>
    <p:sldId id="290" r:id="rId14"/>
    <p:sldId id="291" r:id="rId15"/>
    <p:sldId id="287" r:id="rId16"/>
    <p:sldId id="289" r:id="rId17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 autoAdjust="0"/>
  </p:normalViewPr>
  <p:slideViewPr>
    <p:cSldViewPr snapToGrid="0">
      <p:cViewPr varScale="1">
        <p:scale>
          <a:sx n="120" d="100"/>
          <a:sy n="120" d="100"/>
        </p:scale>
        <p:origin x="-120" y="-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A47EB0-50CB-472E-B999-8DB2BEEE45AE}" type="datetime1">
              <a:rPr lang="ru-RU" noProof="1" smtClean="0"/>
              <a:t>26.12.2022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F054BB-8F28-4346-8754-0E5644500E1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622230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400416-5C0D-44C7-8754-008C5B55F8BE}" type="datetime1">
              <a:rPr lang="ru-RU" noProof="1" smtClean="0"/>
              <a:t>26.12.2022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70A596-7141-45E9-836C-E467146705EF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731376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ru-RU" noProof="1" dirty="0" smtClean="0"/>
              <a:t>12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005829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ru-RU" noProof="1" smtClean="0"/>
              <a:t>13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995866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ru-RU" noProof="1" dirty="0" smtClean="0"/>
              <a:t>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70184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ru-RU" noProof="1" dirty="0" smtClean="0"/>
              <a:t>3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221068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ru-RU" noProof="1" dirty="0" smtClean="0"/>
              <a:t>4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432625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ru-RU" noProof="1" dirty="0" smtClean="0"/>
              <a:t>5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259325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ru-RU" noProof="1" dirty="0" smtClean="0"/>
              <a:t>6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382904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ru-RU" noProof="1" dirty="0" smtClean="0"/>
              <a:t>7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548686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ru-RU" noProof="1" dirty="0" smtClean="0"/>
              <a:t>8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216171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ru-RU" noProof="1" dirty="0" smtClean="0"/>
              <a:t>9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234712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1" smtClean="0"/>
              <a:t>Образец подзаголовка</a:t>
            </a:r>
            <a:endParaRPr lang="ru-RU" noProof="1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545269-FB51-4A0D-B0CF-F5F4A60711B3}" type="datetime1">
              <a:rPr lang="ru-RU" noProof="1" smtClean="0"/>
              <a:t>26.12.2022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AA3B05-DA0C-46B8-A27A-899BB142953C}" type="datetime1">
              <a:rPr lang="ru-RU" noProof="1" smtClean="0"/>
              <a:t>26.12.2022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274638"/>
            <a:ext cx="7973291" cy="5897562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 rtlCol="0"/>
          <a:lstStyle/>
          <a:p>
            <a:pPr rtl="0"/>
            <a:fld id="{E791261C-C197-4029-8656-EFC296A5803C}" type="datetime1">
              <a:rPr lang="ru-RU" noProof="1" smtClean="0"/>
              <a:t>26.12.2022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834EF1-EB0D-4C4F-80B4-CFC66AC9F333}" type="datetime1">
              <a:rPr lang="ru-RU" noProof="1" smtClean="0"/>
              <a:t>26.12.2022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33191" y="4010334"/>
            <a:ext cx="10515600" cy="117463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172CF6A8-4FDC-40D7-8BAE-6878CA90E52F}" type="datetime1">
              <a:rPr lang="ru-RU" noProof="1" smtClean="0"/>
              <a:t>26.12.2022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205344" y="2011680"/>
            <a:ext cx="4754880" cy="420624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230391" y="2011680"/>
            <a:ext cx="4754880" cy="420624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EA74-F00C-4C35-936E-03B16969343D}" type="datetime1">
              <a:rPr lang="ru-RU" noProof="1" smtClean="0"/>
              <a:t>26.12.2022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207008" y="1913470"/>
            <a:ext cx="4754880" cy="7430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207008" y="2656566"/>
            <a:ext cx="4754880" cy="35661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231230" y="1913470"/>
            <a:ext cx="4754880" cy="7430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231230" y="2656564"/>
            <a:ext cx="4754880" cy="35661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01B63D-AB4A-4EC4-91DE-7717EAE41D75}" type="datetime1">
              <a:rPr lang="ru-RU" noProof="1" smtClean="0"/>
              <a:t>26.12.2022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129CEC-0499-484E-B184-52FA96026F4C}" type="datetime1">
              <a:rPr lang="ru-RU" noProof="1" smtClean="0"/>
              <a:t>26.12.2022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01FA3E-F7AB-4A57-A7C4-1A760E871A43}" type="datetime1">
              <a:rPr lang="ru-RU" noProof="1" smtClean="0"/>
              <a:t>26.12.2022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1207008" y="2120054"/>
            <a:ext cx="6126480" cy="411480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789023" y="2147486"/>
            <a:ext cx="3200400" cy="3432319"/>
          </a:xfrm>
        </p:spPr>
        <p:txBody>
          <a:bodyPr rtlCol="0"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206E2D-B0F0-4CDC-B364-7AEE58400ABC}" type="datetime1">
              <a:rPr lang="ru-RU" noProof="1" smtClean="0"/>
              <a:t>26.12.2022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 rtlCol="0"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FFEF01-2332-41E5-B378-0ED6C8A506D4}" type="datetime1">
              <a:rPr lang="ru-RU" noProof="1" smtClean="0"/>
              <a:t>26.12.2022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rtl="0"/>
            <a:fld id="{6C224A88-FFFD-4580-BB2F-D6A39109A426}" type="datetime1">
              <a:rPr lang="ru-RU" noProof="1" smtClean="0"/>
              <a:t>26.12.2022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rtl="0"/>
            <a:fld id="{4FAB73BC-B049-4115-A692-8D63A059BFB8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16758CB7-007C-40DF-A901-600703FB6D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27" y="199504"/>
            <a:ext cx="11471565" cy="4605251"/>
          </a:xfr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Министерство образования Тульской области</a:t>
            </a:r>
            <a:br>
              <a:rPr lang="ru-RU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Государственное профессиональное образовательное учреждение </a:t>
            </a:r>
            <a:br>
              <a:rPr lang="ru-RU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Тульской области</a:t>
            </a: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«Донской политехнический колледж»</a:t>
            </a:r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/>
                </a:solidFill>
              </a:rPr>
              <a:t/>
            </a:r>
            <a:br>
              <a:rPr lang="ru-RU" sz="2000" dirty="0" smtClean="0">
                <a:solidFill>
                  <a:schemeClr val="bg1"/>
                </a:solidFill>
              </a:rPr>
            </a:br>
            <a:r>
              <a:rPr lang="ru-RU" sz="2000" dirty="0" smtClean="0">
                <a:solidFill>
                  <a:schemeClr val="bg1"/>
                </a:solidFill>
              </a:rPr>
              <a:t/>
            </a:r>
            <a:br>
              <a:rPr lang="ru-RU" sz="2000" dirty="0" smtClean="0">
                <a:solidFill>
                  <a:schemeClr val="bg1"/>
                </a:solidFill>
              </a:rPr>
            </a:br>
            <a:r>
              <a:rPr lang="ru-RU" sz="2000" dirty="0" smtClean="0">
                <a:solidFill>
                  <a:schemeClr val="bg1"/>
                </a:solidFill>
              </a:rPr>
              <a:t/>
            </a:r>
            <a:br>
              <a:rPr lang="ru-RU" sz="2000" dirty="0" smtClean="0">
                <a:solidFill>
                  <a:schemeClr val="bg1"/>
                </a:solidFill>
              </a:rPr>
            </a:br>
            <a:r>
              <a:rPr lang="ru-RU" sz="2000" b="1" dirty="0" smtClean="0">
                <a:solidFill>
                  <a:schemeClr val="bg1"/>
                </a:solidFill>
              </a:rPr>
              <a:t/>
            </a:r>
            <a:br>
              <a:rPr lang="ru-RU" sz="2000" b="1" dirty="0" smtClean="0">
                <a:solidFill>
                  <a:schemeClr val="bg1"/>
                </a:solidFill>
              </a:rPr>
            </a:br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РАЗРАБОТКА ИНФОРМАЦИОННОЙ СИСТЕМЫ АПТЕЧНЫХ ПУНКТОВ </a:t>
            </a:r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АЙ, БОЛИТ»</a:t>
            </a:r>
            <a:b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Курсовая работа МДК 02.01</a:t>
            </a:r>
            <a:b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«Технология разработки программного обеспечения»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xmlns="" id="{607F8398-EFDA-4DF8-B695-00C93CB03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4769" y="5250483"/>
            <a:ext cx="10591799" cy="1298862"/>
          </a:xfr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algn="r"/>
            <a:r>
              <a:rPr lang="ru-RU" sz="1800" b="0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Студента группы </a:t>
            </a:r>
            <a:r>
              <a:rPr lang="ru-RU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1800" b="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-20-1 </a:t>
            </a:r>
            <a:r>
              <a:rPr lang="ru-RU" sz="1800" b="0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1800" b="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.В. </a:t>
            </a:r>
            <a:r>
              <a:rPr lang="ru-RU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Уварцев</a:t>
            </a:r>
            <a:endParaRPr lang="ru-RU" sz="1800" b="0" dirty="0" smtClean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1800" b="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Руководитель 		</a:t>
            </a:r>
            <a:r>
              <a:rPr lang="ru-RU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С.М. Гвоздев</a:t>
            </a:r>
            <a:endParaRPr lang="ru-RU" sz="1800" b="0" dirty="0" smtClean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Донской</a:t>
            </a:r>
            <a:r>
              <a:rPr lang="ru-RU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2022</a:t>
            </a:r>
            <a:endParaRPr lang="ru-RU" sz="1800" b="0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03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ОКНО ИНФОРМАЦИИ ОБ АПТЕКАХ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118" y="2189191"/>
            <a:ext cx="7922550" cy="425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5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/>
              <a:schemeClr val="bg2">
                <a:shade val="91000"/>
                <a:satMod val="105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750"/>
                    </a14:imgEffect>
                    <a14:imgEffect>
                      <a14:saturation sat="380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ОКНО ИНФОРМАЦИИ О КЛИЕНТАХ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264" y="2076299"/>
            <a:ext cx="8076647" cy="426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4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AE82C51-6401-41AD-B403-D8CC97A70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xmlns="" id="{24F3C611-0CF5-45ED-9190-A7A9C19ACA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1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ru-RU" noProof="1" smtClean="0"/>
              <a:t>Заключение</a:t>
            </a:r>
            <a:endParaRPr lang="ru-RU" noProof="1"/>
          </a:p>
        </p:txBody>
      </p:sp>
      <p:sp>
        <p:nvSpPr>
          <p:cNvPr id="5" name="Прямоугольник 4"/>
          <p:cNvSpPr/>
          <p:nvPr/>
        </p:nvSpPr>
        <p:spPr>
          <a:xfrm>
            <a:off x="304780" y="2136343"/>
            <a:ext cx="55879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В ходе выполнения курсовой работы был разработан программный продукт, а именно разработана информационная система учета аптечных пунктов «АЙ, БОЛИТ», целью которого являлась разработка программного обеспечения, осуществляющего поиск и хранение лекарственных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препаратов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892760" y="2913822"/>
            <a:ext cx="60501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При разработке данного программного продукта были выполнены следующие задачи:</a:t>
            </a:r>
          </a:p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•	разработать техническое задание;</a:t>
            </a:r>
          </a:p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•	построить модели предметной области;</a:t>
            </a:r>
          </a:p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•	выбрать инструментальные средства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разработки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•	выполнить программирование и протестировать ПП;</a:t>
            </a:r>
          </a:p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•	рассчитать технико-экономические показатели</a:t>
            </a:r>
            <a:r>
              <a:rPr lang="ru-RU" sz="2000" dirty="0"/>
              <a:t>.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02919" y="590157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 итогу цель курсовой работы достигнута, поставленные задачи решены.</a:t>
            </a:r>
          </a:p>
        </p:txBody>
      </p:sp>
    </p:spTree>
    <p:extLst>
      <p:ext uri="{BB962C8B-B14F-4D97-AF65-F5344CB8AC3E}">
        <p14:creationId xmlns:p14="http://schemas.microsoft.com/office/powerpoint/2010/main" val="4625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16758CB7-007C-40DF-A901-600703FB6D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xmlns="" id="{607F8398-EFDA-4DF8-B695-00C93CB03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597" y="1680898"/>
            <a:ext cx="10591799" cy="2012371"/>
          </a:xfr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endParaRPr lang="ru-RU" sz="4000" b="0" i="1" dirty="0" smtClean="0">
              <a:solidFill>
                <a:schemeClr val="bg1"/>
              </a:solidFill>
              <a:effectLst/>
              <a:latin typeface="Candara" panose="020E0502030303020204" pitchFamily="34" charset="0"/>
            </a:endParaRPr>
          </a:p>
          <a:p>
            <a:r>
              <a:rPr lang="ru-RU" sz="4000" b="1" i="1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sz="4000" b="1" i="1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8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xmlns="" id="{24F3C611-0CF5-45ED-9190-A7A9C19ACA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1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ru-RU" noProof="1" smtClean="0">
                <a:latin typeface="Times New Roman" pitchFamily="18" charset="0"/>
                <a:cs typeface="Times New Roman" pitchFamily="18" charset="0"/>
              </a:rPr>
              <a:t>Введение</a:t>
            </a:r>
            <a:endParaRPr lang="ru-RU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xmlns="" id="{615C66C5-CF46-4BB3-82CB-5E5DFB9B5498}"/>
              </a:ext>
            </a:extLst>
          </p:cNvPr>
          <p:cNvSpPr txBox="1">
            <a:spLocks/>
          </p:cNvSpPr>
          <p:nvPr/>
        </p:nvSpPr>
        <p:spPr>
          <a:xfrm>
            <a:off x="701661" y="2134751"/>
            <a:ext cx="5110741" cy="2013299"/>
          </a:xfrm>
          <a:prstGeom prst="rect">
            <a:avLst/>
          </a:prstGeom>
        </p:spPr>
        <p:txBody>
          <a:bodyPr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Актуальность исследования</a:t>
            </a:r>
          </a:p>
          <a:p>
            <a:pPr marL="0" indent="0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возможность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использовать автоматизированную информационную систему, с целью существенно сократить время поиска информации о препаратах и аптеках, а также решить ряд дополнительных услуг.</a:t>
            </a:r>
            <a:endParaRPr lang="ru-RU" dirty="0"/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xmlns="" id="{42B0A734-B5BB-42C2-946F-EC7ABE90A23A}"/>
              </a:ext>
            </a:extLst>
          </p:cNvPr>
          <p:cNvSpPr txBox="1">
            <a:spLocks/>
          </p:cNvSpPr>
          <p:nvPr/>
        </p:nvSpPr>
        <p:spPr>
          <a:xfrm>
            <a:off x="6665141" y="2287056"/>
            <a:ext cx="3657600" cy="1476801"/>
          </a:xfrm>
          <a:prstGeom prst="rect">
            <a:avLst/>
          </a:prstGeom>
        </p:spPr>
        <p:txBody>
          <a:bodyPr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Предмет исследования</a:t>
            </a:r>
          </a:p>
          <a:p>
            <a:pPr marL="0" indent="0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процесс автоматизации поиска и хранения лекарственных препаратов. </a:t>
            </a:r>
            <a:endParaRPr lang="ru-RU" dirty="0"/>
          </a:p>
        </p:txBody>
      </p:sp>
      <p:sp>
        <p:nvSpPr>
          <p:cNvPr id="8" name="Текст 18">
            <a:extLst>
              <a:ext uri="{FF2B5EF4-FFF2-40B4-BE49-F238E27FC236}">
                <a16:creationId xmlns:a16="http://schemas.microsoft.com/office/drawing/2014/main" xmlns="" id="{4B8BE8D6-18EB-4262-B841-22EEAC0B54F3}"/>
              </a:ext>
            </a:extLst>
          </p:cNvPr>
          <p:cNvSpPr txBox="1">
            <a:spLocks/>
          </p:cNvSpPr>
          <p:nvPr/>
        </p:nvSpPr>
        <p:spPr>
          <a:xfrm>
            <a:off x="755541" y="4229047"/>
            <a:ext cx="3657600" cy="1585711"/>
          </a:xfrm>
          <a:prstGeom prst="rect">
            <a:avLst/>
          </a:prstGeom>
        </p:spPr>
        <p:txBody>
          <a:bodyPr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Объект исследования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сеть аптечных пунктов «Ай, болит»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Текст 20">
            <a:extLst>
              <a:ext uri="{FF2B5EF4-FFF2-40B4-BE49-F238E27FC236}">
                <a16:creationId xmlns:a16="http://schemas.microsoft.com/office/drawing/2014/main" xmlns="" id="{09DC85FC-A5F4-4451-8D72-37B64A3F5EA0}"/>
              </a:ext>
            </a:extLst>
          </p:cNvPr>
          <p:cNvSpPr txBox="1">
            <a:spLocks/>
          </p:cNvSpPr>
          <p:nvPr/>
        </p:nvSpPr>
        <p:spPr>
          <a:xfrm>
            <a:off x="6482860" y="4433010"/>
            <a:ext cx="4437033" cy="1476801"/>
          </a:xfrm>
          <a:prstGeom prst="rect">
            <a:avLst/>
          </a:prstGeom>
        </p:spPr>
        <p:txBody>
          <a:bodyPr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 курсовой работы</a:t>
            </a:r>
          </a:p>
          <a:p>
            <a:pPr marL="0" indent="0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разработка информационной системы аптечных пунктов «Ай, болит».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07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AE82C51-6401-41AD-B403-D8CC97A70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199251" cy="1508760"/>
          </a:xfrm>
        </p:spPr>
        <p:txBody>
          <a:bodyPr rtlCol="0">
            <a:norm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Разработка технического проекта</a:t>
            </a:r>
            <a:endParaRPr lang="ru-RU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xmlns="" id="{627E3C21-87F8-4497-8569-36A5D95EC8B5}"/>
              </a:ext>
            </a:extLst>
          </p:cNvPr>
          <p:cNvSpPr txBox="1">
            <a:spLocks/>
          </p:cNvSpPr>
          <p:nvPr/>
        </p:nvSpPr>
        <p:spPr>
          <a:xfrm>
            <a:off x="122984" y="1894222"/>
            <a:ext cx="5971975" cy="365760"/>
          </a:xfrm>
          <a:prstGeom prst="rect">
            <a:avLst/>
          </a:prstGeom>
        </p:spPr>
        <p:txBody>
          <a:bodyPr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Проектирование внутренней структуры ПО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Текст 6">
            <a:extLst>
              <a:ext uri="{FF2B5EF4-FFF2-40B4-BE49-F238E27FC236}">
                <a16:creationId xmlns:a16="http://schemas.microsoft.com/office/drawing/2014/main" xmlns="" id="{3D14621F-E216-481D-9308-97B0F79B6DAA}"/>
              </a:ext>
            </a:extLst>
          </p:cNvPr>
          <p:cNvSpPr txBox="1">
            <a:spLocks/>
          </p:cNvSpPr>
          <p:nvPr/>
        </p:nvSpPr>
        <p:spPr>
          <a:xfrm>
            <a:off x="1137007" y="2606371"/>
            <a:ext cx="4434060" cy="935250"/>
          </a:xfrm>
          <a:prstGeom prst="rect">
            <a:avLst/>
          </a:prstGeom>
        </p:spPr>
        <p:txBody>
          <a:bodyPr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Нелинейная структура применена в рамках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проектирования программного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обеспечения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Ай, болит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для учета данных.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xmlns="" id="{E9243144-E2F2-49CE-BDE1-6E00A2555F98}"/>
              </a:ext>
            </a:extLst>
          </p:cNvPr>
          <p:cNvSpPr txBox="1">
            <a:spLocks/>
          </p:cNvSpPr>
          <p:nvPr/>
        </p:nvSpPr>
        <p:spPr>
          <a:xfrm>
            <a:off x="286825" y="4193231"/>
            <a:ext cx="5971975" cy="365760"/>
          </a:xfrm>
          <a:prstGeom prst="rect">
            <a:avLst/>
          </a:prstGeom>
        </p:spPr>
        <p:txBody>
          <a:bodyPr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Реализация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Текст 8">
            <a:extLst>
              <a:ext uri="{FF2B5EF4-FFF2-40B4-BE49-F238E27FC236}">
                <a16:creationId xmlns:a16="http://schemas.microsoft.com/office/drawing/2014/main" xmlns="" id="{DC230641-EC34-4C9D-AC9A-13EE61C81903}"/>
              </a:ext>
            </a:extLst>
          </p:cNvPr>
          <p:cNvSpPr txBox="1">
            <a:spLocks/>
          </p:cNvSpPr>
          <p:nvPr/>
        </p:nvSpPr>
        <p:spPr>
          <a:xfrm>
            <a:off x="1137007" y="4904205"/>
            <a:ext cx="4434060" cy="612792"/>
          </a:xfrm>
          <a:prstGeom prst="rect">
            <a:avLst/>
          </a:prstGeom>
        </p:spPr>
        <p:txBody>
          <a:bodyPr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600" dirty="0" smtClean="0"/>
              <a:t>  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Разработка настоящего программного продукта будет производиться в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Visual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Studio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25" y="1879514"/>
            <a:ext cx="4514423" cy="231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223" y="4296761"/>
            <a:ext cx="3697359" cy="244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3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AE82C51-6401-41AD-B403-D8CC97A70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-691743" y="6362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ru-RU" dirty="0"/>
              <a:t>Требования к составу и параметрам технических средств</a:t>
            </a:r>
            <a:endParaRPr lang="ru-RU" b="1" dirty="0">
              <a:latin typeface="Posterama (Заголовки)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6977" y="2156616"/>
            <a:ext cx="4945712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Times New Roman"/>
              <a:buChar char="•"/>
              <a:tabLst>
                <a:tab pos="810260" algn="l"/>
              </a:tabLst>
            </a:pPr>
            <a:r>
              <a:rPr lang="ru-RU" dirty="0">
                <a:latin typeface="Times New Roman"/>
                <a:ea typeface="Calibri"/>
                <a:cs typeface="Times New Roman"/>
              </a:rPr>
              <a:t>процессор</a:t>
            </a:r>
            <a:r>
              <a:rPr lang="en-US" dirty="0">
                <a:latin typeface="Times New Roman"/>
                <a:ea typeface="Calibri"/>
                <a:cs typeface="Times New Roman"/>
              </a:rPr>
              <a:t>: Intel Core i5 9600KF;</a:t>
            </a:r>
            <a:endParaRPr lang="ru-RU" sz="14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/>
              <a:buChar char="•"/>
              <a:tabLst>
                <a:tab pos="810260" algn="l"/>
              </a:tabLst>
            </a:pPr>
            <a:r>
              <a:rPr lang="ru-RU" dirty="0">
                <a:latin typeface="Times New Roman"/>
                <a:ea typeface="Calibri"/>
                <a:cs typeface="Times New Roman"/>
              </a:rPr>
              <a:t>частота: 3.</a:t>
            </a:r>
            <a:r>
              <a:rPr lang="en-US" dirty="0">
                <a:latin typeface="Times New Roman"/>
                <a:ea typeface="Calibri"/>
                <a:cs typeface="Times New Roman"/>
              </a:rPr>
              <a:t>7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ГГц; </a:t>
            </a:r>
            <a:endParaRPr lang="ru-RU" sz="14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/>
              <a:buChar char="•"/>
              <a:tabLst>
                <a:tab pos="810260" algn="l"/>
              </a:tabLst>
            </a:pPr>
            <a:r>
              <a:rPr lang="ru-RU" dirty="0">
                <a:latin typeface="Times New Roman"/>
                <a:ea typeface="Calibri"/>
                <a:cs typeface="Times New Roman"/>
              </a:rPr>
              <a:t>оперативная память: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HyperX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16 Гб DDR4 2400 МГц;</a:t>
            </a:r>
            <a:endParaRPr lang="ru-RU" sz="14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/>
              <a:buChar char="•"/>
              <a:tabLst>
                <a:tab pos="810260" algn="l"/>
              </a:tabLst>
            </a:pPr>
            <a:r>
              <a:rPr lang="ru-RU" dirty="0">
                <a:latin typeface="Times New Roman"/>
                <a:ea typeface="Calibri"/>
                <a:cs typeface="Times New Roman"/>
              </a:rPr>
              <a:t>графический процессор: NVIDIA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GeForce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R</a:t>
            </a:r>
            <a:r>
              <a:rPr lang="ru-RU" dirty="0">
                <a:latin typeface="Times New Roman"/>
                <a:ea typeface="Calibri"/>
                <a:cs typeface="Times New Roman"/>
              </a:rPr>
              <a:t>TX 2070 – 8 Гб;</a:t>
            </a:r>
            <a:endParaRPr lang="ru-RU" sz="14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/>
              <a:buChar char="•"/>
              <a:tabLst>
                <a:tab pos="810260" algn="l"/>
              </a:tabLst>
            </a:pPr>
            <a:r>
              <a:rPr lang="ru-RU" dirty="0">
                <a:latin typeface="Times New Roman"/>
                <a:ea typeface="Calibri"/>
                <a:cs typeface="Times New Roman"/>
              </a:rPr>
              <a:t>разрешение экрана: 1920 x 1080.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71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AE82C51-6401-41AD-B403-D8CC97A70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Прототипирование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15">
            <a:extLst>
              <a:ext uri="{FF2B5EF4-FFF2-40B4-BE49-F238E27FC236}">
                <a16:creationId xmlns:a16="http://schemas.microsoft.com/office/drawing/2014/main" xmlns="" id="{5A3B10F8-938D-4E55-B8D4-F4010949F98E}"/>
              </a:ext>
            </a:extLst>
          </p:cNvPr>
          <p:cNvSpPr txBox="1">
            <a:spLocks/>
          </p:cNvSpPr>
          <p:nvPr/>
        </p:nvSpPr>
        <p:spPr>
          <a:xfrm>
            <a:off x="1865130" y="1792935"/>
            <a:ext cx="8064346" cy="139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Прототипы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страницы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PageAuth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897" y="2808144"/>
            <a:ext cx="3313471" cy="3807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32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AE82C51-6401-41AD-B403-D8CC97A70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ru-RU" dirty="0" smtClean="0"/>
              <a:t>Дизайн-макет приложения</a:t>
            </a:r>
            <a:endParaRPr lang="ru-RU" noProof="1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43" y="1971688"/>
            <a:ext cx="5223313" cy="3276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0" y="2986268"/>
            <a:ext cx="5337217" cy="3345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38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AE82C51-6401-41AD-B403-D8CC97A70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ru-RU" noProof="1" smtClean="0"/>
              <a:t>ОКНО АДМИНИСТРАТОРА</a:t>
            </a:r>
            <a:endParaRPr lang="ru-RU" noProof="1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92" y="1995254"/>
            <a:ext cx="8078788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263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AE82C51-6401-41AD-B403-D8CC97A70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ru-RU" noProof="1" smtClean="0">
                <a:latin typeface="Times New Roman" pitchFamily="18" charset="0"/>
                <a:cs typeface="Times New Roman" pitchFamily="18" charset="0"/>
              </a:rPr>
              <a:t>Окно редактирования </a:t>
            </a:r>
            <a:r>
              <a:rPr lang="ru-RU" noProof="1" smtClean="0">
                <a:latin typeface="Times New Roman" pitchFamily="18" charset="0"/>
                <a:cs typeface="Times New Roman" pitchFamily="18" charset="0"/>
              </a:rPr>
              <a:t>Данных</a:t>
            </a:r>
            <a:endParaRPr lang="ru-RU" noProof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866" y="2063544"/>
            <a:ext cx="7993062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613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AE82C51-6401-41AD-B403-D8CC97A70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10421888" cy="1508760"/>
          </a:xfrm>
        </p:spPr>
        <p:txBody>
          <a:bodyPr rtlCol="0">
            <a:normAutofit/>
          </a:bodyPr>
          <a:lstStyle/>
          <a:p>
            <a:r>
              <a:rPr lang="ru-RU" noProof="1" smtClean="0">
                <a:latin typeface="Times New Roman" pitchFamily="18" charset="0"/>
                <a:cs typeface="Times New Roman" pitchFamily="18" charset="0"/>
              </a:rPr>
              <a:t>Окно </a:t>
            </a:r>
            <a:r>
              <a:rPr lang="ru-RU" noProof="1" smtClean="0">
                <a:latin typeface="Times New Roman" pitchFamily="18" charset="0"/>
                <a:cs typeface="Times New Roman" pitchFamily="18" charset="0"/>
              </a:rPr>
              <a:t>ИНФОРМАЦИИ О ПОСТАВЩИКАХ</a:t>
            </a:r>
            <a:endParaRPr lang="ru-RU" noProof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60" y="2125536"/>
            <a:ext cx="7735888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64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лосы">
  <a:themeElements>
    <a:clrScheme name="Другая 5">
      <a:dk1>
        <a:srgbClr val="2C2C2C"/>
      </a:dk1>
      <a:lt1>
        <a:srgbClr val="FFFFFF"/>
      </a:lt1>
      <a:dk2>
        <a:srgbClr val="3883C2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4682B4"/>
      </a:hlink>
      <a:folHlink>
        <a:srgbClr val="4682B4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36806608_TF89910445.potx" id="{EDA6F036-4422-4A3D-B1E6-4FA25FD13BAB}" vid="{DE7B8C12-7B2E-401E-9CEE-F51A6AE0115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4E3864-550F-4194-BC9D-CCA442A52D0D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252</Words>
  <Application>Microsoft Office PowerPoint</Application>
  <PresentationFormat>Произвольный</PresentationFormat>
  <Paragraphs>54</Paragraphs>
  <Slides>13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Полосы</vt:lpstr>
      <vt:lpstr>Министерство образования Тульской области Государственное профессиональное образовательное учреждение  Тульской области «Донской политехнический колледж»     РАЗРАБОТКА ИНФОРМАЦИОННОЙ СИСТЕМЫ АПТЕЧНЫХ ПУНКТОВ  «АЙ, БОЛИТ» Курсовая работа МДК 02.01 «Технология разработки программного обеспечения»</vt:lpstr>
      <vt:lpstr>Введение</vt:lpstr>
      <vt:lpstr>Разработка технического проекта</vt:lpstr>
      <vt:lpstr>Требования к составу и параметрам технических средств</vt:lpstr>
      <vt:lpstr>Прототипирование приложения</vt:lpstr>
      <vt:lpstr>Дизайн-макет приложения</vt:lpstr>
      <vt:lpstr>ОКНО АДМИНИСТРАТОРА</vt:lpstr>
      <vt:lpstr>Окно редактирования Данных</vt:lpstr>
      <vt:lpstr>Окно ИНФОРМАЦИИ О ПОСТАВЩИКАХ</vt:lpstr>
      <vt:lpstr>ОКНО ИНФОРМАЦИИ ОБ АПТЕКАХ</vt:lpstr>
      <vt:lpstr>ОКНО ИНФОРМАЦИИ О КЛИЕНТАХ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2022-12-24T14:19:55Z</dcterms:created>
  <dcterms:modified xsi:type="dcterms:W3CDTF">2022-12-25T23:14:34Z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