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[Coffee_Chain_Sales_Analysis-Hemaraj_Kuppusamy.xlsx]Pivot Tables!PivotTable1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Most</a:t>
            </a:r>
            <a:r>
              <a:rPr lang="en-IN" baseline="0" dirty="0"/>
              <a:t> Popular Coffee Product By total 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38118604739626"/>
          <c:y val="9.4509127450999403E-2"/>
          <c:w val="0.85922876488265054"/>
          <c:h val="0.787522548098946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Tables'!$A$4:$A$17</c:f>
              <c:strCache>
                <c:ptCount val="13"/>
                <c:pt idx="0">
                  <c:v>Regular Espresso</c:v>
                </c:pt>
                <c:pt idx="1">
                  <c:v>Amaretto</c:v>
                </c:pt>
                <c:pt idx="2">
                  <c:v>Mint</c:v>
                </c:pt>
                <c:pt idx="3">
                  <c:v>Green Tea</c:v>
                </c:pt>
                <c:pt idx="4">
                  <c:v>Caffe Latte</c:v>
                </c:pt>
                <c:pt idx="5">
                  <c:v>Decaf Irish Cream</c:v>
                </c:pt>
                <c:pt idx="6">
                  <c:v>Earl Grey</c:v>
                </c:pt>
                <c:pt idx="7">
                  <c:v>Darjeeling</c:v>
                </c:pt>
                <c:pt idx="8">
                  <c:v>Decaf Espresso</c:v>
                </c:pt>
                <c:pt idx="9">
                  <c:v>Chamomile</c:v>
                </c:pt>
                <c:pt idx="10">
                  <c:v>Caffe Mocha</c:v>
                </c:pt>
                <c:pt idx="11">
                  <c:v>Lemon</c:v>
                </c:pt>
                <c:pt idx="12">
                  <c:v>Colombian</c:v>
                </c:pt>
              </c:strCache>
            </c:strRef>
          </c:cat>
          <c:val>
            <c:numRef>
              <c:f>'Pivot Tables'!$B$4:$B$17</c:f>
              <c:numCache>
                <c:formatCode>General</c:formatCode>
                <c:ptCount val="13"/>
                <c:pt idx="0">
                  <c:v>6744</c:v>
                </c:pt>
                <c:pt idx="1">
                  <c:v>6781</c:v>
                </c:pt>
                <c:pt idx="2">
                  <c:v>8342</c:v>
                </c:pt>
                <c:pt idx="3">
                  <c:v>8520</c:v>
                </c:pt>
                <c:pt idx="4">
                  <c:v>8665</c:v>
                </c:pt>
                <c:pt idx="5">
                  <c:v>14831</c:v>
                </c:pt>
                <c:pt idx="6">
                  <c:v>16546</c:v>
                </c:pt>
                <c:pt idx="7">
                  <c:v>17758</c:v>
                </c:pt>
                <c:pt idx="8">
                  <c:v>18888</c:v>
                </c:pt>
                <c:pt idx="9">
                  <c:v>19295</c:v>
                </c:pt>
                <c:pt idx="10">
                  <c:v>21716</c:v>
                </c:pt>
                <c:pt idx="11">
                  <c:v>24048</c:v>
                </c:pt>
                <c:pt idx="12">
                  <c:v>30761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A-4236-8C62-7A0393A899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59823088"/>
        <c:axId val="611184208"/>
      </c:barChart>
      <c:catAx>
        <c:axId val="75982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84208"/>
        <c:crosses val="autoZero"/>
        <c:auto val="1"/>
        <c:lblAlgn val="ctr"/>
        <c:lblOffset val="100"/>
        <c:noMultiLvlLbl val="0"/>
      </c:catAx>
      <c:valAx>
        <c:axId val="6111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82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[Coffee_Chain_Sales_Analysis-Hemaraj_Kuppusamy.xlsx]Pivot Tables!PivotTable2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69-4427-8460-E81B54B058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69-4427-8460-E81B54B058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69-4427-8460-E81B54B058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69-4427-8460-E81B54B05856}"/>
              </c:ext>
            </c:extLst>
          </c:dPt>
          <c:dLbls>
            <c:dLbl>
              <c:idx val="0"/>
              <c:layout>
                <c:manualLayout>
                  <c:x val="-0.13887400623835064"/>
                  <c:y val="0.182166726648217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105EC5D-2742-4A15-96A3-F605C5179807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87778C33-C3D8-492A-9053-DBEEC0A5388D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20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2342995169082"/>
                      <c:h val="0.2304851978862593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69-4427-8460-E81B54B05856}"/>
                </c:ext>
              </c:extLst>
            </c:dLbl>
            <c:dLbl>
              <c:idx val="1"/>
              <c:layout>
                <c:manualLayout>
                  <c:x val="-0.13196379664498459"/>
                  <c:y val="-0.146778990738021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2AA6AC-629B-438E-99F1-29B13C2FE14B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57471AFE-4844-4F82-A7E4-EE784F53203F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20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18840579710143"/>
                      <c:h val="0.242159767869101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69-4427-8460-E81B54B05856}"/>
                </c:ext>
              </c:extLst>
            </c:dLbl>
            <c:dLbl>
              <c:idx val="2"/>
              <c:layout>
                <c:manualLayout>
                  <c:x val="9.0634438358248692E-2"/>
                  <c:y val="-0.213527278159838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DBE0965-E60B-4EDE-909D-E040C1EF1692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375CCD50-B8AC-4035-8A75-645C3257DFCB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20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965023393814892E-2"/>
                      <c:h val="0.175030990467759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F69-4427-8460-E81B54B05856}"/>
                </c:ext>
              </c:extLst>
            </c:dLbl>
            <c:dLbl>
              <c:idx val="3"/>
              <c:layout>
                <c:manualLayout>
                  <c:x val="0.12006870744417818"/>
                  <c:y val="0.193770513805178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A4ACD11-0D1B-4C60-91CA-80B43E979DEC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8FCBFD2-2D34-475E-8BC7-6856AAD553D4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20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63652097835593"/>
                      <c:h val="0.163356420484917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F69-4427-8460-E81B54B058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Tables'!$A$23:$A$27</c:f>
              <c:strCache>
                <c:ptCount val="4"/>
                <c:pt idx="0">
                  <c:v>Espresso</c:v>
                </c:pt>
                <c:pt idx="1">
                  <c:v>Herbal Tea</c:v>
                </c:pt>
                <c:pt idx="2">
                  <c:v>Tea</c:v>
                </c:pt>
                <c:pt idx="3">
                  <c:v>Coffee</c:v>
                </c:pt>
              </c:strCache>
            </c:strRef>
          </c:cat>
          <c:val>
            <c:numRef>
              <c:f>'Pivot Tables'!$B$23:$B$27</c:f>
              <c:numCache>
                <c:formatCode>0.00</c:formatCode>
                <c:ptCount val="4"/>
                <c:pt idx="0">
                  <c:v>56013</c:v>
                </c:pt>
                <c:pt idx="1">
                  <c:v>51685</c:v>
                </c:pt>
                <c:pt idx="2">
                  <c:v>42824</c:v>
                </c:pt>
                <c:pt idx="3">
                  <c:v>52373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69-4427-8460-E81B54B058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[Coffee_Chain_Sales_Analysis-Hemaraj_Kuppusamy.xlsx]Pivot Tables!PivotTable5</c:name>
    <c:fmtId val="1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032989082886378"/>
          <c:y val="9.4173644120086775E-2"/>
          <c:w val="0.70081754726311385"/>
          <c:h val="0.79224416316596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Tables'!$B$32:$B$33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Tables'!$A$34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Tables'!$B$34</c:f>
              <c:numCache>
                <c:formatCode>General</c:formatCode>
                <c:ptCount val="1"/>
                <c:pt idx="0">
                  <c:v>67418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8-432F-B431-CDBFE5444818}"/>
            </c:ext>
          </c:extLst>
        </c:ser>
        <c:ser>
          <c:idx val="1"/>
          <c:order val="1"/>
          <c:tx>
            <c:strRef>
              <c:f>'Pivot Tables'!$C$32:$C$33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Tables'!$A$34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Tables'!$C$34</c:f>
              <c:numCache>
                <c:formatCode>General</c:formatCode>
                <c:ptCount val="1"/>
                <c:pt idx="0">
                  <c:v>64981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8-432F-B431-CDBFE5444818}"/>
            </c:ext>
          </c:extLst>
        </c:ser>
        <c:ser>
          <c:idx val="2"/>
          <c:order val="2"/>
          <c:tx>
            <c:strRef>
              <c:f>'Pivot Tables'!$D$32:$D$33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Tables'!$A$34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Tables'!$D$34</c:f>
              <c:numCache>
                <c:formatCode>General</c:formatCode>
                <c:ptCount val="1"/>
                <c:pt idx="0">
                  <c:v>44108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8-432F-B431-CDBFE5444818}"/>
            </c:ext>
          </c:extLst>
        </c:ser>
        <c:ser>
          <c:idx val="3"/>
          <c:order val="3"/>
          <c:tx>
            <c:strRef>
              <c:f>'Pivot Tables'!$E$32:$E$33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Tables'!$A$34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Tables'!$E$34</c:f>
              <c:numCache>
                <c:formatCode>General</c:formatCode>
                <c:ptCount val="1"/>
                <c:pt idx="0">
                  <c:v>26388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A8-432F-B431-CDBFE54448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9057024"/>
        <c:axId val="611187536"/>
      </c:barChart>
      <c:catAx>
        <c:axId val="60905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Markets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87536"/>
        <c:crosses val="autoZero"/>
        <c:auto val="1"/>
        <c:lblAlgn val="ctr"/>
        <c:lblOffset val="100"/>
        <c:noMultiLvlLbl val="0"/>
      </c:catAx>
      <c:valAx>
        <c:axId val="61118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Total</a:t>
                </a:r>
                <a:r>
                  <a:rPr lang="en-US" sz="1800" baseline="0" dirty="0"/>
                  <a:t> Sales</a:t>
                </a:r>
                <a:endParaRPr lang="en-IN" sz="1800" dirty="0"/>
              </a:p>
            </c:rich>
          </c:tx>
          <c:layout>
            <c:manualLayout>
              <c:xMode val="edge"/>
              <c:yMode val="edge"/>
              <c:x val="7.40265890676709E-2"/>
              <c:y val="0.403755120838693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233500703716383"/>
          <c:y val="0.34097695927091853"/>
          <c:w val="9.2302674122256456E-2"/>
          <c:h val="0.524582633921485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7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7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91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2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5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04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5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3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5A2907-A253-437C-A5C4-39C6E8246D4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FBA3-7B44-46EE-85E2-3C69CB434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9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1989-C402-4B54-B526-9582DAD3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Chain Sales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091B-2A1E-423C-BC44-F19E67C41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three-year analysis of sales data from 2012 to 2014</a:t>
            </a:r>
          </a:p>
          <a:p>
            <a:r>
              <a:rPr lang="en-US" dirty="0"/>
              <a:t>Prepared by: </a:t>
            </a:r>
            <a:r>
              <a:rPr lang="en-US" dirty="0" err="1"/>
              <a:t>Hemaraj</a:t>
            </a:r>
            <a:r>
              <a:rPr lang="en-US" dirty="0"/>
              <a:t> K</a:t>
            </a:r>
          </a:p>
          <a:p>
            <a:r>
              <a:rPr lang="en-US" dirty="0"/>
              <a:t>Date: October 08, 2023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6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FF91-4293-415F-9A96-4508595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ED15-E5D5-45A1-9F58-A082D200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for Feedback:</a:t>
            </a:r>
          </a:p>
          <a:p>
            <a:pPr marL="0" indent="0">
              <a:buNone/>
            </a:pPr>
            <a:r>
              <a:rPr lang="en-US" dirty="0"/>
              <a:t>If you’ve any questions you can ask me now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- </a:t>
            </a:r>
            <a:r>
              <a:rPr lang="en-US" dirty="0" err="1"/>
              <a:t>Hemaraj</a:t>
            </a:r>
            <a:r>
              <a:rPr lang="en-US" dirty="0"/>
              <a:t>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5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12D-C5E8-4C8C-BB2F-D72DD468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38BC-3794-4593-91E1-B2418416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KEY INSIGHTS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1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BA78-2C1A-4AB9-BBEA-34E6B5E2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206D-7287-429F-9078-C9542C0C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Key findings:</a:t>
            </a:r>
          </a:p>
          <a:p>
            <a:r>
              <a:rPr lang="en-US" dirty="0"/>
              <a:t>The most popular coffee products are the Colombian, Lemon, and Caffe Mocha.</a:t>
            </a:r>
          </a:p>
          <a:p>
            <a:r>
              <a:rPr lang="en-US" dirty="0"/>
              <a:t>The most profitable coffee type are the espresso and coffee.</a:t>
            </a:r>
          </a:p>
          <a:p>
            <a:r>
              <a:rPr lang="en-US" dirty="0"/>
              <a:t>Sales are increasing over time.</a:t>
            </a:r>
          </a:p>
          <a:p>
            <a:r>
              <a:rPr lang="en-US" dirty="0"/>
              <a:t>Sales are highest in the West market.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The coffee chain should focus on promoting its most popular and profitable coffee products.</a:t>
            </a:r>
          </a:p>
          <a:p>
            <a:r>
              <a:rPr lang="en-US" dirty="0"/>
              <a:t>The coffee chain should expand its hours of operation to capture more sales in the evening.</a:t>
            </a:r>
          </a:p>
          <a:p>
            <a:r>
              <a:rPr lang="en-US" dirty="0"/>
              <a:t>The coffee chain should open new stores in the West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AEE-FFC9-453F-A9D2-3CBB0234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59" y="258417"/>
            <a:ext cx="9404723" cy="1400530"/>
          </a:xfrm>
        </p:spPr>
        <p:txBody>
          <a:bodyPr/>
          <a:lstStyle/>
          <a:p>
            <a:r>
              <a:rPr lang="en-US" dirty="0"/>
              <a:t>Most Popular Coffee Product: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4561A5-3B4B-41AC-BA4F-942DEFE25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2011"/>
              </p:ext>
            </p:extLst>
          </p:nvPr>
        </p:nvGraphicFramePr>
        <p:xfrm>
          <a:off x="838200" y="1961322"/>
          <a:ext cx="10515600" cy="4638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94FDDF-41C2-421D-9A64-CB6E0A6DA32A}"/>
              </a:ext>
            </a:extLst>
          </p:cNvPr>
          <p:cNvSpPr txBox="1"/>
          <p:nvPr/>
        </p:nvSpPr>
        <p:spPr>
          <a:xfrm>
            <a:off x="954158" y="1410865"/>
            <a:ext cx="100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most popular coffee products are the Colombian, Lemon, and Caffe Mocha.</a:t>
            </a:r>
          </a:p>
        </p:txBody>
      </p:sp>
    </p:spTree>
    <p:extLst>
      <p:ext uri="{BB962C8B-B14F-4D97-AF65-F5344CB8AC3E}">
        <p14:creationId xmlns:p14="http://schemas.microsoft.com/office/powerpoint/2010/main" val="37132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3DD-FA47-4F4B-99CE-BCEF8358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163"/>
            <a:ext cx="10515600" cy="1325563"/>
          </a:xfrm>
        </p:spPr>
        <p:txBody>
          <a:bodyPr/>
          <a:lstStyle/>
          <a:p>
            <a:r>
              <a:rPr lang="en-IN" dirty="0"/>
              <a:t>Most popular Coffee Type: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6C42256-44B3-49AD-A581-F1671B0DD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91534"/>
              </p:ext>
            </p:extLst>
          </p:nvPr>
        </p:nvGraphicFramePr>
        <p:xfrm>
          <a:off x="715618" y="2279373"/>
          <a:ext cx="10515600" cy="408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DEF8171-FB85-4417-9B60-4FCFAF350D78}"/>
              </a:ext>
            </a:extLst>
          </p:cNvPr>
          <p:cNvSpPr txBox="1"/>
          <p:nvPr/>
        </p:nvSpPr>
        <p:spPr>
          <a:xfrm>
            <a:off x="954157" y="1525726"/>
            <a:ext cx="103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most profitable coffee types are espresso and coffee.</a:t>
            </a:r>
          </a:p>
        </p:txBody>
      </p:sp>
    </p:spTree>
    <p:extLst>
      <p:ext uri="{BB962C8B-B14F-4D97-AF65-F5344CB8AC3E}">
        <p14:creationId xmlns:p14="http://schemas.microsoft.com/office/powerpoint/2010/main" val="10307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637C-CEF9-42B9-BD88-A4CA4E0E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 Time</a:t>
            </a:r>
            <a:r>
              <a:rPr lang="en-US" b="1" dirty="0"/>
              <a:t>:</a:t>
            </a:r>
            <a:endParaRPr lang="en-IN" b="1" dirty="0"/>
          </a:p>
        </p:txBody>
      </p:sp>
      <p:pic>
        <p:nvPicPr>
          <p:cNvPr id="1026" name="Picture 2" descr="https://lh3.googleusercontent.com/BBXrEAxNFTM7khG7MvW6H015zSxhlKI7QbjfZiLKEevfBdEnX4WS8TBYPPd1xID5IsDVRU1ivIWSDMyWBQ7FMDY58N94AOffmT-YXi1yHewsna87PGEm35WhQM5-0FmSyeCAcCd7K1cN1OFY5uDNh2E">
            <a:extLst>
              <a:ext uri="{FF2B5EF4-FFF2-40B4-BE49-F238E27FC236}">
                <a16:creationId xmlns:a16="http://schemas.microsoft.com/office/drawing/2014/main" id="{84693983-F855-44F8-BC26-E1B77A951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661" y="1853248"/>
            <a:ext cx="6533322" cy="42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2E7D-A602-4CEA-ADD9-AAD44428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Markets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26D9F8-72FB-4CB6-9444-A627437C0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76606"/>
              </p:ext>
            </p:extLst>
          </p:nvPr>
        </p:nvGraphicFramePr>
        <p:xfrm>
          <a:off x="838200" y="1604820"/>
          <a:ext cx="10515600" cy="48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51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C0D4-6629-4158-8FEF-14E135F5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0434-0A7A-49C9-9691-1C48933F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coffee chain should focus on promoting its most popular and profitable coffee products.</a:t>
            </a:r>
          </a:p>
          <a:p>
            <a:r>
              <a:rPr lang="en-US" sz="2000" dirty="0"/>
              <a:t>The coffee chain should expand its hours of operation to capture more sales in the evening.</a:t>
            </a:r>
          </a:p>
          <a:p>
            <a:r>
              <a:rPr lang="en-US" sz="2000" dirty="0"/>
              <a:t>The coffee chain should open new stores in the West market.</a:t>
            </a:r>
          </a:p>
          <a:p>
            <a:r>
              <a:rPr lang="en-US" sz="2000" dirty="0"/>
              <a:t>The coffee Chain should focus on products which need improvement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015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D218-36BB-4135-BE11-99088917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5201-A339-40EB-AFC4-031A7BEB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50623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/>
              <a:t>Based on the findings of this report, the coffee chain should: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dirty="0"/>
              <a:t>Focus on promoting its most popular and profitable coffee products, such as the Colombian, Lemon, and Caffe Mocha.</a:t>
            </a:r>
          </a:p>
          <a:p>
            <a:r>
              <a:rPr lang="en-US" dirty="0"/>
              <a:t>Focus on improving products that are not selling well.</a:t>
            </a:r>
          </a:p>
          <a:p>
            <a:r>
              <a:rPr lang="en-US" dirty="0"/>
              <a:t>Expand its hours of operation to capture more sales in the evening.</a:t>
            </a:r>
          </a:p>
          <a:p>
            <a:r>
              <a:rPr lang="en-US" dirty="0"/>
              <a:t>Open new stores in the West market, where sales are highest.</a:t>
            </a:r>
          </a:p>
          <a:p>
            <a:pPr marL="0" indent="0">
              <a:buNone/>
            </a:pPr>
            <a:r>
              <a:rPr lang="en-US" dirty="0"/>
              <a:t>By implementing these recommendations, the coffee chain can increase its sales and profitability.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 to the above, the coffee chain could also consider the following:</a:t>
            </a:r>
          </a:p>
          <a:p>
            <a:r>
              <a:rPr lang="en-US" dirty="0"/>
              <a:t>Offering loyalty programs to reward customers for repeat business.</a:t>
            </a:r>
          </a:p>
          <a:p>
            <a:r>
              <a:rPr lang="en-US" dirty="0"/>
              <a:t>Partnering with local businesses to offer discounts or promotions to customers.</a:t>
            </a:r>
          </a:p>
          <a:p>
            <a:r>
              <a:rPr lang="en-US" dirty="0"/>
              <a:t>Investing in social media marketing to reach a wider audience.</a:t>
            </a:r>
          </a:p>
          <a:p>
            <a:r>
              <a:rPr lang="en-US" dirty="0"/>
              <a:t>By taking these steps, the coffee chain can position itself for long-term success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413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Coffee Chain Sales Analysis Report</vt:lpstr>
      <vt:lpstr>AGENDA</vt:lpstr>
      <vt:lpstr>Executive summary: </vt:lpstr>
      <vt:lpstr>Most Popular Coffee Product:</vt:lpstr>
      <vt:lpstr>Most popular Coffee Type:</vt:lpstr>
      <vt:lpstr>Sales over Time:</vt:lpstr>
      <vt:lpstr>Sales by Markets</vt:lpstr>
      <vt:lpstr>Recommendations: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Chain Sales Analysis Report</dc:title>
  <dc:creator>ADMIN</dc:creator>
  <cp:lastModifiedBy>ADMIN</cp:lastModifiedBy>
  <cp:revision>14</cp:revision>
  <dcterms:created xsi:type="dcterms:W3CDTF">2023-10-08T09:00:26Z</dcterms:created>
  <dcterms:modified xsi:type="dcterms:W3CDTF">2023-10-09T06:54:18Z</dcterms:modified>
</cp:coreProperties>
</file>