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1" r:id="rId3"/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4" name="Shape 4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Shape 5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" name="Shape 6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4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69" name="Shape 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77" name="Shape 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3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3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3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3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idx="3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3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/>
        </p:nvSpPr>
        <p:spPr>
          <a:xfrm>
            <a:off x="0" y="0"/>
            <a:ext cx="9144000" cy="53181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Shape 25"/>
          <p:cNvSpPr/>
          <p:nvPr/>
        </p:nvSpPr>
        <p:spPr>
          <a:xfrm flipH="1" rot="10800000">
            <a:off x="5608637" y="0"/>
            <a:ext cx="1617662" cy="531811"/>
          </a:xfrm>
          <a:prstGeom prst="rect">
            <a:avLst/>
          </a:prstGeom>
          <a:solidFill>
            <a:srgbClr val="003B7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" name="Shape 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08637" y="846137"/>
            <a:ext cx="3133724" cy="97631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/>
          <p:nvPr/>
        </p:nvSpPr>
        <p:spPr>
          <a:xfrm>
            <a:off x="5607050" y="1663700"/>
            <a:ext cx="1622424" cy="5194300"/>
          </a:xfrm>
          <a:prstGeom prst="rect">
            <a:avLst/>
          </a:prstGeom>
          <a:gradFill>
            <a:gsLst>
              <a:gs pos="0">
                <a:srgbClr val="E8E8E8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Shape 28"/>
          <p:cNvSpPr txBox="1"/>
          <p:nvPr/>
        </p:nvSpPr>
        <p:spPr>
          <a:xfrm>
            <a:off x="0" y="6324600"/>
            <a:ext cx="9144000" cy="531811"/>
          </a:xfrm>
          <a:prstGeom prst="rect">
            <a:avLst/>
          </a:prstGeom>
          <a:solidFill>
            <a:srgbClr val="BBCCDD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" name="Shape 29"/>
          <p:cNvCxnSpPr/>
          <p:nvPr/>
        </p:nvCxnSpPr>
        <p:spPr>
          <a:xfrm flipH="1" rot="10800000">
            <a:off x="1586" y="1658936"/>
            <a:ext cx="7224711" cy="3174"/>
          </a:xfrm>
          <a:prstGeom prst="straightConnector1">
            <a:avLst/>
          </a:prstGeom>
          <a:noFill/>
          <a:ln cap="flat" cmpd="sng" w="12700">
            <a:solidFill>
              <a:srgbClr val="7799BB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0" name="Shape 30"/>
          <p:cNvSpPr/>
          <p:nvPr/>
        </p:nvSpPr>
        <p:spPr>
          <a:xfrm flipH="1" rot="10800000">
            <a:off x="5608637" y="6327774"/>
            <a:ext cx="1616074" cy="531811"/>
          </a:xfrm>
          <a:prstGeom prst="rect">
            <a:avLst/>
          </a:prstGeom>
          <a:solidFill>
            <a:srgbClr val="7799B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323850" y="4005262"/>
            <a:ext cx="8640762" cy="19383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34290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48006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66294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type="ctrTitle"/>
          </p:nvPr>
        </p:nvSpPr>
        <p:spPr>
          <a:xfrm>
            <a:off x="323850" y="2106611"/>
            <a:ext cx="8640762" cy="1682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23850" y="357187"/>
            <a:ext cx="6624637" cy="503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23850" y="1052512"/>
            <a:ext cx="8820149" cy="5545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34290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48006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66294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>
            <a:off x="0" y="0"/>
            <a:ext cx="9144000" cy="53181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Shape 53"/>
          <p:cNvSpPr/>
          <p:nvPr/>
        </p:nvSpPr>
        <p:spPr>
          <a:xfrm flipH="1" rot="10800000">
            <a:off x="5608637" y="0"/>
            <a:ext cx="1617662" cy="531811"/>
          </a:xfrm>
          <a:prstGeom prst="rect">
            <a:avLst/>
          </a:prstGeom>
          <a:solidFill>
            <a:srgbClr val="003B7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" name="Shape 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08637" y="846137"/>
            <a:ext cx="3133724" cy="97631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5607050" y="1663700"/>
            <a:ext cx="1622424" cy="5194300"/>
          </a:xfrm>
          <a:prstGeom prst="rect">
            <a:avLst/>
          </a:prstGeom>
          <a:gradFill>
            <a:gsLst>
              <a:gs pos="0">
                <a:srgbClr val="E8E8E8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0" y="6324600"/>
            <a:ext cx="9144000" cy="531811"/>
          </a:xfrm>
          <a:prstGeom prst="rect">
            <a:avLst/>
          </a:prstGeom>
          <a:solidFill>
            <a:srgbClr val="BBCCDD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7" name="Shape 57"/>
          <p:cNvCxnSpPr/>
          <p:nvPr/>
        </p:nvCxnSpPr>
        <p:spPr>
          <a:xfrm flipH="1" rot="10800000">
            <a:off x="1586" y="1658936"/>
            <a:ext cx="7224711" cy="3174"/>
          </a:xfrm>
          <a:prstGeom prst="straightConnector1">
            <a:avLst/>
          </a:prstGeom>
          <a:noFill/>
          <a:ln cap="flat" cmpd="sng" w="12700">
            <a:solidFill>
              <a:srgbClr val="7799BB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8" name="Shape 58"/>
          <p:cNvSpPr/>
          <p:nvPr/>
        </p:nvSpPr>
        <p:spPr>
          <a:xfrm flipH="1" rot="10800000">
            <a:off x="5608637" y="6327774"/>
            <a:ext cx="1616074" cy="531811"/>
          </a:xfrm>
          <a:prstGeom prst="rect">
            <a:avLst/>
          </a:prstGeom>
          <a:solidFill>
            <a:srgbClr val="7799B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323850" y="4005262"/>
            <a:ext cx="8640762" cy="19383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200" u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34290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48006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66294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type="ctrTitle"/>
          </p:nvPr>
        </p:nvSpPr>
        <p:spPr>
          <a:xfrm>
            <a:off x="323850" y="2106611"/>
            <a:ext cx="8640762" cy="1682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idx="1" type="body"/>
          </p:nvPr>
        </p:nvSpPr>
        <p:spPr>
          <a:xfrm>
            <a:off x="323850" y="1052512"/>
            <a:ext cx="8820149" cy="5545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34290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48006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66294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323850" y="357187"/>
            <a:ext cx="6624637" cy="503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/>
        </p:nvSpPr>
        <p:spPr>
          <a:xfrm>
            <a:off x="0" y="6597650"/>
            <a:ext cx="9144000" cy="260350"/>
          </a:xfrm>
          <a:prstGeom prst="rect">
            <a:avLst/>
          </a:prstGeom>
          <a:solidFill>
            <a:srgbClr val="BBCCDD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Shape 14"/>
          <p:cNvSpPr txBox="1"/>
          <p:nvPr/>
        </p:nvSpPr>
        <p:spPr>
          <a:xfrm>
            <a:off x="1481137" y="6386512"/>
            <a:ext cx="4608512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Shape 15"/>
          <p:cNvSpPr txBox="1"/>
          <p:nvPr/>
        </p:nvSpPr>
        <p:spPr>
          <a:xfrm>
            <a:off x="0" y="0"/>
            <a:ext cx="9144000" cy="258762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Shape 16"/>
          <p:cNvSpPr txBox="1"/>
          <p:nvPr/>
        </p:nvSpPr>
        <p:spPr>
          <a:xfrm>
            <a:off x="317500" y="6583361"/>
            <a:ext cx="53339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Vorname Nachname</a:t>
            </a:r>
          </a:p>
        </p:txBody>
      </p:sp>
      <p:sp>
        <p:nvSpPr>
          <p:cNvPr id="17" name="Shape 17"/>
          <p:cNvSpPr/>
          <p:nvPr/>
        </p:nvSpPr>
        <p:spPr>
          <a:xfrm flipH="1" rot="10800000">
            <a:off x="6948486" y="0"/>
            <a:ext cx="963612" cy="260350"/>
          </a:xfrm>
          <a:prstGeom prst="rect">
            <a:avLst/>
          </a:prstGeom>
          <a:solidFill>
            <a:srgbClr val="003B7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945311" y="460375"/>
            <a:ext cx="1874836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/>
          <p:nvPr/>
        </p:nvSpPr>
        <p:spPr>
          <a:xfrm>
            <a:off x="6948486" y="973137"/>
            <a:ext cx="963612" cy="5884862"/>
          </a:xfrm>
          <a:prstGeom prst="rect">
            <a:avLst/>
          </a:prstGeom>
          <a:gradFill>
            <a:gsLst>
              <a:gs pos="0">
                <a:srgbClr val="E7E7E7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" name="Shape 20"/>
          <p:cNvCxnSpPr/>
          <p:nvPr/>
        </p:nvCxnSpPr>
        <p:spPr>
          <a:xfrm>
            <a:off x="-4761" y="965200"/>
            <a:ext cx="7916861" cy="3174"/>
          </a:xfrm>
          <a:prstGeom prst="straightConnector1">
            <a:avLst/>
          </a:prstGeom>
          <a:noFill/>
          <a:ln cap="flat" cmpd="sng" w="12700">
            <a:solidFill>
              <a:srgbClr val="7799BB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1" name="Shape 21"/>
          <p:cNvSpPr/>
          <p:nvPr/>
        </p:nvSpPr>
        <p:spPr>
          <a:xfrm flipH="1" rot="10800000">
            <a:off x="6948486" y="6599236"/>
            <a:ext cx="963612" cy="260350"/>
          </a:xfrm>
          <a:prstGeom prst="rect">
            <a:avLst/>
          </a:prstGeom>
          <a:solidFill>
            <a:srgbClr val="7799B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Shape 22"/>
          <p:cNvSpPr txBox="1"/>
          <p:nvPr/>
        </p:nvSpPr>
        <p:spPr>
          <a:xfrm>
            <a:off x="6943725" y="6596061"/>
            <a:ext cx="968374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323850" y="1052512"/>
            <a:ext cx="8820149" cy="5545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34290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48006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66294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323850" y="357187"/>
            <a:ext cx="6624637" cy="503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/>
        </p:nvSpPr>
        <p:spPr>
          <a:xfrm>
            <a:off x="0" y="6597650"/>
            <a:ext cx="9144000" cy="260350"/>
          </a:xfrm>
          <a:prstGeom prst="rect">
            <a:avLst/>
          </a:prstGeom>
          <a:solidFill>
            <a:srgbClr val="BBCCDD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Shape 37"/>
          <p:cNvSpPr txBox="1"/>
          <p:nvPr/>
        </p:nvSpPr>
        <p:spPr>
          <a:xfrm>
            <a:off x="1481137" y="6386512"/>
            <a:ext cx="4608512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" name="Shape 38"/>
          <p:cNvSpPr txBox="1"/>
          <p:nvPr/>
        </p:nvSpPr>
        <p:spPr>
          <a:xfrm>
            <a:off x="0" y="0"/>
            <a:ext cx="9144000" cy="258762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Shape 39"/>
          <p:cNvSpPr/>
          <p:nvPr/>
        </p:nvSpPr>
        <p:spPr>
          <a:xfrm flipH="1" rot="10800000">
            <a:off x="6948486" y="0"/>
            <a:ext cx="963612" cy="260350"/>
          </a:xfrm>
          <a:prstGeom prst="rect">
            <a:avLst/>
          </a:prstGeom>
          <a:solidFill>
            <a:srgbClr val="003B7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" name="Shape 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945311" y="460375"/>
            <a:ext cx="1874836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/>
          <p:nvPr/>
        </p:nvSpPr>
        <p:spPr>
          <a:xfrm>
            <a:off x="6948486" y="973137"/>
            <a:ext cx="963612" cy="5884862"/>
          </a:xfrm>
          <a:prstGeom prst="rect">
            <a:avLst/>
          </a:prstGeom>
          <a:gradFill>
            <a:gsLst>
              <a:gs pos="0">
                <a:srgbClr val="E7E7E7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2" name="Shape 42"/>
          <p:cNvCxnSpPr/>
          <p:nvPr/>
        </p:nvCxnSpPr>
        <p:spPr>
          <a:xfrm>
            <a:off x="-4761" y="965200"/>
            <a:ext cx="7916861" cy="3174"/>
          </a:xfrm>
          <a:prstGeom prst="straightConnector1">
            <a:avLst/>
          </a:prstGeom>
          <a:noFill/>
          <a:ln cap="flat" cmpd="sng" w="12700">
            <a:solidFill>
              <a:srgbClr val="7799BB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3" name="Shape 43"/>
          <p:cNvSpPr/>
          <p:nvPr/>
        </p:nvSpPr>
        <p:spPr>
          <a:xfrm flipH="1" rot="10800000">
            <a:off x="6948486" y="6599236"/>
            <a:ext cx="963612" cy="260350"/>
          </a:xfrm>
          <a:prstGeom prst="rect">
            <a:avLst/>
          </a:prstGeom>
          <a:solidFill>
            <a:srgbClr val="7799B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6943725" y="6596061"/>
            <a:ext cx="968374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323850" y="2106611"/>
            <a:ext cx="8640762" cy="1682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lang="en-US"/>
              <a:t>Programmieren 4</a:t>
            </a:r>
            <a:br>
              <a:rPr b="0" i="0" lang="en-US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US"/>
              <a:t>Zwischenbericht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323850" y="4005262"/>
            <a:ext cx="8640762" cy="1938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lang="en-US"/>
              <a:t>Albrecht, Daniel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lang="en-US"/>
              <a:t>Kley, Karl-Erik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lang="en-US"/>
              <a:t>Rieß, Tobias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b="0" i="0" lang="en-US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Erfurt, University of Applied Sciences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23850" y="357187"/>
            <a:ext cx="6624637" cy="503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lang="en-US"/>
              <a:t>Inhaltsangabe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23850" y="1547674"/>
            <a:ext cx="8820300" cy="50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3000"/>
              <a:t>Projekt</a:t>
            </a: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3000"/>
              <a:t>Bisher erreicht</a:t>
            </a: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3000"/>
              <a:t>ER-Modell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3000"/>
              <a:t>Zeitplan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3000"/>
              <a:t>Noch zu erledigen</a:t>
            </a:r>
          </a:p>
        </p:txBody>
      </p:sp>
      <p:sp>
        <p:nvSpPr>
          <p:cNvPr id="74" name="Shape 74"/>
          <p:cNvSpPr/>
          <p:nvPr/>
        </p:nvSpPr>
        <p:spPr>
          <a:xfrm>
            <a:off x="411525" y="6673850"/>
            <a:ext cx="2214900" cy="147600"/>
          </a:xfrm>
          <a:prstGeom prst="rect">
            <a:avLst/>
          </a:prstGeom>
          <a:solidFill>
            <a:srgbClr val="BBCCD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23850" y="357187"/>
            <a:ext cx="6624600" cy="503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Kassensystem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23850" y="1052512"/>
            <a:ext cx="8820000" cy="554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Verwalten von Inventar</a:t>
            </a:r>
          </a:p>
          <a:p>
            <a:pPr indent="-317500" lvl="1" marL="914400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3B79"/>
              </a:buClr>
              <a:buSzPct val="63636"/>
            </a:pPr>
            <a:r>
              <a:rPr lang="en-US">
                <a:solidFill>
                  <a:srgbClr val="003B79"/>
                </a:solidFill>
              </a:rPr>
              <a:t>einlesen</a:t>
            </a:r>
          </a:p>
          <a:p>
            <a:pPr indent="-3175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63636"/>
            </a:pPr>
            <a:r>
              <a:rPr lang="en-US">
                <a:solidFill>
                  <a:srgbClr val="003B79"/>
                </a:solidFill>
              </a:rPr>
              <a:t>speichern</a:t>
            </a:r>
          </a:p>
          <a:p>
            <a:pPr indent="-3175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63636"/>
            </a:pPr>
            <a:r>
              <a:rPr lang="en-US">
                <a:solidFill>
                  <a:srgbClr val="003B79"/>
                </a:solidFill>
              </a:rPr>
              <a:t>Artikel hinzufügen/löschen</a:t>
            </a:r>
          </a:p>
          <a:p>
            <a:pPr indent="-2286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</a:pPr>
            <a:r>
              <a:rPr lang="en-US">
                <a:solidFill>
                  <a:srgbClr val="003B79"/>
                </a:solidFill>
              </a:rPr>
              <a:t>Kassieren</a:t>
            </a:r>
          </a:p>
          <a:p>
            <a:pPr indent="-3175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63636"/>
            </a:pPr>
            <a:r>
              <a:rPr lang="en-US">
                <a:solidFill>
                  <a:srgbClr val="003B79"/>
                </a:solidFill>
              </a:rPr>
              <a:t>Artikel zum Einkaufskorb hinzufügen/stornieren</a:t>
            </a:r>
          </a:p>
          <a:p>
            <a:pPr indent="-3175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63636"/>
            </a:pPr>
            <a:r>
              <a:rPr lang="en-US">
                <a:solidFill>
                  <a:srgbClr val="003B79"/>
                </a:solidFill>
              </a:rPr>
              <a:t>Artikel reduzieren</a:t>
            </a:r>
          </a:p>
          <a:p>
            <a:pPr indent="-3175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63636"/>
            </a:pPr>
            <a:r>
              <a:rPr lang="en-US">
                <a:solidFill>
                  <a:srgbClr val="003B79"/>
                </a:solidFill>
              </a:rPr>
              <a:t>Rabatt auf alles</a:t>
            </a:r>
          </a:p>
          <a:p>
            <a:pPr indent="-3175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63636"/>
            </a:pPr>
            <a:r>
              <a:rPr lang="en-US">
                <a:solidFill>
                  <a:srgbClr val="003B79"/>
                </a:solidFill>
              </a:rPr>
              <a:t>Checkout (Kassenbon)</a:t>
            </a:r>
          </a:p>
          <a:p>
            <a:pPr indent="-2286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</a:pPr>
            <a:r>
              <a:rPr lang="en-US">
                <a:solidFill>
                  <a:srgbClr val="003B79"/>
                </a:solidFill>
              </a:rPr>
              <a:t>Benutzer Zugriffsverwaltung</a:t>
            </a:r>
          </a:p>
          <a:p>
            <a:pPr indent="-228600" lvl="0" marL="457200" rtl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3B79"/>
              </a:buClr>
            </a:pPr>
            <a:r>
              <a:rPr lang="en-US">
                <a:solidFill>
                  <a:srgbClr val="003B79"/>
                </a:solidFill>
              </a:rPr>
              <a:t>Statistik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23850" y="357187"/>
            <a:ext cx="6624600" cy="503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Bisher erreicht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23850" y="1052512"/>
            <a:ext cx="8820000" cy="554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SQL Verbindung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-US" sz="2400"/>
              <a:t>JDBC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-US" sz="2400"/>
              <a:t>XAMPP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-US" sz="2400"/>
              <a:t>Datenbank realisiert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-US" sz="2400"/>
              <a:t>Funktionen umgeschrieben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-US" sz="2400"/>
              <a:t>Dateispeichersytem ausgelagert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Maven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400"/>
              <a:t>	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23850" y="357187"/>
            <a:ext cx="6624600" cy="503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ER-Modell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23850" y="1052512"/>
            <a:ext cx="8820000" cy="554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50" y="981075"/>
            <a:ext cx="8753475" cy="48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23850" y="357187"/>
            <a:ext cx="6624600" cy="503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Noch zu erledigen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3850" y="1052512"/>
            <a:ext cx="8820000" cy="554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Dokumentation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GUI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Konzept erarbeiten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zusätzliche Funktionen implementieren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GUI bauen, verknüpfen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Junit Tests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Ausgabe als PDF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075" y="4167150"/>
            <a:ext cx="3528300" cy="18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23850" y="357187"/>
            <a:ext cx="6624600" cy="503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Zeitplan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23850" y="1052512"/>
            <a:ext cx="8820000" cy="554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139700" rtl="0">
              <a:spcBef>
                <a:spcPts val="0"/>
              </a:spcBef>
              <a:buNone/>
            </a:pPr>
            <a:r>
              <a:rPr lang="en-US"/>
              <a:t>25.04.2016 		Maven, Ziele verfeinern</a:t>
            </a:r>
            <a:br>
              <a:rPr lang="en-US"/>
            </a:br>
            <a:r>
              <a:rPr lang="en-US"/>
              <a:t>	bis				XAMPP, DB aufsetzen</a:t>
            </a:r>
            <a:br>
              <a:rPr lang="en-US"/>
            </a:br>
            <a:r>
              <a:rPr lang="en-US"/>
              <a:t>09.05.2016		SQl Connector</a:t>
            </a:r>
          </a:p>
          <a:p>
            <a:pPr indent="0" lvl="0" marL="139700" rtl="0">
              <a:spcBef>
                <a:spcPts val="0"/>
              </a:spcBef>
              <a:buNone/>
            </a:pPr>
            <a:r>
              <a:rPr lang="en-US"/>
              <a:t>16.05.2016		Anpassen der Funktionen</a:t>
            </a:r>
            <a:br>
              <a:rPr lang="en-US"/>
            </a:br>
            <a:r>
              <a:rPr lang="en-US"/>
              <a:t>23.05.2016		Vorbereitung Präsentation</a:t>
            </a:r>
            <a:br>
              <a:rPr lang="en-US"/>
            </a:br>
            <a:r>
              <a:rPr b="1" lang="en-US"/>
              <a:t>30.05.2016		Präsentation </a:t>
            </a:r>
            <a:br>
              <a:rPr b="1" lang="en-US"/>
            </a:br>
            <a:r>
              <a:rPr lang="en-US"/>
              <a:t>06.06.2016		Anpassen der Funktionen</a:t>
            </a:r>
          </a:p>
          <a:p>
            <a:pPr indent="0" lvl="0" marL="139700" rtl="0">
              <a:spcBef>
                <a:spcPts val="0"/>
              </a:spcBef>
              <a:buNone/>
            </a:pPr>
            <a:r>
              <a:rPr lang="en-US"/>
              <a:t>13.06.2016		GUI Konzept planen</a:t>
            </a:r>
            <a:br>
              <a:rPr lang="en-US"/>
            </a:br>
            <a:r>
              <a:rPr lang="en-US"/>
              <a:t>20.06.2016		GUI umsetzen, implementieren</a:t>
            </a:r>
          </a:p>
          <a:p>
            <a:pPr indent="0" lvl="0" marL="139700" rtl="0">
              <a:spcBef>
                <a:spcPts val="0"/>
              </a:spcBef>
              <a:buNone/>
            </a:pPr>
            <a:r>
              <a:rPr lang="en-US"/>
              <a:t>27.06.2016		Fehler beheben Feinschliffe</a:t>
            </a:r>
            <a:br>
              <a:rPr lang="en-US"/>
            </a:br>
            <a:r>
              <a:rPr lang="en-US"/>
              <a:t>	bis</a:t>
            </a:r>
            <a:br>
              <a:rPr lang="en-US"/>
            </a:br>
            <a:r>
              <a:rPr b="1" lang="en-US"/>
              <a:t>11.07.2016		Abschlusspräsentation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323850" y="1052512"/>
            <a:ext cx="8820000" cy="554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0"/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6000"/>
          </a:p>
          <a:p>
            <a:pPr lvl="0" algn="ctr">
              <a:spcBef>
                <a:spcPts val="0"/>
              </a:spcBef>
              <a:buNone/>
            </a:pPr>
            <a:r>
              <a:rPr lang="en-US" sz="6000"/>
              <a:t>Vielen Danke für Eure Aufmerksamkeit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andarddesign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andarddesign">
  <a:themeElements>
    <a:clrScheme name="Standard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BBE0E3"/>
    </a:accent4>
    <a:accent5>
      <a:srgbClr val="333399"/>
    </a:accent5>
    <a:accent6>
      <a:srgbClr val="FFFFFF"/>
    </a:accent6>
    <a:hlink>
      <a:srgbClr val="009999"/>
    </a:hlink>
    <a:folHlink>
      <a:srgbClr val="99CC00"/>
    </a:folHlink>
  </a:clrScheme>
</a:themeOverride>
</file>