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47" r:id="rId3"/>
    <p:sldId id="447" r:id="rId4"/>
    <p:sldId id="348" r:id="rId5"/>
    <p:sldId id="349" r:id="rId6"/>
    <p:sldId id="350" r:id="rId7"/>
    <p:sldId id="351" r:id="rId8"/>
    <p:sldId id="353" r:id="rId9"/>
    <p:sldId id="355" r:id="rId10"/>
    <p:sldId id="356" r:id="rId11"/>
    <p:sldId id="357" r:id="rId12"/>
    <p:sldId id="358" r:id="rId13"/>
    <p:sldId id="415" r:id="rId14"/>
    <p:sldId id="403" r:id="rId15"/>
    <p:sldId id="404" r:id="rId16"/>
    <p:sldId id="405" r:id="rId17"/>
    <p:sldId id="406" r:id="rId18"/>
    <p:sldId id="407" r:id="rId19"/>
    <p:sldId id="360" r:id="rId20"/>
    <p:sldId id="361" r:id="rId21"/>
    <p:sldId id="362" r:id="rId22"/>
    <p:sldId id="363" r:id="rId23"/>
    <p:sldId id="364" r:id="rId24"/>
    <p:sldId id="365" r:id="rId25"/>
    <p:sldId id="366" r:id="rId26"/>
    <p:sldId id="367" r:id="rId27"/>
    <p:sldId id="409" r:id="rId28"/>
    <p:sldId id="410" r:id="rId29"/>
    <p:sldId id="411" r:id="rId30"/>
    <p:sldId id="412" r:id="rId31"/>
    <p:sldId id="413" r:id="rId32"/>
    <p:sldId id="414"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55595E"/>
    <a:srgbClr val="85888C"/>
    <a:srgbClr val="878A8D"/>
    <a:srgbClr val="2DB4E5"/>
    <a:srgbClr val="1296DB"/>
    <a:srgbClr val="9DD2EE"/>
    <a:srgbClr val="21ACDF"/>
    <a:srgbClr val="8AD1EE"/>
    <a:srgbClr val="20A3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7" d="100"/>
          <a:sy n="87" d="100"/>
        </p:scale>
        <p:origin x="480" y="77"/>
      </p:cViewPr>
      <p:guideLst>
        <p:guide orient="horz" pos="2229"/>
        <p:guide pos="380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6D8B3-534F-4D0F-AF84-F3199E9D77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比较">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 name="图片 1" descr="创新技术"/>
          <p:cNvPicPr>
            <a:picLocks noChangeAspect="1"/>
          </p:cNvPicPr>
          <p:nvPr userDrawn="1"/>
        </p:nvPicPr>
        <p:blipFill>
          <a:blip r:embed="rId2"/>
          <a:stretch>
            <a:fillRect/>
          </a:stretch>
        </p:blipFill>
        <p:spPr>
          <a:xfrm>
            <a:off x="9772650" y="265430"/>
            <a:ext cx="501015" cy="518795"/>
          </a:xfrm>
          <a:prstGeom prst="rect">
            <a:avLst/>
          </a:prstGeom>
        </p:spPr>
      </p:pic>
      <p:sp>
        <p:nvSpPr>
          <p:cNvPr id="3" name="文本框 2"/>
          <p:cNvSpPr txBox="1"/>
          <p:nvPr userDrawn="1"/>
        </p:nvSpPr>
        <p:spPr>
          <a:xfrm>
            <a:off x="10295890" y="316230"/>
            <a:ext cx="1663065" cy="335280"/>
          </a:xfrm>
          <a:prstGeom prst="rect">
            <a:avLst/>
          </a:prstGeom>
          <a:noFill/>
        </p:spPr>
        <p:txBody>
          <a:bodyPr wrap="square" rtlCol="0">
            <a:spAutoFit/>
          </a:bodyPr>
          <a:lstStyle/>
          <a:p>
            <a:r>
              <a:rPr lang="x-none" altLang="zh-CN" sz="1600" b="1">
                <a:ln>
                  <a:solidFill>
                    <a:srgbClr val="00B0F0"/>
                  </a:solidFill>
                </a:ln>
                <a:solidFill>
                  <a:srgbClr val="00B0F0"/>
                </a:solidFill>
                <a:effectLst>
                  <a:outerShdw blurRad="60007" dist="200025" dir="15000000" sy="30000" kx="-1800000" algn="bl" rotWithShape="0">
                    <a:prstClr val="black">
                      <a:alpha val="32000"/>
                    </a:prstClr>
                  </a:outerShdw>
                </a:effectLst>
                <a:latin typeface="幼圆" charset="0"/>
                <a:ea typeface="幼圆" charset="0"/>
              </a:rPr>
              <a:t>点点网络科技</a:t>
            </a:r>
          </a:p>
        </p:txBody>
      </p:sp>
      <p:sp>
        <p:nvSpPr>
          <p:cNvPr id="4" name="文本框 3"/>
          <p:cNvSpPr txBox="1"/>
          <p:nvPr userDrawn="1"/>
        </p:nvSpPr>
        <p:spPr>
          <a:xfrm>
            <a:off x="10316210" y="697865"/>
            <a:ext cx="1371600" cy="254635"/>
          </a:xfrm>
          <a:prstGeom prst="rect">
            <a:avLst/>
          </a:prstGeom>
          <a:noFill/>
        </p:spPr>
        <p:txBody>
          <a:bodyPr wrap="none" rtlCol="0">
            <a:spAutoFit/>
          </a:bodyPr>
          <a:lstStyle/>
          <a:p>
            <a:r>
              <a:rPr lang="x-none" altLang="zh-CN" sz="1000">
                <a:solidFill>
                  <a:srgbClr val="21ACDF"/>
                </a:solidFill>
              </a:rPr>
              <a:t>-点点创新  -点滴创造</a:t>
            </a: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比较">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 name="图片 1" descr="创新技术"/>
          <p:cNvPicPr>
            <a:picLocks noChangeAspect="1"/>
          </p:cNvPicPr>
          <p:nvPr userDrawn="1"/>
        </p:nvPicPr>
        <p:blipFill>
          <a:blip r:embed="rId2"/>
          <a:stretch>
            <a:fillRect/>
          </a:stretch>
        </p:blipFill>
        <p:spPr>
          <a:xfrm>
            <a:off x="2895600" y="4302125"/>
            <a:ext cx="1329055" cy="1145540"/>
          </a:xfrm>
          <a:prstGeom prst="rect">
            <a:avLst/>
          </a:prstGeom>
        </p:spPr>
      </p:pic>
      <p:sp>
        <p:nvSpPr>
          <p:cNvPr id="3" name="文本框 2"/>
          <p:cNvSpPr txBox="1"/>
          <p:nvPr userDrawn="1"/>
        </p:nvSpPr>
        <p:spPr>
          <a:xfrm>
            <a:off x="4645025" y="4723130"/>
            <a:ext cx="3851910" cy="457200"/>
          </a:xfrm>
          <a:prstGeom prst="rect">
            <a:avLst/>
          </a:prstGeom>
          <a:noFill/>
        </p:spPr>
        <p:txBody>
          <a:bodyPr wrap="square" rtlCol="0">
            <a:spAutoFit/>
          </a:bodyPr>
          <a:lstStyle/>
          <a:p>
            <a:pPr algn="ctr"/>
            <a:r>
              <a:rPr lang="x-none" altLang="zh-CN" sz="2400" b="1">
                <a:ln>
                  <a:solidFill>
                    <a:srgbClr val="00B0F0"/>
                  </a:solidFill>
                </a:ln>
                <a:solidFill>
                  <a:srgbClr val="00B0F0"/>
                </a:solidFill>
                <a:effectLst>
                  <a:outerShdw blurRad="60007" dist="200025" dir="15000000" sy="30000" kx="-1800000" algn="bl" rotWithShape="0">
                    <a:prstClr val="black">
                      <a:alpha val="32000"/>
                    </a:prstClr>
                  </a:outerShdw>
                </a:effectLst>
                <a:latin typeface="幼圆" charset="0"/>
                <a:ea typeface="幼圆" charset="0"/>
              </a:rPr>
              <a:t>点点网络科技有限公司</a:t>
            </a: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比较">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 name="图片 1" descr="创新技术"/>
          <p:cNvPicPr>
            <a:picLocks noChangeAspect="1"/>
          </p:cNvPicPr>
          <p:nvPr userDrawn="1"/>
        </p:nvPicPr>
        <p:blipFill>
          <a:blip r:embed="rId2"/>
          <a:stretch>
            <a:fillRect/>
          </a:stretch>
        </p:blipFill>
        <p:spPr>
          <a:xfrm>
            <a:off x="295275" y="283210"/>
            <a:ext cx="1535430" cy="1318895"/>
          </a:xfrm>
          <a:prstGeom prst="rect">
            <a:avLst/>
          </a:prstGeom>
        </p:spPr>
      </p:pic>
      <p:sp>
        <p:nvSpPr>
          <p:cNvPr id="3" name="文本框 2"/>
          <p:cNvSpPr txBox="1"/>
          <p:nvPr userDrawn="1"/>
        </p:nvSpPr>
        <p:spPr>
          <a:xfrm>
            <a:off x="9563100" y="6093460"/>
            <a:ext cx="2259330" cy="457200"/>
          </a:xfrm>
          <a:prstGeom prst="rect">
            <a:avLst/>
          </a:prstGeom>
          <a:noFill/>
        </p:spPr>
        <p:txBody>
          <a:bodyPr wrap="square" rtlCol="0">
            <a:spAutoFit/>
          </a:bodyPr>
          <a:lstStyle/>
          <a:p>
            <a:r>
              <a:rPr lang="x-none" altLang="zh-CN" sz="2400" b="1">
                <a:ln>
                  <a:solidFill>
                    <a:srgbClr val="00B0F0"/>
                  </a:solidFill>
                </a:ln>
                <a:solidFill>
                  <a:srgbClr val="00B0F0"/>
                </a:solidFill>
                <a:effectLst>
                  <a:outerShdw blurRad="60007" dist="200025" dir="15000000" sy="30000" kx="-1800000" algn="bl" rotWithShape="0">
                    <a:prstClr val="black">
                      <a:alpha val="32000"/>
                    </a:prstClr>
                  </a:outerShdw>
                </a:effectLst>
                <a:latin typeface="幼圆" charset="0"/>
                <a:ea typeface="幼圆" charset="0"/>
              </a:rPr>
              <a:t>点点网络科技</a:t>
            </a: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4_比较">
    <p:bg>
      <p:bgPr>
        <a:solidFill>
          <a:schemeClr val="tx2">
            <a:lumMod val="20000"/>
            <a:lumOff val="8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5_比较">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 name="图片 1" descr="创新技术"/>
          <p:cNvPicPr>
            <a:picLocks noChangeAspect="1"/>
          </p:cNvPicPr>
          <p:nvPr userDrawn="1"/>
        </p:nvPicPr>
        <p:blipFill>
          <a:blip r:embed="rId2"/>
          <a:stretch>
            <a:fillRect/>
          </a:stretch>
        </p:blipFill>
        <p:spPr>
          <a:xfrm>
            <a:off x="9772650" y="265430"/>
            <a:ext cx="501015" cy="518795"/>
          </a:xfrm>
          <a:prstGeom prst="rect">
            <a:avLst/>
          </a:prstGeom>
        </p:spPr>
      </p:pic>
      <p:sp>
        <p:nvSpPr>
          <p:cNvPr id="3" name="文本框 2"/>
          <p:cNvSpPr txBox="1"/>
          <p:nvPr userDrawn="1"/>
        </p:nvSpPr>
        <p:spPr>
          <a:xfrm>
            <a:off x="10295890" y="316230"/>
            <a:ext cx="1663065" cy="335280"/>
          </a:xfrm>
          <a:prstGeom prst="rect">
            <a:avLst/>
          </a:prstGeom>
          <a:noFill/>
        </p:spPr>
        <p:txBody>
          <a:bodyPr wrap="square" rtlCol="0">
            <a:spAutoFit/>
          </a:bodyPr>
          <a:lstStyle/>
          <a:p>
            <a:r>
              <a:rPr lang="x-none" altLang="zh-CN" sz="1600" b="1">
                <a:ln>
                  <a:solidFill>
                    <a:srgbClr val="00B0F0"/>
                  </a:solidFill>
                </a:ln>
                <a:solidFill>
                  <a:srgbClr val="00B0F0"/>
                </a:solidFill>
                <a:effectLst>
                  <a:outerShdw blurRad="60007" dist="200025" dir="15000000" sy="30000" kx="-1800000" algn="bl" rotWithShape="0">
                    <a:prstClr val="black">
                      <a:alpha val="32000"/>
                    </a:prstClr>
                  </a:outerShdw>
                </a:effectLst>
                <a:latin typeface="幼圆" charset="0"/>
                <a:ea typeface="幼圆" charset="0"/>
              </a:rPr>
              <a:t>点点网络科技</a:t>
            </a:r>
          </a:p>
        </p:txBody>
      </p:sp>
      <p:sp>
        <p:nvSpPr>
          <p:cNvPr id="4" name="文本框 3"/>
          <p:cNvSpPr txBox="1"/>
          <p:nvPr userDrawn="1"/>
        </p:nvSpPr>
        <p:spPr>
          <a:xfrm>
            <a:off x="10316210" y="697865"/>
            <a:ext cx="1371600" cy="254635"/>
          </a:xfrm>
          <a:prstGeom prst="rect">
            <a:avLst/>
          </a:prstGeom>
          <a:noFill/>
        </p:spPr>
        <p:txBody>
          <a:bodyPr wrap="none" rtlCol="0">
            <a:spAutoFit/>
          </a:bodyPr>
          <a:lstStyle/>
          <a:p>
            <a:r>
              <a:rPr lang="x-none" altLang="zh-CN" sz="1000">
                <a:solidFill>
                  <a:srgbClr val="21ACDF"/>
                </a:solidFill>
              </a:rPr>
              <a:t>-点点创新  -点滴创造</a:t>
            </a: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7" name="图片 6" descr="创新技术"/>
          <p:cNvPicPr>
            <a:picLocks noChangeAspect="1"/>
          </p:cNvPicPr>
          <p:nvPr userDrawn="1"/>
        </p:nvPicPr>
        <p:blipFill>
          <a:blip r:embed="rId6"/>
          <a:stretch>
            <a:fillRect/>
          </a:stretch>
        </p:blipFill>
        <p:spPr>
          <a:xfrm>
            <a:off x="126365" y="247015"/>
            <a:ext cx="1710055" cy="1393190"/>
          </a:xfrm>
          <a:prstGeom prst="rect">
            <a:avLst/>
          </a:prstGeom>
        </p:spPr>
      </p:pic>
      <p:sp>
        <p:nvSpPr>
          <p:cNvPr id="8" name="文本框 7"/>
          <p:cNvSpPr txBox="1"/>
          <p:nvPr/>
        </p:nvSpPr>
        <p:spPr>
          <a:xfrm>
            <a:off x="8147050" y="6024245"/>
            <a:ext cx="4495165" cy="548640"/>
          </a:xfrm>
          <a:prstGeom prst="rect">
            <a:avLst/>
          </a:prstGeom>
          <a:noFill/>
        </p:spPr>
        <p:txBody>
          <a:bodyPr wrap="square" rtlCol="0" anchor="t">
            <a:spAutoFit/>
          </a:bodyPr>
          <a:lstStyle/>
          <a:p>
            <a:r>
              <a:rPr lang="x-none" altLang="zh-CN" sz="2800" b="1">
                <a:ln>
                  <a:solidFill>
                    <a:srgbClr val="00B0F0"/>
                  </a:solidFill>
                </a:ln>
                <a:solidFill>
                  <a:srgbClr val="00B0F0"/>
                </a:solidFill>
                <a:effectLst>
                  <a:outerShdw blurRad="60007" dist="200025" dir="15000000" sy="30000" kx="-1800000" algn="bl" rotWithShape="0">
                    <a:prstClr val="black">
                      <a:alpha val="32000"/>
                    </a:prstClr>
                  </a:outerShdw>
                </a:effectLst>
                <a:latin typeface="微软雅黑" pitchFamily="34" charset="-122"/>
                <a:ea typeface="微软雅黑" pitchFamily="34" charset="-122"/>
                <a:sym typeface="+mn-ea"/>
              </a:rPr>
              <a:t>点点科技有限公司</a:t>
            </a:r>
            <a:endParaRPr lang="zh-CN" altLang="en-US" sz="2800">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slide" Target="slide13.xml"/><Relationship Id="rId6" Type="http://schemas.openxmlformats.org/officeDocument/2006/relationships/image" Target="../media/image8.png"/><Relationship Id="rId5" Type="http://schemas.openxmlformats.org/officeDocument/2006/relationships/slide" Target="slide15.xml"/><Relationship Id="rId4" Type="http://schemas.openxmlformats.org/officeDocument/2006/relationships/image" Target="../media/image7.png"/><Relationship Id="rId3" Type="http://schemas.openxmlformats.org/officeDocument/2006/relationships/slide" Target="slide27.xml"/><Relationship Id="rId2" Type="http://schemas.openxmlformats.org/officeDocument/2006/relationships/image" Target="../media/image6.png"/><Relationship Id="rId14" Type="http://schemas.openxmlformats.org/officeDocument/2006/relationships/slideLayout" Target="../slideLayouts/slideLayout1.xml"/><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slide" Target="slide35.xml"/><Relationship Id="rId1" Type="http://schemas.openxmlformats.org/officeDocument/2006/relationships/slide" Target="slide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slide" Target="sl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slide" Target="slide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0.png"/><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7.png"/><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55.png"/><Relationship Id="rId7" Type="http://schemas.openxmlformats.org/officeDocument/2006/relationships/image" Target="../media/image54.jpeg"/><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7.png"/><Relationship Id="rId1" Type="http://schemas.openxmlformats.org/officeDocument/2006/relationships/slide" Target="slide1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2.png"/><Relationship Id="rId2" Type="http://schemas.openxmlformats.org/officeDocument/2006/relationships/slide" Target="slide11.xml"/><Relationship Id="rId1" Type="http://schemas.openxmlformats.org/officeDocument/2006/relationships/image" Target="../media/image6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4.png"/><Relationship Id="rId1" Type="http://schemas.openxmlformats.org/officeDocument/2006/relationships/slide" Target="slide1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9.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0"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84270" y="2172970"/>
            <a:ext cx="4297680" cy="972820"/>
          </a:xfrm>
          <a:prstGeom prst="rect">
            <a:avLst/>
          </a:prstGeom>
          <a:noFill/>
        </p:spPr>
        <p:txBody>
          <a:bodyPr wrap="none" rtlCol="0">
            <a:spAutoFit/>
          </a:bodyPr>
          <a:lstStyle/>
          <a:p>
            <a:pPr algn="ctr"/>
            <a:r>
              <a:rPr lang="x-none" altLang="zh-CN" sz="5400" b="1">
                <a:solidFill>
                  <a:srgbClr val="21ACDF"/>
                </a:solidFill>
                <a:effectLst>
                  <a:outerShdw blurRad="38100" dist="38100" dir="2700000" algn="tl">
                    <a:srgbClr val="000000">
                      <a:alpha val="43137"/>
                    </a:srgbClr>
                  </a:outerShdw>
                </a:effectLst>
                <a:latin typeface="微软雅黑" pitchFamily="34" charset="-122"/>
                <a:ea typeface="微软雅黑" pitchFamily="34" charset="-122"/>
              </a:rPr>
              <a:t>企业网络升级</a:t>
            </a:r>
          </a:p>
        </p:txBody>
      </p:sp>
      <p:sp>
        <p:nvSpPr>
          <p:cNvPr id="3" name="文本框 2"/>
          <p:cNvSpPr txBox="1"/>
          <p:nvPr/>
        </p:nvSpPr>
        <p:spPr>
          <a:xfrm>
            <a:off x="7178040" y="5312410"/>
            <a:ext cx="1885315" cy="322580"/>
          </a:xfrm>
          <a:prstGeom prst="rect">
            <a:avLst/>
          </a:prstGeom>
          <a:noFill/>
        </p:spPr>
        <p:txBody>
          <a:bodyPr wrap="none" rtlCol="0">
            <a:spAutoFit/>
          </a:bodyPr>
          <a:lstStyle/>
          <a:p>
            <a:r>
              <a:rPr lang="x-none" altLang="zh-CN" sz="1400">
                <a:solidFill>
                  <a:srgbClr val="1296DB"/>
                </a:solidFill>
                <a:latin typeface="微软雅黑" pitchFamily="34" charset="-122"/>
                <a:ea typeface="微软雅黑" pitchFamily="34" charset="-122"/>
              </a:rPr>
              <a:t>-点点创新	-点滴创造</a:t>
            </a: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解决方案"/>
          <p:cNvPicPr>
            <a:picLocks noChangeAspect="1"/>
          </p:cNvPicPr>
          <p:nvPr/>
        </p:nvPicPr>
        <p:blipFill>
          <a:blip r:embed="rId1"/>
          <a:stretch>
            <a:fillRect/>
          </a:stretch>
        </p:blipFill>
        <p:spPr>
          <a:xfrm>
            <a:off x="2237105" y="2320290"/>
            <a:ext cx="3032125" cy="1799590"/>
          </a:xfrm>
          <a:prstGeom prst="rect">
            <a:avLst/>
          </a:prstGeom>
        </p:spPr>
      </p:pic>
      <p:sp>
        <p:nvSpPr>
          <p:cNvPr id="3" name="文本框 2"/>
          <p:cNvSpPr txBox="1"/>
          <p:nvPr/>
        </p:nvSpPr>
        <p:spPr>
          <a:xfrm>
            <a:off x="5292090" y="2930525"/>
            <a:ext cx="2418080" cy="808990"/>
          </a:xfrm>
          <a:prstGeom prst="rect">
            <a:avLst/>
          </a:prstGeom>
          <a:noFill/>
        </p:spPr>
        <p:txBody>
          <a:bodyPr wrap="none" rtlCol="0">
            <a:spAutoFit/>
          </a:bodyPr>
          <a:lstStyle/>
          <a:p>
            <a:r>
              <a:rPr lang="x-none" altLang="zh-CN" sz="4400">
                <a:solidFill>
                  <a:srgbClr val="1296DB"/>
                </a:solidFill>
                <a:latin typeface="+mj-ea"/>
                <a:ea typeface="+mj-ea"/>
              </a:rPr>
              <a:t>解决方案</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互联网">
            <a:hlinkClick r:id="rId1" action="ppaction://hlinksldjump"/>
          </p:cNvPr>
          <p:cNvPicPr>
            <a:picLocks noChangeAspect="1"/>
          </p:cNvPicPr>
          <p:nvPr/>
        </p:nvPicPr>
        <p:blipFill>
          <a:blip r:embed="rId2"/>
          <a:stretch>
            <a:fillRect/>
          </a:stretch>
        </p:blipFill>
        <p:spPr>
          <a:xfrm>
            <a:off x="5160645" y="621030"/>
            <a:ext cx="981075" cy="541020"/>
          </a:xfrm>
          <a:prstGeom prst="rect">
            <a:avLst/>
          </a:prstGeom>
        </p:spPr>
      </p:pic>
      <p:pic>
        <p:nvPicPr>
          <p:cNvPr id="3" name="图片 2" descr="路由器">
            <a:hlinkClick r:id="rId3" action="ppaction://hlinksldjump"/>
          </p:cNvPr>
          <p:cNvPicPr>
            <a:picLocks noChangeAspect="1"/>
          </p:cNvPicPr>
          <p:nvPr/>
        </p:nvPicPr>
        <p:blipFill>
          <a:blip r:embed="rId4"/>
          <a:stretch>
            <a:fillRect/>
          </a:stretch>
        </p:blipFill>
        <p:spPr>
          <a:xfrm>
            <a:off x="3634105" y="1229360"/>
            <a:ext cx="1025525" cy="715645"/>
          </a:xfrm>
          <a:prstGeom prst="rect">
            <a:avLst/>
          </a:prstGeom>
        </p:spPr>
      </p:pic>
      <p:pic>
        <p:nvPicPr>
          <p:cNvPr id="4" name="图片 3" descr="三层交换机">
            <a:hlinkClick r:id="rId5" action="ppaction://hlinksldjump"/>
          </p:cNvPr>
          <p:cNvPicPr>
            <a:picLocks noChangeAspect="1"/>
          </p:cNvPicPr>
          <p:nvPr/>
        </p:nvPicPr>
        <p:blipFill>
          <a:blip r:embed="rId6"/>
          <a:stretch>
            <a:fillRect/>
          </a:stretch>
        </p:blipFill>
        <p:spPr>
          <a:xfrm>
            <a:off x="3604895" y="2021840"/>
            <a:ext cx="1082675" cy="1082040"/>
          </a:xfrm>
          <a:prstGeom prst="rect">
            <a:avLst/>
          </a:prstGeom>
        </p:spPr>
      </p:pic>
      <p:pic>
        <p:nvPicPr>
          <p:cNvPr id="5" name="图片 4" descr="交换机">
            <a:hlinkClick r:id="rId7" action="ppaction://hlinksldjump"/>
          </p:cNvPr>
          <p:cNvPicPr>
            <a:picLocks noChangeAspect="1"/>
          </p:cNvPicPr>
          <p:nvPr/>
        </p:nvPicPr>
        <p:blipFill>
          <a:blip r:embed="rId8"/>
          <a:stretch>
            <a:fillRect/>
          </a:stretch>
        </p:blipFill>
        <p:spPr>
          <a:xfrm>
            <a:off x="2941955" y="3549015"/>
            <a:ext cx="918210" cy="802640"/>
          </a:xfrm>
          <a:prstGeom prst="rect">
            <a:avLst/>
          </a:prstGeom>
        </p:spPr>
      </p:pic>
      <p:pic>
        <p:nvPicPr>
          <p:cNvPr id="6" name="图片 5" descr="交换机"/>
          <p:cNvPicPr>
            <a:picLocks noChangeAspect="1"/>
          </p:cNvPicPr>
          <p:nvPr/>
        </p:nvPicPr>
        <p:blipFill>
          <a:blip r:embed="rId8"/>
          <a:stretch>
            <a:fillRect/>
          </a:stretch>
        </p:blipFill>
        <p:spPr>
          <a:xfrm>
            <a:off x="4355465" y="3521075"/>
            <a:ext cx="918210" cy="802640"/>
          </a:xfrm>
          <a:prstGeom prst="rect">
            <a:avLst/>
          </a:prstGeom>
        </p:spPr>
      </p:pic>
      <p:pic>
        <p:nvPicPr>
          <p:cNvPr id="7" name="图片 6" descr="交换机"/>
          <p:cNvPicPr>
            <a:picLocks noChangeAspect="1"/>
          </p:cNvPicPr>
          <p:nvPr/>
        </p:nvPicPr>
        <p:blipFill>
          <a:blip r:embed="rId8"/>
          <a:stretch>
            <a:fillRect/>
          </a:stretch>
        </p:blipFill>
        <p:spPr>
          <a:xfrm>
            <a:off x="5827395" y="3522345"/>
            <a:ext cx="918210" cy="802640"/>
          </a:xfrm>
          <a:prstGeom prst="rect">
            <a:avLst/>
          </a:prstGeom>
        </p:spPr>
      </p:pic>
      <p:pic>
        <p:nvPicPr>
          <p:cNvPr id="8" name="图片 7" descr="交换机"/>
          <p:cNvPicPr>
            <a:picLocks noChangeAspect="1"/>
          </p:cNvPicPr>
          <p:nvPr/>
        </p:nvPicPr>
        <p:blipFill>
          <a:blip r:embed="rId8"/>
          <a:stretch>
            <a:fillRect/>
          </a:stretch>
        </p:blipFill>
        <p:spPr>
          <a:xfrm>
            <a:off x="7319010" y="3513455"/>
            <a:ext cx="918210" cy="802640"/>
          </a:xfrm>
          <a:prstGeom prst="rect">
            <a:avLst/>
          </a:prstGeom>
        </p:spPr>
      </p:pic>
      <p:pic>
        <p:nvPicPr>
          <p:cNvPr id="9" name="图片 8" descr="集群a"/>
          <p:cNvPicPr>
            <a:picLocks noChangeAspect="1"/>
          </p:cNvPicPr>
          <p:nvPr/>
        </p:nvPicPr>
        <p:blipFill>
          <a:blip r:embed="rId9"/>
          <a:stretch>
            <a:fillRect/>
          </a:stretch>
        </p:blipFill>
        <p:spPr>
          <a:xfrm>
            <a:off x="2822575" y="5011420"/>
            <a:ext cx="842010" cy="842010"/>
          </a:xfrm>
          <a:prstGeom prst="rect">
            <a:avLst/>
          </a:prstGeom>
        </p:spPr>
      </p:pic>
      <p:pic>
        <p:nvPicPr>
          <p:cNvPr id="10" name="图片 9" descr="集群a"/>
          <p:cNvPicPr>
            <a:picLocks noChangeAspect="1"/>
          </p:cNvPicPr>
          <p:nvPr/>
        </p:nvPicPr>
        <p:blipFill>
          <a:blip r:embed="rId9"/>
          <a:stretch>
            <a:fillRect/>
          </a:stretch>
        </p:blipFill>
        <p:spPr>
          <a:xfrm>
            <a:off x="4352290" y="5011420"/>
            <a:ext cx="842010" cy="842010"/>
          </a:xfrm>
          <a:prstGeom prst="rect">
            <a:avLst/>
          </a:prstGeom>
        </p:spPr>
      </p:pic>
      <p:pic>
        <p:nvPicPr>
          <p:cNvPr id="11" name="图片 10" descr="集群a"/>
          <p:cNvPicPr>
            <a:picLocks noChangeAspect="1"/>
          </p:cNvPicPr>
          <p:nvPr/>
        </p:nvPicPr>
        <p:blipFill>
          <a:blip r:embed="rId9"/>
          <a:stretch>
            <a:fillRect/>
          </a:stretch>
        </p:blipFill>
        <p:spPr>
          <a:xfrm>
            <a:off x="5882640" y="5041900"/>
            <a:ext cx="842010" cy="842010"/>
          </a:xfrm>
          <a:prstGeom prst="rect">
            <a:avLst/>
          </a:prstGeom>
        </p:spPr>
      </p:pic>
      <p:cxnSp>
        <p:nvCxnSpPr>
          <p:cNvPr id="16" name="直接连接符 15"/>
          <p:cNvCxnSpPr>
            <a:stCxn id="5" idx="2"/>
            <a:endCxn id="9" idx="0"/>
          </p:cNvCxnSpPr>
          <p:nvPr/>
        </p:nvCxnSpPr>
        <p:spPr>
          <a:xfrm flipH="1">
            <a:off x="3243580" y="4351655"/>
            <a:ext cx="157480" cy="65976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2"/>
            <a:endCxn id="10" idx="0"/>
          </p:cNvCxnSpPr>
          <p:nvPr/>
        </p:nvCxnSpPr>
        <p:spPr>
          <a:xfrm flipH="1">
            <a:off x="4773295" y="4323715"/>
            <a:ext cx="41275" cy="68770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2"/>
            <a:endCxn id="11" idx="0"/>
          </p:cNvCxnSpPr>
          <p:nvPr/>
        </p:nvCxnSpPr>
        <p:spPr>
          <a:xfrm>
            <a:off x="6286500" y="4324985"/>
            <a:ext cx="17145" cy="71691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flipH="1">
            <a:off x="7585710" y="4316095"/>
            <a:ext cx="192405" cy="84963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2"/>
          </p:cNvCxnSpPr>
          <p:nvPr/>
        </p:nvCxnSpPr>
        <p:spPr>
          <a:xfrm>
            <a:off x="7778115" y="4316095"/>
            <a:ext cx="639445" cy="82994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781925" y="4305935"/>
            <a:ext cx="1574800" cy="84010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434715" y="2852420"/>
            <a:ext cx="619125" cy="70675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6" idx="0"/>
          </p:cNvCxnSpPr>
          <p:nvPr/>
        </p:nvCxnSpPr>
        <p:spPr>
          <a:xfrm>
            <a:off x="4276725" y="2940050"/>
            <a:ext cx="537845" cy="58102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7" idx="0"/>
          </p:cNvCxnSpPr>
          <p:nvPr/>
        </p:nvCxnSpPr>
        <p:spPr>
          <a:xfrm>
            <a:off x="4382770" y="2823845"/>
            <a:ext cx="1903730" cy="69850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89450" y="2736850"/>
            <a:ext cx="3018790" cy="81280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170680" y="1807210"/>
            <a:ext cx="0" cy="36766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627370" y="1122680"/>
            <a:ext cx="3175" cy="45466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3531235" y="2959100"/>
            <a:ext cx="561340" cy="63881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pic>
        <p:nvPicPr>
          <p:cNvPr id="28" name="图片 27" descr="三层交换机"/>
          <p:cNvPicPr>
            <a:picLocks noChangeAspect="1"/>
          </p:cNvPicPr>
          <p:nvPr/>
        </p:nvPicPr>
        <p:blipFill>
          <a:blip r:embed="rId6"/>
          <a:stretch>
            <a:fillRect/>
          </a:stretch>
        </p:blipFill>
        <p:spPr>
          <a:xfrm>
            <a:off x="6596380" y="2080895"/>
            <a:ext cx="1082675" cy="1082040"/>
          </a:xfrm>
          <a:prstGeom prst="rect">
            <a:avLst/>
          </a:prstGeom>
        </p:spPr>
      </p:pic>
      <p:pic>
        <p:nvPicPr>
          <p:cNvPr id="30" name="图片 29" descr="路由器">
            <a:hlinkClick r:id="rId10" action="ppaction://hlinksldjump"/>
          </p:cNvPr>
          <p:cNvPicPr>
            <a:picLocks noChangeAspect="1"/>
          </p:cNvPicPr>
          <p:nvPr/>
        </p:nvPicPr>
        <p:blipFill>
          <a:blip r:embed="rId4"/>
          <a:stretch>
            <a:fillRect/>
          </a:stretch>
        </p:blipFill>
        <p:spPr>
          <a:xfrm>
            <a:off x="6663690" y="1259840"/>
            <a:ext cx="1025525" cy="715645"/>
          </a:xfrm>
          <a:prstGeom prst="rect">
            <a:avLst/>
          </a:prstGeom>
        </p:spPr>
      </p:pic>
      <p:cxnSp>
        <p:nvCxnSpPr>
          <p:cNvPr id="31" name="直接连接符 30"/>
          <p:cNvCxnSpPr/>
          <p:nvPr/>
        </p:nvCxnSpPr>
        <p:spPr>
          <a:xfrm flipH="1">
            <a:off x="3686175" y="2814320"/>
            <a:ext cx="3105785" cy="87058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639185" y="2727325"/>
            <a:ext cx="3143250" cy="89090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364990" y="2853690"/>
            <a:ext cx="627380" cy="68643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118100" y="2941320"/>
            <a:ext cx="1800860" cy="66611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205095" y="3007995"/>
            <a:ext cx="1838960" cy="70612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80560" y="2776220"/>
            <a:ext cx="1943735" cy="74422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482715" y="3027045"/>
            <a:ext cx="619125" cy="51308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6560185" y="3036570"/>
            <a:ext cx="619125" cy="53213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10405" y="2670175"/>
            <a:ext cx="3104515" cy="81153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324725" y="2949575"/>
            <a:ext cx="320675" cy="57213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411720" y="2882265"/>
            <a:ext cx="378460" cy="63881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460240" y="2552700"/>
            <a:ext cx="2399665" cy="3873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41825" y="2486660"/>
            <a:ext cx="2399665" cy="3873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450715" y="1730375"/>
            <a:ext cx="2497455" cy="57213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353560" y="1711325"/>
            <a:ext cx="2506345" cy="55118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148195" y="1887220"/>
            <a:ext cx="12700" cy="38671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89450" y="1585595"/>
            <a:ext cx="996315" cy="1905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47030" y="1585595"/>
            <a:ext cx="1344930" cy="3873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pic>
        <p:nvPicPr>
          <p:cNvPr id="49" name="图片 48" descr="邮件服务器 (1)"/>
          <p:cNvPicPr>
            <a:picLocks noChangeAspect="1"/>
          </p:cNvPicPr>
          <p:nvPr/>
        </p:nvPicPr>
        <p:blipFill>
          <a:blip r:embed="rId11"/>
          <a:stretch>
            <a:fillRect/>
          </a:stretch>
        </p:blipFill>
        <p:spPr>
          <a:xfrm>
            <a:off x="8077200" y="4994910"/>
            <a:ext cx="792480" cy="1014095"/>
          </a:xfrm>
          <a:prstGeom prst="rect">
            <a:avLst/>
          </a:prstGeom>
        </p:spPr>
      </p:pic>
      <p:pic>
        <p:nvPicPr>
          <p:cNvPr id="50" name="图片 49" descr="dns服务器 (1)"/>
          <p:cNvPicPr>
            <a:picLocks noChangeAspect="1"/>
          </p:cNvPicPr>
          <p:nvPr/>
        </p:nvPicPr>
        <p:blipFill>
          <a:blip r:embed="rId12"/>
          <a:stretch>
            <a:fillRect/>
          </a:stretch>
        </p:blipFill>
        <p:spPr>
          <a:xfrm>
            <a:off x="9025255" y="5012055"/>
            <a:ext cx="810895" cy="1014730"/>
          </a:xfrm>
          <a:prstGeom prst="rect">
            <a:avLst/>
          </a:prstGeom>
        </p:spPr>
      </p:pic>
      <p:pic>
        <p:nvPicPr>
          <p:cNvPr id="51" name="图片 50" descr="web服务器 (1)"/>
          <p:cNvPicPr>
            <a:picLocks noChangeAspect="1"/>
          </p:cNvPicPr>
          <p:nvPr/>
        </p:nvPicPr>
        <p:blipFill>
          <a:blip r:embed="rId13"/>
          <a:stretch>
            <a:fillRect/>
          </a:stretch>
        </p:blipFill>
        <p:spPr>
          <a:xfrm>
            <a:off x="7141845" y="5048250"/>
            <a:ext cx="821690" cy="917575"/>
          </a:xfrm>
          <a:prstGeom prst="rect">
            <a:avLst/>
          </a:prstGeom>
        </p:spPr>
      </p:pic>
      <p:sp>
        <p:nvSpPr>
          <p:cNvPr id="12" name="文本框 11"/>
          <p:cNvSpPr txBox="1"/>
          <p:nvPr/>
        </p:nvSpPr>
        <p:spPr>
          <a:xfrm>
            <a:off x="1025525" y="714375"/>
            <a:ext cx="2011680" cy="384810"/>
          </a:xfrm>
          <a:prstGeom prst="rect">
            <a:avLst/>
          </a:prstGeom>
          <a:noFill/>
        </p:spPr>
        <p:txBody>
          <a:bodyPr wrap="none" rtlCol="0">
            <a:spAutoFit/>
          </a:bodyPr>
          <a:p>
            <a:r>
              <a:rPr lang="x-none" altLang="zh-CN">
                <a:solidFill>
                  <a:srgbClr val="1296DB"/>
                </a:solidFill>
              </a:rPr>
              <a:t>升级后的网络拓扑</a:t>
            </a:r>
            <a:endParaRPr lang="x-none" altLang="zh-CN">
              <a:solidFill>
                <a:srgbClr val="1296DB"/>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一级菜单-网格划分"/>
          <p:cNvPicPr>
            <a:picLocks noChangeAspect="1"/>
          </p:cNvPicPr>
          <p:nvPr/>
        </p:nvPicPr>
        <p:blipFill>
          <a:blip r:embed="rId1"/>
          <a:stretch>
            <a:fillRect/>
          </a:stretch>
        </p:blipFill>
        <p:spPr>
          <a:xfrm>
            <a:off x="3034665" y="2487295"/>
            <a:ext cx="1652905" cy="1652905"/>
          </a:xfrm>
          <a:prstGeom prst="rect">
            <a:avLst/>
          </a:prstGeom>
        </p:spPr>
      </p:pic>
      <p:sp>
        <p:nvSpPr>
          <p:cNvPr id="4" name="文本框 3"/>
          <p:cNvSpPr txBox="1"/>
          <p:nvPr/>
        </p:nvSpPr>
        <p:spPr>
          <a:xfrm>
            <a:off x="5311775" y="2901315"/>
            <a:ext cx="1711960" cy="808990"/>
          </a:xfrm>
          <a:prstGeom prst="rect">
            <a:avLst/>
          </a:prstGeom>
          <a:noFill/>
        </p:spPr>
        <p:txBody>
          <a:bodyPr wrap="none" rtlCol="0">
            <a:spAutoFit/>
          </a:bodyPr>
          <a:p>
            <a:r>
              <a:rPr lang="x-none" altLang="zh-CN" sz="4400">
                <a:solidFill>
                  <a:srgbClr val="1296DB"/>
                </a:solidFill>
                <a:latin typeface="+mj-ea"/>
                <a:ea typeface="+mj-ea"/>
              </a:rPr>
              <a:t>VLAN</a:t>
            </a:r>
            <a:endParaRPr lang="x-none" altLang="zh-CN" sz="4400">
              <a:solidFill>
                <a:srgbClr val="1296DB"/>
              </a:solidFill>
              <a:latin typeface="+mj-ea"/>
              <a:ea typeface="+mj-ea"/>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65525" y="2727007"/>
            <a:ext cx="5080000" cy="1332230"/>
          </a:xfrm>
          <a:prstGeom prst="rect">
            <a:avLst/>
          </a:prstGeom>
          <a:noFill/>
          <a:ln w="9525">
            <a:noFill/>
            <a:miter/>
          </a:ln>
        </p:spPr>
        <p:txBody>
          <a:bodyPr>
            <a:spAutoFit/>
          </a:bodyPr>
          <a:p>
            <a:pPr marL="0" indent="0" algn="l"/>
            <a:r>
              <a:rPr lang="en-US" altLang="zh-CN" sz="2000" b="0" u="none">
                <a:solidFill>
                  <a:srgbClr val="1296DB"/>
                </a:solidFill>
                <a:latin typeface="+mj-ea"/>
                <a:ea typeface="+mj-ea"/>
                <a:cs typeface="微软雅黑" pitchFamily="34" charset="-122"/>
              </a:rPr>
              <a:t>VLAN</a:t>
            </a:r>
            <a:r>
              <a:rPr lang="zh-CN" altLang="en-US" sz="2000" b="0" u="none">
                <a:solidFill>
                  <a:srgbClr val="1296DB"/>
                </a:solidFill>
                <a:latin typeface="+mj-ea"/>
                <a:ea typeface="+mj-ea"/>
                <a:cs typeface="微软雅黑" pitchFamily="34" charset="-122"/>
              </a:rPr>
              <a:t>的优势</a:t>
            </a:r>
            <a:endParaRPr lang="zh-CN" altLang="en-US" sz="2000" b="0" u="none">
              <a:solidFill>
                <a:srgbClr val="1296DB"/>
              </a:solidFill>
              <a:latin typeface="+mj-ea"/>
              <a:ea typeface="+mj-ea"/>
              <a:cs typeface="微软雅黑" pitchFamily="34" charset="-122"/>
            </a:endParaRPr>
          </a:p>
          <a:p>
            <a:pPr marL="0" indent="0" algn="l"/>
            <a:endParaRPr lang="zh-CN" altLang="en-US" sz="2000" b="0" u="none">
              <a:solidFill>
                <a:srgbClr val="1296DB"/>
              </a:solidFill>
              <a:latin typeface="+mj-ea"/>
              <a:ea typeface="+mj-ea"/>
              <a:cs typeface="微软雅黑" pitchFamily="34" charset="-122"/>
            </a:endParaRPr>
          </a:p>
          <a:p>
            <a:pPr marL="0" indent="0" algn="l"/>
            <a:r>
              <a:rPr lang="zh-CN" altLang="en-US" sz="2000" b="0" u="none">
                <a:solidFill>
                  <a:srgbClr val="1296DB"/>
                </a:solidFill>
                <a:latin typeface="+mj-ea"/>
                <a:ea typeface="+mj-ea"/>
                <a:cs typeface="微软雅黑" pitchFamily="34" charset="-122"/>
              </a:rPr>
              <a:t>广播控制、安全性、带宽利用、延迟</a:t>
            </a:r>
            <a:endParaRPr lang="zh-CN" altLang="en-US" sz="2000" b="0" u="none">
              <a:solidFill>
                <a:srgbClr val="1296DB"/>
              </a:solidFill>
              <a:latin typeface="+mj-ea"/>
              <a:ea typeface="+mj-ea"/>
              <a:cs typeface="微软雅黑" pitchFamily="34" charset="-122"/>
            </a:endParaRPr>
          </a:p>
        </p:txBody>
      </p:sp>
      <p:pic>
        <p:nvPicPr>
          <p:cNvPr id="3" name="图片 2" descr="一级菜单-网格划分">
            <a:hlinkClick r:id="rId1" action="ppaction://hlinksldjump"/>
          </p:cNvPr>
          <p:cNvPicPr>
            <a:picLocks noChangeAspect="1"/>
          </p:cNvPicPr>
          <p:nvPr/>
        </p:nvPicPr>
        <p:blipFill>
          <a:blip r:embed="rId2"/>
          <a:stretch>
            <a:fillRect/>
          </a:stretch>
        </p:blipFill>
        <p:spPr>
          <a:xfrm>
            <a:off x="972820" y="435610"/>
            <a:ext cx="1517650" cy="1517650"/>
          </a:xfrm>
          <a:prstGeom prst="rect">
            <a:avLst/>
          </a:prstGeom>
        </p:spPr>
      </p:pic>
      <p:sp>
        <p:nvSpPr>
          <p:cNvPr id="2" name="文本框 1"/>
          <p:cNvSpPr txBox="1"/>
          <p:nvPr/>
        </p:nvSpPr>
        <p:spPr>
          <a:xfrm>
            <a:off x="2972435" y="875030"/>
            <a:ext cx="1572895" cy="743585"/>
          </a:xfrm>
          <a:prstGeom prst="rect">
            <a:avLst/>
          </a:prstGeom>
          <a:noFill/>
        </p:spPr>
        <p:txBody>
          <a:bodyPr wrap="none" rtlCol="0" anchor="t">
            <a:spAutoFit/>
          </a:bodyPr>
          <a:p>
            <a:r>
              <a:rPr lang="x-none" altLang="zh-CN" sz="4000">
                <a:solidFill>
                  <a:srgbClr val="1296DB"/>
                </a:solidFill>
                <a:latin typeface="+mj-ea"/>
                <a:ea typeface="+mj-ea"/>
                <a:sym typeface="+mn-ea"/>
              </a:rPr>
              <a:t>VLAN</a:t>
            </a:r>
            <a:endParaRPr lang="zh-CN" altLang="en-US" sz="4000">
              <a:latin typeface="+mj-ea"/>
              <a:ea typeface="+mj-ea"/>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通道"/>
          <p:cNvPicPr>
            <a:picLocks noChangeAspect="1"/>
          </p:cNvPicPr>
          <p:nvPr/>
        </p:nvPicPr>
        <p:blipFill>
          <a:blip r:embed="rId1"/>
          <a:stretch>
            <a:fillRect/>
          </a:stretch>
        </p:blipFill>
        <p:spPr>
          <a:xfrm>
            <a:off x="2695575" y="2601595"/>
            <a:ext cx="1363980" cy="1363980"/>
          </a:xfrm>
          <a:prstGeom prst="rect">
            <a:avLst/>
          </a:prstGeom>
        </p:spPr>
      </p:pic>
      <p:sp>
        <p:nvSpPr>
          <p:cNvPr id="5" name="文本框 4"/>
          <p:cNvSpPr txBox="1"/>
          <p:nvPr/>
        </p:nvSpPr>
        <p:spPr>
          <a:xfrm>
            <a:off x="5142865" y="3033395"/>
            <a:ext cx="2722880" cy="743585"/>
          </a:xfrm>
          <a:prstGeom prst="rect">
            <a:avLst/>
          </a:prstGeom>
          <a:noFill/>
        </p:spPr>
        <p:txBody>
          <a:bodyPr wrap="none" rtlCol="0" anchor="t">
            <a:spAutoFit/>
          </a:bodyPr>
          <a:p>
            <a:r>
              <a:rPr lang="x-none" altLang="zh-CN" sz="4000">
                <a:solidFill>
                  <a:srgbClr val="1296DB"/>
                </a:solidFill>
                <a:latin typeface="微软雅黑" pitchFamily="34" charset="-122"/>
                <a:ea typeface="微软雅黑" pitchFamily="34" charset="-122"/>
                <a:cs typeface="微软雅黑" pitchFamily="34" charset="-122"/>
                <a:sym typeface="+mn-ea"/>
              </a:rPr>
              <a:t>以太网通道</a:t>
            </a:r>
            <a:endParaRPr lang="x-none" altLang="zh-CN" sz="4000">
              <a:solidFill>
                <a:srgbClr val="1296DB"/>
              </a:solidFill>
              <a:latin typeface="微软雅黑" pitchFamily="34" charset="-122"/>
              <a:ea typeface="微软雅黑" pitchFamily="34" charset="-122"/>
              <a:cs typeface="微软雅黑" pitchFamily="34" charset="-122"/>
              <a:sym typeface="+mn-ea"/>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38855" y="2608580"/>
            <a:ext cx="4601210" cy="2555240"/>
          </a:xfrm>
          <a:prstGeom prst="rect">
            <a:avLst/>
          </a:prstGeom>
          <a:noFill/>
        </p:spPr>
        <p:txBody>
          <a:bodyPr wrap="square" rtlCol="0" anchor="t">
            <a:spAutoFit/>
          </a:bodyPr>
          <a:p>
            <a:pPr marL="0" indent="0" algn="l"/>
            <a:r>
              <a:rPr lang="x-none" altLang="zh-CN" sz="2000">
                <a:solidFill>
                  <a:srgbClr val="1296DB"/>
                </a:solidFill>
                <a:latin typeface="微软雅黑" pitchFamily="34" charset="-122"/>
                <a:ea typeface="微软雅黑" pitchFamily="34" charset="-122"/>
                <a:cs typeface="微软雅黑" pitchFamily="34" charset="-122"/>
                <a:sym typeface="+mn-ea"/>
              </a:rPr>
              <a:t>	以太网通道的</a:t>
            </a:r>
            <a:r>
              <a:rPr lang="zh-CN" altLang="en-US" sz="2000">
                <a:solidFill>
                  <a:srgbClr val="1296DB"/>
                </a:solidFill>
                <a:latin typeface="微软雅黑" pitchFamily="34" charset="-122"/>
                <a:ea typeface="微软雅黑" pitchFamily="34" charset="-122"/>
                <a:cs typeface="微软雅黑" pitchFamily="34" charset="-122"/>
                <a:sym typeface="+mn-ea"/>
              </a:rPr>
              <a:t>功能</a:t>
            </a:r>
            <a:endParaRPr lang="zh-CN" altLang="en-US" sz="2000">
              <a:solidFill>
                <a:srgbClr val="1296DB"/>
              </a:solidFill>
              <a:latin typeface="微软雅黑" pitchFamily="34" charset="-122"/>
              <a:ea typeface="微软雅黑" pitchFamily="34" charset="-122"/>
              <a:cs typeface="微软雅黑" pitchFamily="34" charset="-122"/>
              <a:sym typeface="+mn-ea"/>
            </a:endParaRPr>
          </a:p>
          <a:p>
            <a:pPr marL="0" indent="0" algn="l"/>
            <a:endParaRPr lang="zh-CN" altLang="en-US" sz="2000">
              <a:solidFill>
                <a:srgbClr val="1296DB"/>
              </a:solidFill>
              <a:latin typeface="微软雅黑" pitchFamily="34" charset="-122"/>
              <a:ea typeface="微软雅黑" pitchFamily="34" charset="-122"/>
              <a:cs typeface="微软雅黑" pitchFamily="34" charset="-122"/>
              <a:sym typeface="+mn-ea"/>
            </a:endParaRPr>
          </a:p>
          <a:p>
            <a:pPr marL="0" indent="0" algn="l"/>
            <a:endParaRPr lang="zh-CN" altLang="en-US" sz="2000" b="0" u="none">
              <a:solidFill>
                <a:srgbClr val="1296DB"/>
              </a:solidFill>
              <a:latin typeface="微软雅黑" pitchFamily="34" charset="-122"/>
              <a:ea typeface="微软雅黑" pitchFamily="34" charset="-122"/>
              <a:cs typeface="微软雅黑" pitchFamily="34" charset="-122"/>
              <a:sym typeface="+mn-ea"/>
            </a:endParaRPr>
          </a:p>
          <a:p>
            <a:pPr marL="0" indent="0" algn="l"/>
            <a:r>
              <a:rPr lang="x-none" altLang="zh-CN" sz="2000">
                <a:solidFill>
                  <a:srgbClr val="1296DB"/>
                </a:solidFill>
                <a:latin typeface="微软雅黑" pitchFamily="34" charset="-122"/>
                <a:ea typeface="微软雅黑" pitchFamily="34" charset="-122"/>
                <a:cs typeface="微软雅黑" pitchFamily="34" charset="-122"/>
                <a:sym typeface="+mn-ea"/>
              </a:rPr>
              <a:t>　</a:t>
            </a:r>
            <a:r>
              <a:rPr lang="zh-CN" altLang="en-US" sz="2000">
                <a:solidFill>
                  <a:srgbClr val="1296DB"/>
                </a:solidFill>
                <a:latin typeface="微软雅黑" pitchFamily="34" charset="-122"/>
                <a:ea typeface="微软雅黑" pitchFamily="34" charset="-122"/>
                <a:cs typeface="微软雅黑" pitchFamily="34" charset="-122"/>
                <a:sym typeface="+mn-ea"/>
              </a:rPr>
              <a:t>多条线路负载均衡，带宽提高</a:t>
            </a:r>
            <a:endParaRPr lang="zh-CN" altLang="en-US" sz="2000">
              <a:solidFill>
                <a:srgbClr val="1296DB"/>
              </a:solidFill>
              <a:latin typeface="微软雅黑" pitchFamily="34" charset="-122"/>
              <a:ea typeface="微软雅黑" pitchFamily="34" charset="-122"/>
              <a:cs typeface="微软雅黑" pitchFamily="34" charset="-122"/>
              <a:sym typeface="+mn-ea"/>
            </a:endParaRPr>
          </a:p>
          <a:p>
            <a:pPr marL="0" indent="0" algn="l"/>
            <a:endParaRPr lang="zh-CN" altLang="en-US" sz="2000" b="0" u="none">
              <a:solidFill>
                <a:srgbClr val="1296DB"/>
              </a:solidFill>
              <a:latin typeface="微软雅黑" pitchFamily="34" charset="-122"/>
              <a:ea typeface="微软雅黑" pitchFamily="34" charset="-122"/>
              <a:cs typeface="微软雅黑" pitchFamily="34" charset="-122"/>
              <a:sym typeface="+mn-ea"/>
            </a:endParaRPr>
          </a:p>
          <a:p>
            <a:pPr marL="0" indent="0" algn="l"/>
            <a:endParaRPr lang="zh-CN" altLang="en-US" sz="2000" b="0" u="none">
              <a:solidFill>
                <a:srgbClr val="1296DB"/>
              </a:solidFill>
              <a:latin typeface="微软雅黑" pitchFamily="34" charset="-122"/>
              <a:ea typeface="微软雅黑" pitchFamily="34" charset="-122"/>
              <a:cs typeface="微软雅黑" pitchFamily="34" charset="-122"/>
              <a:sym typeface="+mn-ea"/>
            </a:endParaRPr>
          </a:p>
          <a:p>
            <a:pPr marL="0" indent="0" algn="l"/>
            <a:r>
              <a:rPr lang="x-none" altLang="zh-CN" sz="2000">
                <a:solidFill>
                  <a:srgbClr val="1296DB"/>
                </a:solidFill>
                <a:latin typeface="微软雅黑" pitchFamily="34" charset="-122"/>
                <a:ea typeface="微软雅黑" pitchFamily="34" charset="-122"/>
                <a:cs typeface="微软雅黑" pitchFamily="34" charset="-122"/>
                <a:sym typeface="+mn-ea"/>
              </a:rPr>
              <a:t>　</a:t>
            </a:r>
            <a:r>
              <a:rPr lang="zh-CN" altLang="en-US" sz="2000">
                <a:solidFill>
                  <a:srgbClr val="1296DB"/>
                </a:solidFill>
                <a:latin typeface="微软雅黑" pitchFamily="34" charset="-122"/>
                <a:ea typeface="微软雅黑" pitchFamily="34" charset="-122"/>
                <a:cs typeface="微软雅黑" pitchFamily="34" charset="-122"/>
                <a:sym typeface="+mn-ea"/>
              </a:rPr>
              <a:t>容错，当一条线路失效时，其他线路通信</a:t>
            </a:r>
            <a:r>
              <a:rPr lang="x-none" altLang="zh-CN" sz="2000">
                <a:solidFill>
                  <a:srgbClr val="1296DB"/>
                </a:solidFill>
                <a:latin typeface="微软雅黑" pitchFamily="34" charset="-122"/>
                <a:ea typeface="微软雅黑" pitchFamily="34" charset="-122"/>
                <a:cs typeface="微软雅黑" pitchFamily="34" charset="-122"/>
                <a:sym typeface="+mn-ea"/>
              </a:rPr>
              <a:t>,</a:t>
            </a:r>
            <a:r>
              <a:rPr lang="zh-CN" altLang="en-US" sz="2000">
                <a:solidFill>
                  <a:srgbClr val="1296DB"/>
                </a:solidFill>
                <a:latin typeface="微软雅黑" pitchFamily="34" charset="-122"/>
                <a:ea typeface="微软雅黑" pitchFamily="34" charset="-122"/>
                <a:cs typeface="微软雅黑" pitchFamily="34" charset="-122"/>
                <a:sym typeface="+mn-ea"/>
              </a:rPr>
              <a:t>   不会丢包</a:t>
            </a:r>
            <a:endParaRPr lang="zh-CN" altLang="en-US" sz="2000">
              <a:solidFill>
                <a:srgbClr val="1296DB"/>
              </a:solidFill>
              <a:latin typeface="微软雅黑" pitchFamily="34" charset="-122"/>
              <a:ea typeface="微软雅黑" pitchFamily="34" charset="-122"/>
              <a:cs typeface="微软雅黑" pitchFamily="34" charset="-122"/>
              <a:sym typeface="+mn-ea"/>
            </a:endParaRPr>
          </a:p>
        </p:txBody>
      </p:sp>
      <p:pic>
        <p:nvPicPr>
          <p:cNvPr id="4" name="图片 3" descr="通道">
            <a:hlinkClick r:id="rId1" action="ppaction://hlinksldjump"/>
          </p:cNvPr>
          <p:cNvPicPr>
            <a:picLocks noChangeAspect="1"/>
          </p:cNvPicPr>
          <p:nvPr/>
        </p:nvPicPr>
        <p:blipFill>
          <a:blip r:embed="rId2"/>
          <a:stretch>
            <a:fillRect/>
          </a:stretch>
        </p:blipFill>
        <p:spPr>
          <a:xfrm>
            <a:off x="1012190" y="753745"/>
            <a:ext cx="1035050" cy="1035050"/>
          </a:xfrm>
          <a:prstGeom prst="rect">
            <a:avLst/>
          </a:prstGeom>
        </p:spPr>
      </p:pic>
      <p:sp>
        <p:nvSpPr>
          <p:cNvPr id="3" name="文本框 2"/>
          <p:cNvSpPr txBox="1"/>
          <p:nvPr/>
        </p:nvSpPr>
        <p:spPr>
          <a:xfrm>
            <a:off x="2772410" y="991235"/>
            <a:ext cx="2722880" cy="743585"/>
          </a:xfrm>
          <a:prstGeom prst="rect">
            <a:avLst/>
          </a:prstGeom>
          <a:noFill/>
        </p:spPr>
        <p:txBody>
          <a:bodyPr wrap="none" rtlCol="0" anchor="t">
            <a:spAutoFit/>
          </a:bodyPr>
          <a:p>
            <a:r>
              <a:rPr lang="x-none" altLang="zh-CN" sz="4000">
                <a:solidFill>
                  <a:srgbClr val="1296DB"/>
                </a:solidFill>
                <a:latin typeface="微软雅黑" pitchFamily="34" charset="-122"/>
                <a:ea typeface="微软雅黑" pitchFamily="34" charset="-122"/>
                <a:cs typeface="微软雅黑" pitchFamily="34" charset="-122"/>
                <a:sym typeface="+mn-ea"/>
              </a:rPr>
              <a:t>以太网通道</a:t>
            </a:r>
            <a:endParaRPr lang="zh-CN" altLang="en-US" sz="400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聚合链路"/>
          <p:cNvPicPr>
            <a:picLocks noChangeAspect="1"/>
          </p:cNvPicPr>
          <p:nvPr/>
        </p:nvPicPr>
        <p:blipFill>
          <a:blip r:embed="rId1"/>
          <a:stretch>
            <a:fillRect/>
          </a:stretch>
        </p:blipFill>
        <p:spPr>
          <a:xfrm>
            <a:off x="2821940" y="2456815"/>
            <a:ext cx="1460500" cy="1460500"/>
          </a:xfrm>
          <a:prstGeom prst="rect">
            <a:avLst/>
          </a:prstGeom>
        </p:spPr>
      </p:pic>
      <p:sp>
        <p:nvSpPr>
          <p:cNvPr id="3" name="文本框 2"/>
          <p:cNvSpPr txBox="1"/>
          <p:nvPr/>
        </p:nvSpPr>
        <p:spPr>
          <a:xfrm>
            <a:off x="5121275" y="2946400"/>
            <a:ext cx="2418080" cy="808990"/>
          </a:xfrm>
          <a:prstGeom prst="rect">
            <a:avLst/>
          </a:prstGeom>
          <a:noFill/>
        </p:spPr>
        <p:txBody>
          <a:bodyPr wrap="none" rtlCol="0" anchor="t">
            <a:spAutoFit/>
          </a:bodyPr>
          <a:p>
            <a:r>
              <a:rPr lang="zh-CN" altLang="en-US" sz="4400">
                <a:solidFill>
                  <a:srgbClr val="1296DB"/>
                </a:solidFill>
                <a:latin typeface="+mj-ea"/>
                <a:ea typeface="+mj-ea"/>
                <a:sym typeface="+mn-ea"/>
              </a:rPr>
              <a:t>中继链接</a:t>
            </a:r>
            <a:endParaRPr lang="zh-CN" altLang="en-US" sz="4400">
              <a:solidFill>
                <a:srgbClr val="1296DB"/>
              </a:solidFill>
              <a:latin typeface="+mj-ea"/>
              <a:ea typeface="+mj-ea"/>
              <a:sym typeface="+mn-ea"/>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66290" y="3430270"/>
            <a:ext cx="7486015" cy="483235"/>
          </a:xfrm>
          <a:prstGeom prst="rect">
            <a:avLst/>
          </a:prstGeom>
          <a:noFill/>
        </p:spPr>
        <p:txBody>
          <a:bodyPr wrap="none" rtlCol="0" anchor="t">
            <a:spAutoFit/>
          </a:bodyPr>
          <a:p>
            <a:pPr marL="0" indent="0" algn="l"/>
            <a:r>
              <a:rPr lang="zh-CN" altLang="en-US" sz="2400">
                <a:solidFill>
                  <a:srgbClr val="1296DB"/>
                </a:solidFill>
                <a:latin typeface="+mj-ea"/>
                <a:ea typeface="+mj-ea"/>
                <a:sym typeface="+mn-ea"/>
              </a:rPr>
              <a:t>作用：实现交换机之间的单一链路传递多个vlan的信息</a:t>
            </a:r>
            <a:endParaRPr lang="zh-CN" altLang="en-US" sz="2400">
              <a:solidFill>
                <a:srgbClr val="1296DB"/>
              </a:solidFill>
              <a:latin typeface="+mj-ea"/>
              <a:ea typeface="+mj-ea"/>
              <a:sym typeface="+mn-ea"/>
            </a:endParaRPr>
          </a:p>
        </p:txBody>
      </p:sp>
      <p:pic>
        <p:nvPicPr>
          <p:cNvPr id="3" name="图片 2" descr="聚合链路"/>
          <p:cNvPicPr>
            <a:picLocks noChangeAspect="1"/>
          </p:cNvPicPr>
          <p:nvPr/>
        </p:nvPicPr>
        <p:blipFill>
          <a:blip r:embed="rId1"/>
          <a:stretch>
            <a:fillRect/>
          </a:stretch>
        </p:blipFill>
        <p:spPr>
          <a:xfrm>
            <a:off x="702945" y="723900"/>
            <a:ext cx="1296670" cy="1296670"/>
          </a:xfrm>
          <a:prstGeom prst="rect">
            <a:avLst/>
          </a:prstGeom>
        </p:spPr>
      </p:pic>
      <p:sp>
        <p:nvSpPr>
          <p:cNvPr id="4" name="文本框 3"/>
          <p:cNvSpPr txBox="1"/>
          <p:nvPr/>
        </p:nvSpPr>
        <p:spPr>
          <a:xfrm>
            <a:off x="2770505" y="1156335"/>
            <a:ext cx="2214880" cy="743585"/>
          </a:xfrm>
          <a:prstGeom prst="rect">
            <a:avLst/>
          </a:prstGeom>
          <a:noFill/>
        </p:spPr>
        <p:txBody>
          <a:bodyPr wrap="none" rtlCol="0" anchor="t">
            <a:spAutoFit/>
          </a:bodyPr>
          <a:p>
            <a:r>
              <a:rPr lang="zh-CN" altLang="en-US" sz="4000">
                <a:solidFill>
                  <a:srgbClr val="1296DB"/>
                </a:solidFill>
                <a:latin typeface="+mj-ea"/>
                <a:ea typeface="+mj-ea"/>
                <a:sym typeface="+mn-ea"/>
              </a:rPr>
              <a:t>中继链接</a:t>
            </a:r>
            <a:endParaRPr lang="zh-CN" altLang="en-US" sz="4000">
              <a:latin typeface="+mj-ea"/>
              <a:ea typeface="+mj-ea"/>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生成树"/>
          <p:cNvPicPr>
            <a:picLocks noChangeAspect="1"/>
          </p:cNvPicPr>
          <p:nvPr/>
        </p:nvPicPr>
        <p:blipFill>
          <a:blip r:embed="rId1"/>
          <a:stretch>
            <a:fillRect/>
          </a:stretch>
        </p:blipFill>
        <p:spPr>
          <a:xfrm>
            <a:off x="2425700" y="2506345"/>
            <a:ext cx="1160145" cy="1160145"/>
          </a:xfrm>
          <a:prstGeom prst="rect">
            <a:avLst/>
          </a:prstGeom>
        </p:spPr>
      </p:pic>
      <p:sp>
        <p:nvSpPr>
          <p:cNvPr id="3" name="文本框 2"/>
          <p:cNvSpPr txBox="1"/>
          <p:nvPr/>
        </p:nvSpPr>
        <p:spPr>
          <a:xfrm>
            <a:off x="4683760" y="2713990"/>
            <a:ext cx="3216910" cy="808990"/>
          </a:xfrm>
          <a:prstGeom prst="rect">
            <a:avLst/>
          </a:prstGeom>
          <a:noFill/>
        </p:spPr>
        <p:txBody>
          <a:bodyPr wrap="none" rtlCol="0" anchor="t">
            <a:spAutoFit/>
          </a:bodyPr>
          <a:p>
            <a:r>
              <a:rPr lang="x-none" altLang="zh-CN" sz="4400">
                <a:solidFill>
                  <a:srgbClr val="1296DB"/>
                </a:solidFill>
                <a:latin typeface="+mn-ea"/>
                <a:sym typeface="+mn-ea"/>
              </a:rPr>
              <a:t>生成树(STP)</a:t>
            </a:r>
            <a:endParaRPr lang="x-none" altLang="en-US" sz="4400">
              <a:ln w="12700">
                <a:solidFill>
                  <a:schemeClr val="accent1"/>
                </a:solidFill>
                <a:prstDash val="solid"/>
              </a:ln>
              <a:solidFill>
                <a:srgbClr val="0079FE"/>
              </a:solidFill>
              <a:effectLst>
                <a:outerShdw dist="38100" dir="2640000" algn="bl" rotWithShape="0">
                  <a:schemeClr val="accent1"/>
                </a:outerShdw>
              </a:effectLst>
              <a:latin typeface="+mn-ea"/>
              <a:sym typeface="+mn-ea"/>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u=1688192404,2357574183&amp;fm=27&amp;gp=0"/>
          <p:cNvPicPr>
            <a:picLocks noChangeAspect="1"/>
          </p:cNvPicPr>
          <p:nvPr/>
        </p:nvPicPr>
        <p:blipFill>
          <a:blip r:embed="rId1"/>
          <a:stretch>
            <a:fillRect/>
          </a:stretch>
        </p:blipFill>
        <p:spPr>
          <a:xfrm>
            <a:off x="897255" y="2079625"/>
            <a:ext cx="4058920" cy="2632710"/>
          </a:xfrm>
          <a:prstGeom prst="rect">
            <a:avLst/>
          </a:prstGeom>
          <a:ln w="57150">
            <a:solidFill>
              <a:schemeClr val="bg2">
                <a:lumMod val="50000"/>
              </a:schemeClr>
            </a:solidFill>
          </a:ln>
        </p:spPr>
      </p:pic>
      <p:sp>
        <p:nvSpPr>
          <p:cNvPr id="5" name="文本框 4"/>
          <p:cNvSpPr txBox="1"/>
          <p:nvPr/>
        </p:nvSpPr>
        <p:spPr>
          <a:xfrm>
            <a:off x="299720" y="3636645"/>
            <a:ext cx="755015" cy="384810"/>
          </a:xfrm>
          <a:prstGeom prst="rect">
            <a:avLst/>
          </a:prstGeom>
          <a:noFill/>
        </p:spPr>
        <p:txBody>
          <a:bodyPr wrap="square" rtlCol="0">
            <a:spAutoFit/>
          </a:bodyPr>
          <a:p>
            <a:r>
              <a:rPr lang="x-none" altLang="zh-CN">
                <a:solidFill>
                  <a:srgbClr val="1296DB"/>
                </a:solidFill>
                <a:uFillTx/>
              </a:rPr>
              <a:t>主根</a:t>
            </a:r>
            <a:endParaRPr lang="x-none" altLang="zh-CN">
              <a:solidFill>
                <a:schemeClr val="bg1"/>
              </a:solidFill>
              <a:uFillTx/>
            </a:endParaRPr>
          </a:p>
        </p:txBody>
      </p:sp>
      <p:sp>
        <p:nvSpPr>
          <p:cNvPr id="8" name="文本框 7"/>
          <p:cNvSpPr txBox="1"/>
          <p:nvPr/>
        </p:nvSpPr>
        <p:spPr>
          <a:xfrm>
            <a:off x="2699385" y="1681480"/>
            <a:ext cx="1092835" cy="384810"/>
          </a:xfrm>
          <a:prstGeom prst="rect">
            <a:avLst/>
          </a:prstGeom>
          <a:noFill/>
        </p:spPr>
        <p:txBody>
          <a:bodyPr wrap="square" rtlCol="0">
            <a:spAutoFit/>
          </a:bodyPr>
          <a:p>
            <a:r>
              <a:rPr lang="x-none" altLang="zh-CN">
                <a:solidFill>
                  <a:srgbClr val="1296DB"/>
                </a:solidFill>
                <a:uFillTx/>
              </a:rPr>
              <a:t>次根</a:t>
            </a:r>
            <a:endParaRPr lang="x-none" altLang="zh-CN">
              <a:solidFill>
                <a:srgbClr val="1296DB"/>
              </a:solidFill>
              <a:uFillTx/>
            </a:endParaRPr>
          </a:p>
        </p:txBody>
      </p:sp>
      <p:sp>
        <p:nvSpPr>
          <p:cNvPr id="9" name="文本框 8"/>
          <p:cNvSpPr txBox="1"/>
          <p:nvPr/>
        </p:nvSpPr>
        <p:spPr>
          <a:xfrm>
            <a:off x="5195570" y="3657600"/>
            <a:ext cx="1344930" cy="384810"/>
          </a:xfrm>
          <a:prstGeom prst="rect">
            <a:avLst/>
          </a:prstGeom>
          <a:noFill/>
        </p:spPr>
        <p:txBody>
          <a:bodyPr wrap="square" rtlCol="0">
            <a:spAutoFit/>
          </a:bodyPr>
          <a:p>
            <a:r>
              <a:rPr lang="x-none" altLang="zh-CN">
                <a:solidFill>
                  <a:srgbClr val="1296DB"/>
                </a:solidFill>
                <a:uFillTx/>
              </a:rPr>
              <a:t>关闭端口6</a:t>
            </a:r>
            <a:endParaRPr lang="x-none" altLang="zh-CN">
              <a:solidFill>
                <a:srgbClr val="1296DB"/>
              </a:solidFill>
              <a:uFillTx/>
            </a:endParaRPr>
          </a:p>
        </p:txBody>
      </p:sp>
      <p:sp>
        <p:nvSpPr>
          <p:cNvPr id="12" name="文本框 11"/>
          <p:cNvSpPr txBox="1"/>
          <p:nvPr/>
        </p:nvSpPr>
        <p:spPr>
          <a:xfrm>
            <a:off x="1073785" y="4246245"/>
            <a:ext cx="754380" cy="365760"/>
          </a:xfrm>
          <a:prstGeom prst="rect">
            <a:avLst/>
          </a:prstGeom>
          <a:noFill/>
        </p:spPr>
        <p:txBody>
          <a:bodyPr wrap="square" rtlCol="0">
            <a:spAutoFit/>
          </a:bodyPr>
          <a:p>
            <a:r>
              <a:rPr lang="x-none" altLang="zh-CN"/>
              <a:t>SW1</a:t>
            </a:r>
            <a:endParaRPr lang="x-none" altLang="zh-CN"/>
          </a:p>
        </p:txBody>
      </p:sp>
      <p:sp>
        <p:nvSpPr>
          <p:cNvPr id="13" name="文本框 12"/>
          <p:cNvSpPr txBox="1"/>
          <p:nvPr/>
        </p:nvSpPr>
        <p:spPr>
          <a:xfrm>
            <a:off x="1877060" y="2049780"/>
            <a:ext cx="754380" cy="365760"/>
          </a:xfrm>
          <a:prstGeom prst="rect">
            <a:avLst/>
          </a:prstGeom>
          <a:noFill/>
        </p:spPr>
        <p:txBody>
          <a:bodyPr wrap="square" rtlCol="0">
            <a:spAutoFit/>
          </a:bodyPr>
          <a:p>
            <a:r>
              <a:rPr lang="x-none" altLang="zh-CN"/>
              <a:t>SW2</a:t>
            </a:r>
            <a:endParaRPr lang="x-none" altLang="zh-CN"/>
          </a:p>
        </p:txBody>
      </p:sp>
      <p:sp>
        <p:nvSpPr>
          <p:cNvPr id="14" name="文本框 13"/>
          <p:cNvSpPr txBox="1"/>
          <p:nvPr/>
        </p:nvSpPr>
        <p:spPr>
          <a:xfrm>
            <a:off x="4179570" y="4304030"/>
            <a:ext cx="754380" cy="365760"/>
          </a:xfrm>
          <a:prstGeom prst="rect">
            <a:avLst/>
          </a:prstGeom>
          <a:noFill/>
        </p:spPr>
        <p:txBody>
          <a:bodyPr wrap="square" rtlCol="0">
            <a:spAutoFit/>
          </a:bodyPr>
          <a:p>
            <a:r>
              <a:rPr lang="x-none" altLang="zh-CN"/>
              <a:t>SW3</a:t>
            </a:r>
            <a:endParaRPr lang="x-none" altLang="zh-CN"/>
          </a:p>
        </p:txBody>
      </p:sp>
      <p:pic>
        <p:nvPicPr>
          <p:cNvPr id="15" name="图片 14" descr="2018-09-05 18-08-23屏幕截图"/>
          <p:cNvPicPr>
            <a:picLocks noChangeAspect="1"/>
          </p:cNvPicPr>
          <p:nvPr/>
        </p:nvPicPr>
        <p:blipFill>
          <a:blip r:embed="rId2"/>
          <a:stretch>
            <a:fillRect/>
          </a:stretch>
        </p:blipFill>
        <p:spPr>
          <a:xfrm>
            <a:off x="7472045" y="1682115"/>
            <a:ext cx="3040380" cy="2818765"/>
          </a:xfrm>
          <a:prstGeom prst="rect">
            <a:avLst/>
          </a:prstGeom>
          <a:ln w="76200">
            <a:solidFill>
              <a:schemeClr val="bg2">
                <a:lumMod val="25000"/>
              </a:schemeClr>
            </a:solidFill>
          </a:ln>
          <a:effectLst>
            <a:outerShdw blurRad="50800" dist="38100" dir="2700000" algn="tl" rotWithShape="0">
              <a:prstClr val="black">
                <a:alpha val="40000"/>
              </a:prstClr>
            </a:outerShdw>
          </a:effectLst>
        </p:spPr>
      </p:pic>
      <p:sp>
        <p:nvSpPr>
          <p:cNvPr id="16" name="文本框 15"/>
          <p:cNvSpPr txBox="1"/>
          <p:nvPr/>
        </p:nvSpPr>
        <p:spPr>
          <a:xfrm>
            <a:off x="7737475" y="2155825"/>
            <a:ext cx="476250" cy="793115"/>
          </a:xfrm>
          <a:prstGeom prst="rect">
            <a:avLst/>
          </a:prstGeom>
          <a:noFill/>
        </p:spPr>
        <p:txBody>
          <a:bodyPr vert="eaVert" wrap="square" rtlCol="0">
            <a:spAutoFit/>
          </a:bodyPr>
          <a:p>
            <a:r>
              <a:rPr lang="x-none" altLang="zh-CN" b="1">
                <a:solidFill>
                  <a:schemeClr val="tx1"/>
                </a:solidFill>
                <a:uFillTx/>
              </a:rPr>
              <a:t>马路二</a:t>
            </a:r>
            <a:endParaRPr lang="x-none" altLang="zh-CN" b="1">
              <a:solidFill>
                <a:schemeClr val="tx1"/>
              </a:solidFill>
              <a:uFillTx/>
            </a:endParaRPr>
          </a:p>
        </p:txBody>
      </p:sp>
      <p:sp>
        <p:nvSpPr>
          <p:cNvPr id="17" name="文本框 16"/>
          <p:cNvSpPr txBox="1"/>
          <p:nvPr/>
        </p:nvSpPr>
        <p:spPr>
          <a:xfrm>
            <a:off x="9613265" y="2122170"/>
            <a:ext cx="476250" cy="890905"/>
          </a:xfrm>
          <a:prstGeom prst="rect">
            <a:avLst/>
          </a:prstGeom>
          <a:noFill/>
        </p:spPr>
        <p:txBody>
          <a:bodyPr vert="eaVert" wrap="square" rtlCol="0">
            <a:spAutoFit/>
          </a:bodyPr>
          <a:p>
            <a:r>
              <a:rPr lang="x-none" altLang="zh-CN" b="1">
                <a:solidFill>
                  <a:schemeClr val="tx1"/>
                </a:solidFill>
                <a:uFillTx/>
              </a:rPr>
              <a:t>马路三</a:t>
            </a:r>
            <a:endParaRPr lang="x-none" altLang="zh-CN" b="1">
              <a:solidFill>
                <a:schemeClr val="tx1"/>
              </a:solidFill>
              <a:uFillTx/>
            </a:endParaRPr>
          </a:p>
        </p:txBody>
      </p:sp>
      <p:sp>
        <p:nvSpPr>
          <p:cNvPr id="18" name="文本框 17"/>
          <p:cNvSpPr txBox="1"/>
          <p:nvPr/>
        </p:nvSpPr>
        <p:spPr>
          <a:xfrm>
            <a:off x="8733155" y="3527425"/>
            <a:ext cx="476250" cy="822325"/>
          </a:xfrm>
          <a:prstGeom prst="rect">
            <a:avLst/>
          </a:prstGeom>
          <a:noFill/>
        </p:spPr>
        <p:txBody>
          <a:bodyPr vert="eaVert" wrap="square" rtlCol="0">
            <a:spAutoFit/>
          </a:bodyPr>
          <a:p>
            <a:r>
              <a:rPr lang="x-none" altLang="zh-CN" b="1">
                <a:solidFill>
                  <a:schemeClr val="tx1"/>
                </a:solidFill>
                <a:uFillTx/>
              </a:rPr>
              <a:t>马路一</a:t>
            </a:r>
            <a:endParaRPr lang="x-none" altLang="zh-CN" b="1">
              <a:solidFill>
                <a:schemeClr val="tx1"/>
              </a:solidFill>
              <a:uFillTx/>
            </a:endParaRPr>
          </a:p>
        </p:txBody>
      </p:sp>
      <p:pic>
        <p:nvPicPr>
          <p:cNvPr id="20" name="图片 19" descr="下载"/>
          <p:cNvPicPr>
            <a:picLocks noChangeAspect="1"/>
          </p:cNvPicPr>
          <p:nvPr/>
        </p:nvPicPr>
        <p:blipFill>
          <a:blip r:embed="rId3"/>
          <a:stretch>
            <a:fillRect/>
          </a:stretch>
        </p:blipFill>
        <p:spPr>
          <a:xfrm>
            <a:off x="8650605" y="4469130"/>
            <a:ext cx="852805" cy="475615"/>
          </a:xfrm>
          <a:prstGeom prst="rect">
            <a:avLst/>
          </a:prstGeom>
        </p:spPr>
      </p:pic>
      <p:sp>
        <p:nvSpPr>
          <p:cNvPr id="21" name="文本框 20"/>
          <p:cNvSpPr txBox="1"/>
          <p:nvPr/>
        </p:nvSpPr>
        <p:spPr>
          <a:xfrm>
            <a:off x="6222365" y="4963160"/>
            <a:ext cx="5649595" cy="933450"/>
          </a:xfrm>
          <a:prstGeom prst="rect">
            <a:avLst/>
          </a:prstGeom>
          <a:noFill/>
        </p:spPr>
        <p:txBody>
          <a:bodyPr wrap="square" rtlCol="0">
            <a:spAutoFit/>
          </a:bodyPr>
          <a:p>
            <a:r>
              <a:rPr lang="x-none" altLang="zh-CN">
                <a:solidFill>
                  <a:srgbClr val="1296DB"/>
                </a:solidFill>
                <a:uFillTx/>
              </a:rPr>
              <a:t>大多时间马路二交通十分便利,而马路三交通很拥堵,小车在两者交叉路口却不知道道路情况,我们应该如何解决?</a:t>
            </a:r>
            <a:endParaRPr lang="x-none" altLang="zh-CN">
              <a:solidFill>
                <a:srgbClr val="FF0000"/>
              </a:solidFill>
            </a:endParaRPr>
          </a:p>
        </p:txBody>
      </p:sp>
      <p:sp>
        <p:nvSpPr>
          <p:cNvPr id="22" name="文本框 21"/>
          <p:cNvSpPr txBox="1"/>
          <p:nvPr/>
        </p:nvSpPr>
        <p:spPr>
          <a:xfrm>
            <a:off x="5196205" y="2079625"/>
            <a:ext cx="2021840" cy="1207770"/>
          </a:xfrm>
          <a:prstGeom prst="rect">
            <a:avLst/>
          </a:prstGeom>
          <a:noFill/>
        </p:spPr>
        <p:txBody>
          <a:bodyPr wrap="square" rtlCol="0">
            <a:spAutoFit/>
          </a:bodyPr>
          <a:p>
            <a:r>
              <a:rPr lang="x-none" altLang="zh-CN">
                <a:solidFill>
                  <a:srgbClr val="1296DB"/>
                </a:solidFill>
                <a:uFillTx/>
              </a:rPr>
              <a:t>对应关系:</a:t>
            </a:r>
            <a:endParaRPr lang="x-none" altLang="zh-CN">
              <a:solidFill>
                <a:srgbClr val="1296DB"/>
              </a:solidFill>
              <a:uFillTx/>
            </a:endParaRPr>
          </a:p>
          <a:p>
            <a:r>
              <a:rPr lang="x-none" altLang="zh-CN">
                <a:solidFill>
                  <a:srgbClr val="1296DB"/>
                </a:solidFill>
                <a:uFillTx/>
              </a:rPr>
              <a:t>马路一对应SW3</a:t>
            </a:r>
            <a:endParaRPr lang="x-none" altLang="zh-CN">
              <a:solidFill>
                <a:srgbClr val="1296DB"/>
              </a:solidFill>
              <a:uFillTx/>
            </a:endParaRPr>
          </a:p>
          <a:p>
            <a:r>
              <a:rPr lang="x-none" altLang="zh-CN">
                <a:solidFill>
                  <a:srgbClr val="1296DB"/>
                </a:solidFill>
                <a:uFillTx/>
              </a:rPr>
              <a:t>马路二对应SW1</a:t>
            </a:r>
            <a:endParaRPr lang="x-none" altLang="zh-CN">
              <a:solidFill>
                <a:srgbClr val="1296DB"/>
              </a:solidFill>
              <a:uFillTx/>
            </a:endParaRPr>
          </a:p>
          <a:p>
            <a:r>
              <a:rPr lang="x-none" altLang="zh-CN">
                <a:solidFill>
                  <a:srgbClr val="1296DB"/>
                </a:solidFill>
                <a:uFillTx/>
              </a:rPr>
              <a:t>马路三对应SW2</a:t>
            </a:r>
            <a:endParaRPr lang="x-none" altLang="zh-CN">
              <a:solidFill>
                <a:srgbClr val="0079FE"/>
              </a:solidFill>
            </a:endParaRPr>
          </a:p>
        </p:txBody>
      </p:sp>
      <p:sp>
        <p:nvSpPr>
          <p:cNvPr id="23" name="文本框 22"/>
          <p:cNvSpPr txBox="1"/>
          <p:nvPr/>
        </p:nvSpPr>
        <p:spPr>
          <a:xfrm>
            <a:off x="7206615" y="5875020"/>
            <a:ext cx="3561715" cy="384810"/>
          </a:xfrm>
          <a:prstGeom prst="rect">
            <a:avLst/>
          </a:prstGeom>
          <a:noFill/>
        </p:spPr>
        <p:txBody>
          <a:bodyPr wrap="square" rtlCol="0">
            <a:spAutoFit/>
          </a:bodyPr>
          <a:p>
            <a:r>
              <a:rPr lang="x-none" altLang="zh-CN">
                <a:solidFill>
                  <a:srgbClr val="1296DB"/>
                </a:solidFill>
                <a:uFillTx/>
              </a:rPr>
              <a:t>制定规则:小车优先走马路二</a:t>
            </a:r>
            <a:endParaRPr lang="x-none" altLang="zh-CN" b="1">
              <a:solidFill>
                <a:srgbClr val="00B050"/>
              </a:solidFill>
            </a:endParaRPr>
          </a:p>
        </p:txBody>
      </p:sp>
      <p:pic>
        <p:nvPicPr>
          <p:cNvPr id="2" name="图片 1" descr="s生成树"/>
          <p:cNvPicPr>
            <a:picLocks noChangeAspect="1"/>
          </p:cNvPicPr>
          <p:nvPr/>
        </p:nvPicPr>
        <p:blipFill>
          <a:blip r:embed="rId4"/>
          <a:stretch>
            <a:fillRect/>
          </a:stretch>
        </p:blipFill>
        <p:spPr>
          <a:xfrm>
            <a:off x="713740" y="339725"/>
            <a:ext cx="880745" cy="880745"/>
          </a:xfrm>
          <a:prstGeom prst="rect">
            <a:avLst/>
          </a:prstGeom>
        </p:spPr>
      </p:pic>
      <p:sp>
        <p:nvSpPr>
          <p:cNvPr id="3" name="文本框 2"/>
          <p:cNvSpPr txBox="1"/>
          <p:nvPr/>
        </p:nvSpPr>
        <p:spPr>
          <a:xfrm>
            <a:off x="1868170" y="441325"/>
            <a:ext cx="3439160" cy="743585"/>
          </a:xfrm>
          <a:prstGeom prst="rect">
            <a:avLst/>
          </a:prstGeom>
          <a:noFill/>
        </p:spPr>
        <p:txBody>
          <a:bodyPr wrap="square" rtlCol="0" anchor="t">
            <a:spAutoFit/>
          </a:bodyPr>
          <a:p>
            <a:r>
              <a:rPr lang="x-none" altLang="zh-CN" sz="4000">
                <a:solidFill>
                  <a:srgbClr val="1296DB"/>
                </a:solidFill>
                <a:latin typeface="+mn-ea"/>
                <a:sym typeface="+mn-ea"/>
              </a:rPr>
              <a:t>生成树(STP)</a:t>
            </a:r>
            <a:endParaRPr lang="x-none" altLang="en-US" sz="4000">
              <a:ln w="12700">
                <a:solidFill>
                  <a:schemeClr val="accent1"/>
                </a:solidFill>
                <a:prstDash val="solid"/>
              </a:ln>
              <a:solidFill>
                <a:srgbClr val="0079FE"/>
              </a:solidFill>
              <a:effectLst>
                <a:outerShdw dist="38100" dir="2640000" algn="bl" rotWithShape="0">
                  <a:schemeClr val="accent1"/>
                </a:outerShdw>
              </a:effectLst>
              <a:latin typeface="+mn-ea"/>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diamond(in)">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ox(in)">
                                      <p:cBhvr>
                                        <p:cTn id="6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5" grpId="0"/>
      <p:bldP spid="12" grpId="0"/>
      <p:bldP spid="14" grpId="0"/>
      <p:bldP spid="9" grpId="0"/>
      <p:bldP spid="16" grpId="0"/>
      <p:bldP spid="18" grpId="0"/>
      <p:bldP spid="17"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7" name="Line 29"/>
          <p:cNvSpPr>
            <a:spLocks noChangeShapeType="1"/>
          </p:cNvSpPr>
          <p:nvPr/>
        </p:nvSpPr>
        <p:spPr bwMode="auto">
          <a:xfrm>
            <a:off x="1622425" y="2635885"/>
            <a:ext cx="2419350" cy="635"/>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txBody>
          <a:bodyPr/>
          <a:p>
            <a:endParaRPr lang="zh-CN" altLang="en-US"/>
          </a:p>
        </p:txBody>
      </p:sp>
      <p:sp>
        <p:nvSpPr>
          <p:cNvPr id="4119" name="Text Box 31"/>
          <p:cNvSpPr txBox="1">
            <a:spLocks noChangeArrowheads="1"/>
          </p:cNvSpPr>
          <p:nvPr/>
        </p:nvSpPr>
        <p:spPr bwMode="auto">
          <a:xfrm>
            <a:off x="1624013" y="3079750"/>
            <a:ext cx="2379662" cy="244475"/>
          </a:xfrm>
          <a:prstGeom prst="rect">
            <a:avLst/>
          </a:prstGeom>
          <a:noFill/>
          <a:ln w="9525">
            <a:noFill/>
            <a:miter lim="800000"/>
          </a:ln>
        </p:spPr>
        <p:txBody>
          <a:bodyPr wrap="none">
            <a:spAutoFit/>
          </a:bodyPr>
          <a:p>
            <a:pPr algn="ctr"/>
            <a:r>
              <a:rPr lang="zh-CN" altLang="zh-CN" sz="1000">
                <a:solidFill>
                  <a:srgbClr val="00B0F0"/>
                </a:solidFill>
                <a:effectLst>
                  <a:outerShdw blurRad="38100" dist="19050" dir="2700000" algn="tl" rotWithShape="0">
                    <a:schemeClr val="dk1">
                      <a:alpha val="40000"/>
                    </a:schemeClr>
                  </a:outerShdw>
                </a:effectLst>
              </a:rPr>
              <a:t>This is a good space for a short subtitle</a:t>
            </a:r>
            <a:endParaRPr lang="zh-CN" altLang="zh-CN" sz="1000">
              <a:solidFill>
                <a:srgbClr val="00B0F0"/>
              </a:solidFill>
              <a:effectLst>
                <a:outerShdw blurRad="38100" dist="19050" dir="2700000" algn="tl" rotWithShape="0">
                  <a:schemeClr val="dk1">
                    <a:alpha val="40000"/>
                  </a:schemeClr>
                </a:outerShdw>
              </a:effectLst>
            </a:endParaRPr>
          </a:p>
        </p:txBody>
      </p:sp>
      <p:sp>
        <p:nvSpPr>
          <p:cNvPr id="4120" name="Line 32"/>
          <p:cNvSpPr>
            <a:spLocks noChangeShapeType="1"/>
          </p:cNvSpPr>
          <p:nvPr/>
        </p:nvSpPr>
        <p:spPr bwMode="auto">
          <a:xfrm>
            <a:off x="1597025" y="3428365"/>
            <a:ext cx="2457450" cy="635"/>
          </a:xfrm>
          <a:prstGeom prst="line">
            <a:avLst/>
          </a:prstGeom>
          <a:ln>
            <a:solidFill>
              <a:srgbClr val="20A3DA"/>
            </a:solidFill>
          </a:ln>
        </p:spPr>
        <p:style>
          <a:lnRef idx="1">
            <a:schemeClr val="dk1"/>
          </a:lnRef>
          <a:fillRef idx="0">
            <a:schemeClr val="dk1"/>
          </a:fillRef>
          <a:effectRef idx="0">
            <a:schemeClr val="dk1"/>
          </a:effectRef>
          <a:fontRef idx="minor">
            <a:schemeClr val="tx1"/>
          </a:fontRef>
        </p:style>
        <p:txBody>
          <a:bodyPr/>
          <a:p>
            <a:endParaRPr lang="zh-CN" altLang="en-US"/>
          </a:p>
        </p:txBody>
      </p:sp>
      <p:sp>
        <p:nvSpPr>
          <p:cNvPr id="4102" name="Rectangle 4"/>
          <p:cNvSpPr>
            <a:spLocks noChangeArrowheads="1"/>
          </p:cNvSpPr>
          <p:nvPr/>
        </p:nvSpPr>
        <p:spPr bwMode="auto">
          <a:xfrm>
            <a:off x="7929880" y="1689100"/>
            <a:ext cx="2014220" cy="326390"/>
          </a:xfrm>
          <a:prstGeom prst="rect">
            <a:avLst/>
          </a:prstGeom>
          <a:noFill/>
          <a:ln w="9525">
            <a:noFill/>
            <a:miter lim="800000"/>
          </a:ln>
        </p:spPr>
        <p:txBody>
          <a:bodyPr wrap="square" lIns="0" tIns="0" rIns="0" bIns="0">
            <a:spAutoFit/>
          </a:bodyPr>
          <a:p>
            <a:r>
              <a:rPr lang="x-none" altLang="zh-CN" sz="2000" b="1">
                <a:solidFill>
                  <a:srgbClr val="00B0F0"/>
                </a:solidFill>
              </a:rPr>
              <a:t>公司背景</a:t>
            </a:r>
            <a:endParaRPr lang="x-none" altLang="zh-CN" sz="2000" b="1">
              <a:solidFill>
                <a:srgbClr val="00B0F0"/>
              </a:solidFill>
            </a:endParaRPr>
          </a:p>
        </p:txBody>
      </p:sp>
      <p:grpSp>
        <p:nvGrpSpPr>
          <p:cNvPr id="4103" name="Group 5"/>
          <p:cNvGrpSpPr/>
          <p:nvPr/>
        </p:nvGrpSpPr>
        <p:grpSpPr bwMode="auto">
          <a:xfrm>
            <a:off x="6975475" y="1590675"/>
            <a:ext cx="581025" cy="581025"/>
            <a:chOff x="0" y="0"/>
            <a:chExt cx="366" cy="366"/>
          </a:xfrm>
        </p:grpSpPr>
        <p:sp>
          <p:nvSpPr>
            <p:cNvPr id="4129" name="Oval 6"/>
            <p:cNvSpPr>
              <a:spLocks noChangeArrowheads="1"/>
            </p:cNvSpPr>
            <p:nvPr/>
          </p:nvSpPr>
          <p:spPr bwMode="auto">
            <a:xfrm>
              <a:off x="0" y="0"/>
              <a:ext cx="366" cy="366"/>
            </a:xfrm>
            <a:prstGeom prst="ellipse">
              <a:avLst/>
            </a:prstGeom>
            <a:solidFill>
              <a:srgbClr val="00B0F0"/>
            </a:solidFill>
            <a:ln w="12700">
              <a:solidFill>
                <a:srgbClr val="88714E"/>
              </a:solidFill>
              <a:round/>
            </a:ln>
          </p:spPr>
          <p:txBody>
            <a:bodyPr/>
            <a:p>
              <a:endParaRPr lang="zh-CN" altLang="en-US">
                <a:solidFill>
                  <a:srgbClr val="00B0F0"/>
                </a:solidFill>
              </a:endParaRPr>
            </a:p>
          </p:txBody>
        </p:sp>
        <p:sp>
          <p:nvSpPr>
            <p:cNvPr id="4130" name="Freeform 7"/>
            <p:cNvSpPr>
              <a:spLocks noEditPoints="1"/>
            </p:cNvSpPr>
            <p:nvPr/>
          </p:nvSpPr>
          <p:spPr bwMode="auto">
            <a:xfrm>
              <a:off x="108" y="100"/>
              <a:ext cx="148" cy="164"/>
            </a:xfrm>
            <a:custGeom>
              <a:avLst/>
              <a:gdLst>
                <a:gd name="T0" fmla="*/ 67 w 71"/>
                <a:gd name="T1" fmla="*/ 10 h 79"/>
                <a:gd name="T2" fmla="*/ 69 w 71"/>
                <a:gd name="T3" fmla="*/ 3 h 79"/>
                <a:gd name="T4" fmla="*/ 71 w 71"/>
                <a:gd name="T5" fmla="*/ 8 h 79"/>
                <a:gd name="T6" fmla="*/ 7 w 71"/>
                <a:gd name="T7" fmla="*/ 3 h 79"/>
                <a:gd name="T8" fmla="*/ 29 w 71"/>
                <a:gd name="T9" fmla="*/ 0 h 79"/>
                <a:gd name="T10" fmla="*/ 43 w 71"/>
                <a:gd name="T11" fmla="*/ 3 h 79"/>
                <a:gd name="T12" fmla="*/ 65 w 71"/>
                <a:gd name="T13" fmla="*/ 10 h 79"/>
                <a:gd name="T14" fmla="*/ 7 w 71"/>
                <a:gd name="T15" fmla="*/ 3 h 79"/>
                <a:gd name="T16" fmla="*/ 0 w 71"/>
                <a:gd name="T17" fmla="*/ 5 h 79"/>
                <a:gd name="T18" fmla="*/ 5 w 71"/>
                <a:gd name="T19" fmla="*/ 3 h 79"/>
                <a:gd name="T20" fmla="*/ 3 w 71"/>
                <a:gd name="T21" fmla="*/ 10 h 79"/>
                <a:gd name="T22" fmla="*/ 64 w 71"/>
                <a:gd name="T23" fmla="*/ 13 h 79"/>
                <a:gd name="T24" fmla="*/ 8 w 71"/>
                <a:gd name="T25" fmla="*/ 57 h 79"/>
                <a:gd name="T26" fmla="*/ 64 w 71"/>
                <a:gd name="T27" fmla="*/ 13 h 79"/>
                <a:gd name="T28" fmla="*/ 52 w 71"/>
                <a:gd name="T29" fmla="*/ 49 h 79"/>
                <a:gd name="T30" fmla="*/ 41 w 71"/>
                <a:gd name="T31" fmla="*/ 46 h 79"/>
                <a:gd name="T32" fmla="*/ 41 w 71"/>
                <a:gd name="T33" fmla="*/ 43 h 79"/>
                <a:gd name="T34" fmla="*/ 59 w 71"/>
                <a:gd name="T35" fmla="*/ 40 h 79"/>
                <a:gd name="T36" fmla="*/ 41 w 71"/>
                <a:gd name="T37" fmla="*/ 43 h 79"/>
                <a:gd name="T38" fmla="*/ 59 w 71"/>
                <a:gd name="T39" fmla="*/ 35 h 79"/>
                <a:gd name="T40" fmla="*/ 41 w 71"/>
                <a:gd name="T41" fmla="*/ 32 h 79"/>
                <a:gd name="T42" fmla="*/ 25 w 71"/>
                <a:gd name="T43" fmla="*/ 52 h 79"/>
                <a:gd name="T44" fmla="*/ 23 w 71"/>
                <a:gd name="T45" fmla="*/ 43 h 79"/>
                <a:gd name="T46" fmla="*/ 14 w 71"/>
                <a:gd name="T47" fmla="*/ 41 h 79"/>
                <a:gd name="T48" fmla="*/ 38 w 71"/>
                <a:gd name="T49" fmla="*/ 40 h 79"/>
                <a:gd name="T50" fmla="*/ 26 w 71"/>
                <a:gd name="T51" fmla="*/ 40 h 79"/>
                <a:gd name="T52" fmla="*/ 13 w 71"/>
                <a:gd name="T53" fmla="*/ 22 h 79"/>
                <a:gd name="T54" fmla="*/ 38 w 71"/>
                <a:gd name="T55" fmla="*/ 17 h 79"/>
                <a:gd name="T56" fmla="*/ 13 w 71"/>
                <a:gd name="T57" fmla="*/ 22 h 79"/>
                <a:gd name="T58" fmla="*/ 5 w 71"/>
                <a:gd name="T59" fmla="*/ 65 h 79"/>
                <a:gd name="T60" fmla="*/ 68 w 71"/>
                <a:gd name="T61" fmla="*/ 60 h 79"/>
                <a:gd name="T62" fmla="*/ 31 w 71"/>
                <a:gd name="T63" fmla="*/ 67 h 79"/>
                <a:gd name="T64" fmla="*/ 16 w 71"/>
                <a:gd name="T65" fmla="*/ 79 h 79"/>
                <a:gd name="T66" fmla="*/ 31 w 71"/>
                <a:gd name="T67" fmla="*/ 67 h 79"/>
                <a:gd name="T68" fmla="*/ 48 w 71"/>
                <a:gd name="T69" fmla="*/ 79 h 79"/>
                <a:gd name="T70" fmla="*/ 48 w 71"/>
                <a:gd name="T71" fmla="*/ 67 h 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
                <a:gd name="T109" fmla="*/ 0 h 79"/>
                <a:gd name="T110" fmla="*/ 71 w 71"/>
                <a:gd name="T111" fmla="*/ 79 h 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 h="79">
                  <a:moveTo>
                    <a:pt x="69" y="10"/>
                  </a:moveTo>
                  <a:cubicBezTo>
                    <a:pt x="67" y="10"/>
                    <a:pt x="67" y="10"/>
                    <a:pt x="67" y="10"/>
                  </a:cubicBezTo>
                  <a:cubicBezTo>
                    <a:pt x="67" y="3"/>
                    <a:pt x="67" y="3"/>
                    <a:pt x="67" y="3"/>
                  </a:cubicBezTo>
                  <a:cubicBezTo>
                    <a:pt x="69" y="3"/>
                    <a:pt x="69" y="3"/>
                    <a:pt x="69" y="3"/>
                  </a:cubicBezTo>
                  <a:cubicBezTo>
                    <a:pt x="71" y="5"/>
                    <a:pt x="71" y="5"/>
                    <a:pt x="71" y="5"/>
                  </a:cubicBezTo>
                  <a:cubicBezTo>
                    <a:pt x="71" y="8"/>
                    <a:pt x="71" y="8"/>
                    <a:pt x="71" y="8"/>
                  </a:cubicBezTo>
                  <a:lnTo>
                    <a:pt x="69" y="10"/>
                  </a:lnTo>
                  <a:close/>
                  <a:moveTo>
                    <a:pt x="7" y="3"/>
                  </a:moveTo>
                  <a:cubicBezTo>
                    <a:pt x="29" y="3"/>
                    <a:pt x="29" y="3"/>
                    <a:pt x="29" y="3"/>
                  </a:cubicBezTo>
                  <a:cubicBezTo>
                    <a:pt x="29" y="0"/>
                    <a:pt x="29" y="0"/>
                    <a:pt x="29" y="0"/>
                  </a:cubicBezTo>
                  <a:cubicBezTo>
                    <a:pt x="43" y="0"/>
                    <a:pt x="43" y="0"/>
                    <a:pt x="43" y="0"/>
                  </a:cubicBezTo>
                  <a:cubicBezTo>
                    <a:pt x="43" y="3"/>
                    <a:pt x="43" y="3"/>
                    <a:pt x="43" y="3"/>
                  </a:cubicBezTo>
                  <a:cubicBezTo>
                    <a:pt x="65" y="3"/>
                    <a:pt x="65" y="3"/>
                    <a:pt x="65" y="3"/>
                  </a:cubicBezTo>
                  <a:cubicBezTo>
                    <a:pt x="65" y="10"/>
                    <a:pt x="65" y="10"/>
                    <a:pt x="65" y="10"/>
                  </a:cubicBezTo>
                  <a:cubicBezTo>
                    <a:pt x="7" y="10"/>
                    <a:pt x="7" y="10"/>
                    <a:pt x="7" y="10"/>
                  </a:cubicBezTo>
                  <a:lnTo>
                    <a:pt x="7" y="3"/>
                  </a:lnTo>
                  <a:close/>
                  <a:moveTo>
                    <a:pt x="0" y="8"/>
                  </a:moveTo>
                  <a:cubicBezTo>
                    <a:pt x="0" y="5"/>
                    <a:pt x="0" y="5"/>
                    <a:pt x="0" y="5"/>
                  </a:cubicBezTo>
                  <a:cubicBezTo>
                    <a:pt x="3" y="3"/>
                    <a:pt x="3" y="3"/>
                    <a:pt x="3" y="3"/>
                  </a:cubicBezTo>
                  <a:cubicBezTo>
                    <a:pt x="5" y="3"/>
                    <a:pt x="5" y="3"/>
                    <a:pt x="5" y="3"/>
                  </a:cubicBezTo>
                  <a:cubicBezTo>
                    <a:pt x="5" y="10"/>
                    <a:pt x="5" y="10"/>
                    <a:pt x="5" y="10"/>
                  </a:cubicBezTo>
                  <a:cubicBezTo>
                    <a:pt x="3" y="10"/>
                    <a:pt x="3" y="10"/>
                    <a:pt x="3" y="10"/>
                  </a:cubicBezTo>
                  <a:lnTo>
                    <a:pt x="0" y="8"/>
                  </a:lnTo>
                  <a:close/>
                  <a:moveTo>
                    <a:pt x="64" y="13"/>
                  </a:moveTo>
                  <a:cubicBezTo>
                    <a:pt x="64" y="57"/>
                    <a:pt x="64" y="57"/>
                    <a:pt x="64" y="57"/>
                  </a:cubicBezTo>
                  <a:cubicBezTo>
                    <a:pt x="8" y="57"/>
                    <a:pt x="8" y="57"/>
                    <a:pt x="8" y="57"/>
                  </a:cubicBezTo>
                  <a:cubicBezTo>
                    <a:pt x="8" y="13"/>
                    <a:pt x="8" y="13"/>
                    <a:pt x="8" y="13"/>
                  </a:cubicBezTo>
                  <a:lnTo>
                    <a:pt x="64" y="13"/>
                  </a:lnTo>
                  <a:close/>
                  <a:moveTo>
                    <a:pt x="41" y="49"/>
                  </a:moveTo>
                  <a:cubicBezTo>
                    <a:pt x="52" y="49"/>
                    <a:pt x="52" y="49"/>
                    <a:pt x="52" y="49"/>
                  </a:cubicBezTo>
                  <a:cubicBezTo>
                    <a:pt x="52" y="46"/>
                    <a:pt x="52" y="46"/>
                    <a:pt x="52" y="46"/>
                  </a:cubicBezTo>
                  <a:cubicBezTo>
                    <a:pt x="41" y="46"/>
                    <a:pt x="41" y="46"/>
                    <a:pt x="41" y="46"/>
                  </a:cubicBezTo>
                  <a:lnTo>
                    <a:pt x="41" y="49"/>
                  </a:lnTo>
                  <a:close/>
                  <a:moveTo>
                    <a:pt x="41" y="43"/>
                  </a:moveTo>
                  <a:cubicBezTo>
                    <a:pt x="59" y="43"/>
                    <a:pt x="59" y="43"/>
                    <a:pt x="59" y="43"/>
                  </a:cubicBezTo>
                  <a:cubicBezTo>
                    <a:pt x="59" y="40"/>
                    <a:pt x="59" y="40"/>
                    <a:pt x="59" y="40"/>
                  </a:cubicBezTo>
                  <a:cubicBezTo>
                    <a:pt x="41" y="40"/>
                    <a:pt x="41" y="40"/>
                    <a:pt x="41" y="40"/>
                  </a:cubicBezTo>
                  <a:lnTo>
                    <a:pt x="41" y="43"/>
                  </a:lnTo>
                  <a:close/>
                  <a:moveTo>
                    <a:pt x="41" y="35"/>
                  </a:moveTo>
                  <a:cubicBezTo>
                    <a:pt x="59" y="35"/>
                    <a:pt x="59" y="35"/>
                    <a:pt x="59" y="35"/>
                  </a:cubicBezTo>
                  <a:cubicBezTo>
                    <a:pt x="59" y="32"/>
                    <a:pt x="59" y="32"/>
                    <a:pt x="59" y="32"/>
                  </a:cubicBezTo>
                  <a:cubicBezTo>
                    <a:pt x="41" y="32"/>
                    <a:pt x="41" y="32"/>
                    <a:pt x="41" y="32"/>
                  </a:cubicBezTo>
                  <a:lnTo>
                    <a:pt x="41" y="35"/>
                  </a:lnTo>
                  <a:close/>
                  <a:moveTo>
                    <a:pt x="25" y="52"/>
                  </a:moveTo>
                  <a:cubicBezTo>
                    <a:pt x="30" y="52"/>
                    <a:pt x="35" y="48"/>
                    <a:pt x="36" y="43"/>
                  </a:cubicBezTo>
                  <a:cubicBezTo>
                    <a:pt x="23" y="43"/>
                    <a:pt x="23" y="43"/>
                    <a:pt x="23" y="43"/>
                  </a:cubicBezTo>
                  <a:cubicBezTo>
                    <a:pt x="23" y="30"/>
                    <a:pt x="23" y="30"/>
                    <a:pt x="23" y="30"/>
                  </a:cubicBezTo>
                  <a:cubicBezTo>
                    <a:pt x="17" y="30"/>
                    <a:pt x="14" y="35"/>
                    <a:pt x="14" y="41"/>
                  </a:cubicBezTo>
                  <a:cubicBezTo>
                    <a:pt x="14" y="47"/>
                    <a:pt x="18" y="52"/>
                    <a:pt x="25" y="52"/>
                  </a:cubicBezTo>
                  <a:close/>
                  <a:moveTo>
                    <a:pt x="38" y="40"/>
                  </a:moveTo>
                  <a:cubicBezTo>
                    <a:pt x="38" y="40"/>
                    <a:pt x="38" y="27"/>
                    <a:pt x="26" y="27"/>
                  </a:cubicBezTo>
                  <a:cubicBezTo>
                    <a:pt x="26" y="40"/>
                    <a:pt x="26" y="40"/>
                    <a:pt x="26" y="40"/>
                  </a:cubicBezTo>
                  <a:lnTo>
                    <a:pt x="38" y="40"/>
                  </a:lnTo>
                  <a:close/>
                  <a:moveTo>
                    <a:pt x="13" y="22"/>
                  </a:moveTo>
                  <a:cubicBezTo>
                    <a:pt x="38" y="22"/>
                    <a:pt x="38" y="22"/>
                    <a:pt x="38" y="22"/>
                  </a:cubicBezTo>
                  <a:cubicBezTo>
                    <a:pt x="38" y="17"/>
                    <a:pt x="38" y="17"/>
                    <a:pt x="38" y="17"/>
                  </a:cubicBezTo>
                  <a:cubicBezTo>
                    <a:pt x="13" y="17"/>
                    <a:pt x="13" y="17"/>
                    <a:pt x="13" y="17"/>
                  </a:cubicBezTo>
                  <a:lnTo>
                    <a:pt x="13" y="22"/>
                  </a:lnTo>
                  <a:close/>
                  <a:moveTo>
                    <a:pt x="68" y="65"/>
                  </a:moveTo>
                  <a:cubicBezTo>
                    <a:pt x="5" y="65"/>
                    <a:pt x="5" y="65"/>
                    <a:pt x="5" y="65"/>
                  </a:cubicBezTo>
                  <a:cubicBezTo>
                    <a:pt x="5" y="60"/>
                    <a:pt x="5" y="60"/>
                    <a:pt x="5" y="60"/>
                  </a:cubicBezTo>
                  <a:cubicBezTo>
                    <a:pt x="68" y="60"/>
                    <a:pt x="68" y="60"/>
                    <a:pt x="68" y="60"/>
                  </a:cubicBezTo>
                  <a:lnTo>
                    <a:pt x="68" y="65"/>
                  </a:lnTo>
                  <a:close/>
                  <a:moveTo>
                    <a:pt x="31" y="67"/>
                  </a:moveTo>
                  <a:cubicBezTo>
                    <a:pt x="23" y="79"/>
                    <a:pt x="23" y="79"/>
                    <a:pt x="23" y="79"/>
                  </a:cubicBezTo>
                  <a:cubicBezTo>
                    <a:pt x="16" y="79"/>
                    <a:pt x="16" y="79"/>
                    <a:pt x="16" y="79"/>
                  </a:cubicBezTo>
                  <a:cubicBezTo>
                    <a:pt x="23" y="67"/>
                    <a:pt x="23" y="67"/>
                    <a:pt x="23" y="67"/>
                  </a:cubicBezTo>
                  <a:lnTo>
                    <a:pt x="31" y="67"/>
                  </a:lnTo>
                  <a:close/>
                  <a:moveTo>
                    <a:pt x="55" y="79"/>
                  </a:moveTo>
                  <a:cubicBezTo>
                    <a:pt x="48" y="79"/>
                    <a:pt x="48" y="79"/>
                    <a:pt x="48" y="79"/>
                  </a:cubicBezTo>
                  <a:cubicBezTo>
                    <a:pt x="41" y="67"/>
                    <a:pt x="41" y="67"/>
                    <a:pt x="41" y="67"/>
                  </a:cubicBezTo>
                  <a:cubicBezTo>
                    <a:pt x="48" y="67"/>
                    <a:pt x="48" y="67"/>
                    <a:pt x="48" y="67"/>
                  </a:cubicBezTo>
                  <a:lnTo>
                    <a:pt x="55" y="79"/>
                  </a:lnTo>
                  <a:close/>
                </a:path>
              </a:pathLst>
            </a:custGeom>
            <a:solidFill>
              <a:srgbClr val="FFFFFF"/>
            </a:solidFill>
            <a:ln w="9525">
              <a:noFill/>
              <a:round/>
            </a:ln>
          </p:spPr>
          <p:txBody>
            <a:bodyPr/>
            <a:p>
              <a:endParaRPr lang="zh-CN" altLang="en-US"/>
            </a:p>
          </p:txBody>
        </p:sp>
      </p:grpSp>
      <p:sp>
        <p:nvSpPr>
          <p:cNvPr id="4112" name="Text Box 24"/>
          <p:cNvSpPr txBox="1">
            <a:spLocks noChangeArrowheads="1"/>
          </p:cNvSpPr>
          <p:nvPr/>
        </p:nvSpPr>
        <p:spPr bwMode="auto">
          <a:xfrm>
            <a:off x="5989638" y="1574800"/>
            <a:ext cx="749300" cy="701675"/>
          </a:xfrm>
          <a:prstGeom prst="rect">
            <a:avLst/>
          </a:prstGeom>
          <a:noFill/>
          <a:ln w="9525">
            <a:noFill/>
            <a:miter lim="800000"/>
          </a:ln>
        </p:spPr>
        <p:txBody>
          <a:bodyPr wrap="none">
            <a:spAutoFit/>
          </a:bodyPr>
          <a:p>
            <a:r>
              <a:rPr lang="zh-CN" altLang="zh-CN" sz="4000">
                <a:solidFill>
                  <a:srgbClr val="00B0F0"/>
                </a:solidFill>
                <a:effectLst/>
              </a:rPr>
              <a:t>01</a:t>
            </a:r>
            <a:endParaRPr lang="zh-CN" altLang="zh-CN" sz="4000">
              <a:solidFill>
                <a:srgbClr val="00B0F0"/>
              </a:solidFill>
              <a:effectLst/>
            </a:endParaRPr>
          </a:p>
        </p:txBody>
      </p:sp>
      <p:sp>
        <p:nvSpPr>
          <p:cNvPr id="2" name="Rectangle 4"/>
          <p:cNvSpPr>
            <a:spLocks noChangeArrowheads="1"/>
          </p:cNvSpPr>
          <p:nvPr/>
        </p:nvSpPr>
        <p:spPr bwMode="auto">
          <a:xfrm>
            <a:off x="7942580" y="2616200"/>
            <a:ext cx="2014220" cy="326390"/>
          </a:xfrm>
          <a:prstGeom prst="rect">
            <a:avLst/>
          </a:prstGeom>
          <a:noFill/>
          <a:ln w="9525">
            <a:noFill/>
            <a:miter lim="800000"/>
          </a:ln>
        </p:spPr>
        <p:txBody>
          <a:bodyPr wrap="square" lIns="0" tIns="0" rIns="0" bIns="0">
            <a:spAutoFit/>
          </a:bodyPr>
          <a:p>
            <a:r>
              <a:rPr lang="x-none" altLang="zh-CN" sz="2000" b="1">
                <a:solidFill>
                  <a:srgbClr val="00B0F0"/>
                </a:solidFill>
              </a:rPr>
              <a:t>成员介绍</a:t>
            </a:r>
            <a:endParaRPr lang="x-none" altLang="zh-CN" sz="2000" b="1">
              <a:solidFill>
                <a:srgbClr val="00B0F0"/>
              </a:solidFill>
            </a:endParaRPr>
          </a:p>
        </p:txBody>
      </p:sp>
      <p:sp>
        <p:nvSpPr>
          <p:cNvPr id="6" name="Text Box 24"/>
          <p:cNvSpPr txBox="1">
            <a:spLocks noChangeArrowheads="1"/>
          </p:cNvSpPr>
          <p:nvPr/>
        </p:nvSpPr>
        <p:spPr bwMode="auto">
          <a:xfrm>
            <a:off x="5999163" y="2425700"/>
            <a:ext cx="829310" cy="701040"/>
          </a:xfrm>
          <a:prstGeom prst="rect">
            <a:avLst/>
          </a:prstGeom>
          <a:noFill/>
          <a:ln w="9525">
            <a:noFill/>
            <a:miter lim="800000"/>
          </a:ln>
        </p:spPr>
        <p:txBody>
          <a:bodyPr wrap="none">
            <a:spAutoFit/>
          </a:bodyPr>
          <a:p>
            <a:r>
              <a:rPr lang="zh-CN" altLang="zh-CN" sz="4000">
                <a:solidFill>
                  <a:srgbClr val="00B0F0"/>
                </a:solidFill>
                <a:effectLst/>
              </a:rPr>
              <a:t>0</a:t>
            </a:r>
            <a:r>
              <a:rPr lang="x-none" altLang="zh-CN" sz="4000">
                <a:solidFill>
                  <a:srgbClr val="00B0F0"/>
                </a:solidFill>
                <a:effectLst/>
              </a:rPr>
              <a:t>2</a:t>
            </a:r>
            <a:endParaRPr lang="x-none" altLang="zh-CN" sz="4000">
              <a:solidFill>
                <a:srgbClr val="00B0F0"/>
              </a:solidFill>
              <a:effectLst/>
            </a:endParaRPr>
          </a:p>
        </p:txBody>
      </p:sp>
      <p:sp>
        <p:nvSpPr>
          <p:cNvPr id="7" name="Rectangle 4"/>
          <p:cNvSpPr>
            <a:spLocks noChangeArrowheads="1"/>
          </p:cNvSpPr>
          <p:nvPr/>
        </p:nvSpPr>
        <p:spPr bwMode="auto">
          <a:xfrm>
            <a:off x="7993380" y="3505200"/>
            <a:ext cx="2014220" cy="326390"/>
          </a:xfrm>
          <a:prstGeom prst="rect">
            <a:avLst/>
          </a:prstGeom>
          <a:noFill/>
          <a:ln w="9525">
            <a:noFill/>
            <a:miter lim="800000"/>
          </a:ln>
        </p:spPr>
        <p:txBody>
          <a:bodyPr wrap="square" lIns="0" tIns="0" rIns="0" bIns="0">
            <a:spAutoFit/>
          </a:bodyPr>
          <a:p>
            <a:r>
              <a:rPr lang="x-none" altLang="zh-CN" sz="2000" b="1">
                <a:solidFill>
                  <a:srgbClr val="00B0F0"/>
                </a:solidFill>
              </a:rPr>
              <a:t>项目需求</a:t>
            </a:r>
            <a:endParaRPr lang="x-none" altLang="zh-CN" sz="2000" b="1">
              <a:solidFill>
                <a:srgbClr val="00B0F0"/>
              </a:solidFill>
            </a:endParaRPr>
          </a:p>
        </p:txBody>
      </p:sp>
      <p:sp>
        <p:nvSpPr>
          <p:cNvPr id="11" name="Text Box 24"/>
          <p:cNvSpPr txBox="1">
            <a:spLocks noChangeArrowheads="1"/>
          </p:cNvSpPr>
          <p:nvPr/>
        </p:nvSpPr>
        <p:spPr bwMode="auto">
          <a:xfrm>
            <a:off x="5999163" y="3314700"/>
            <a:ext cx="829310" cy="701040"/>
          </a:xfrm>
          <a:prstGeom prst="rect">
            <a:avLst/>
          </a:prstGeom>
          <a:noFill/>
          <a:ln w="9525">
            <a:noFill/>
            <a:miter lim="800000"/>
          </a:ln>
        </p:spPr>
        <p:txBody>
          <a:bodyPr wrap="none">
            <a:spAutoFit/>
          </a:bodyPr>
          <a:p>
            <a:r>
              <a:rPr lang="zh-CN" altLang="zh-CN" sz="4000">
                <a:solidFill>
                  <a:srgbClr val="00B0F0"/>
                </a:solidFill>
                <a:effectLst/>
              </a:rPr>
              <a:t>0</a:t>
            </a:r>
            <a:r>
              <a:rPr lang="x-none" altLang="zh-CN" sz="4000">
                <a:solidFill>
                  <a:srgbClr val="00B0F0"/>
                </a:solidFill>
                <a:effectLst/>
              </a:rPr>
              <a:t>3</a:t>
            </a:r>
            <a:endParaRPr lang="x-none" altLang="zh-CN" sz="4000">
              <a:solidFill>
                <a:srgbClr val="00B0F0"/>
              </a:solidFill>
              <a:effectLst/>
            </a:endParaRPr>
          </a:p>
        </p:txBody>
      </p:sp>
      <p:sp>
        <p:nvSpPr>
          <p:cNvPr id="12" name="Rectangle 4"/>
          <p:cNvSpPr>
            <a:spLocks noChangeArrowheads="1"/>
          </p:cNvSpPr>
          <p:nvPr/>
        </p:nvSpPr>
        <p:spPr bwMode="auto">
          <a:xfrm>
            <a:off x="7996555" y="4381500"/>
            <a:ext cx="2014220" cy="326390"/>
          </a:xfrm>
          <a:prstGeom prst="rect">
            <a:avLst/>
          </a:prstGeom>
          <a:noFill/>
          <a:ln w="9525">
            <a:noFill/>
            <a:miter lim="800000"/>
          </a:ln>
        </p:spPr>
        <p:txBody>
          <a:bodyPr wrap="square" lIns="0" tIns="0" rIns="0" bIns="0">
            <a:spAutoFit/>
          </a:bodyPr>
          <a:p>
            <a:r>
              <a:rPr lang="x-none" altLang="zh-CN" sz="2000" b="1">
                <a:solidFill>
                  <a:srgbClr val="00B0F0"/>
                </a:solidFill>
              </a:rPr>
              <a:t>解决方案</a:t>
            </a:r>
            <a:endParaRPr lang="x-none" altLang="zh-CN" sz="2000" b="1">
              <a:solidFill>
                <a:srgbClr val="00B0F0"/>
              </a:solidFill>
            </a:endParaRPr>
          </a:p>
        </p:txBody>
      </p:sp>
      <p:sp>
        <p:nvSpPr>
          <p:cNvPr id="16" name="Text Box 24"/>
          <p:cNvSpPr txBox="1">
            <a:spLocks noChangeArrowheads="1"/>
          </p:cNvSpPr>
          <p:nvPr/>
        </p:nvSpPr>
        <p:spPr bwMode="auto">
          <a:xfrm>
            <a:off x="6018213" y="4191000"/>
            <a:ext cx="829310" cy="701040"/>
          </a:xfrm>
          <a:prstGeom prst="rect">
            <a:avLst/>
          </a:prstGeom>
          <a:noFill/>
          <a:ln w="9525">
            <a:noFill/>
            <a:miter lim="800000"/>
          </a:ln>
        </p:spPr>
        <p:txBody>
          <a:bodyPr wrap="none">
            <a:spAutoFit/>
          </a:bodyPr>
          <a:p>
            <a:r>
              <a:rPr lang="zh-CN" altLang="zh-CN" sz="4000">
                <a:solidFill>
                  <a:srgbClr val="00B0F0"/>
                </a:solidFill>
                <a:effectLst/>
              </a:rPr>
              <a:t>0</a:t>
            </a:r>
            <a:r>
              <a:rPr lang="x-none" altLang="zh-CN" sz="4000">
                <a:solidFill>
                  <a:srgbClr val="00B0F0"/>
                </a:solidFill>
                <a:effectLst/>
              </a:rPr>
              <a:t>4</a:t>
            </a:r>
            <a:endParaRPr lang="x-none" altLang="zh-CN" sz="4000">
              <a:solidFill>
                <a:srgbClr val="00B0F0"/>
              </a:solidFill>
              <a:effectLst/>
            </a:endParaRPr>
          </a:p>
        </p:txBody>
      </p:sp>
      <p:grpSp>
        <p:nvGrpSpPr>
          <p:cNvPr id="4105" name="Group 9"/>
          <p:cNvGrpSpPr/>
          <p:nvPr/>
        </p:nvGrpSpPr>
        <p:grpSpPr bwMode="auto">
          <a:xfrm>
            <a:off x="6991350" y="2495550"/>
            <a:ext cx="581025" cy="581025"/>
            <a:chOff x="0" y="0"/>
            <a:chExt cx="366" cy="366"/>
          </a:xfrm>
        </p:grpSpPr>
        <p:sp>
          <p:nvSpPr>
            <p:cNvPr id="4127" name="Oval 10"/>
            <p:cNvSpPr>
              <a:spLocks noChangeArrowheads="1"/>
            </p:cNvSpPr>
            <p:nvPr/>
          </p:nvSpPr>
          <p:spPr bwMode="auto">
            <a:xfrm>
              <a:off x="0" y="0"/>
              <a:ext cx="366" cy="366"/>
            </a:xfrm>
            <a:prstGeom prst="ellipse">
              <a:avLst/>
            </a:prstGeom>
            <a:solidFill>
              <a:srgbClr val="00B0F0"/>
            </a:solidFill>
            <a:ln w="12700">
              <a:solidFill>
                <a:srgbClr val="88714E"/>
              </a:solidFill>
              <a:round/>
            </a:ln>
          </p:spPr>
          <p:txBody>
            <a:bodyPr/>
            <a:p>
              <a:endParaRPr lang="zh-CN" altLang="en-US"/>
            </a:p>
          </p:txBody>
        </p:sp>
        <p:sp>
          <p:nvSpPr>
            <p:cNvPr id="4128" name="Freeform 11"/>
            <p:cNvSpPr>
              <a:spLocks noEditPoints="1"/>
            </p:cNvSpPr>
            <p:nvPr/>
          </p:nvSpPr>
          <p:spPr bwMode="auto">
            <a:xfrm>
              <a:off x="108" y="100"/>
              <a:ext cx="152" cy="164"/>
            </a:xfrm>
            <a:custGeom>
              <a:avLst/>
              <a:gdLst>
                <a:gd name="T0" fmla="*/ 54 w 73"/>
                <a:gd name="T1" fmla="*/ 79 h 79"/>
                <a:gd name="T2" fmla="*/ 52 w 73"/>
                <a:gd name="T3" fmla="*/ 41 h 79"/>
                <a:gd name="T4" fmla="*/ 49 w 73"/>
                <a:gd name="T5" fmla="*/ 36 h 79"/>
                <a:gd name="T6" fmla="*/ 58 w 73"/>
                <a:gd name="T7" fmla="*/ 33 h 79"/>
                <a:gd name="T8" fmla="*/ 55 w 73"/>
                <a:gd name="T9" fmla="*/ 36 h 79"/>
                <a:gd name="T10" fmla="*/ 66 w 73"/>
                <a:gd name="T11" fmla="*/ 45 h 79"/>
                <a:gd name="T12" fmla="*/ 73 w 73"/>
                <a:gd name="T13" fmla="*/ 45 h 79"/>
                <a:gd name="T14" fmla="*/ 73 w 73"/>
                <a:gd name="T15" fmla="*/ 60 h 79"/>
                <a:gd name="T16" fmla="*/ 38 w 73"/>
                <a:gd name="T17" fmla="*/ 60 h 79"/>
                <a:gd name="T18" fmla="*/ 70 w 73"/>
                <a:gd name="T19" fmla="*/ 60 h 79"/>
                <a:gd name="T20" fmla="*/ 55 w 73"/>
                <a:gd name="T21" fmla="*/ 63 h 79"/>
                <a:gd name="T22" fmla="*/ 52 w 73"/>
                <a:gd name="T23" fmla="*/ 65 h 79"/>
                <a:gd name="T24" fmla="*/ 50 w 73"/>
                <a:gd name="T25" fmla="*/ 60 h 79"/>
                <a:gd name="T26" fmla="*/ 52 w 73"/>
                <a:gd name="T27" fmla="*/ 49 h 79"/>
                <a:gd name="T28" fmla="*/ 55 w 73"/>
                <a:gd name="T29" fmla="*/ 57 h 79"/>
                <a:gd name="T30" fmla="*/ 55 w 73"/>
                <a:gd name="T31" fmla="*/ 63 h 79"/>
                <a:gd name="T32" fmla="*/ 32 w 73"/>
                <a:gd name="T33" fmla="*/ 49 h 79"/>
                <a:gd name="T34" fmla="*/ 11 w 73"/>
                <a:gd name="T35" fmla="*/ 54 h 79"/>
                <a:gd name="T36" fmla="*/ 11 w 73"/>
                <a:gd name="T37" fmla="*/ 49 h 79"/>
                <a:gd name="T38" fmla="*/ 11 w 73"/>
                <a:gd name="T39" fmla="*/ 46 h 79"/>
                <a:gd name="T40" fmla="*/ 11 w 73"/>
                <a:gd name="T41" fmla="*/ 41 h 79"/>
                <a:gd name="T42" fmla="*/ 33 w 73"/>
                <a:gd name="T43" fmla="*/ 46 h 79"/>
                <a:gd name="T44" fmla="*/ 9 w 73"/>
                <a:gd name="T45" fmla="*/ 28 h 79"/>
                <a:gd name="T46" fmla="*/ 43 w 73"/>
                <a:gd name="T47" fmla="*/ 25 h 79"/>
                <a:gd name="T48" fmla="*/ 43 w 73"/>
                <a:gd name="T49" fmla="*/ 30 h 79"/>
                <a:gd name="T50" fmla="*/ 11 w 73"/>
                <a:gd name="T51" fmla="*/ 38 h 79"/>
                <a:gd name="T52" fmla="*/ 11 w 73"/>
                <a:gd name="T53" fmla="*/ 33 h 79"/>
                <a:gd name="T54" fmla="*/ 44 w 73"/>
                <a:gd name="T55" fmla="*/ 33 h 79"/>
                <a:gd name="T56" fmla="*/ 43 w 73"/>
                <a:gd name="T57" fmla="*/ 38 h 79"/>
                <a:gd name="T58" fmla="*/ 50 w 73"/>
                <a:gd name="T59" fmla="*/ 21 h 79"/>
                <a:gd name="T60" fmla="*/ 42 w 73"/>
                <a:gd name="T61" fmla="*/ 13 h 79"/>
                <a:gd name="T62" fmla="*/ 37 w 73"/>
                <a:gd name="T63" fmla="*/ 19 h 79"/>
                <a:gd name="T64" fmla="*/ 12 w 73"/>
                <a:gd name="T65" fmla="*/ 14 h 79"/>
                <a:gd name="T66" fmla="*/ 12 w 73"/>
                <a:gd name="T67" fmla="*/ 13 h 79"/>
                <a:gd name="T68" fmla="*/ 4 w 73"/>
                <a:gd name="T69" fmla="*/ 67 h 79"/>
                <a:gd name="T70" fmla="*/ 34 w 73"/>
                <a:gd name="T71" fmla="*/ 74 h 79"/>
                <a:gd name="T72" fmla="*/ 9 w 73"/>
                <a:gd name="T73" fmla="*/ 79 h 79"/>
                <a:gd name="T74" fmla="*/ 0 w 73"/>
                <a:gd name="T75" fmla="*/ 17 h 79"/>
                <a:gd name="T76" fmla="*/ 14 w 73"/>
                <a:gd name="T77" fmla="*/ 10 h 79"/>
                <a:gd name="T78" fmla="*/ 18 w 73"/>
                <a:gd name="T79" fmla="*/ 8 h 79"/>
                <a:gd name="T80" fmla="*/ 36 w 73"/>
                <a:gd name="T81" fmla="*/ 8 h 79"/>
                <a:gd name="T82" fmla="*/ 41 w 73"/>
                <a:gd name="T83" fmla="*/ 10 h 79"/>
                <a:gd name="T84" fmla="*/ 55 w 73"/>
                <a:gd name="T85" fmla="*/ 17 h 79"/>
                <a:gd name="T86" fmla="*/ 50 w 73"/>
                <a:gd name="T87" fmla="*/ 32 h 79"/>
                <a:gd name="T88" fmla="*/ 27 w 73"/>
                <a:gd name="T89" fmla="*/ 4 h 79"/>
                <a:gd name="T90" fmla="*/ 27 w 73"/>
                <a:gd name="T91" fmla="*/ 13 h 79"/>
                <a:gd name="T92" fmla="*/ 27 w 73"/>
                <a:gd name="T93" fmla="*/ 4 h 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3"/>
                <a:gd name="T142" fmla="*/ 0 h 79"/>
                <a:gd name="T143" fmla="*/ 73 w 73"/>
                <a:gd name="T144" fmla="*/ 79 h 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3" h="79">
                  <a:moveTo>
                    <a:pt x="73" y="60"/>
                  </a:moveTo>
                  <a:cubicBezTo>
                    <a:pt x="73" y="71"/>
                    <a:pt x="65" y="79"/>
                    <a:pt x="54" y="79"/>
                  </a:cubicBezTo>
                  <a:cubicBezTo>
                    <a:pt x="43" y="79"/>
                    <a:pt x="35" y="71"/>
                    <a:pt x="35" y="60"/>
                  </a:cubicBezTo>
                  <a:cubicBezTo>
                    <a:pt x="35" y="50"/>
                    <a:pt x="42" y="42"/>
                    <a:pt x="52" y="41"/>
                  </a:cubicBezTo>
                  <a:cubicBezTo>
                    <a:pt x="52" y="36"/>
                    <a:pt x="52" y="36"/>
                    <a:pt x="52" y="36"/>
                  </a:cubicBezTo>
                  <a:cubicBezTo>
                    <a:pt x="49" y="36"/>
                    <a:pt x="49" y="36"/>
                    <a:pt x="49" y="36"/>
                  </a:cubicBezTo>
                  <a:cubicBezTo>
                    <a:pt x="49" y="33"/>
                    <a:pt x="49" y="33"/>
                    <a:pt x="49" y="33"/>
                  </a:cubicBezTo>
                  <a:cubicBezTo>
                    <a:pt x="58" y="33"/>
                    <a:pt x="58" y="33"/>
                    <a:pt x="58" y="33"/>
                  </a:cubicBezTo>
                  <a:cubicBezTo>
                    <a:pt x="58" y="36"/>
                    <a:pt x="58" y="36"/>
                    <a:pt x="58" y="36"/>
                  </a:cubicBezTo>
                  <a:cubicBezTo>
                    <a:pt x="55" y="36"/>
                    <a:pt x="55" y="36"/>
                    <a:pt x="55" y="36"/>
                  </a:cubicBezTo>
                  <a:cubicBezTo>
                    <a:pt x="55" y="41"/>
                    <a:pt x="55" y="41"/>
                    <a:pt x="55" y="41"/>
                  </a:cubicBezTo>
                  <a:cubicBezTo>
                    <a:pt x="59" y="41"/>
                    <a:pt x="63" y="43"/>
                    <a:pt x="66" y="45"/>
                  </a:cubicBezTo>
                  <a:cubicBezTo>
                    <a:pt x="69" y="41"/>
                    <a:pt x="69" y="41"/>
                    <a:pt x="69" y="41"/>
                  </a:cubicBezTo>
                  <a:cubicBezTo>
                    <a:pt x="73" y="45"/>
                    <a:pt x="73" y="45"/>
                    <a:pt x="73" y="45"/>
                  </a:cubicBezTo>
                  <a:cubicBezTo>
                    <a:pt x="69" y="48"/>
                    <a:pt x="69" y="48"/>
                    <a:pt x="69" y="48"/>
                  </a:cubicBezTo>
                  <a:cubicBezTo>
                    <a:pt x="72" y="52"/>
                    <a:pt x="73" y="56"/>
                    <a:pt x="73" y="60"/>
                  </a:cubicBezTo>
                  <a:close/>
                  <a:moveTo>
                    <a:pt x="54" y="44"/>
                  </a:moveTo>
                  <a:cubicBezTo>
                    <a:pt x="45" y="44"/>
                    <a:pt x="38" y="51"/>
                    <a:pt x="38" y="60"/>
                  </a:cubicBezTo>
                  <a:cubicBezTo>
                    <a:pt x="38" y="69"/>
                    <a:pt x="45" y="76"/>
                    <a:pt x="54" y="76"/>
                  </a:cubicBezTo>
                  <a:cubicBezTo>
                    <a:pt x="63" y="76"/>
                    <a:pt x="70" y="69"/>
                    <a:pt x="70" y="60"/>
                  </a:cubicBezTo>
                  <a:cubicBezTo>
                    <a:pt x="70" y="51"/>
                    <a:pt x="63" y="44"/>
                    <a:pt x="54" y="44"/>
                  </a:cubicBezTo>
                  <a:close/>
                  <a:moveTo>
                    <a:pt x="55" y="63"/>
                  </a:moveTo>
                  <a:cubicBezTo>
                    <a:pt x="55" y="65"/>
                    <a:pt x="55" y="65"/>
                    <a:pt x="55" y="65"/>
                  </a:cubicBezTo>
                  <a:cubicBezTo>
                    <a:pt x="52" y="65"/>
                    <a:pt x="52" y="65"/>
                    <a:pt x="52" y="65"/>
                  </a:cubicBezTo>
                  <a:cubicBezTo>
                    <a:pt x="52" y="63"/>
                    <a:pt x="52" y="63"/>
                    <a:pt x="52" y="63"/>
                  </a:cubicBezTo>
                  <a:cubicBezTo>
                    <a:pt x="51" y="62"/>
                    <a:pt x="50" y="61"/>
                    <a:pt x="50" y="60"/>
                  </a:cubicBezTo>
                  <a:cubicBezTo>
                    <a:pt x="50" y="59"/>
                    <a:pt x="51" y="58"/>
                    <a:pt x="52" y="57"/>
                  </a:cubicBezTo>
                  <a:cubicBezTo>
                    <a:pt x="52" y="49"/>
                    <a:pt x="52" y="49"/>
                    <a:pt x="52" y="49"/>
                  </a:cubicBezTo>
                  <a:cubicBezTo>
                    <a:pt x="55" y="49"/>
                    <a:pt x="55" y="49"/>
                    <a:pt x="55" y="49"/>
                  </a:cubicBezTo>
                  <a:cubicBezTo>
                    <a:pt x="55" y="57"/>
                    <a:pt x="55" y="57"/>
                    <a:pt x="55" y="57"/>
                  </a:cubicBezTo>
                  <a:cubicBezTo>
                    <a:pt x="56" y="58"/>
                    <a:pt x="57" y="59"/>
                    <a:pt x="57" y="60"/>
                  </a:cubicBezTo>
                  <a:cubicBezTo>
                    <a:pt x="57" y="61"/>
                    <a:pt x="56" y="62"/>
                    <a:pt x="55" y="63"/>
                  </a:cubicBezTo>
                  <a:close/>
                  <a:moveTo>
                    <a:pt x="11" y="49"/>
                  </a:moveTo>
                  <a:cubicBezTo>
                    <a:pt x="32" y="49"/>
                    <a:pt x="32" y="49"/>
                    <a:pt x="32" y="49"/>
                  </a:cubicBezTo>
                  <a:cubicBezTo>
                    <a:pt x="31" y="51"/>
                    <a:pt x="30" y="52"/>
                    <a:pt x="30" y="54"/>
                  </a:cubicBezTo>
                  <a:cubicBezTo>
                    <a:pt x="11" y="54"/>
                    <a:pt x="11" y="54"/>
                    <a:pt x="11" y="54"/>
                  </a:cubicBezTo>
                  <a:cubicBezTo>
                    <a:pt x="10" y="54"/>
                    <a:pt x="9" y="53"/>
                    <a:pt x="9" y="51"/>
                  </a:cubicBezTo>
                  <a:cubicBezTo>
                    <a:pt x="9" y="50"/>
                    <a:pt x="10" y="49"/>
                    <a:pt x="11" y="49"/>
                  </a:cubicBezTo>
                  <a:close/>
                  <a:moveTo>
                    <a:pt x="33" y="46"/>
                  </a:moveTo>
                  <a:cubicBezTo>
                    <a:pt x="11" y="46"/>
                    <a:pt x="11" y="46"/>
                    <a:pt x="11" y="46"/>
                  </a:cubicBezTo>
                  <a:cubicBezTo>
                    <a:pt x="10" y="46"/>
                    <a:pt x="9" y="45"/>
                    <a:pt x="9" y="44"/>
                  </a:cubicBezTo>
                  <a:cubicBezTo>
                    <a:pt x="9" y="42"/>
                    <a:pt x="10" y="41"/>
                    <a:pt x="11" y="41"/>
                  </a:cubicBezTo>
                  <a:cubicBezTo>
                    <a:pt x="38" y="41"/>
                    <a:pt x="38" y="41"/>
                    <a:pt x="38" y="41"/>
                  </a:cubicBezTo>
                  <a:cubicBezTo>
                    <a:pt x="36" y="43"/>
                    <a:pt x="35" y="44"/>
                    <a:pt x="33" y="46"/>
                  </a:cubicBezTo>
                  <a:close/>
                  <a:moveTo>
                    <a:pt x="11" y="30"/>
                  </a:moveTo>
                  <a:cubicBezTo>
                    <a:pt x="10" y="30"/>
                    <a:pt x="9" y="29"/>
                    <a:pt x="9" y="28"/>
                  </a:cubicBezTo>
                  <a:cubicBezTo>
                    <a:pt x="9" y="26"/>
                    <a:pt x="10" y="25"/>
                    <a:pt x="11" y="25"/>
                  </a:cubicBezTo>
                  <a:cubicBezTo>
                    <a:pt x="43" y="25"/>
                    <a:pt x="43" y="25"/>
                    <a:pt x="43" y="25"/>
                  </a:cubicBezTo>
                  <a:cubicBezTo>
                    <a:pt x="44" y="25"/>
                    <a:pt x="45" y="26"/>
                    <a:pt x="45" y="28"/>
                  </a:cubicBezTo>
                  <a:cubicBezTo>
                    <a:pt x="45" y="29"/>
                    <a:pt x="44" y="30"/>
                    <a:pt x="43" y="30"/>
                  </a:cubicBezTo>
                  <a:lnTo>
                    <a:pt x="11" y="30"/>
                  </a:lnTo>
                  <a:close/>
                  <a:moveTo>
                    <a:pt x="11" y="38"/>
                  </a:moveTo>
                  <a:cubicBezTo>
                    <a:pt x="10" y="38"/>
                    <a:pt x="9" y="37"/>
                    <a:pt x="9" y="36"/>
                  </a:cubicBezTo>
                  <a:cubicBezTo>
                    <a:pt x="9" y="34"/>
                    <a:pt x="10" y="33"/>
                    <a:pt x="11" y="33"/>
                  </a:cubicBezTo>
                  <a:cubicBezTo>
                    <a:pt x="43" y="33"/>
                    <a:pt x="43" y="33"/>
                    <a:pt x="43" y="33"/>
                  </a:cubicBezTo>
                  <a:cubicBezTo>
                    <a:pt x="43" y="33"/>
                    <a:pt x="44" y="33"/>
                    <a:pt x="44" y="33"/>
                  </a:cubicBezTo>
                  <a:cubicBezTo>
                    <a:pt x="44" y="37"/>
                    <a:pt x="44" y="37"/>
                    <a:pt x="44" y="37"/>
                  </a:cubicBezTo>
                  <a:cubicBezTo>
                    <a:pt x="43" y="38"/>
                    <a:pt x="43" y="38"/>
                    <a:pt x="43" y="38"/>
                  </a:cubicBezTo>
                  <a:lnTo>
                    <a:pt x="11" y="38"/>
                  </a:lnTo>
                  <a:close/>
                  <a:moveTo>
                    <a:pt x="50" y="21"/>
                  </a:moveTo>
                  <a:cubicBezTo>
                    <a:pt x="50" y="16"/>
                    <a:pt x="47" y="13"/>
                    <a:pt x="42" y="13"/>
                  </a:cubicBezTo>
                  <a:cubicBezTo>
                    <a:pt x="42" y="13"/>
                    <a:pt x="42" y="13"/>
                    <a:pt x="42" y="13"/>
                  </a:cubicBezTo>
                  <a:cubicBezTo>
                    <a:pt x="42" y="13"/>
                    <a:pt x="42" y="13"/>
                    <a:pt x="42" y="14"/>
                  </a:cubicBezTo>
                  <a:cubicBezTo>
                    <a:pt x="42" y="17"/>
                    <a:pt x="40" y="19"/>
                    <a:pt x="37" y="19"/>
                  </a:cubicBezTo>
                  <a:cubicBezTo>
                    <a:pt x="18" y="19"/>
                    <a:pt x="18" y="19"/>
                    <a:pt x="18" y="19"/>
                  </a:cubicBezTo>
                  <a:cubicBezTo>
                    <a:pt x="15" y="19"/>
                    <a:pt x="12" y="17"/>
                    <a:pt x="12" y="14"/>
                  </a:cubicBezTo>
                  <a:cubicBezTo>
                    <a:pt x="12" y="13"/>
                    <a:pt x="12" y="13"/>
                    <a:pt x="12" y="13"/>
                  </a:cubicBezTo>
                  <a:cubicBezTo>
                    <a:pt x="12" y="13"/>
                    <a:pt x="12" y="13"/>
                    <a:pt x="12" y="13"/>
                  </a:cubicBezTo>
                  <a:cubicBezTo>
                    <a:pt x="8" y="13"/>
                    <a:pt x="4" y="16"/>
                    <a:pt x="4" y="21"/>
                  </a:cubicBezTo>
                  <a:cubicBezTo>
                    <a:pt x="4" y="67"/>
                    <a:pt x="4" y="67"/>
                    <a:pt x="4" y="67"/>
                  </a:cubicBezTo>
                  <a:cubicBezTo>
                    <a:pt x="4" y="71"/>
                    <a:pt x="8" y="74"/>
                    <a:pt x="12" y="74"/>
                  </a:cubicBezTo>
                  <a:cubicBezTo>
                    <a:pt x="34" y="74"/>
                    <a:pt x="34" y="74"/>
                    <a:pt x="34" y="74"/>
                  </a:cubicBezTo>
                  <a:cubicBezTo>
                    <a:pt x="36" y="76"/>
                    <a:pt x="38" y="78"/>
                    <a:pt x="39" y="79"/>
                  </a:cubicBezTo>
                  <a:cubicBezTo>
                    <a:pt x="9" y="79"/>
                    <a:pt x="9" y="79"/>
                    <a:pt x="9" y="79"/>
                  </a:cubicBezTo>
                  <a:cubicBezTo>
                    <a:pt x="5" y="79"/>
                    <a:pt x="0" y="76"/>
                    <a:pt x="0" y="71"/>
                  </a:cubicBezTo>
                  <a:cubicBezTo>
                    <a:pt x="0" y="17"/>
                    <a:pt x="0" y="17"/>
                    <a:pt x="0" y="17"/>
                  </a:cubicBezTo>
                  <a:cubicBezTo>
                    <a:pt x="0" y="13"/>
                    <a:pt x="5" y="10"/>
                    <a:pt x="9" y="10"/>
                  </a:cubicBezTo>
                  <a:cubicBezTo>
                    <a:pt x="14" y="10"/>
                    <a:pt x="14" y="10"/>
                    <a:pt x="14" y="10"/>
                  </a:cubicBezTo>
                  <a:cubicBezTo>
                    <a:pt x="15" y="9"/>
                    <a:pt x="16" y="8"/>
                    <a:pt x="18" y="8"/>
                  </a:cubicBezTo>
                  <a:cubicBezTo>
                    <a:pt x="18" y="8"/>
                    <a:pt x="18" y="8"/>
                    <a:pt x="18" y="8"/>
                  </a:cubicBezTo>
                  <a:cubicBezTo>
                    <a:pt x="19" y="4"/>
                    <a:pt x="23" y="0"/>
                    <a:pt x="27" y="0"/>
                  </a:cubicBezTo>
                  <a:cubicBezTo>
                    <a:pt x="32" y="0"/>
                    <a:pt x="35" y="4"/>
                    <a:pt x="36" y="8"/>
                  </a:cubicBezTo>
                  <a:cubicBezTo>
                    <a:pt x="37" y="8"/>
                    <a:pt x="37" y="8"/>
                    <a:pt x="37" y="8"/>
                  </a:cubicBezTo>
                  <a:cubicBezTo>
                    <a:pt x="38" y="8"/>
                    <a:pt x="40" y="9"/>
                    <a:pt x="41" y="10"/>
                  </a:cubicBezTo>
                  <a:cubicBezTo>
                    <a:pt x="45" y="10"/>
                    <a:pt x="45" y="10"/>
                    <a:pt x="45" y="10"/>
                  </a:cubicBezTo>
                  <a:cubicBezTo>
                    <a:pt x="50" y="10"/>
                    <a:pt x="55" y="13"/>
                    <a:pt x="55" y="17"/>
                  </a:cubicBezTo>
                  <a:cubicBezTo>
                    <a:pt x="55" y="32"/>
                    <a:pt x="55" y="32"/>
                    <a:pt x="55" y="32"/>
                  </a:cubicBezTo>
                  <a:cubicBezTo>
                    <a:pt x="50" y="32"/>
                    <a:pt x="50" y="32"/>
                    <a:pt x="50" y="32"/>
                  </a:cubicBezTo>
                  <a:lnTo>
                    <a:pt x="50" y="21"/>
                  </a:lnTo>
                  <a:close/>
                  <a:moveTo>
                    <a:pt x="27" y="4"/>
                  </a:moveTo>
                  <a:cubicBezTo>
                    <a:pt x="25" y="4"/>
                    <a:pt x="23" y="6"/>
                    <a:pt x="23" y="9"/>
                  </a:cubicBezTo>
                  <a:cubicBezTo>
                    <a:pt x="23" y="11"/>
                    <a:pt x="25" y="13"/>
                    <a:pt x="27" y="13"/>
                  </a:cubicBezTo>
                  <a:cubicBezTo>
                    <a:pt x="30" y="13"/>
                    <a:pt x="32" y="11"/>
                    <a:pt x="32" y="9"/>
                  </a:cubicBezTo>
                  <a:cubicBezTo>
                    <a:pt x="32" y="6"/>
                    <a:pt x="30" y="4"/>
                    <a:pt x="27" y="4"/>
                  </a:cubicBezTo>
                  <a:close/>
                </a:path>
              </a:pathLst>
            </a:custGeom>
            <a:solidFill>
              <a:srgbClr val="FFFFFF"/>
            </a:solidFill>
            <a:ln w="9525">
              <a:noFill/>
              <a:round/>
            </a:ln>
          </p:spPr>
          <p:txBody>
            <a:bodyPr/>
            <a:p>
              <a:endParaRPr lang="zh-CN" altLang="en-US"/>
            </a:p>
          </p:txBody>
        </p:sp>
      </p:grpSp>
      <p:grpSp>
        <p:nvGrpSpPr>
          <p:cNvPr id="4107" name="Group 13"/>
          <p:cNvGrpSpPr/>
          <p:nvPr/>
        </p:nvGrpSpPr>
        <p:grpSpPr bwMode="auto">
          <a:xfrm>
            <a:off x="7004050" y="3362325"/>
            <a:ext cx="581025" cy="581025"/>
            <a:chOff x="0" y="0"/>
            <a:chExt cx="366" cy="366"/>
          </a:xfrm>
        </p:grpSpPr>
        <p:sp>
          <p:nvSpPr>
            <p:cNvPr id="4125" name="Oval 14"/>
            <p:cNvSpPr>
              <a:spLocks noChangeArrowheads="1"/>
            </p:cNvSpPr>
            <p:nvPr/>
          </p:nvSpPr>
          <p:spPr bwMode="auto">
            <a:xfrm>
              <a:off x="0" y="0"/>
              <a:ext cx="366" cy="366"/>
            </a:xfrm>
            <a:prstGeom prst="ellipse">
              <a:avLst/>
            </a:prstGeom>
            <a:solidFill>
              <a:srgbClr val="00B0F0"/>
            </a:solidFill>
            <a:ln w="12700">
              <a:solidFill>
                <a:srgbClr val="88714E"/>
              </a:solidFill>
              <a:round/>
            </a:ln>
          </p:spPr>
          <p:txBody>
            <a:bodyPr/>
            <a:p>
              <a:endParaRPr lang="zh-CN" altLang="en-US"/>
            </a:p>
          </p:txBody>
        </p:sp>
        <p:sp>
          <p:nvSpPr>
            <p:cNvPr id="4126" name="Freeform 15"/>
            <p:cNvSpPr>
              <a:spLocks noEditPoints="1"/>
            </p:cNvSpPr>
            <p:nvPr/>
          </p:nvSpPr>
          <p:spPr bwMode="auto">
            <a:xfrm>
              <a:off x="102" y="102"/>
              <a:ext cx="162" cy="162"/>
            </a:xfrm>
            <a:custGeom>
              <a:avLst/>
              <a:gdLst>
                <a:gd name="T0" fmla="*/ 50 w 78"/>
                <a:gd name="T1" fmla="*/ 40 h 78"/>
                <a:gd name="T2" fmla="*/ 58 w 78"/>
                <a:gd name="T3" fmla="*/ 41 h 78"/>
                <a:gd name="T4" fmla="*/ 78 w 78"/>
                <a:gd name="T5" fmla="*/ 21 h 78"/>
                <a:gd name="T6" fmla="*/ 78 w 78"/>
                <a:gd name="T7" fmla="*/ 18 h 78"/>
                <a:gd name="T8" fmla="*/ 64 w 78"/>
                <a:gd name="T9" fmla="*/ 33 h 78"/>
                <a:gd name="T10" fmla="*/ 50 w 78"/>
                <a:gd name="T11" fmla="*/ 31 h 78"/>
                <a:gd name="T12" fmla="*/ 46 w 78"/>
                <a:gd name="T13" fmla="*/ 18 h 78"/>
                <a:gd name="T14" fmla="*/ 61 w 78"/>
                <a:gd name="T15" fmla="*/ 2 h 78"/>
                <a:gd name="T16" fmla="*/ 58 w 78"/>
                <a:gd name="T17" fmla="*/ 1 h 78"/>
                <a:gd name="T18" fmla="*/ 38 w 78"/>
                <a:gd name="T19" fmla="*/ 21 h 78"/>
                <a:gd name="T20" fmla="*/ 40 w 78"/>
                <a:gd name="T21" fmla="*/ 29 h 78"/>
                <a:gd name="T22" fmla="*/ 21 w 78"/>
                <a:gd name="T23" fmla="*/ 53 h 78"/>
                <a:gd name="T24" fmla="*/ 17 w 78"/>
                <a:gd name="T25" fmla="*/ 52 h 78"/>
                <a:gd name="T26" fmla="*/ 5 w 78"/>
                <a:gd name="T27" fmla="*/ 64 h 78"/>
                <a:gd name="T28" fmla="*/ 17 w 78"/>
                <a:gd name="T29" fmla="*/ 77 h 78"/>
                <a:gd name="T30" fmla="*/ 29 w 78"/>
                <a:gd name="T31" fmla="*/ 64 h 78"/>
                <a:gd name="T32" fmla="*/ 29 w 78"/>
                <a:gd name="T33" fmla="*/ 60 h 78"/>
                <a:gd name="T34" fmla="*/ 50 w 78"/>
                <a:gd name="T35" fmla="*/ 40 h 78"/>
                <a:gd name="T36" fmla="*/ 17 w 78"/>
                <a:gd name="T37" fmla="*/ 71 h 78"/>
                <a:gd name="T38" fmla="*/ 11 w 78"/>
                <a:gd name="T39" fmla="*/ 64 h 78"/>
                <a:gd name="T40" fmla="*/ 17 w 78"/>
                <a:gd name="T41" fmla="*/ 58 h 78"/>
                <a:gd name="T42" fmla="*/ 24 w 78"/>
                <a:gd name="T43" fmla="*/ 64 h 78"/>
                <a:gd name="T44" fmla="*/ 17 w 78"/>
                <a:gd name="T45" fmla="*/ 71 h 78"/>
                <a:gd name="T46" fmla="*/ 18 w 78"/>
                <a:gd name="T47" fmla="*/ 24 h 78"/>
                <a:gd name="T48" fmla="*/ 30 w 78"/>
                <a:gd name="T49" fmla="*/ 36 h 78"/>
                <a:gd name="T50" fmla="*/ 36 w 78"/>
                <a:gd name="T51" fmla="*/ 31 h 78"/>
                <a:gd name="T52" fmla="*/ 24 w 78"/>
                <a:gd name="T53" fmla="*/ 19 h 78"/>
                <a:gd name="T54" fmla="*/ 27 w 78"/>
                <a:gd name="T55" fmla="*/ 16 h 78"/>
                <a:gd name="T56" fmla="*/ 11 w 78"/>
                <a:gd name="T57" fmla="*/ 0 h 78"/>
                <a:gd name="T58" fmla="*/ 0 w 78"/>
                <a:gd name="T59" fmla="*/ 12 h 78"/>
                <a:gd name="T60" fmla="*/ 16 w 78"/>
                <a:gd name="T61" fmla="*/ 27 h 78"/>
                <a:gd name="T62" fmla="*/ 18 w 78"/>
                <a:gd name="T63" fmla="*/ 24 h 78"/>
                <a:gd name="T64" fmla="*/ 55 w 78"/>
                <a:gd name="T65" fmla="*/ 42 h 78"/>
                <a:gd name="T66" fmla="*/ 38 w 78"/>
                <a:gd name="T67" fmla="*/ 57 h 78"/>
                <a:gd name="T68" fmla="*/ 56 w 78"/>
                <a:gd name="T69" fmla="*/ 75 h 78"/>
                <a:gd name="T70" fmla="*/ 67 w 78"/>
                <a:gd name="T71" fmla="*/ 75 h 78"/>
                <a:gd name="T72" fmla="*/ 72 w 78"/>
                <a:gd name="T73" fmla="*/ 70 h 78"/>
                <a:gd name="T74" fmla="*/ 72 w 78"/>
                <a:gd name="T75" fmla="*/ 59 h 78"/>
                <a:gd name="T76" fmla="*/ 55 w 78"/>
                <a:gd name="T77" fmla="*/ 42 h 78"/>
                <a:gd name="T78" fmla="*/ 62 w 78"/>
                <a:gd name="T79" fmla="*/ 71 h 78"/>
                <a:gd name="T80" fmla="*/ 60 w 78"/>
                <a:gd name="T81" fmla="*/ 71 h 78"/>
                <a:gd name="T82" fmla="*/ 45 w 78"/>
                <a:gd name="T83" fmla="*/ 57 h 78"/>
                <a:gd name="T84" fmla="*/ 45 w 78"/>
                <a:gd name="T85" fmla="*/ 54 h 78"/>
                <a:gd name="T86" fmla="*/ 48 w 78"/>
                <a:gd name="T87" fmla="*/ 54 h 78"/>
                <a:gd name="T88" fmla="*/ 62 w 78"/>
                <a:gd name="T89" fmla="*/ 69 h 78"/>
                <a:gd name="T90" fmla="*/ 62 w 78"/>
                <a:gd name="T91" fmla="*/ 71 h 78"/>
                <a:gd name="T92" fmla="*/ 69 w 78"/>
                <a:gd name="T93" fmla="*/ 65 h 78"/>
                <a:gd name="T94" fmla="*/ 66 w 78"/>
                <a:gd name="T95" fmla="*/ 65 h 78"/>
                <a:gd name="T96" fmla="*/ 52 w 78"/>
                <a:gd name="T97" fmla="*/ 51 h 78"/>
                <a:gd name="T98" fmla="*/ 52 w 78"/>
                <a:gd name="T99" fmla="*/ 48 h 78"/>
                <a:gd name="T100" fmla="*/ 54 w 78"/>
                <a:gd name="T101" fmla="*/ 48 h 78"/>
                <a:gd name="T102" fmla="*/ 69 w 78"/>
                <a:gd name="T103" fmla="*/ 62 h 78"/>
                <a:gd name="T104" fmla="*/ 69 w 78"/>
                <a:gd name="T105" fmla="*/ 65 h 7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8"/>
                <a:gd name="T160" fmla="*/ 0 h 78"/>
                <a:gd name="T161" fmla="*/ 78 w 78"/>
                <a:gd name="T162" fmla="*/ 78 h 7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8" h="78">
                  <a:moveTo>
                    <a:pt x="50" y="40"/>
                  </a:moveTo>
                  <a:cubicBezTo>
                    <a:pt x="53" y="41"/>
                    <a:pt x="55" y="41"/>
                    <a:pt x="58" y="41"/>
                  </a:cubicBezTo>
                  <a:cubicBezTo>
                    <a:pt x="69" y="41"/>
                    <a:pt x="78" y="32"/>
                    <a:pt x="78" y="21"/>
                  </a:cubicBezTo>
                  <a:cubicBezTo>
                    <a:pt x="78" y="20"/>
                    <a:pt x="78" y="19"/>
                    <a:pt x="78" y="18"/>
                  </a:cubicBezTo>
                  <a:cubicBezTo>
                    <a:pt x="64" y="33"/>
                    <a:pt x="64" y="33"/>
                    <a:pt x="64" y="33"/>
                  </a:cubicBezTo>
                  <a:cubicBezTo>
                    <a:pt x="50" y="31"/>
                    <a:pt x="50" y="31"/>
                    <a:pt x="50" y="31"/>
                  </a:cubicBezTo>
                  <a:cubicBezTo>
                    <a:pt x="46" y="18"/>
                    <a:pt x="46" y="18"/>
                    <a:pt x="46" y="18"/>
                  </a:cubicBezTo>
                  <a:cubicBezTo>
                    <a:pt x="61" y="2"/>
                    <a:pt x="61" y="2"/>
                    <a:pt x="61" y="2"/>
                  </a:cubicBezTo>
                  <a:cubicBezTo>
                    <a:pt x="60" y="2"/>
                    <a:pt x="59" y="1"/>
                    <a:pt x="58" y="1"/>
                  </a:cubicBezTo>
                  <a:cubicBezTo>
                    <a:pt x="47" y="1"/>
                    <a:pt x="38" y="10"/>
                    <a:pt x="38" y="21"/>
                  </a:cubicBezTo>
                  <a:cubicBezTo>
                    <a:pt x="38" y="24"/>
                    <a:pt x="39" y="27"/>
                    <a:pt x="40" y="29"/>
                  </a:cubicBezTo>
                  <a:cubicBezTo>
                    <a:pt x="34" y="40"/>
                    <a:pt x="24" y="49"/>
                    <a:pt x="21" y="53"/>
                  </a:cubicBezTo>
                  <a:cubicBezTo>
                    <a:pt x="20" y="52"/>
                    <a:pt x="18" y="52"/>
                    <a:pt x="17" y="52"/>
                  </a:cubicBezTo>
                  <a:cubicBezTo>
                    <a:pt x="10" y="52"/>
                    <a:pt x="5" y="58"/>
                    <a:pt x="5" y="64"/>
                  </a:cubicBezTo>
                  <a:cubicBezTo>
                    <a:pt x="5" y="71"/>
                    <a:pt x="10" y="77"/>
                    <a:pt x="17" y="77"/>
                  </a:cubicBezTo>
                  <a:cubicBezTo>
                    <a:pt x="24" y="77"/>
                    <a:pt x="29" y="71"/>
                    <a:pt x="29" y="64"/>
                  </a:cubicBezTo>
                  <a:cubicBezTo>
                    <a:pt x="29" y="63"/>
                    <a:pt x="29" y="61"/>
                    <a:pt x="29" y="60"/>
                  </a:cubicBezTo>
                  <a:cubicBezTo>
                    <a:pt x="31" y="56"/>
                    <a:pt x="39" y="47"/>
                    <a:pt x="50" y="40"/>
                  </a:cubicBezTo>
                  <a:close/>
                  <a:moveTo>
                    <a:pt x="17" y="71"/>
                  </a:moveTo>
                  <a:cubicBezTo>
                    <a:pt x="14" y="71"/>
                    <a:pt x="11" y="68"/>
                    <a:pt x="11" y="64"/>
                  </a:cubicBezTo>
                  <a:cubicBezTo>
                    <a:pt x="11" y="61"/>
                    <a:pt x="14" y="58"/>
                    <a:pt x="17" y="58"/>
                  </a:cubicBezTo>
                  <a:cubicBezTo>
                    <a:pt x="21" y="58"/>
                    <a:pt x="24" y="61"/>
                    <a:pt x="24" y="64"/>
                  </a:cubicBezTo>
                  <a:cubicBezTo>
                    <a:pt x="24" y="68"/>
                    <a:pt x="21" y="71"/>
                    <a:pt x="17" y="71"/>
                  </a:cubicBezTo>
                  <a:close/>
                  <a:moveTo>
                    <a:pt x="18" y="24"/>
                  </a:moveTo>
                  <a:cubicBezTo>
                    <a:pt x="30" y="36"/>
                    <a:pt x="30" y="36"/>
                    <a:pt x="30" y="36"/>
                  </a:cubicBezTo>
                  <a:cubicBezTo>
                    <a:pt x="36" y="31"/>
                    <a:pt x="36" y="31"/>
                    <a:pt x="36" y="31"/>
                  </a:cubicBezTo>
                  <a:cubicBezTo>
                    <a:pt x="24" y="19"/>
                    <a:pt x="24" y="19"/>
                    <a:pt x="24" y="19"/>
                  </a:cubicBezTo>
                  <a:cubicBezTo>
                    <a:pt x="27" y="16"/>
                    <a:pt x="27" y="16"/>
                    <a:pt x="27" y="16"/>
                  </a:cubicBezTo>
                  <a:cubicBezTo>
                    <a:pt x="11" y="0"/>
                    <a:pt x="11" y="0"/>
                    <a:pt x="11" y="0"/>
                  </a:cubicBezTo>
                  <a:cubicBezTo>
                    <a:pt x="0" y="12"/>
                    <a:pt x="0" y="12"/>
                    <a:pt x="0" y="12"/>
                  </a:cubicBezTo>
                  <a:cubicBezTo>
                    <a:pt x="16" y="27"/>
                    <a:pt x="16" y="27"/>
                    <a:pt x="16" y="27"/>
                  </a:cubicBezTo>
                  <a:lnTo>
                    <a:pt x="18" y="24"/>
                  </a:lnTo>
                  <a:close/>
                  <a:moveTo>
                    <a:pt x="55" y="42"/>
                  </a:moveTo>
                  <a:cubicBezTo>
                    <a:pt x="55" y="42"/>
                    <a:pt x="45" y="45"/>
                    <a:pt x="38" y="57"/>
                  </a:cubicBezTo>
                  <a:cubicBezTo>
                    <a:pt x="38" y="56"/>
                    <a:pt x="56" y="75"/>
                    <a:pt x="56" y="75"/>
                  </a:cubicBezTo>
                  <a:cubicBezTo>
                    <a:pt x="59" y="78"/>
                    <a:pt x="64" y="78"/>
                    <a:pt x="67" y="75"/>
                  </a:cubicBezTo>
                  <a:cubicBezTo>
                    <a:pt x="72" y="70"/>
                    <a:pt x="72" y="70"/>
                    <a:pt x="72" y="70"/>
                  </a:cubicBezTo>
                  <a:cubicBezTo>
                    <a:pt x="75" y="67"/>
                    <a:pt x="75" y="62"/>
                    <a:pt x="72" y="59"/>
                  </a:cubicBezTo>
                  <a:lnTo>
                    <a:pt x="55" y="42"/>
                  </a:lnTo>
                  <a:close/>
                  <a:moveTo>
                    <a:pt x="62" y="71"/>
                  </a:moveTo>
                  <a:cubicBezTo>
                    <a:pt x="62" y="72"/>
                    <a:pt x="60" y="72"/>
                    <a:pt x="60" y="71"/>
                  </a:cubicBezTo>
                  <a:cubicBezTo>
                    <a:pt x="45" y="57"/>
                    <a:pt x="45" y="57"/>
                    <a:pt x="45" y="57"/>
                  </a:cubicBezTo>
                  <a:cubicBezTo>
                    <a:pt x="44" y="56"/>
                    <a:pt x="44" y="55"/>
                    <a:pt x="45" y="54"/>
                  </a:cubicBezTo>
                  <a:cubicBezTo>
                    <a:pt x="46" y="54"/>
                    <a:pt x="47" y="54"/>
                    <a:pt x="48" y="54"/>
                  </a:cubicBezTo>
                  <a:cubicBezTo>
                    <a:pt x="62" y="69"/>
                    <a:pt x="62" y="69"/>
                    <a:pt x="62" y="69"/>
                  </a:cubicBezTo>
                  <a:cubicBezTo>
                    <a:pt x="63" y="69"/>
                    <a:pt x="63" y="71"/>
                    <a:pt x="62" y="71"/>
                  </a:cubicBezTo>
                  <a:close/>
                  <a:moveTo>
                    <a:pt x="69" y="65"/>
                  </a:moveTo>
                  <a:cubicBezTo>
                    <a:pt x="68" y="66"/>
                    <a:pt x="67" y="66"/>
                    <a:pt x="66" y="65"/>
                  </a:cubicBezTo>
                  <a:cubicBezTo>
                    <a:pt x="52" y="51"/>
                    <a:pt x="52" y="51"/>
                    <a:pt x="52" y="51"/>
                  </a:cubicBezTo>
                  <a:cubicBezTo>
                    <a:pt x="51" y="50"/>
                    <a:pt x="51" y="49"/>
                    <a:pt x="52" y="48"/>
                  </a:cubicBezTo>
                  <a:cubicBezTo>
                    <a:pt x="52" y="47"/>
                    <a:pt x="54" y="47"/>
                    <a:pt x="54" y="48"/>
                  </a:cubicBezTo>
                  <a:cubicBezTo>
                    <a:pt x="69" y="62"/>
                    <a:pt x="69" y="62"/>
                    <a:pt x="69" y="62"/>
                  </a:cubicBezTo>
                  <a:cubicBezTo>
                    <a:pt x="69" y="63"/>
                    <a:pt x="69" y="64"/>
                    <a:pt x="69" y="65"/>
                  </a:cubicBezTo>
                  <a:close/>
                </a:path>
              </a:pathLst>
            </a:custGeom>
            <a:solidFill>
              <a:srgbClr val="FFFFFF"/>
            </a:solidFill>
            <a:ln w="9525">
              <a:noFill/>
              <a:round/>
            </a:ln>
          </p:spPr>
          <p:txBody>
            <a:bodyPr/>
            <a:p>
              <a:endParaRPr lang="zh-CN" altLang="en-US"/>
            </a:p>
          </p:txBody>
        </p:sp>
      </p:grpSp>
      <p:grpSp>
        <p:nvGrpSpPr>
          <p:cNvPr id="4110" name="Group 18"/>
          <p:cNvGrpSpPr/>
          <p:nvPr/>
        </p:nvGrpSpPr>
        <p:grpSpPr bwMode="auto">
          <a:xfrm>
            <a:off x="7018338" y="4265613"/>
            <a:ext cx="577850" cy="581025"/>
            <a:chOff x="0" y="0"/>
            <a:chExt cx="364" cy="366"/>
          </a:xfrm>
        </p:grpSpPr>
        <p:sp>
          <p:nvSpPr>
            <p:cNvPr id="4123" name="Oval 19"/>
            <p:cNvSpPr>
              <a:spLocks noChangeArrowheads="1"/>
            </p:cNvSpPr>
            <p:nvPr/>
          </p:nvSpPr>
          <p:spPr bwMode="auto">
            <a:xfrm>
              <a:off x="0" y="0"/>
              <a:ext cx="364" cy="366"/>
            </a:xfrm>
            <a:prstGeom prst="ellipse">
              <a:avLst/>
            </a:prstGeom>
            <a:solidFill>
              <a:srgbClr val="00B0F0"/>
            </a:solidFill>
            <a:ln w="12700">
              <a:solidFill>
                <a:srgbClr val="88714E"/>
              </a:solidFill>
              <a:round/>
            </a:ln>
          </p:spPr>
          <p:txBody>
            <a:bodyPr/>
            <a:p>
              <a:endParaRPr lang="zh-CN" altLang="en-US"/>
            </a:p>
          </p:txBody>
        </p:sp>
        <p:sp>
          <p:nvSpPr>
            <p:cNvPr id="4124" name="Freeform 20"/>
            <p:cNvSpPr>
              <a:spLocks noEditPoints="1"/>
            </p:cNvSpPr>
            <p:nvPr/>
          </p:nvSpPr>
          <p:spPr bwMode="auto">
            <a:xfrm>
              <a:off x="108" y="106"/>
              <a:ext cx="148" cy="154"/>
            </a:xfrm>
            <a:custGeom>
              <a:avLst/>
              <a:gdLst>
                <a:gd name="T0" fmla="*/ 65 w 71"/>
                <a:gd name="T1" fmla="*/ 6 h 74"/>
                <a:gd name="T2" fmla="*/ 65 w 71"/>
                <a:gd name="T3" fmla="*/ 5 h 74"/>
                <a:gd name="T4" fmla="*/ 51 w 71"/>
                <a:gd name="T5" fmla="*/ 0 h 74"/>
                <a:gd name="T6" fmla="*/ 38 w 71"/>
                <a:gd name="T7" fmla="*/ 5 h 74"/>
                <a:gd name="T8" fmla="*/ 32 w 71"/>
                <a:gd name="T9" fmla="*/ 11 h 74"/>
                <a:gd name="T10" fmla="*/ 32 w 71"/>
                <a:gd name="T11" fmla="*/ 19 h 74"/>
                <a:gd name="T12" fmla="*/ 41 w 71"/>
                <a:gd name="T13" fmla="*/ 19 h 74"/>
                <a:gd name="T14" fmla="*/ 46 w 71"/>
                <a:gd name="T15" fmla="*/ 13 h 74"/>
                <a:gd name="T16" fmla="*/ 51 w 71"/>
                <a:gd name="T17" fmla="*/ 11 h 74"/>
                <a:gd name="T18" fmla="*/ 56 w 71"/>
                <a:gd name="T19" fmla="*/ 13 h 74"/>
                <a:gd name="T20" fmla="*/ 57 w 71"/>
                <a:gd name="T21" fmla="*/ 14 h 74"/>
                <a:gd name="T22" fmla="*/ 59 w 71"/>
                <a:gd name="T23" fmla="*/ 19 h 74"/>
                <a:gd name="T24" fmla="*/ 57 w 71"/>
                <a:gd name="T25" fmla="*/ 24 h 74"/>
                <a:gd name="T26" fmla="*/ 44 w 71"/>
                <a:gd name="T27" fmla="*/ 38 h 74"/>
                <a:gd name="T28" fmla="*/ 38 w 71"/>
                <a:gd name="T29" fmla="*/ 40 h 74"/>
                <a:gd name="T30" fmla="*/ 33 w 71"/>
                <a:gd name="T31" fmla="*/ 38 h 74"/>
                <a:gd name="T32" fmla="*/ 33 w 71"/>
                <a:gd name="T33" fmla="*/ 37 h 74"/>
                <a:gd name="T34" fmla="*/ 25 w 71"/>
                <a:gd name="T35" fmla="*/ 45 h 74"/>
                <a:gd name="T36" fmla="*/ 25 w 71"/>
                <a:gd name="T37" fmla="*/ 46 h 74"/>
                <a:gd name="T38" fmla="*/ 38 w 71"/>
                <a:gd name="T39" fmla="*/ 51 h 74"/>
                <a:gd name="T40" fmla="*/ 38 w 71"/>
                <a:gd name="T41" fmla="*/ 51 h 74"/>
                <a:gd name="T42" fmla="*/ 52 w 71"/>
                <a:gd name="T43" fmla="*/ 46 h 74"/>
                <a:gd name="T44" fmla="*/ 65 w 71"/>
                <a:gd name="T45" fmla="*/ 32 h 74"/>
                <a:gd name="T46" fmla="*/ 71 w 71"/>
                <a:gd name="T47" fmla="*/ 19 h 74"/>
                <a:gd name="T48" fmla="*/ 65 w 71"/>
                <a:gd name="T49" fmla="*/ 6 h 74"/>
                <a:gd name="T50" fmla="*/ 31 w 71"/>
                <a:gd name="T51" fmla="*/ 55 h 74"/>
                <a:gd name="T52" fmla="*/ 25 w 71"/>
                <a:gd name="T53" fmla="*/ 61 h 74"/>
                <a:gd name="T54" fmla="*/ 20 w 71"/>
                <a:gd name="T55" fmla="*/ 63 h 74"/>
                <a:gd name="T56" fmla="*/ 15 w 71"/>
                <a:gd name="T57" fmla="*/ 61 h 74"/>
                <a:gd name="T58" fmla="*/ 14 w 71"/>
                <a:gd name="T59" fmla="*/ 60 h 74"/>
                <a:gd name="T60" fmla="*/ 12 w 71"/>
                <a:gd name="T61" fmla="*/ 55 h 74"/>
                <a:gd name="T62" fmla="*/ 14 w 71"/>
                <a:gd name="T63" fmla="*/ 50 h 74"/>
                <a:gd name="T64" fmla="*/ 27 w 71"/>
                <a:gd name="T65" fmla="*/ 36 h 74"/>
                <a:gd name="T66" fmla="*/ 33 w 71"/>
                <a:gd name="T67" fmla="*/ 34 h 74"/>
                <a:gd name="T68" fmla="*/ 38 w 71"/>
                <a:gd name="T69" fmla="*/ 36 h 74"/>
                <a:gd name="T70" fmla="*/ 38 w 71"/>
                <a:gd name="T71" fmla="*/ 37 h 74"/>
                <a:gd name="T72" fmla="*/ 38 w 71"/>
                <a:gd name="T73" fmla="*/ 37 h 74"/>
                <a:gd name="T74" fmla="*/ 46 w 71"/>
                <a:gd name="T75" fmla="*/ 29 h 74"/>
                <a:gd name="T76" fmla="*/ 46 w 71"/>
                <a:gd name="T77" fmla="*/ 28 h 74"/>
                <a:gd name="T78" fmla="*/ 45 w 71"/>
                <a:gd name="T79" fmla="*/ 27 h 74"/>
                <a:gd name="T80" fmla="*/ 43 w 71"/>
                <a:gd name="T81" fmla="*/ 26 h 74"/>
                <a:gd name="T82" fmla="*/ 33 w 71"/>
                <a:gd name="T83" fmla="*/ 23 h 74"/>
                <a:gd name="T84" fmla="*/ 19 w 71"/>
                <a:gd name="T85" fmla="*/ 28 h 74"/>
                <a:gd name="T86" fmla="*/ 6 w 71"/>
                <a:gd name="T87" fmla="*/ 42 h 74"/>
                <a:gd name="T88" fmla="*/ 0 w 71"/>
                <a:gd name="T89" fmla="*/ 55 h 74"/>
                <a:gd name="T90" fmla="*/ 6 w 71"/>
                <a:gd name="T91" fmla="*/ 68 h 74"/>
                <a:gd name="T92" fmla="*/ 6 w 71"/>
                <a:gd name="T93" fmla="*/ 69 h 74"/>
                <a:gd name="T94" fmla="*/ 20 w 71"/>
                <a:gd name="T95" fmla="*/ 74 h 74"/>
                <a:gd name="T96" fmla="*/ 20 w 71"/>
                <a:gd name="T97" fmla="*/ 74 h 74"/>
                <a:gd name="T98" fmla="*/ 33 w 71"/>
                <a:gd name="T99" fmla="*/ 69 h 74"/>
                <a:gd name="T100" fmla="*/ 39 w 71"/>
                <a:gd name="T101" fmla="*/ 63 h 74"/>
                <a:gd name="T102" fmla="*/ 39 w 71"/>
                <a:gd name="T103" fmla="*/ 55 h 74"/>
                <a:gd name="T104" fmla="*/ 31 w 71"/>
                <a:gd name="T105" fmla="*/ 55 h 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1"/>
                <a:gd name="T160" fmla="*/ 0 h 74"/>
                <a:gd name="T161" fmla="*/ 71 w 71"/>
                <a:gd name="T162" fmla="*/ 74 h 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1" h="74">
                  <a:moveTo>
                    <a:pt x="65" y="6"/>
                  </a:moveTo>
                  <a:cubicBezTo>
                    <a:pt x="65" y="5"/>
                    <a:pt x="65" y="5"/>
                    <a:pt x="65" y="5"/>
                  </a:cubicBezTo>
                  <a:cubicBezTo>
                    <a:pt x="61" y="1"/>
                    <a:pt x="56" y="0"/>
                    <a:pt x="51" y="0"/>
                  </a:cubicBezTo>
                  <a:cubicBezTo>
                    <a:pt x="47" y="0"/>
                    <a:pt x="42" y="1"/>
                    <a:pt x="38" y="5"/>
                  </a:cubicBezTo>
                  <a:cubicBezTo>
                    <a:pt x="32" y="11"/>
                    <a:pt x="32" y="11"/>
                    <a:pt x="32" y="11"/>
                  </a:cubicBezTo>
                  <a:cubicBezTo>
                    <a:pt x="30" y="13"/>
                    <a:pt x="30" y="17"/>
                    <a:pt x="32" y="19"/>
                  </a:cubicBezTo>
                  <a:cubicBezTo>
                    <a:pt x="35" y="21"/>
                    <a:pt x="38" y="21"/>
                    <a:pt x="41" y="19"/>
                  </a:cubicBezTo>
                  <a:cubicBezTo>
                    <a:pt x="46" y="13"/>
                    <a:pt x="46" y="13"/>
                    <a:pt x="46" y="13"/>
                  </a:cubicBezTo>
                  <a:cubicBezTo>
                    <a:pt x="48" y="12"/>
                    <a:pt x="50" y="11"/>
                    <a:pt x="51" y="11"/>
                  </a:cubicBezTo>
                  <a:cubicBezTo>
                    <a:pt x="53" y="11"/>
                    <a:pt x="55" y="12"/>
                    <a:pt x="56" y="13"/>
                  </a:cubicBezTo>
                  <a:cubicBezTo>
                    <a:pt x="57" y="14"/>
                    <a:pt x="57" y="14"/>
                    <a:pt x="57" y="14"/>
                  </a:cubicBezTo>
                  <a:cubicBezTo>
                    <a:pt x="58" y="15"/>
                    <a:pt x="59" y="17"/>
                    <a:pt x="59" y="19"/>
                  </a:cubicBezTo>
                  <a:cubicBezTo>
                    <a:pt x="59" y="21"/>
                    <a:pt x="58" y="23"/>
                    <a:pt x="57" y="24"/>
                  </a:cubicBezTo>
                  <a:cubicBezTo>
                    <a:pt x="44" y="38"/>
                    <a:pt x="44" y="38"/>
                    <a:pt x="44" y="38"/>
                  </a:cubicBezTo>
                  <a:cubicBezTo>
                    <a:pt x="42" y="39"/>
                    <a:pt x="40" y="40"/>
                    <a:pt x="38" y="40"/>
                  </a:cubicBezTo>
                  <a:cubicBezTo>
                    <a:pt x="37" y="40"/>
                    <a:pt x="35" y="39"/>
                    <a:pt x="33" y="38"/>
                  </a:cubicBezTo>
                  <a:cubicBezTo>
                    <a:pt x="33" y="37"/>
                    <a:pt x="33" y="37"/>
                    <a:pt x="33" y="37"/>
                  </a:cubicBezTo>
                  <a:cubicBezTo>
                    <a:pt x="25" y="45"/>
                    <a:pt x="25" y="45"/>
                    <a:pt x="25" y="45"/>
                  </a:cubicBezTo>
                  <a:cubicBezTo>
                    <a:pt x="25" y="46"/>
                    <a:pt x="25" y="46"/>
                    <a:pt x="25" y="46"/>
                  </a:cubicBezTo>
                  <a:cubicBezTo>
                    <a:pt x="29" y="50"/>
                    <a:pt x="34" y="51"/>
                    <a:pt x="38" y="51"/>
                  </a:cubicBezTo>
                  <a:cubicBezTo>
                    <a:pt x="38" y="51"/>
                    <a:pt x="38" y="51"/>
                    <a:pt x="38" y="51"/>
                  </a:cubicBezTo>
                  <a:cubicBezTo>
                    <a:pt x="43" y="51"/>
                    <a:pt x="48" y="50"/>
                    <a:pt x="52" y="46"/>
                  </a:cubicBezTo>
                  <a:cubicBezTo>
                    <a:pt x="65" y="32"/>
                    <a:pt x="65" y="32"/>
                    <a:pt x="65" y="32"/>
                  </a:cubicBezTo>
                  <a:cubicBezTo>
                    <a:pt x="69" y="29"/>
                    <a:pt x="71" y="24"/>
                    <a:pt x="71" y="19"/>
                  </a:cubicBezTo>
                  <a:cubicBezTo>
                    <a:pt x="71" y="14"/>
                    <a:pt x="69" y="9"/>
                    <a:pt x="65" y="6"/>
                  </a:cubicBezTo>
                  <a:close/>
                  <a:moveTo>
                    <a:pt x="31" y="55"/>
                  </a:moveTo>
                  <a:cubicBezTo>
                    <a:pt x="25" y="61"/>
                    <a:pt x="25" y="61"/>
                    <a:pt x="25" y="61"/>
                  </a:cubicBezTo>
                  <a:cubicBezTo>
                    <a:pt x="23" y="62"/>
                    <a:pt x="21" y="63"/>
                    <a:pt x="20" y="63"/>
                  </a:cubicBezTo>
                  <a:cubicBezTo>
                    <a:pt x="18" y="63"/>
                    <a:pt x="16" y="62"/>
                    <a:pt x="15" y="61"/>
                  </a:cubicBezTo>
                  <a:cubicBezTo>
                    <a:pt x="14" y="60"/>
                    <a:pt x="14" y="60"/>
                    <a:pt x="14" y="60"/>
                  </a:cubicBezTo>
                  <a:cubicBezTo>
                    <a:pt x="13" y="59"/>
                    <a:pt x="12" y="57"/>
                    <a:pt x="12" y="55"/>
                  </a:cubicBezTo>
                  <a:cubicBezTo>
                    <a:pt x="12" y="53"/>
                    <a:pt x="13" y="51"/>
                    <a:pt x="14" y="50"/>
                  </a:cubicBezTo>
                  <a:cubicBezTo>
                    <a:pt x="27" y="36"/>
                    <a:pt x="27" y="36"/>
                    <a:pt x="27" y="36"/>
                  </a:cubicBezTo>
                  <a:cubicBezTo>
                    <a:pt x="29" y="35"/>
                    <a:pt x="31" y="34"/>
                    <a:pt x="33" y="34"/>
                  </a:cubicBezTo>
                  <a:cubicBezTo>
                    <a:pt x="34" y="34"/>
                    <a:pt x="36" y="35"/>
                    <a:pt x="38" y="36"/>
                  </a:cubicBezTo>
                  <a:cubicBezTo>
                    <a:pt x="38" y="37"/>
                    <a:pt x="38" y="37"/>
                    <a:pt x="38" y="37"/>
                  </a:cubicBezTo>
                  <a:cubicBezTo>
                    <a:pt x="38" y="37"/>
                    <a:pt x="38" y="37"/>
                    <a:pt x="38" y="37"/>
                  </a:cubicBezTo>
                  <a:cubicBezTo>
                    <a:pt x="46" y="29"/>
                    <a:pt x="46" y="29"/>
                    <a:pt x="46" y="29"/>
                  </a:cubicBezTo>
                  <a:cubicBezTo>
                    <a:pt x="46" y="28"/>
                    <a:pt x="46" y="28"/>
                    <a:pt x="46" y="28"/>
                  </a:cubicBezTo>
                  <a:cubicBezTo>
                    <a:pt x="45" y="27"/>
                    <a:pt x="45" y="27"/>
                    <a:pt x="45" y="27"/>
                  </a:cubicBezTo>
                  <a:cubicBezTo>
                    <a:pt x="44" y="27"/>
                    <a:pt x="44" y="26"/>
                    <a:pt x="43" y="26"/>
                  </a:cubicBezTo>
                  <a:cubicBezTo>
                    <a:pt x="40" y="24"/>
                    <a:pt x="36" y="23"/>
                    <a:pt x="33" y="23"/>
                  </a:cubicBezTo>
                  <a:cubicBezTo>
                    <a:pt x="28" y="23"/>
                    <a:pt x="23" y="24"/>
                    <a:pt x="19" y="28"/>
                  </a:cubicBezTo>
                  <a:cubicBezTo>
                    <a:pt x="6" y="42"/>
                    <a:pt x="6" y="42"/>
                    <a:pt x="6" y="42"/>
                  </a:cubicBezTo>
                  <a:cubicBezTo>
                    <a:pt x="2" y="45"/>
                    <a:pt x="0" y="50"/>
                    <a:pt x="0" y="55"/>
                  </a:cubicBezTo>
                  <a:cubicBezTo>
                    <a:pt x="0" y="60"/>
                    <a:pt x="2" y="65"/>
                    <a:pt x="6" y="68"/>
                  </a:cubicBezTo>
                  <a:cubicBezTo>
                    <a:pt x="6" y="69"/>
                    <a:pt x="6" y="69"/>
                    <a:pt x="6" y="69"/>
                  </a:cubicBezTo>
                  <a:cubicBezTo>
                    <a:pt x="10" y="73"/>
                    <a:pt x="15" y="74"/>
                    <a:pt x="20" y="74"/>
                  </a:cubicBezTo>
                  <a:cubicBezTo>
                    <a:pt x="20" y="74"/>
                    <a:pt x="20" y="74"/>
                    <a:pt x="20" y="74"/>
                  </a:cubicBezTo>
                  <a:cubicBezTo>
                    <a:pt x="24" y="74"/>
                    <a:pt x="29" y="73"/>
                    <a:pt x="33" y="69"/>
                  </a:cubicBezTo>
                  <a:cubicBezTo>
                    <a:pt x="39" y="63"/>
                    <a:pt x="39" y="63"/>
                    <a:pt x="39" y="63"/>
                  </a:cubicBezTo>
                  <a:cubicBezTo>
                    <a:pt x="41" y="61"/>
                    <a:pt x="41" y="57"/>
                    <a:pt x="39" y="55"/>
                  </a:cubicBezTo>
                  <a:cubicBezTo>
                    <a:pt x="37" y="53"/>
                    <a:pt x="33" y="53"/>
                    <a:pt x="31" y="55"/>
                  </a:cubicBezTo>
                  <a:close/>
                </a:path>
              </a:pathLst>
            </a:custGeom>
            <a:solidFill>
              <a:schemeClr val="bg1"/>
            </a:solidFill>
            <a:ln w="9525">
              <a:noFill/>
              <a:round/>
            </a:ln>
          </p:spPr>
          <p:txBody>
            <a:bodyPr/>
            <a:p>
              <a:endParaRPr lang="zh-CN" altLang="en-US"/>
            </a:p>
          </p:txBody>
        </p:sp>
      </p:grpSp>
      <p:grpSp>
        <p:nvGrpSpPr>
          <p:cNvPr id="4111" name="Group 21"/>
          <p:cNvGrpSpPr/>
          <p:nvPr/>
        </p:nvGrpSpPr>
        <p:grpSpPr bwMode="auto">
          <a:xfrm>
            <a:off x="7038975" y="5070475"/>
            <a:ext cx="581025" cy="581025"/>
            <a:chOff x="0" y="0"/>
            <a:chExt cx="366" cy="366"/>
          </a:xfrm>
        </p:grpSpPr>
        <p:sp>
          <p:nvSpPr>
            <p:cNvPr id="4121" name="Oval 22"/>
            <p:cNvSpPr>
              <a:spLocks noChangeArrowheads="1"/>
            </p:cNvSpPr>
            <p:nvPr/>
          </p:nvSpPr>
          <p:spPr bwMode="auto">
            <a:xfrm>
              <a:off x="0" y="0"/>
              <a:ext cx="366" cy="366"/>
            </a:xfrm>
            <a:prstGeom prst="ellipse">
              <a:avLst/>
            </a:prstGeom>
            <a:solidFill>
              <a:srgbClr val="00B0F0"/>
            </a:solidFill>
            <a:ln w="12700">
              <a:solidFill>
                <a:srgbClr val="88714E"/>
              </a:solidFill>
              <a:round/>
            </a:ln>
          </p:spPr>
          <p:txBody>
            <a:bodyPr/>
            <a:p>
              <a:endParaRPr lang="zh-CN" altLang="en-US"/>
            </a:p>
          </p:txBody>
        </p:sp>
        <p:sp>
          <p:nvSpPr>
            <p:cNvPr id="4122" name="Freeform 23"/>
            <p:cNvSpPr>
              <a:spLocks noEditPoints="1"/>
            </p:cNvSpPr>
            <p:nvPr/>
          </p:nvSpPr>
          <p:spPr bwMode="auto">
            <a:xfrm>
              <a:off x="100" y="106"/>
              <a:ext cx="166" cy="167"/>
            </a:xfrm>
            <a:custGeom>
              <a:avLst/>
              <a:gdLst>
                <a:gd name="T0" fmla="*/ 79 w 80"/>
                <a:gd name="T1" fmla="*/ 14 h 80"/>
                <a:gd name="T2" fmla="*/ 75 w 80"/>
                <a:gd name="T3" fmla="*/ 18 h 80"/>
                <a:gd name="T4" fmla="*/ 63 w 80"/>
                <a:gd name="T5" fmla="*/ 5 h 80"/>
                <a:gd name="T6" fmla="*/ 66 w 80"/>
                <a:gd name="T7" fmla="*/ 2 h 80"/>
                <a:gd name="T8" fmla="*/ 71 w 80"/>
                <a:gd name="T9" fmla="*/ 2 h 80"/>
                <a:gd name="T10" fmla="*/ 79 w 80"/>
                <a:gd name="T11" fmla="*/ 9 h 80"/>
                <a:gd name="T12" fmla="*/ 79 w 80"/>
                <a:gd name="T13" fmla="*/ 14 h 80"/>
                <a:gd name="T14" fmla="*/ 46 w 80"/>
                <a:gd name="T15" fmla="*/ 46 h 80"/>
                <a:gd name="T16" fmla="*/ 34 w 80"/>
                <a:gd name="T17" fmla="*/ 34 h 80"/>
                <a:gd name="T18" fmla="*/ 61 w 80"/>
                <a:gd name="T19" fmla="*/ 7 h 80"/>
                <a:gd name="T20" fmla="*/ 73 w 80"/>
                <a:gd name="T21" fmla="*/ 20 h 80"/>
                <a:gd name="T22" fmla="*/ 46 w 80"/>
                <a:gd name="T23" fmla="*/ 46 h 80"/>
                <a:gd name="T24" fmla="*/ 44 w 80"/>
                <a:gd name="T25" fmla="*/ 48 h 80"/>
                <a:gd name="T26" fmla="*/ 27 w 80"/>
                <a:gd name="T27" fmla="*/ 53 h 80"/>
                <a:gd name="T28" fmla="*/ 32 w 80"/>
                <a:gd name="T29" fmla="*/ 36 h 80"/>
                <a:gd name="T30" fmla="*/ 44 w 80"/>
                <a:gd name="T31" fmla="*/ 48 h 80"/>
                <a:gd name="T32" fmla="*/ 16 w 80"/>
                <a:gd name="T33" fmla="*/ 10 h 80"/>
                <a:gd name="T34" fmla="*/ 8 w 80"/>
                <a:gd name="T35" fmla="*/ 18 h 80"/>
                <a:gd name="T36" fmla="*/ 8 w 80"/>
                <a:gd name="T37" fmla="*/ 64 h 80"/>
                <a:gd name="T38" fmla="*/ 16 w 80"/>
                <a:gd name="T39" fmla="*/ 72 h 80"/>
                <a:gd name="T40" fmla="*/ 62 w 80"/>
                <a:gd name="T41" fmla="*/ 72 h 80"/>
                <a:gd name="T42" fmla="*/ 70 w 80"/>
                <a:gd name="T43" fmla="*/ 64 h 80"/>
                <a:gd name="T44" fmla="*/ 70 w 80"/>
                <a:gd name="T45" fmla="*/ 34 h 80"/>
                <a:gd name="T46" fmla="*/ 78 w 80"/>
                <a:gd name="T47" fmla="*/ 26 h 80"/>
                <a:gd name="T48" fmla="*/ 78 w 80"/>
                <a:gd name="T49" fmla="*/ 67 h 80"/>
                <a:gd name="T50" fmla="*/ 65 w 80"/>
                <a:gd name="T51" fmla="*/ 80 h 80"/>
                <a:gd name="T52" fmla="*/ 13 w 80"/>
                <a:gd name="T53" fmla="*/ 80 h 80"/>
                <a:gd name="T54" fmla="*/ 0 w 80"/>
                <a:gd name="T55" fmla="*/ 67 h 80"/>
                <a:gd name="T56" fmla="*/ 0 w 80"/>
                <a:gd name="T57" fmla="*/ 16 h 80"/>
                <a:gd name="T58" fmla="*/ 13 w 80"/>
                <a:gd name="T59" fmla="*/ 3 h 80"/>
                <a:gd name="T60" fmla="*/ 54 w 80"/>
                <a:gd name="T61" fmla="*/ 3 h 80"/>
                <a:gd name="T62" fmla="*/ 46 w 80"/>
                <a:gd name="T63" fmla="*/ 10 h 80"/>
                <a:gd name="T64" fmla="*/ 16 w 80"/>
                <a:gd name="T65" fmla="*/ 1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80"/>
                <a:gd name="T101" fmla="*/ 80 w 80"/>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80">
                  <a:moveTo>
                    <a:pt x="79" y="14"/>
                  </a:moveTo>
                  <a:cubicBezTo>
                    <a:pt x="75" y="18"/>
                    <a:pt x="75" y="18"/>
                    <a:pt x="75" y="18"/>
                  </a:cubicBezTo>
                  <a:cubicBezTo>
                    <a:pt x="63" y="5"/>
                    <a:pt x="63" y="5"/>
                    <a:pt x="63" y="5"/>
                  </a:cubicBezTo>
                  <a:cubicBezTo>
                    <a:pt x="66" y="2"/>
                    <a:pt x="66" y="2"/>
                    <a:pt x="66" y="2"/>
                  </a:cubicBezTo>
                  <a:cubicBezTo>
                    <a:pt x="68" y="0"/>
                    <a:pt x="70" y="0"/>
                    <a:pt x="71" y="2"/>
                  </a:cubicBezTo>
                  <a:cubicBezTo>
                    <a:pt x="79" y="9"/>
                    <a:pt x="79" y="9"/>
                    <a:pt x="79" y="9"/>
                  </a:cubicBezTo>
                  <a:cubicBezTo>
                    <a:pt x="80" y="11"/>
                    <a:pt x="80" y="13"/>
                    <a:pt x="79" y="14"/>
                  </a:cubicBezTo>
                  <a:close/>
                  <a:moveTo>
                    <a:pt x="46" y="46"/>
                  </a:moveTo>
                  <a:cubicBezTo>
                    <a:pt x="34" y="34"/>
                    <a:pt x="34" y="34"/>
                    <a:pt x="34" y="34"/>
                  </a:cubicBezTo>
                  <a:cubicBezTo>
                    <a:pt x="61" y="7"/>
                    <a:pt x="61" y="7"/>
                    <a:pt x="61" y="7"/>
                  </a:cubicBezTo>
                  <a:cubicBezTo>
                    <a:pt x="73" y="20"/>
                    <a:pt x="73" y="20"/>
                    <a:pt x="73" y="20"/>
                  </a:cubicBezTo>
                  <a:lnTo>
                    <a:pt x="46" y="46"/>
                  </a:lnTo>
                  <a:close/>
                  <a:moveTo>
                    <a:pt x="44" y="48"/>
                  </a:moveTo>
                  <a:cubicBezTo>
                    <a:pt x="27" y="53"/>
                    <a:pt x="27" y="53"/>
                    <a:pt x="27" y="53"/>
                  </a:cubicBezTo>
                  <a:cubicBezTo>
                    <a:pt x="32" y="36"/>
                    <a:pt x="32" y="36"/>
                    <a:pt x="32" y="36"/>
                  </a:cubicBezTo>
                  <a:lnTo>
                    <a:pt x="44" y="48"/>
                  </a:lnTo>
                  <a:close/>
                  <a:moveTo>
                    <a:pt x="16" y="10"/>
                  </a:moveTo>
                  <a:cubicBezTo>
                    <a:pt x="12" y="10"/>
                    <a:pt x="8" y="14"/>
                    <a:pt x="8" y="18"/>
                  </a:cubicBezTo>
                  <a:cubicBezTo>
                    <a:pt x="8" y="64"/>
                    <a:pt x="8" y="64"/>
                    <a:pt x="8" y="64"/>
                  </a:cubicBezTo>
                  <a:cubicBezTo>
                    <a:pt x="8" y="69"/>
                    <a:pt x="12" y="72"/>
                    <a:pt x="16" y="72"/>
                  </a:cubicBezTo>
                  <a:cubicBezTo>
                    <a:pt x="62" y="72"/>
                    <a:pt x="62" y="72"/>
                    <a:pt x="62" y="72"/>
                  </a:cubicBezTo>
                  <a:cubicBezTo>
                    <a:pt x="67" y="72"/>
                    <a:pt x="70" y="69"/>
                    <a:pt x="70" y="64"/>
                  </a:cubicBezTo>
                  <a:cubicBezTo>
                    <a:pt x="70" y="34"/>
                    <a:pt x="70" y="34"/>
                    <a:pt x="70" y="34"/>
                  </a:cubicBezTo>
                  <a:cubicBezTo>
                    <a:pt x="78" y="26"/>
                    <a:pt x="78" y="26"/>
                    <a:pt x="78" y="26"/>
                  </a:cubicBezTo>
                  <a:cubicBezTo>
                    <a:pt x="78" y="67"/>
                    <a:pt x="78" y="67"/>
                    <a:pt x="78" y="67"/>
                  </a:cubicBezTo>
                  <a:cubicBezTo>
                    <a:pt x="78" y="74"/>
                    <a:pt x="72" y="80"/>
                    <a:pt x="65" y="80"/>
                  </a:cubicBezTo>
                  <a:cubicBezTo>
                    <a:pt x="13" y="80"/>
                    <a:pt x="13" y="80"/>
                    <a:pt x="13" y="80"/>
                  </a:cubicBezTo>
                  <a:cubicBezTo>
                    <a:pt x="6" y="80"/>
                    <a:pt x="0" y="74"/>
                    <a:pt x="0" y="67"/>
                  </a:cubicBezTo>
                  <a:cubicBezTo>
                    <a:pt x="0" y="16"/>
                    <a:pt x="0" y="16"/>
                    <a:pt x="0" y="16"/>
                  </a:cubicBezTo>
                  <a:cubicBezTo>
                    <a:pt x="0" y="9"/>
                    <a:pt x="6" y="3"/>
                    <a:pt x="13" y="3"/>
                  </a:cubicBezTo>
                  <a:cubicBezTo>
                    <a:pt x="54" y="3"/>
                    <a:pt x="54" y="3"/>
                    <a:pt x="54" y="3"/>
                  </a:cubicBezTo>
                  <a:cubicBezTo>
                    <a:pt x="46" y="10"/>
                    <a:pt x="46" y="10"/>
                    <a:pt x="46" y="10"/>
                  </a:cubicBezTo>
                  <a:lnTo>
                    <a:pt x="16" y="10"/>
                  </a:lnTo>
                  <a:close/>
                </a:path>
              </a:pathLst>
            </a:custGeom>
            <a:solidFill>
              <a:srgbClr val="FFFFFF"/>
            </a:solidFill>
            <a:ln w="9525">
              <a:noFill/>
              <a:round/>
            </a:ln>
          </p:spPr>
          <p:txBody>
            <a:bodyPr/>
            <a:p>
              <a:endParaRPr lang="zh-CN" altLang="en-US"/>
            </a:p>
          </p:txBody>
        </p:sp>
      </p:grpSp>
      <p:sp>
        <p:nvSpPr>
          <p:cNvPr id="17" name="Text Box 24"/>
          <p:cNvSpPr txBox="1">
            <a:spLocks noChangeArrowheads="1"/>
          </p:cNvSpPr>
          <p:nvPr/>
        </p:nvSpPr>
        <p:spPr bwMode="auto">
          <a:xfrm>
            <a:off x="6027738" y="5003800"/>
            <a:ext cx="829310" cy="701040"/>
          </a:xfrm>
          <a:prstGeom prst="rect">
            <a:avLst/>
          </a:prstGeom>
          <a:noFill/>
          <a:ln w="9525">
            <a:noFill/>
            <a:miter lim="800000"/>
          </a:ln>
        </p:spPr>
        <p:txBody>
          <a:bodyPr wrap="none">
            <a:spAutoFit/>
          </a:bodyPr>
          <a:p>
            <a:r>
              <a:rPr lang="zh-CN" altLang="zh-CN" sz="4000">
                <a:solidFill>
                  <a:srgbClr val="00B0F0"/>
                </a:solidFill>
                <a:effectLst/>
              </a:rPr>
              <a:t>0</a:t>
            </a:r>
            <a:r>
              <a:rPr lang="x-none" altLang="zh-CN" sz="4000">
                <a:solidFill>
                  <a:srgbClr val="00B0F0"/>
                </a:solidFill>
                <a:effectLst/>
              </a:rPr>
              <a:t>5</a:t>
            </a:r>
            <a:endParaRPr lang="x-none" altLang="zh-CN" sz="4000">
              <a:solidFill>
                <a:srgbClr val="00B0F0"/>
              </a:solidFill>
              <a:effectLst/>
            </a:endParaRPr>
          </a:p>
        </p:txBody>
      </p:sp>
      <p:sp>
        <p:nvSpPr>
          <p:cNvPr id="18" name="Rectangle 4"/>
          <p:cNvSpPr>
            <a:spLocks noChangeArrowheads="1"/>
          </p:cNvSpPr>
          <p:nvPr/>
        </p:nvSpPr>
        <p:spPr bwMode="auto">
          <a:xfrm>
            <a:off x="8028305" y="5219700"/>
            <a:ext cx="2014220" cy="326390"/>
          </a:xfrm>
          <a:prstGeom prst="rect">
            <a:avLst/>
          </a:prstGeom>
          <a:noFill/>
          <a:ln w="9525">
            <a:noFill/>
            <a:miter lim="800000"/>
          </a:ln>
        </p:spPr>
        <p:txBody>
          <a:bodyPr wrap="square" lIns="0" tIns="0" rIns="0" bIns="0">
            <a:spAutoFit/>
          </a:bodyPr>
          <a:p>
            <a:r>
              <a:rPr lang="x-none" altLang="zh-CN" sz="2000" b="1">
                <a:solidFill>
                  <a:srgbClr val="00B0F0"/>
                </a:solidFill>
              </a:rPr>
              <a:t>设备选取</a:t>
            </a:r>
            <a:endParaRPr lang="x-none" altLang="zh-CN" sz="2000" b="1">
              <a:solidFill>
                <a:srgbClr val="00B0F0"/>
              </a:solidFill>
            </a:endParaRPr>
          </a:p>
        </p:txBody>
      </p:sp>
      <p:sp>
        <p:nvSpPr>
          <p:cNvPr id="20" name="矩形 19"/>
          <p:cNvSpPr/>
          <p:nvPr/>
        </p:nvSpPr>
        <p:spPr>
          <a:xfrm>
            <a:off x="1915478" y="2704465"/>
            <a:ext cx="1713865" cy="396240"/>
          </a:xfrm>
          <a:prstGeom prst="rect">
            <a:avLst/>
          </a:prstGeom>
          <a:noFill/>
          <a:ln>
            <a:noFill/>
          </a:ln>
        </p:spPr>
        <p:txBody>
          <a:bodyPr wrap="none" rtlCol="0" anchor="t">
            <a:spAutoFit/>
          </a:bodyPr>
          <a:p>
            <a:pPr algn="ctr"/>
            <a:r>
              <a:rPr lang="zh-CN" altLang="zh-CN" sz="2000" b="1">
                <a:ln w="10160">
                  <a:noFill/>
                  <a:prstDash val="solid"/>
                </a:ln>
                <a:solidFill>
                  <a:srgbClr val="00B0F0"/>
                </a:solidFill>
                <a:effectLst>
                  <a:outerShdw blurRad="38100" dist="22860" dir="5400000" algn="tl" rotWithShape="0">
                    <a:srgbClr val="000000">
                      <a:alpha val="30000"/>
                    </a:srgbClr>
                  </a:outerShdw>
                </a:effectLst>
                <a:sym typeface="+mn-ea"/>
              </a:rPr>
              <a:t>CONTENTS</a:t>
            </a:r>
            <a:endParaRPr lang="zh-CN" altLang="zh-CN" sz="2000" b="1">
              <a:ln w="10160">
                <a:noFill/>
                <a:prstDash val="solid"/>
              </a:ln>
              <a:solidFill>
                <a:srgbClr val="00B0F0"/>
              </a:solidFill>
              <a:effectLst>
                <a:outerShdw blurRad="38100" dist="22860" dir="5400000" algn="tl" rotWithShape="0">
                  <a:srgbClr val="000000">
                    <a:alpha val="30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0"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ppt_x"/>
                                          </p:val>
                                        </p:tav>
                                        <p:tav tm="100000">
                                          <p:val>
                                            <p:strVal val="#ppt_x"/>
                                          </p:val>
                                        </p:tav>
                                      </p:tavLst>
                                    </p:anim>
                                    <p:anim calcmode="lin" valueType="num">
                                      <p:cBhvr additive="base">
                                        <p:cTn id="8" dur="500" fill="hold"/>
                                        <p:tgtEl>
                                          <p:spTgt spid="410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3"/>
                                        </p:tgtEl>
                                        <p:attrNameLst>
                                          <p:attrName>style.visibility</p:attrName>
                                        </p:attrNameLst>
                                      </p:cBhvr>
                                      <p:to>
                                        <p:strVal val="visible"/>
                                      </p:to>
                                    </p:set>
                                    <p:anim calcmode="lin" valueType="num">
                                      <p:cBhvr additive="base">
                                        <p:cTn id="11" dur="500" fill="hold"/>
                                        <p:tgtEl>
                                          <p:spTgt spid="4103"/>
                                        </p:tgtEl>
                                        <p:attrNameLst>
                                          <p:attrName>ppt_x</p:attrName>
                                        </p:attrNameLst>
                                      </p:cBhvr>
                                      <p:tavLst>
                                        <p:tav tm="0">
                                          <p:val>
                                            <p:strVal val="#ppt_x"/>
                                          </p:val>
                                        </p:tav>
                                        <p:tav tm="100000">
                                          <p:val>
                                            <p:strVal val="#ppt_x"/>
                                          </p:val>
                                        </p:tav>
                                      </p:tavLst>
                                    </p:anim>
                                    <p:anim calcmode="lin" valueType="num">
                                      <p:cBhvr additive="base">
                                        <p:cTn id="12" dur="500" fill="hold"/>
                                        <p:tgtEl>
                                          <p:spTgt spid="4103"/>
                                        </p:tgtEl>
                                        <p:attrNameLst>
                                          <p:attrName>ppt_y</p:attrName>
                                        </p:attrNameLst>
                                      </p:cBhvr>
                                      <p:tavLst>
                                        <p:tav tm="0">
                                          <p:val>
                                            <p:strVal val="1+#ppt_h/2"/>
                                          </p:val>
                                        </p:tav>
                                        <p:tav tm="100000">
                                          <p:val>
                                            <p:strVal val="#ppt_y"/>
                                          </p:val>
                                        </p:tav>
                                      </p:tavLst>
                                    </p:anim>
                                  </p:childTnLst>
                                </p:cTn>
                              </p:par>
                              <p:par>
                                <p:cTn id="13" presetID="2" presetClass="entr" presetSubtype="4" fill="hold" grpId="10" nodeType="withEffect">
                                  <p:stCondLst>
                                    <p:cond delay="0"/>
                                  </p:stCondLst>
                                  <p:childTnLst>
                                    <p:set>
                                      <p:cBhvr>
                                        <p:cTn id="14" dur="1" fill="hold">
                                          <p:stCondLst>
                                            <p:cond delay="0"/>
                                          </p:stCondLst>
                                        </p:cTn>
                                        <p:tgtEl>
                                          <p:spTgt spid="4112"/>
                                        </p:tgtEl>
                                        <p:attrNameLst>
                                          <p:attrName>style.visibility</p:attrName>
                                        </p:attrNameLst>
                                      </p:cBhvr>
                                      <p:to>
                                        <p:strVal val="visible"/>
                                      </p:to>
                                    </p:set>
                                    <p:anim calcmode="lin" valueType="num">
                                      <p:cBhvr additive="base">
                                        <p:cTn id="15" dur="500" fill="hold"/>
                                        <p:tgtEl>
                                          <p:spTgt spid="4112"/>
                                        </p:tgtEl>
                                        <p:attrNameLst>
                                          <p:attrName>ppt_x</p:attrName>
                                        </p:attrNameLst>
                                      </p:cBhvr>
                                      <p:tavLst>
                                        <p:tav tm="0">
                                          <p:val>
                                            <p:strVal val="#ppt_x"/>
                                          </p:val>
                                        </p:tav>
                                        <p:tav tm="100000">
                                          <p:val>
                                            <p:strVal val="#ppt_x"/>
                                          </p:val>
                                        </p:tav>
                                      </p:tavLst>
                                    </p:anim>
                                    <p:anim calcmode="lin" valueType="num">
                                      <p:cBhvr additive="base">
                                        <p:cTn id="16" dur="500" fill="hold"/>
                                        <p:tgtEl>
                                          <p:spTgt spid="411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105"/>
                                        </p:tgtEl>
                                        <p:attrNameLst>
                                          <p:attrName>style.visibility</p:attrName>
                                        </p:attrNameLst>
                                      </p:cBhvr>
                                      <p:to>
                                        <p:strVal val="visible"/>
                                      </p:to>
                                    </p:set>
                                    <p:anim calcmode="lin" valueType="num">
                                      <p:cBhvr additive="base">
                                        <p:cTn id="28" dur="500" fill="hold"/>
                                        <p:tgtEl>
                                          <p:spTgt spid="4105"/>
                                        </p:tgtEl>
                                        <p:attrNameLst>
                                          <p:attrName>ppt_x</p:attrName>
                                        </p:attrNameLst>
                                      </p:cBhvr>
                                      <p:tavLst>
                                        <p:tav tm="0">
                                          <p:val>
                                            <p:strVal val="#ppt_x"/>
                                          </p:val>
                                        </p:tav>
                                        <p:tav tm="100000">
                                          <p:val>
                                            <p:strVal val="#ppt_x"/>
                                          </p:val>
                                        </p:tav>
                                      </p:tavLst>
                                    </p:anim>
                                    <p:anim calcmode="lin" valueType="num">
                                      <p:cBhvr additive="base">
                                        <p:cTn id="29" dur="500" fill="hold"/>
                                        <p:tgtEl>
                                          <p:spTgt spid="4105"/>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07"/>
                                        </p:tgtEl>
                                        <p:attrNameLst>
                                          <p:attrName>style.visibility</p:attrName>
                                        </p:attrNameLst>
                                      </p:cBhvr>
                                      <p:to>
                                        <p:strVal val="visible"/>
                                      </p:to>
                                    </p:set>
                                    <p:anim calcmode="lin" valueType="num">
                                      <p:cBhvr additive="base">
                                        <p:cTn id="41" dur="500" fill="hold"/>
                                        <p:tgtEl>
                                          <p:spTgt spid="4107"/>
                                        </p:tgtEl>
                                        <p:attrNameLst>
                                          <p:attrName>ppt_x</p:attrName>
                                        </p:attrNameLst>
                                      </p:cBhvr>
                                      <p:tavLst>
                                        <p:tav tm="0">
                                          <p:val>
                                            <p:strVal val="#ppt_x"/>
                                          </p:val>
                                        </p:tav>
                                        <p:tav tm="100000">
                                          <p:val>
                                            <p:strVal val="#ppt_x"/>
                                          </p:val>
                                        </p:tav>
                                      </p:tavLst>
                                    </p:anim>
                                    <p:anim calcmode="lin" valueType="num">
                                      <p:cBhvr additive="base">
                                        <p:cTn id="42" dur="500" fill="hold"/>
                                        <p:tgtEl>
                                          <p:spTgt spid="4107"/>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110"/>
                                        </p:tgtEl>
                                        <p:attrNameLst>
                                          <p:attrName>style.visibility</p:attrName>
                                        </p:attrNameLst>
                                      </p:cBhvr>
                                      <p:to>
                                        <p:strVal val="visible"/>
                                      </p:to>
                                    </p:set>
                                    <p:anim calcmode="lin" valueType="num">
                                      <p:cBhvr additive="base">
                                        <p:cTn id="54" dur="500" fill="hold"/>
                                        <p:tgtEl>
                                          <p:spTgt spid="4110"/>
                                        </p:tgtEl>
                                        <p:attrNameLst>
                                          <p:attrName>ppt_x</p:attrName>
                                        </p:attrNameLst>
                                      </p:cBhvr>
                                      <p:tavLst>
                                        <p:tav tm="0">
                                          <p:val>
                                            <p:strVal val="#ppt_x"/>
                                          </p:val>
                                        </p:tav>
                                        <p:tav tm="100000">
                                          <p:val>
                                            <p:strVal val="#ppt_x"/>
                                          </p:val>
                                        </p:tav>
                                      </p:tavLst>
                                    </p:anim>
                                    <p:anim calcmode="lin" valueType="num">
                                      <p:cBhvr additive="base">
                                        <p:cTn id="55" dur="500" fill="hold"/>
                                        <p:tgtEl>
                                          <p:spTgt spid="4110"/>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nodeType="afterEffect">
                                  <p:stCondLst>
                                    <p:cond delay="0"/>
                                  </p:stCondLst>
                                  <p:childTnLst>
                                    <p:set>
                                      <p:cBhvr>
                                        <p:cTn id="58" dur="1" fill="hold">
                                          <p:stCondLst>
                                            <p:cond delay="0"/>
                                          </p:stCondLst>
                                        </p:cTn>
                                        <p:tgtEl>
                                          <p:spTgt spid="4111"/>
                                        </p:tgtEl>
                                        <p:attrNameLst>
                                          <p:attrName>style.visibility</p:attrName>
                                        </p:attrNameLst>
                                      </p:cBhvr>
                                      <p:to>
                                        <p:strVal val="visible"/>
                                      </p:to>
                                    </p:set>
                                    <p:anim calcmode="lin" valueType="num">
                                      <p:cBhvr additive="base">
                                        <p:cTn id="59" dur="500" fill="hold"/>
                                        <p:tgtEl>
                                          <p:spTgt spid="4111"/>
                                        </p:tgtEl>
                                        <p:attrNameLst>
                                          <p:attrName>ppt_x</p:attrName>
                                        </p:attrNameLst>
                                      </p:cBhvr>
                                      <p:tavLst>
                                        <p:tav tm="0">
                                          <p:val>
                                            <p:strVal val="#ppt_x"/>
                                          </p:val>
                                        </p:tav>
                                        <p:tav tm="100000">
                                          <p:val>
                                            <p:strVal val="#ppt_x"/>
                                          </p:val>
                                        </p:tav>
                                      </p:tavLst>
                                    </p:anim>
                                    <p:anim calcmode="lin" valueType="num">
                                      <p:cBhvr additive="base">
                                        <p:cTn id="60" dur="500" fill="hold"/>
                                        <p:tgtEl>
                                          <p:spTgt spid="41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12" grpId="0"/>
      <p:bldP spid="4102" grpId="1"/>
      <p:bldP spid="4112" grpId="1"/>
      <p:bldP spid="4102" grpId="2"/>
      <p:bldP spid="4112" grpId="2"/>
      <p:bldP spid="4102" grpId="3"/>
      <p:bldP spid="4112" grpId="3"/>
      <p:bldP spid="4102" grpId="4"/>
      <p:bldP spid="4112" grpId="4"/>
      <p:bldP spid="4102" grpId="5"/>
      <p:bldP spid="4112" grpId="5"/>
      <p:bldP spid="4102" grpId="6"/>
      <p:bldP spid="4112" grpId="6"/>
      <p:bldP spid="4102" grpId="7"/>
      <p:bldP spid="4112" grpId="7"/>
      <p:bldP spid="4102" grpId="8"/>
      <p:bldP spid="4112" grpId="8"/>
      <p:bldP spid="4102" grpId="9"/>
      <p:bldP spid="4112" grpId="9"/>
      <p:bldP spid="4102" grpId="10"/>
      <p:bldP spid="4112" grpId="10"/>
      <p:bldP spid="2" grpId="0"/>
      <p:bldP spid="6" grpId="0"/>
      <p:bldP spid="7" grpId="0"/>
      <p:bldP spid="11" grpId="0"/>
      <p:bldP spid="12" grpId="0"/>
      <p:bldP spid="16"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descr="2018-09-05 18-08-23屏幕截图"/>
          <p:cNvPicPr>
            <a:picLocks noChangeAspect="1"/>
          </p:cNvPicPr>
          <p:nvPr/>
        </p:nvPicPr>
        <p:blipFill>
          <a:blip r:embed="rId1"/>
          <a:stretch>
            <a:fillRect/>
          </a:stretch>
        </p:blipFill>
        <p:spPr>
          <a:xfrm>
            <a:off x="2480310" y="1826895"/>
            <a:ext cx="4062730" cy="3766185"/>
          </a:xfrm>
          <a:prstGeom prst="rect">
            <a:avLst/>
          </a:prstGeom>
          <a:effectLst>
            <a:outerShdw blurRad="50800" dist="38100" dir="2700000" algn="tl" rotWithShape="0">
              <a:prstClr val="black">
                <a:alpha val="40000"/>
              </a:prstClr>
            </a:outerShdw>
          </a:effectLst>
        </p:spPr>
      </p:pic>
      <p:cxnSp>
        <p:nvCxnSpPr>
          <p:cNvPr id="11" name="直接箭头连接符 10"/>
          <p:cNvCxnSpPr/>
          <p:nvPr/>
        </p:nvCxnSpPr>
        <p:spPr>
          <a:xfrm flipH="1" flipV="1">
            <a:off x="2572385" y="1856740"/>
            <a:ext cx="740410" cy="45466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flipV="1">
            <a:off x="2212340" y="3547745"/>
            <a:ext cx="814705" cy="9207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700395" y="1806575"/>
            <a:ext cx="622300" cy="50482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6010910" y="3447415"/>
            <a:ext cx="773430" cy="20193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6725920" y="3476625"/>
            <a:ext cx="1054735" cy="384810"/>
          </a:xfrm>
          <a:prstGeom prst="rect">
            <a:avLst/>
          </a:prstGeom>
          <a:noFill/>
        </p:spPr>
        <p:txBody>
          <a:bodyPr wrap="square" rtlCol="0">
            <a:spAutoFit/>
          </a:bodyPr>
          <a:p>
            <a:r>
              <a:rPr lang="x-none" altLang="zh-CN">
                <a:solidFill>
                  <a:srgbClr val="1296DB"/>
                </a:solidFill>
                <a:uFillTx/>
              </a:rPr>
              <a:t>云南</a:t>
            </a:r>
            <a:endParaRPr lang="x-none" altLang="zh-CN">
              <a:solidFill>
                <a:srgbClr val="1296DB"/>
              </a:solidFill>
              <a:uFillTx/>
            </a:endParaRPr>
          </a:p>
        </p:txBody>
      </p:sp>
      <p:sp>
        <p:nvSpPr>
          <p:cNvPr id="6" name="文本框 5"/>
          <p:cNvSpPr txBox="1"/>
          <p:nvPr/>
        </p:nvSpPr>
        <p:spPr>
          <a:xfrm>
            <a:off x="6411595" y="1522095"/>
            <a:ext cx="1248410" cy="384810"/>
          </a:xfrm>
          <a:prstGeom prst="rect">
            <a:avLst/>
          </a:prstGeom>
          <a:noFill/>
        </p:spPr>
        <p:txBody>
          <a:bodyPr wrap="square" rtlCol="0">
            <a:spAutoFit/>
          </a:bodyPr>
          <a:p>
            <a:r>
              <a:rPr lang="x-none" altLang="zh-CN">
                <a:solidFill>
                  <a:srgbClr val="1296DB"/>
                </a:solidFill>
                <a:uFillTx/>
              </a:rPr>
              <a:t>广州</a:t>
            </a:r>
            <a:endParaRPr lang="x-none" altLang="zh-CN" b="1">
              <a:solidFill>
                <a:schemeClr val="bg1"/>
              </a:solidFill>
              <a:uFillTx/>
            </a:endParaRPr>
          </a:p>
        </p:txBody>
      </p:sp>
      <p:sp>
        <p:nvSpPr>
          <p:cNvPr id="4" name="文本框 3"/>
          <p:cNvSpPr txBox="1"/>
          <p:nvPr/>
        </p:nvSpPr>
        <p:spPr>
          <a:xfrm>
            <a:off x="1819275" y="1518285"/>
            <a:ext cx="967740" cy="384810"/>
          </a:xfrm>
          <a:prstGeom prst="rect">
            <a:avLst/>
          </a:prstGeom>
          <a:noFill/>
        </p:spPr>
        <p:txBody>
          <a:bodyPr wrap="square" rtlCol="0">
            <a:spAutoFit/>
          </a:bodyPr>
          <a:p>
            <a:r>
              <a:rPr lang="x-none" altLang="zh-CN">
                <a:solidFill>
                  <a:srgbClr val="1296DB"/>
                </a:solidFill>
                <a:uFillTx/>
              </a:rPr>
              <a:t>杭州</a:t>
            </a:r>
            <a:endParaRPr lang="x-none" altLang="zh-CN" b="1">
              <a:solidFill>
                <a:schemeClr val="bg1"/>
              </a:solidFill>
              <a:uFillTx/>
            </a:endParaRPr>
          </a:p>
        </p:txBody>
      </p:sp>
      <p:sp>
        <p:nvSpPr>
          <p:cNvPr id="5" name="文本框 4"/>
          <p:cNvSpPr txBox="1"/>
          <p:nvPr/>
        </p:nvSpPr>
        <p:spPr>
          <a:xfrm>
            <a:off x="1529080" y="3307080"/>
            <a:ext cx="851535" cy="384810"/>
          </a:xfrm>
          <a:prstGeom prst="rect">
            <a:avLst/>
          </a:prstGeom>
          <a:noFill/>
        </p:spPr>
        <p:txBody>
          <a:bodyPr wrap="square" rtlCol="0">
            <a:spAutoFit/>
          </a:bodyPr>
          <a:p>
            <a:r>
              <a:rPr lang="x-none" altLang="zh-CN">
                <a:solidFill>
                  <a:srgbClr val="1296DB"/>
                </a:solidFill>
                <a:uFillTx/>
              </a:rPr>
              <a:t>上海</a:t>
            </a:r>
            <a:endParaRPr lang="x-none" altLang="zh-CN">
              <a:solidFill>
                <a:srgbClr val="1296DB"/>
              </a:solidFill>
              <a:uFillTx/>
            </a:endParaRPr>
          </a:p>
        </p:txBody>
      </p:sp>
      <p:sp>
        <p:nvSpPr>
          <p:cNvPr id="15" name="文本框 14"/>
          <p:cNvSpPr txBox="1"/>
          <p:nvPr/>
        </p:nvSpPr>
        <p:spPr>
          <a:xfrm>
            <a:off x="4300220" y="4464050"/>
            <a:ext cx="476250" cy="909320"/>
          </a:xfrm>
          <a:prstGeom prst="rect">
            <a:avLst/>
          </a:prstGeom>
          <a:noFill/>
        </p:spPr>
        <p:txBody>
          <a:bodyPr vert="eaVert" wrap="square" rtlCol="0">
            <a:spAutoFit/>
          </a:bodyPr>
          <a:p>
            <a:r>
              <a:rPr lang="x-none" altLang="zh-CN" b="1">
                <a:solidFill>
                  <a:schemeClr val="tx1"/>
                </a:solidFill>
                <a:uFillTx/>
              </a:rPr>
              <a:t>马路一</a:t>
            </a:r>
            <a:endParaRPr lang="x-none" altLang="zh-CN" b="1">
              <a:solidFill>
                <a:schemeClr val="tx1"/>
              </a:solidFill>
              <a:uFillTx/>
            </a:endParaRPr>
          </a:p>
        </p:txBody>
      </p:sp>
      <p:sp>
        <p:nvSpPr>
          <p:cNvPr id="16" name="文本框 15"/>
          <p:cNvSpPr txBox="1"/>
          <p:nvPr/>
        </p:nvSpPr>
        <p:spPr>
          <a:xfrm>
            <a:off x="2937510" y="2580640"/>
            <a:ext cx="476250" cy="908050"/>
          </a:xfrm>
          <a:prstGeom prst="rect">
            <a:avLst/>
          </a:prstGeom>
          <a:noFill/>
        </p:spPr>
        <p:txBody>
          <a:bodyPr vert="eaVert" wrap="square" rtlCol="0">
            <a:spAutoFit/>
          </a:bodyPr>
          <a:p>
            <a:r>
              <a:rPr lang="x-none" altLang="zh-CN" b="1">
                <a:solidFill>
                  <a:schemeClr val="tx1"/>
                </a:solidFill>
                <a:uFillTx/>
              </a:rPr>
              <a:t>马路二</a:t>
            </a:r>
            <a:endParaRPr lang="x-none" altLang="zh-CN" b="1">
              <a:solidFill>
                <a:schemeClr val="tx1"/>
              </a:solidFill>
              <a:uFillTx/>
            </a:endParaRPr>
          </a:p>
        </p:txBody>
      </p:sp>
      <p:sp>
        <p:nvSpPr>
          <p:cNvPr id="17" name="文本框 16"/>
          <p:cNvSpPr txBox="1"/>
          <p:nvPr/>
        </p:nvSpPr>
        <p:spPr>
          <a:xfrm>
            <a:off x="5509895" y="2546350"/>
            <a:ext cx="476250" cy="1143000"/>
          </a:xfrm>
          <a:prstGeom prst="rect">
            <a:avLst/>
          </a:prstGeom>
          <a:noFill/>
        </p:spPr>
        <p:txBody>
          <a:bodyPr vert="eaVert" wrap="square" rtlCol="0">
            <a:spAutoFit/>
          </a:bodyPr>
          <a:p>
            <a:r>
              <a:rPr lang="x-none" altLang="zh-CN" b="1">
                <a:solidFill>
                  <a:schemeClr val="tx1"/>
                </a:solidFill>
                <a:uFillTx/>
              </a:rPr>
              <a:t>马路三</a:t>
            </a:r>
            <a:endParaRPr lang="x-none" altLang="zh-CN" b="1">
              <a:solidFill>
                <a:schemeClr val="tx1"/>
              </a:solidFill>
              <a:uFillTx/>
            </a:endParaRPr>
          </a:p>
        </p:txBody>
      </p:sp>
      <p:pic>
        <p:nvPicPr>
          <p:cNvPr id="9" name="图片 8" descr="下载"/>
          <p:cNvPicPr>
            <a:picLocks noChangeAspect="1"/>
          </p:cNvPicPr>
          <p:nvPr/>
        </p:nvPicPr>
        <p:blipFill>
          <a:blip r:embed="rId2"/>
          <a:stretch>
            <a:fillRect/>
          </a:stretch>
        </p:blipFill>
        <p:spPr>
          <a:xfrm>
            <a:off x="3888740" y="5493385"/>
            <a:ext cx="1367155" cy="762635"/>
          </a:xfrm>
          <a:prstGeom prst="rect">
            <a:avLst/>
          </a:prstGeom>
        </p:spPr>
      </p:pic>
      <p:sp>
        <p:nvSpPr>
          <p:cNvPr id="8" name="文本框 7"/>
          <p:cNvSpPr txBox="1"/>
          <p:nvPr/>
        </p:nvSpPr>
        <p:spPr>
          <a:xfrm>
            <a:off x="1806575" y="534670"/>
            <a:ext cx="5386070" cy="743585"/>
          </a:xfrm>
          <a:prstGeom prst="rect">
            <a:avLst/>
          </a:prstGeom>
          <a:noFill/>
        </p:spPr>
        <p:txBody>
          <a:bodyPr wrap="square" rtlCol="0">
            <a:spAutoFit/>
          </a:bodyPr>
          <a:p>
            <a:r>
              <a:rPr lang="x-none" altLang="zh-CN" sz="4000">
                <a:solidFill>
                  <a:srgbClr val="1296DB"/>
                </a:solidFill>
                <a:latin typeface="+mn-ea"/>
              </a:rPr>
              <a:t>广播风暴的产生与解决</a:t>
            </a:r>
            <a:endParaRPr lang="x-none" altLang="zh-CN" sz="4000">
              <a:solidFill>
                <a:srgbClr val="1296DB"/>
              </a:solidFill>
              <a:latin typeface="+mn-ea"/>
            </a:endParaRPr>
          </a:p>
        </p:txBody>
      </p:sp>
      <p:sp>
        <p:nvSpPr>
          <p:cNvPr id="18" name="文本框 17"/>
          <p:cNvSpPr txBox="1"/>
          <p:nvPr/>
        </p:nvSpPr>
        <p:spPr>
          <a:xfrm>
            <a:off x="7691755" y="2009775"/>
            <a:ext cx="3985895" cy="1207770"/>
          </a:xfrm>
          <a:prstGeom prst="rect">
            <a:avLst/>
          </a:prstGeom>
          <a:noFill/>
        </p:spPr>
        <p:txBody>
          <a:bodyPr wrap="square" rtlCol="0">
            <a:spAutoFit/>
          </a:bodyPr>
          <a:p>
            <a:r>
              <a:rPr lang="x-none" altLang="zh-CN">
                <a:solidFill>
                  <a:srgbClr val="1296DB"/>
                </a:solidFill>
                <a:uFillTx/>
              </a:rPr>
              <a:t>现在有一个问题:</a:t>
            </a:r>
            <a:endParaRPr lang="x-none" altLang="zh-CN">
              <a:solidFill>
                <a:srgbClr val="1296DB"/>
              </a:solidFill>
              <a:uFillTx/>
            </a:endParaRPr>
          </a:p>
          <a:p>
            <a:r>
              <a:rPr lang="x-none" altLang="zh-CN">
                <a:solidFill>
                  <a:srgbClr val="1296DB"/>
                </a:solidFill>
                <a:uFillTx/>
              </a:rPr>
              <a:t>	假设小车代表数据,当小车要去往北京,那么小车会去往哪里?当小车逐渐增加,又会发生什么情况呢?</a:t>
            </a:r>
            <a:endParaRPr lang="x-none" altLang="zh-CN">
              <a:solidFill>
                <a:srgbClr val="1296DB"/>
              </a:solidFill>
              <a:uFillTx/>
            </a:endParaRPr>
          </a:p>
        </p:txBody>
      </p:sp>
      <p:sp>
        <p:nvSpPr>
          <p:cNvPr id="19" name="文本框 18"/>
          <p:cNvSpPr txBox="1"/>
          <p:nvPr/>
        </p:nvSpPr>
        <p:spPr>
          <a:xfrm>
            <a:off x="7672705" y="3742690"/>
            <a:ext cx="3773805" cy="1207770"/>
          </a:xfrm>
          <a:prstGeom prst="rect">
            <a:avLst/>
          </a:prstGeom>
          <a:noFill/>
        </p:spPr>
        <p:txBody>
          <a:bodyPr wrap="square" rtlCol="0">
            <a:spAutoFit/>
          </a:bodyPr>
          <a:p>
            <a:r>
              <a:rPr lang="x-none" altLang="zh-CN">
                <a:solidFill>
                  <a:srgbClr val="1296DB"/>
                </a:solidFill>
                <a:uFillTx/>
              </a:rPr>
              <a:t>解决广播风暴(道路拥堵),在马路一与马路三之间设置路障,告诉车辆所有路没有去往北京的路,让车辆赶紧离开,别在占用马路资源.</a:t>
            </a:r>
            <a:endParaRPr lang="x-none" altLang="zh-CN">
              <a:solidFill>
                <a:srgbClr val="1296DB"/>
              </a:solidFill>
              <a:uFillTx/>
            </a:endParaRPr>
          </a:p>
        </p:txBody>
      </p:sp>
      <p:sp>
        <p:nvSpPr>
          <p:cNvPr id="20" name="下箭头标注 19"/>
          <p:cNvSpPr/>
          <p:nvPr/>
        </p:nvSpPr>
        <p:spPr>
          <a:xfrm>
            <a:off x="5129530" y="3530600"/>
            <a:ext cx="362585" cy="567055"/>
          </a:xfrm>
          <a:prstGeom prst="downArrowCallou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cxnSp>
        <p:nvCxnSpPr>
          <p:cNvPr id="23" name="直接箭头连接符 22"/>
          <p:cNvCxnSpPr/>
          <p:nvPr/>
        </p:nvCxnSpPr>
        <p:spPr>
          <a:xfrm>
            <a:off x="5401945" y="4114800"/>
            <a:ext cx="1438910" cy="63436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sp>
        <p:nvSpPr>
          <p:cNvPr id="24" name="文本框 23"/>
          <p:cNvSpPr txBox="1"/>
          <p:nvPr/>
        </p:nvSpPr>
        <p:spPr>
          <a:xfrm>
            <a:off x="6976110" y="4613910"/>
            <a:ext cx="899795" cy="384810"/>
          </a:xfrm>
          <a:prstGeom prst="rect">
            <a:avLst/>
          </a:prstGeom>
          <a:noFill/>
        </p:spPr>
        <p:txBody>
          <a:bodyPr wrap="square" rtlCol="0">
            <a:spAutoFit/>
          </a:bodyPr>
          <a:p>
            <a:r>
              <a:rPr lang="x-none" altLang="zh-CN">
                <a:solidFill>
                  <a:srgbClr val="1296DB"/>
                </a:solidFill>
                <a:uFillTx/>
              </a:rPr>
              <a:t>路障</a:t>
            </a:r>
            <a:endParaRPr lang="x-none" altLang="zh-CN">
              <a:solidFill>
                <a:srgbClr val="1296DB"/>
              </a:solidFill>
              <a:uFillTx/>
            </a:endParaRPr>
          </a:p>
        </p:txBody>
      </p:sp>
      <p:pic>
        <p:nvPicPr>
          <p:cNvPr id="2" name="图片 1" descr="风暴-01"/>
          <p:cNvPicPr>
            <a:picLocks noChangeAspect="1"/>
          </p:cNvPicPr>
          <p:nvPr/>
        </p:nvPicPr>
        <p:blipFill>
          <a:blip r:embed="rId3"/>
          <a:stretch>
            <a:fillRect/>
          </a:stretch>
        </p:blipFill>
        <p:spPr>
          <a:xfrm>
            <a:off x="509270" y="407035"/>
            <a:ext cx="1024255" cy="102425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par>
                                <p:cTn id="35" presetID="3" presetClass="entr" presetSubtype="1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diamond(in)">
                                      <p:cBhvr>
                                        <p:cTn id="54" dur="20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par>
                                <p:cTn id="60" presetID="3" presetClass="entr" presetSubtype="10"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linds(horizontal)">
                                      <p:cBhvr>
                                        <p:cTn id="62" dur="500"/>
                                        <p:tgtEl>
                                          <p:spTgt spid="23"/>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p:bldP spid="17" grpId="0"/>
      <p:bldP spid="15" grpId="0"/>
      <p:bldP spid="7" grpId="0"/>
      <p:bldP spid="6" grpId="0"/>
      <p:bldP spid="18" grpId="0"/>
      <p:bldP spid="19" grpId="0"/>
      <p:bldP spid="20" grpId="0" bldLvl="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descr="2018-09-05 18-08-23屏幕截图"/>
          <p:cNvPicPr>
            <a:picLocks noChangeAspect="1"/>
          </p:cNvPicPr>
          <p:nvPr/>
        </p:nvPicPr>
        <p:blipFill>
          <a:blip r:embed="rId1"/>
          <a:stretch>
            <a:fillRect/>
          </a:stretch>
        </p:blipFill>
        <p:spPr>
          <a:xfrm>
            <a:off x="2489835" y="2117090"/>
            <a:ext cx="4062730" cy="3766185"/>
          </a:xfrm>
          <a:prstGeom prst="rect">
            <a:avLst/>
          </a:prstGeom>
        </p:spPr>
      </p:pic>
      <p:cxnSp>
        <p:nvCxnSpPr>
          <p:cNvPr id="11" name="直接箭头连接符 10"/>
          <p:cNvCxnSpPr/>
          <p:nvPr/>
        </p:nvCxnSpPr>
        <p:spPr>
          <a:xfrm flipH="1" flipV="1">
            <a:off x="2572385" y="2156460"/>
            <a:ext cx="740410" cy="45466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flipV="1">
            <a:off x="2212340" y="3847465"/>
            <a:ext cx="814705" cy="9207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700395" y="2106295"/>
            <a:ext cx="622300" cy="50482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6020435" y="3737610"/>
            <a:ext cx="773430" cy="20193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6764655" y="3679825"/>
            <a:ext cx="1054735" cy="384810"/>
          </a:xfrm>
          <a:prstGeom prst="rect">
            <a:avLst/>
          </a:prstGeom>
          <a:noFill/>
        </p:spPr>
        <p:txBody>
          <a:bodyPr wrap="square" rtlCol="0">
            <a:spAutoFit/>
          </a:bodyPr>
          <a:p>
            <a:r>
              <a:rPr lang="x-none" altLang="zh-CN">
                <a:solidFill>
                  <a:srgbClr val="1296DB"/>
                </a:solidFill>
                <a:uFillTx/>
              </a:rPr>
              <a:t>云南</a:t>
            </a:r>
            <a:endParaRPr lang="x-none" altLang="zh-CN">
              <a:solidFill>
                <a:srgbClr val="1296DB"/>
              </a:solidFill>
              <a:uFillTx/>
            </a:endParaRPr>
          </a:p>
        </p:txBody>
      </p:sp>
      <p:sp>
        <p:nvSpPr>
          <p:cNvPr id="6" name="文本框 5"/>
          <p:cNvSpPr txBox="1"/>
          <p:nvPr/>
        </p:nvSpPr>
        <p:spPr>
          <a:xfrm>
            <a:off x="6411595" y="1744980"/>
            <a:ext cx="1248410" cy="384810"/>
          </a:xfrm>
          <a:prstGeom prst="rect">
            <a:avLst/>
          </a:prstGeom>
          <a:noFill/>
        </p:spPr>
        <p:txBody>
          <a:bodyPr wrap="square" rtlCol="0">
            <a:spAutoFit/>
          </a:bodyPr>
          <a:p>
            <a:r>
              <a:rPr lang="x-none" altLang="zh-CN">
                <a:solidFill>
                  <a:srgbClr val="1296DB"/>
                </a:solidFill>
                <a:uFillTx/>
              </a:rPr>
              <a:t>广州</a:t>
            </a:r>
            <a:endParaRPr lang="x-none" altLang="zh-CN">
              <a:solidFill>
                <a:srgbClr val="1296DB"/>
              </a:solidFill>
              <a:uFillTx/>
            </a:endParaRPr>
          </a:p>
        </p:txBody>
      </p:sp>
      <p:sp>
        <p:nvSpPr>
          <p:cNvPr id="4" name="文本框 3"/>
          <p:cNvSpPr txBox="1"/>
          <p:nvPr/>
        </p:nvSpPr>
        <p:spPr>
          <a:xfrm>
            <a:off x="1819275" y="1818005"/>
            <a:ext cx="967740" cy="384810"/>
          </a:xfrm>
          <a:prstGeom prst="rect">
            <a:avLst/>
          </a:prstGeom>
          <a:noFill/>
        </p:spPr>
        <p:txBody>
          <a:bodyPr wrap="square" rtlCol="0">
            <a:spAutoFit/>
          </a:bodyPr>
          <a:p>
            <a:r>
              <a:rPr lang="x-none" altLang="zh-CN">
                <a:solidFill>
                  <a:srgbClr val="1296DB"/>
                </a:solidFill>
                <a:uFillTx/>
              </a:rPr>
              <a:t>杭州</a:t>
            </a:r>
            <a:endParaRPr lang="x-none" altLang="zh-CN" b="1">
              <a:solidFill>
                <a:schemeClr val="bg1"/>
              </a:solidFill>
              <a:uFillTx/>
            </a:endParaRPr>
          </a:p>
        </p:txBody>
      </p:sp>
      <p:sp>
        <p:nvSpPr>
          <p:cNvPr id="5" name="文本框 4"/>
          <p:cNvSpPr txBox="1"/>
          <p:nvPr/>
        </p:nvSpPr>
        <p:spPr>
          <a:xfrm>
            <a:off x="1422400" y="3636010"/>
            <a:ext cx="851535" cy="384810"/>
          </a:xfrm>
          <a:prstGeom prst="rect">
            <a:avLst/>
          </a:prstGeom>
          <a:noFill/>
        </p:spPr>
        <p:txBody>
          <a:bodyPr wrap="square" rtlCol="0">
            <a:spAutoFit/>
          </a:bodyPr>
          <a:p>
            <a:r>
              <a:rPr lang="x-none" altLang="zh-CN">
                <a:solidFill>
                  <a:srgbClr val="1296DB"/>
                </a:solidFill>
                <a:uFillTx/>
              </a:rPr>
              <a:t>上海</a:t>
            </a:r>
            <a:endParaRPr lang="x-none" altLang="zh-CN" b="1">
              <a:solidFill>
                <a:schemeClr val="bg1"/>
              </a:solidFill>
              <a:uFillTx/>
            </a:endParaRPr>
          </a:p>
        </p:txBody>
      </p:sp>
      <p:sp>
        <p:nvSpPr>
          <p:cNvPr id="15" name="文本框 14"/>
          <p:cNvSpPr txBox="1"/>
          <p:nvPr/>
        </p:nvSpPr>
        <p:spPr>
          <a:xfrm>
            <a:off x="4300220" y="4763770"/>
            <a:ext cx="476250" cy="909320"/>
          </a:xfrm>
          <a:prstGeom prst="rect">
            <a:avLst/>
          </a:prstGeom>
          <a:noFill/>
        </p:spPr>
        <p:txBody>
          <a:bodyPr vert="eaVert" wrap="square" rtlCol="0">
            <a:spAutoFit/>
          </a:bodyPr>
          <a:p>
            <a:r>
              <a:rPr lang="x-none" altLang="zh-CN" b="1">
                <a:solidFill>
                  <a:schemeClr val="tx1"/>
                </a:solidFill>
                <a:uFillTx/>
              </a:rPr>
              <a:t>马路一</a:t>
            </a:r>
            <a:endParaRPr lang="x-none" altLang="zh-CN" b="1">
              <a:solidFill>
                <a:schemeClr val="tx1"/>
              </a:solidFill>
              <a:uFillTx/>
            </a:endParaRPr>
          </a:p>
        </p:txBody>
      </p:sp>
      <p:sp>
        <p:nvSpPr>
          <p:cNvPr id="16" name="文本框 15"/>
          <p:cNvSpPr txBox="1"/>
          <p:nvPr/>
        </p:nvSpPr>
        <p:spPr>
          <a:xfrm>
            <a:off x="2937510" y="2880360"/>
            <a:ext cx="476250" cy="908050"/>
          </a:xfrm>
          <a:prstGeom prst="rect">
            <a:avLst/>
          </a:prstGeom>
          <a:noFill/>
        </p:spPr>
        <p:txBody>
          <a:bodyPr vert="eaVert" wrap="square" rtlCol="0">
            <a:spAutoFit/>
          </a:bodyPr>
          <a:p>
            <a:r>
              <a:rPr lang="x-none" altLang="zh-CN" b="1">
                <a:solidFill>
                  <a:schemeClr val="tx1"/>
                </a:solidFill>
                <a:uFillTx/>
              </a:rPr>
              <a:t>马路二</a:t>
            </a:r>
            <a:endParaRPr lang="x-none" altLang="zh-CN" b="1">
              <a:solidFill>
                <a:schemeClr val="tx1"/>
              </a:solidFill>
              <a:uFillTx/>
            </a:endParaRPr>
          </a:p>
        </p:txBody>
      </p:sp>
      <p:sp>
        <p:nvSpPr>
          <p:cNvPr id="17" name="文本框 16"/>
          <p:cNvSpPr txBox="1"/>
          <p:nvPr/>
        </p:nvSpPr>
        <p:spPr>
          <a:xfrm>
            <a:off x="5509895" y="2846070"/>
            <a:ext cx="476250" cy="1143000"/>
          </a:xfrm>
          <a:prstGeom prst="rect">
            <a:avLst/>
          </a:prstGeom>
          <a:noFill/>
        </p:spPr>
        <p:txBody>
          <a:bodyPr vert="eaVert" wrap="square" rtlCol="0">
            <a:spAutoFit/>
          </a:bodyPr>
          <a:p>
            <a:r>
              <a:rPr lang="x-none" altLang="zh-CN" b="1">
                <a:solidFill>
                  <a:schemeClr val="tx1"/>
                </a:solidFill>
                <a:uFillTx/>
              </a:rPr>
              <a:t>马路三</a:t>
            </a:r>
            <a:endParaRPr lang="x-none" altLang="zh-CN" b="1">
              <a:solidFill>
                <a:schemeClr val="tx1"/>
              </a:solidFill>
              <a:uFillTx/>
            </a:endParaRPr>
          </a:p>
        </p:txBody>
      </p:sp>
      <p:pic>
        <p:nvPicPr>
          <p:cNvPr id="9" name="图片 8" descr="下载"/>
          <p:cNvPicPr>
            <a:picLocks noChangeAspect="1"/>
          </p:cNvPicPr>
          <p:nvPr/>
        </p:nvPicPr>
        <p:blipFill>
          <a:blip r:embed="rId2"/>
          <a:stretch>
            <a:fillRect/>
          </a:stretch>
        </p:blipFill>
        <p:spPr>
          <a:xfrm>
            <a:off x="3124835" y="5860415"/>
            <a:ext cx="1067435" cy="595630"/>
          </a:xfrm>
          <a:prstGeom prst="rect">
            <a:avLst/>
          </a:prstGeom>
        </p:spPr>
      </p:pic>
      <p:sp>
        <p:nvSpPr>
          <p:cNvPr id="8" name="文本框 7"/>
          <p:cNvSpPr txBox="1"/>
          <p:nvPr/>
        </p:nvSpPr>
        <p:spPr>
          <a:xfrm>
            <a:off x="2049145" y="574675"/>
            <a:ext cx="6910070" cy="743585"/>
          </a:xfrm>
          <a:prstGeom prst="rect">
            <a:avLst/>
          </a:prstGeom>
          <a:noFill/>
        </p:spPr>
        <p:txBody>
          <a:bodyPr wrap="square" rtlCol="0">
            <a:spAutoFit/>
          </a:bodyPr>
          <a:p>
            <a:r>
              <a:rPr lang="x-none" altLang="zh-CN" sz="4000">
                <a:solidFill>
                  <a:srgbClr val="1296DB"/>
                </a:solidFill>
                <a:latin typeface="+mn-ea"/>
              </a:rPr>
              <a:t>PVST+实现网络的负载均衡</a:t>
            </a:r>
            <a:endParaRPr lang="x-none" altLang="zh-CN" sz="4000">
              <a:solidFill>
                <a:srgbClr val="1296DB"/>
              </a:solidFill>
              <a:latin typeface="+mn-ea"/>
            </a:endParaRPr>
          </a:p>
        </p:txBody>
      </p:sp>
      <p:sp>
        <p:nvSpPr>
          <p:cNvPr id="18" name="文本框 17"/>
          <p:cNvSpPr txBox="1"/>
          <p:nvPr/>
        </p:nvSpPr>
        <p:spPr>
          <a:xfrm>
            <a:off x="7904480" y="2125980"/>
            <a:ext cx="3985895" cy="933450"/>
          </a:xfrm>
          <a:prstGeom prst="rect">
            <a:avLst/>
          </a:prstGeom>
          <a:noFill/>
        </p:spPr>
        <p:txBody>
          <a:bodyPr wrap="square" rtlCol="0">
            <a:spAutoFit/>
          </a:bodyPr>
          <a:p>
            <a:r>
              <a:rPr lang="x-none" altLang="zh-CN">
                <a:solidFill>
                  <a:srgbClr val="1296DB"/>
                </a:solidFill>
                <a:uFillTx/>
              </a:rPr>
              <a:t>问题2:</a:t>
            </a:r>
            <a:endParaRPr lang="x-none" altLang="zh-CN">
              <a:solidFill>
                <a:srgbClr val="1296DB"/>
              </a:solidFill>
              <a:uFillTx/>
            </a:endParaRPr>
          </a:p>
          <a:p>
            <a:r>
              <a:rPr lang="x-none" altLang="zh-CN">
                <a:solidFill>
                  <a:srgbClr val="1296DB"/>
                </a:solidFill>
                <a:uFillTx/>
              </a:rPr>
              <a:t>	如何让所有车辆分成两批分别去往从马路二和三去往南京?</a:t>
            </a:r>
            <a:endParaRPr lang="x-none" altLang="zh-CN">
              <a:solidFill>
                <a:srgbClr val="1296DB"/>
              </a:solidFill>
              <a:uFillTx/>
            </a:endParaRPr>
          </a:p>
        </p:txBody>
      </p:sp>
      <p:sp>
        <p:nvSpPr>
          <p:cNvPr id="19" name="文本框 18"/>
          <p:cNvSpPr txBox="1"/>
          <p:nvPr/>
        </p:nvSpPr>
        <p:spPr>
          <a:xfrm>
            <a:off x="7972425" y="3975100"/>
            <a:ext cx="3773805" cy="933450"/>
          </a:xfrm>
          <a:prstGeom prst="rect">
            <a:avLst/>
          </a:prstGeom>
          <a:noFill/>
        </p:spPr>
        <p:txBody>
          <a:bodyPr wrap="square" rtlCol="0">
            <a:spAutoFit/>
          </a:bodyPr>
          <a:p>
            <a:r>
              <a:rPr lang="x-none" altLang="zh-CN">
                <a:solidFill>
                  <a:srgbClr val="00B050"/>
                </a:solidFill>
              </a:rPr>
              <a:t>       </a:t>
            </a:r>
            <a:r>
              <a:rPr lang="x-none" altLang="zh-CN">
                <a:solidFill>
                  <a:srgbClr val="1296DB"/>
                </a:solidFill>
                <a:uFillTx/>
              </a:rPr>
              <a:t>制定交通法规:让车号为偶数的车去往马路二,让车号为奇数的车去往马路三.</a:t>
            </a:r>
            <a:endParaRPr lang="x-none" altLang="zh-CN">
              <a:solidFill>
                <a:srgbClr val="00B050"/>
              </a:solidFill>
            </a:endParaRPr>
          </a:p>
        </p:txBody>
      </p:sp>
      <p:pic>
        <p:nvPicPr>
          <p:cNvPr id="2" name="图片 1" descr="下载"/>
          <p:cNvPicPr>
            <a:picLocks noChangeAspect="1"/>
          </p:cNvPicPr>
          <p:nvPr/>
        </p:nvPicPr>
        <p:blipFill>
          <a:blip r:embed="rId3"/>
          <a:stretch>
            <a:fillRect/>
          </a:stretch>
        </p:blipFill>
        <p:spPr>
          <a:xfrm>
            <a:off x="4847590" y="5851525"/>
            <a:ext cx="1048385" cy="584835"/>
          </a:xfrm>
          <a:prstGeom prst="rect">
            <a:avLst/>
          </a:prstGeom>
        </p:spPr>
      </p:pic>
      <p:cxnSp>
        <p:nvCxnSpPr>
          <p:cNvPr id="3" name="直接箭头连接符 2"/>
          <p:cNvCxnSpPr/>
          <p:nvPr/>
        </p:nvCxnSpPr>
        <p:spPr>
          <a:xfrm flipV="1">
            <a:off x="4406265" y="1691640"/>
            <a:ext cx="5715" cy="43561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2497455" y="6462395"/>
            <a:ext cx="2234565" cy="384810"/>
          </a:xfrm>
          <a:prstGeom prst="rect">
            <a:avLst/>
          </a:prstGeom>
          <a:noFill/>
        </p:spPr>
        <p:txBody>
          <a:bodyPr wrap="square" rtlCol="0">
            <a:spAutoFit/>
          </a:bodyPr>
          <a:p>
            <a:r>
              <a:rPr lang="x-none" altLang="zh-CN">
                <a:solidFill>
                  <a:srgbClr val="1296DB"/>
                </a:solidFill>
                <a:uFillTx/>
              </a:rPr>
              <a:t>车牌号为偶数的车</a:t>
            </a:r>
            <a:endParaRPr lang="x-none" altLang="zh-CN">
              <a:solidFill>
                <a:srgbClr val="1296DB"/>
              </a:solidFill>
              <a:uFillTx/>
            </a:endParaRPr>
          </a:p>
        </p:txBody>
      </p:sp>
      <p:sp>
        <p:nvSpPr>
          <p:cNvPr id="23" name="文本框 22"/>
          <p:cNvSpPr txBox="1"/>
          <p:nvPr/>
        </p:nvSpPr>
        <p:spPr>
          <a:xfrm>
            <a:off x="4461510" y="6462395"/>
            <a:ext cx="2234565" cy="384810"/>
          </a:xfrm>
          <a:prstGeom prst="rect">
            <a:avLst/>
          </a:prstGeom>
          <a:noFill/>
        </p:spPr>
        <p:txBody>
          <a:bodyPr wrap="square" rtlCol="0">
            <a:spAutoFit/>
          </a:bodyPr>
          <a:p>
            <a:r>
              <a:rPr lang="x-none" altLang="zh-CN">
                <a:solidFill>
                  <a:srgbClr val="1296DB"/>
                </a:solidFill>
                <a:uFillTx/>
              </a:rPr>
              <a:t>车牌号为奇数的车</a:t>
            </a:r>
            <a:endParaRPr lang="x-none" altLang="zh-CN">
              <a:solidFill>
                <a:srgbClr val="1296DB"/>
              </a:solidFill>
              <a:uFillTx/>
            </a:endParaRPr>
          </a:p>
        </p:txBody>
      </p:sp>
      <p:sp>
        <p:nvSpPr>
          <p:cNvPr id="24" name="文本框 23"/>
          <p:cNvSpPr txBox="1"/>
          <p:nvPr/>
        </p:nvSpPr>
        <p:spPr>
          <a:xfrm>
            <a:off x="4064000" y="1285240"/>
            <a:ext cx="784225" cy="384810"/>
          </a:xfrm>
          <a:prstGeom prst="rect">
            <a:avLst/>
          </a:prstGeom>
          <a:noFill/>
        </p:spPr>
        <p:txBody>
          <a:bodyPr wrap="square" rtlCol="0">
            <a:spAutoFit/>
          </a:bodyPr>
          <a:p>
            <a:r>
              <a:rPr lang="x-none" altLang="zh-CN">
                <a:solidFill>
                  <a:srgbClr val="1296DB"/>
                </a:solidFill>
                <a:uFillTx/>
              </a:rPr>
              <a:t>南京</a:t>
            </a:r>
            <a:endParaRPr lang="x-none" altLang="zh-CN">
              <a:solidFill>
                <a:srgbClr val="1296DB"/>
              </a:solidFill>
              <a:uFillTx/>
            </a:endParaRPr>
          </a:p>
        </p:txBody>
      </p:sp>
      <p:sp>
        <p:nvSpPr>
          <p:cNvPr id="20" name="矩形 19"/>
          <p:cNvSpPr/>
          <p:nvPr/>
        </p:nvSpPr>
        <p:spPr>
          <a:xfrm>
            <a:off x="1681480" y="6058535"/>
            <a:ext cx="1475740" cy="36576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x-none" altLang="zh-CN" sz="1800">
                <a:solidFill>
                  <a:srgbClr val="1296DB"/>
                </a:solidFill>
                <a:uFillTx/>
              </a:rPr>
              <a:t>vlan 1</a:t>
            </a:r>
            <a:endParaRPr lang="x-none" altLang="zh-CN" sz="1800">
              <a:solidFill>
                <a:srgbClr val="1296DB"/>
              </a:solidFill>
              <a:uFillTx/>
            </a:endParaRPr>
          </a:p>
        </p:txBody>
      </p:sp>
      <p:sp>
        <p:nvSpPr>
          <p:cNvPr id="22" name="矩形 21"/>
          <p:cNvSpPr/>
          <p:nvPr/>
        </p:nvSpPr>
        <p:spPr>
          <a:xfrm>
            <a:off x="6229350" y="6009640"/>
            <a:ext cx="1475740" cy="365760"/>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x-none" altLang="zh-CN" sz="1800">
                <a:solidFill>
                  <a:srgbClr val="1296DB"/>
                </a:solidFill>
                <a:uFillTx/>
              </a:rPr>
              <a:t>vlan 2</a:t>
            </a:r>
            <a:endParaRPr lang="x-none" altLang="zh-CN" sz="2000" b="1">
              <a:solidFill>
                <a:schemeClr val="bg1"/>
              </a:solidFill>
              <a:effectLst/>
            </a:endParaRPr>
          </a:p>
        </p:txBody>
      </p:sp>
      <p:pic>
        <p:nvPicPr>
          <p:cNvPr id="25" name="图片 24" descr="负载均衡."/>
          <p:cNvPicPr>
            <a:picLocks noChangeAspect="1"/>
          </p:cNvPicPr>
          <p:nvPr/>
        </p:nvPicPr>
        <p:blipFill>
          <a:blip r:embed="rId4"/>
          <a:stretch>
            <a:fillRect/>
          </a:stretch>
        </p:blipFill>
        <p:spPr>
          <a:xfrm>
            <a:off x="506095" y="271145"/>
            <a:ext cx="1394460" cy="126809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par>
                                <p:cTn id="38" presetID="3" presetClass="entr" presetSubtype="1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linds(horizontal)">
                                      <p:cBhvr>
                                        <p:cTn id="49" dur="500"/>
                                        <p:tgtEl>
                                          <p:spTgt spid="2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linds(horizontal)">
                                      <p:cBhvr>
                                        <p:cTn id="58" dur="500"/>
                                        <p:tgtEl>
                                          <p:spTgt spid="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blinds(horizontal)">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ox(in)">
                                      <p:cBhvr>
                                        <p:cTn id="66" dur="2000"/>
                                        <p:tgtEl>
                                          <p:spTgt spid="20"/>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ox(in)">
                                      <p:cBhvr>
                                        <p:cTn id="69" dur="20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8" presetClass="entr" presetSubtype="16"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amond(in)">
                                      <p:cBhvr>
                                        <p:cTn id="7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P spid="21" grpId="0"/>
      <p:bldP spid="23" grpId="0"/>
      <p:bldP spid="24" grpId="0"/>
      <p:bldP spid="6" grpId="0"/>
      <p:bldP spid="7" grpId="0"/>
      <p:bldP spid="5" grpId="0"/>
      <p:bldP spid="18" grpId="0"/>
      <p:bldP spid="20" grpId="0"/>
      <p:bldP spid="22"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descr="2018-09-05 18-08-23屏幕截图"/>
          <p:cNvPicPr>
            <a:picLocks noChangeAspect="1"/>
          </p:cNvPicPr>
          <p:nvPr/>
        </p:nvPicPr>
        <p:blipFill>
          <a:blip r:embed="rId1"/>
          <a:stretch>
            <a:fillRect/>
          </a:stretch>
        </p:blipFill>
        <p:spPr>
          <a:xfrm>
            <a:off x="2489835" y="1817370"/>
            <a:ext cx="4062730" cy="3766185"/>
          </a:xfrm>
          <a:prstGeom prst="rect">
            <a:avLst/>
          </a:prstGeom>
        </p:spPr>
      </p:pic>
      <p:cxnSp>
        <p:nvCxnSpPr>
          <p:cNvPr id="11" name="直接箭头连接符 10"/>
          <p:cNvCxnSpPr/>
          <p:nvPr/>
        </p:nvCxnSpPr>
        <p:spPr>
          <a:xfrm flipH="1" flipV="1">
            <a:off x="2572385" y="1856740"/>
            <a:ext cx="740410" cy="45466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flipV="1">
            <a:off x="2212340" y="3547745"/>
            <a:ext cx="814705" cy="9207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700395" y="1806575"/>
            <a:ext cx="622300" cy="504825"/>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6020435" y="3437890"/>
            <a:ext cx="773430" cy="20193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6725920" y="3476625"/>
            <a:ext cx="1054735" cy="384810"/>
          </a:xfrm>
          <a:prstGeom prst="rect">
            <a:avLst/>
          </a:prstGeom>
          <a:noFill/>
        </p:spPr>
        <p:txBody>
          <a:bodyPr wrap="square" rtlCol="0">
            <a:spAutoFit/>
          </a:bodyPr>
          <a:p>
            <a:r>
              <a:rPr lang="x-none" altLang="zh-CN">
                <a:solidFill>
                  <a:srgbClr val="1296DB"/>
                </a:solidFill>
                <a:uFillTx/>
              </a:rPr>
              <a:t>云南</a:t>
            </a:r>
            <a:endParaRPr lang="x-none" altLang="zh-CN" b="1">
              <a:solidFill>
                <a:schemeClr val="bg1"/>
              </a:solidFill>
              <a:uFillTx/>
            </a:endParaRPr>
          </a:p>
        </p:txBody>
      </p:sp>
      <p:sp>
        <p:nvSpPr>
          <p:cNvPr id="6" name="文本框 5"/>
          <p:cNvSpPr txBox="1"/>
          <p:nvPr/>
        </p:nvSpPr>
        <p:spPr>
          <a:xfrm>
            <a:off x="6411595" y="1522095"/>
            <a:ext cx="1248410" cy="384810"/>
          </a:xfrm>
          <a:prstGeom prst="rect">
            <a:avLst/>
          </a:prstGeom>
          <a:noFill/>
        </p:spPr>
        <p:txBody>
          <a:bodyPr wrap="square" rtlCol="0">
            <a:spAutoFit/>
          </a:bodyPr>
          <a:p>
            <a:r>
              <a:rPr lang="x-none" altLang="zh-CN">
                <a:solidFill>
                  <a:srgbClr val="1296DB"/>
                </a:solidFill>
                <a:uFillTx/>
              </a:rPr>
              <a:t>广州</a:t>
            </a:r>
            <a:endParaRPr lang="x-none" altLang="zh-CN">
              <a:solidFill>
                <a:srgbClr val="1296DB"/>
              </a:solidFill>
              <a:uFillTx/>
            </a:endParaRPr>
          </a:p>
        </p:txBody>
      </p:sp>
      <p:sp>
        <p:nvSpPr>
          <p:cNvPr id="4" name="文本框 3"/>
          <p:cNvSpPr txBox="1"/>
          <p:nvPr/>
        </p:nvSpPr>
        <p:spPr>
          <a:xfrm>
            <a:off x="1819275" y="1518285"/>
            <a:ext cx="967740" cy="384810"/>
          </a:xfrm>
          <a:prstGeom prst="rect">
            <a:avLst/>
          </a:prstGeom>
          <a:noFill/>
        </p:spPr>
        <p:txBody>
          <a:bodyPr wrap="square" rtlCol="0">
            <a:spAutoFit/>
          </a:bodyPr>
          <a:p>
            <a:r>
              <a:rPr lang="x-none" altLang="zh-CN">
                <a:solidFill>
                  <a:srgbClr val="1296DB"/>
                </a:solidFill>
                <a:uFillTx/>
              </a:rPr>
              <a:t>杭州</a:t>
            </a:r>
            <a:endParaRPr lang="x-none" altLang="zh-CN" b="1">
              <a:solidFill>
                <a:schemeClr val="bg1"/>
              </a:solidFill>
              <a:uFillTx/>
            </a:endParaRPr>
          </a:p>
        </p:txBody>
      </p:sp>
      <p:sp>
        <p:nvSpPr>
          <p:cNvPr id="5" name="文本框 4"/>
          <p:cNvSpPr txBox="1"/>
          <p:nvPr/>
        </p:nvSpPr>
        <p:spPr>
          <a:xfrm>
            <a:off x="1529080" y="3307080"/>
            <a:ext cx="851535" cy="384810"/>
          </a:xfrm>
          <a:prstGeom prst="rect">
            <a:avLst/>
          </a:prstGeom>
          <a:noFill/>
        </p:spPr>
        <p:txBody>
          <a:bodyPr wrap="square" rtlCol="0">
            <a:spAutoFit/>
          </a:bodyPr>
          <a:p>
            <a:r>
              <a:rPr lang="x-none" altLang="zh-CN">
                <a:solidFill>
                  <a:srgbClr val="1296DB"/>
                </a:solidFill>
                <a:uFillTx/>
              </a:rPr>
              <a:t>上海</a:t>
            </a:r>
            <a:endParaRPr lang="x-none" altLang="zh-CN" b="1">
              <a:solidFill>
                <a:schemeClr val="bg1"/>
              </a:solidFill>
              <a:uFillTx/>
            </a:endParaRPr>
          </a:p>
        </p:txBody>
      </p:sp>
      <p:sp>
        <p:nvSpPr>
          <p:cNvPr id="15" name="文本框 14"/>
          <p:cNvSpPr txBox="1"/>
          <p:nvPr/>
        </p:nvSpPr>
        <p:spPr>
          <a:xfrm>
            <a:off x="4300220" y="4464050"/>
            <a:ext cx="476250" cy="909320"/>
          </a:xfrm>
          <a:prstGeom prst="rect">
            <a:avLst/>
          </a:prstGeom>
          <a:noFill/>
        </p:spPr>
        <p:txBody>
          <a:bodyPr vert="eaVert" wrap="square" rtlCol="0">
            <a:spAutoFit/>
          </a:bodyPr>
          <a:p>
            <a:r>
              <a:rPr lang="x-none" altLang="zh-CN" b="1">
                <a:solidFill>
                  <a:schemeClr val="tx1"/>
                </a:solidFill>
                <a:uFillTx/>
              </a:rPr>
              <a:t>马路一</a:t>
            </a:r>
            <a:endParaRPr lang="x-none" altLang="zh-CN" b="1">
              <a:solidFill>
                <a:schemeClr val="tx1"/>
              </a:solidFill>
              <a:uFillTx/>
            </a:endParaRPr>
          </a:p>
        </p:txBody>
      </p:sp>
      <p:sp>
        <p:nvSpPr>
          <p:cNvPr id="16" name="文本框 15"/>
          <p:cNvSpPr txBox="1"/>
          <p:nvPr/>
        </p:nvSpPr>
        <p:spPr>
          <a:xfrm>
            <a:off x="2937510" y="2580640"/>
            <a:ext cx="476250" cy="908050"/>
          </a:xfrm>
          <a:prstGeom prst="rect">
            <a:avLst/>
          </a:prstGeom>
          <a:noFill/>
        </p:spPr>
        <p:txBody>
          <a:bodyPr vert="eaVert" wrap="square" rtlCol="0">
            <a:spAutoFit/>
          </a:bodyPr>
          <a:p>
            <a:r>
              <a:rPr lang="x-none" altLang="zh-CN" b="1">
                <a:solidFill>
                  <a:schemeClr val="tx1"/>
                </a:solidFill>
                <a:uFillTx/>
              </a:rPr>
              <a:t>马路二</a:t>
            </a:r>
            <a:endParaRPr lang="x-none" altLang="zh-CN" b="1">
              <a:solidFill>
                <a:schemeClr val="tx1"/>
              </a:solidFill>
              <a:uFillTx/>
            </a:endParaRPr>
          </a:p>
        </p:txBody>
      </p:sp>
      <p:sp>
        <p:nvSpPr>
          <p:cNvPr id="17" name="文本框 16"/>
          <p:cNvSpPr txBox="1"/>
          <p:nvPr/>
        </p:nvSpPr>
        <p:spPr>
          <a:xfrm>
            <a:off x="5509895" y="2546350"/>
            <a:ext cx="476250" cy="1143000"/>
          </a:xfrm>
          <a:prstGeom prst="rect">
            <a:avLst/>
          </a:prstGeom>
          <a:noFill/>
        </p:spPr>
        <p:txBody>
          <a:bodyPr vert="eaVert" wrap="square" rtlCol="0">
            <a:spAutoFit/>
          </a:bodyPr>
          <a:p>
            <a:r>
              <a:rPr lang="x-none" altLang="zh-CN" b="1">
                <a:solidFill>
                  <a:schemeClr val="tx1"/>
                </a:solidFill>
                <a:uFillTx/>
              </a:rPr>
              <a:t>马路三</a:t>
            </a:r>
            <a:endParaRPr lang="x-none" altLang="zh-CN" b="1">
              <a:solidFill>
                <a:schemeClr val="tx1"/>
              </a:solidFill>
              <a:uFillTx/>
            </a:endParaRPr>
          </a:p>
        </p:txBody>
      </p:sp>
      <p:pic>
        <p:nvPicPr>
          <p:cNvPr id="9" name="图片 8" descr="下载"/>
          <p:cNvPicPr>
            <a:picLocks noChangeAspect="1"/>
          </p:cNvPicPr>
          <p:nvPr/>
        </p:nvPicPr>
        <p:blipFill>
          <a:blip r:embed="rId2"/>
          <a:stretch>
            <a:fillRect/>
          </a:stretch>
        </p:blipFill>
        <p:spPr>
          <a:xfrm>
            <a:off x="3888740" y="5493385"/>
            <a:ext cx="1367155" cy="762635"/>
          </a:xfrm>
          <a:prstGeom prst="rect">
            <a:avLst/>
          </a:prstGeom>
        </p:spPr>
      </p:pic>
      <p:sp>
        <p:nvSpPr>
          <p:cNvPr id="8" name="文本框 7"/>
          <p:cNvSpPr txBox="1"/>
          <p:nvPr/>
        </p:nvSpPr>
        <p:spPr>
          <a:xfrm>
            <a:off x="2484120" y="659765"/>
            <a:ext cx="5386070" cy="743585"/>
          </a:xfrm>
          <a:prstGeom prst="rect">
            <a:avLst/>
          </a:prstGeom>
          <a:noFill/>
        </p:spPr>
        <p:txBody>
          <a:bodyPr wrap="square" rtlCol="0">
            <a:spAutoFit/>
          </a:bodyPr>
          <a:p>
            <a:r>
              <a:rPr lang="x-none" altLang="zh-CN" sz="4000">
                <a:solidFill>
                  <a:srgbClr val="1296DB"/>
                </a:solidFill>
                <a:latin typeface="+mn-ea"/>
              </a:rPr>
              <a:t>起备份作用</a:t>
            </a:r>
            <a:endParaRPr lang="x-none" altLang="zh-CN" sz="3600" b="1">
              <a:ln w="12700">
                <a:solidFill>
                  <a:schemeClr val="accent1"/>
                </a:solidFill>
                <a:prstDash val="solid"/>
              </a:ln>
              <a:solidFill>
                <a:srgbClr val="1296DB"/>
              </a:solidFill>
              <a:effectLst>
                <a:outerShdw dist="38100" dir="2640000" algn="bl" rotWithShape="0">
                  <a:schemeClr val="accent1"/>
                </a:outerShdw>
              </a:effectLst>
            </a:endParaRPr>
          </a:p>
        </p:txBody>
      </p:sp>
      <p:sp>
        <p:nvSpPr>
          <p:cNvPr id="18" name="文本框 17"/>
          <p:cNvSpPr txBox="1"/>
          <p:nvPr/>
        </p:nvSpPr>
        <p:spPr>
          <a:xfrm>
            <a:off x="7740015" y="2087245"/>
            <a:ext cx="3985895" cy="1207770"/>
          </a:xfrm>
          <a:prstGeom prst="rect">
            <a:avLst/>
          </a:prstGeom>
          <a:noFill/>
        </p:spPr>
        <p:txBody>
          <a:bodyPr wrap="square" rtlCol="0">
            <a:spAutoFit/>
          </a:bodyPr>
          <a:p>
            <a:r>
              <a:rPr lang="x-none" altLang="zh-CN">
                <a:solidFill>
                  <a:srgbClr val="1296DB"/>
                </a:solidFill>
                <a:uFillTx/>
              </a:rPr>
              <a:t>问题3:</a:t>
            </a:r>
            <a:endParaRPr lang="x-none" altLang="zh-CN">
              <a:solidFill>
                <a:srgbClr val="1296DB"/>
              </a:solidFill>
              <a:uFillTx/>
            </a:endParaRPr>
          </a:p>
          <a:p>
            <a:r>
              <a:rPr lang="x-none" altLang="zh-CN">
                <a:solidFill>
                  <a:srgbClr val="1296DB"/>
                </a:solidFill>
                <a:uFillTx/>
              </a:rPr>
              <a:t>	假设小车代表数据,当小车要去往杭州,但是马路一与马路二之间有座桥坍塌了,它应该如何到达?</a:t>
            </a:r>
            <a:endParaRPr lang="x-none" altLang="zh-CN">
              <a:solidFill>
                <a:srgbClr val="1296DB"/>
              </a:solidFill>
              <a:uFillTx/>
            </a:endParaRPr>
          </a:p>
        </p:txBody>
      </p:sp>
      <p:sp>
        <p:nvSpPr>
          <p:cNvPr id="2" name="文本框 1"/>
          <p:cNvSpPr txBox="1"/>
          <p:nvPr/>
        </p:nvSpPr>
        <p:spPr>
          <a:xfrm>
            <a:off x="7740650" y="4072255"/>
            <a:ext cx="3735070" cy="933450"/>
          </a:xfrm>
          <a:prstGeom prst="rect">
            <a:avLst/>
          </a:prstGeom>
          <a:noFill/>
        </p:spPr>
        <p:txBody>
          <a:bodyPr wrap="square" rtlCol="0">
            <a:spAutoFit/>
          </a:bodyPr>
          <a:p>
            <a:r>
              <a:rPr lang="x-none" altLang="zh-CN">
                <a:solidFill>
                  <a:srgbClr val="1296DB"/>
                </a:solidFill>
                <a:uFillTx/>
              </a:rPr>
              <a:t>小车往马路二走到断桥处,立马回头往马路三去往杭州,马路三平时不会使用,当马路一坏了就去使用它.</a:t>
            </a:r>
            <a:endParaRPr lang="x-none" altLang="zh-CN">
              <a:solidFill>
                <a:srgbClr val="1296DB"/>
              </a:solidFill>
              <a:uFillTx/>
            </a:endParaRPr>
          </a:p>
        </p:txBody>
      </p:sp>
      <p:cxnSp>
        <p:nvCxnSpPr>
          <p:cNvPr id="3" name="直接箭头连接符 2"/>
          <p:cNvCxnSpPr/>
          <p:nvPr/>
        </p:nvCxnSpPr>
        <p:spPr>
          <a:xfrm flipH="1">
            <a:off x="2195830" y="4162425"/>
            <a:ext cx="1353820" cy="548640"/>
          </a:xfrm>
          <a:prstGeom prst="straightConnector1">
            <a:avLst/>
          </a:prstGeom>
          <a:ln w="69850" cmpd="sng">
            <a:solidFill>
              <a:schemeClr val="accent1">
                <a:shade val="50000"/>
              </a:schemeClr>
            </a:solidFill>
            <a:prstDash val="solid"/>
            <a:tailEnd type="arrow" w="med" len="med"/>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363980" y="4575175"/>
            <a:ext cx="822960" cy="384810"/>
          </a:xfrm>
          <a:prstGeom prst="rect">
            <a:avLst/>
          </a:prstGeom>
          <a:noFill/>
        </p:spPr>
        <p:txBody>
          <a:bodyPr wrap="square" rtlCol="0">
            <a:spAutoFit/>
          </a:bodyPr>
          <a:p>
            <a:r>
              <a:rPr lang="x-none" altLang="zh-CN">
                <a:solidFill>
                  <a:srgbClr val="1296DB"/>
                </a:solidFill>
                <a:uFillTx/>
              </a:rPr>
              <a:t>断桥</a:t>
            </a:r>
            <a:endParaRPr lang="x-none" altLang="zh-CN">
              <a:solidFill>
                <a:srgbClr val="1296DB"/>
              </a:solidFill>
              <a:uFillTx/>
            </a:endParaRPr>
          </a:p>
        </p:txBody>
      </p:sp>
      <p:sp>
        <p:nvSpPr>
          <p:cNvPr id="21" name="乘号 20"/>
          <p:cNvSpPr/>
          <p:nvPr/>
        </p:nvSpPr>
        <p:spPr>
          <a:xfrm>
            <a:off x="3511550" y="3704590"/>
            <a:ext cx="541020" cy="561340"/>
          </a:xfrm>
          <a:prstGeom prst="mathMultiply">
            <a:avLst/>
          </a:prstGeom>
          <a:solidFill>
            <a:srgbClr val="FF0000"/>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pic>
        <p:nvPicPr>
          <p:cNvPr id="20" name="图片 19" descr="备份"/>
          <p:cNvPicPr>
            <a:picLocks noChangeAspect="1"/>
          </p:cNvPicPr>
          <p:nvPr/>
        </p:nvPicPr>
        <p:blipFill>
          <a:blip r:embed="rId3"/>
          <a:stretch>
            <a:fillRect/>
          </a:stretch>
        </p:blipFill>
        <p:spPr>
          <a:xfrm>
            <a:off x="480695" y="270510"/>
            <a:ext cx="1411605" cy="141160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ox(in)">
                                      <p:cBhvr>
                                        <p:cTn id="51" dur="2000"/>
                                        <p:tgtEl>
                                          <p:spTgt spid="21"/>
                                        </p:tgtEl>
                                      </p:cBhvr>
                                    </p:animEffect>
                                  </p:childTnLst>
                                </p:cTn>
                              </p:par>
                              <p:par>
                                <p:cTn id="52" presetID="4" presetClass="entr" presetSubtype="16"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ox(in)">
                                      <p:cBhvr>
                                        <p:cTn id="54" dur="2000"/>
                                        <p:tgtEl>
                                          <p:spTgt spid="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in)">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checkerboard(across)">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P spid="5" grpId="0"/>
      <p:bldP spid="6" grpId="0"/>
      <p:bldP spid="7" grpId="0"/>
      <p:bldP spid="18" grpId="0"/>
      <p:bldP spid="21" grpId="0" bldLvl="0" animBg="1"/>
      <p:bldP spid="19"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热备份"/>
          <p:cNvPicPr>
            <a:picLocks noChangeAspect="1"/>
          </p:cNvPicPr>
          <p:nvPr/>
        </p:nvPicPr>
        <p:blipFill>
          <a:blip r:embed="rId1"/>
          <a:stretch>
            <a:fillRect/>
          </a:stretch>
        </p:blipFill>
        <p:spPr>
          <a:xfrm>
            <a:off x="2240915" y="2303145"/>
            <a:ext cx="1955165" cy="1955165"/>
          </a:xfrm>
          <a:prstGeom prst="rect">
            <a:avLst/>
          </a:prstGeom>
        </p:spPr>
      </p:pic>
      <p:sp>
        <p:nvSpPr>
          <p:cNvPr id="2" name="文本框 1"/>
          <p:cNvSpPr txBox="1"/>
          <p:nvPr/>
        </p:nvSpPr>
        <p:spPr>
          <a:xfrm>
            <a:off x="5342255" y="3014345"/>
            <a:ext cx="1859280" cy="808990"/>
          </a:xfrm>
          <a:prstGeom prst="rect">
            <a:avLst/>
          </a:prstGeom>
          <a:noFill/>
        </p:spPr>
        <p:txBody>
          <a:bodyPr wrap="none" rtlCol="0" anchor="t">
            <a:spAutoFit/>
          </a:bodyPr>
          <a:p>
            <a:r>
              <a:rPr lang="x-none" altLang="zh-CN" sz="4400">
                <a:solidFill>
                  <a:srgbClr val="1296DB"/>
                </a:solidFill>
                <a:latin typeface="+mj-ea"/>
                <a:ea typeface="+mj-ea"/>
                <a:sym typeface="+mn-ea"/>
              </a:rPr>
              <a:t>热备份</a:t>
            </a:r>
            <a:endParaRPr lang="zh-CN" altLang="en-US" sz="4400">
              <a:latin typeface="+mj-ea"/>
              <a:ea typeface="+mj-ea"/>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37"/>
          <p:cNvSpPr txBox="1"/>
          <p:nvPr/>
        </p:nvSpPr>
        <p:spPr>
          <a:xfrm>
            <a:off x="2134779" y="594360"/>
            <a:ext cx="7099300" cy="743585"/>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x-none" altLang="zh-CN" sz="4000">
                <a:solidFill>
                  <a:srgbClr val="1296DB"/>
                </a:solidFill>
                <a:latin typeface="+mn-ea"/>
              </a:rPr>
              <a:t>热备份路由选择协议（HSRP）</a:t>
            </a:r>
            <a:endParaRPr lang="x-none" sz="4000">
              <a:ln w="12700">
                <a:solidFill>
                  <a:schemeClr val="accent1"/>
                </a:solidFill>
                <a:prstDash val="solid"/>
              </a:ln>
              <a:solidFill>
                <a:srgbClr val="00B050"/>
              </a:solidFill>
              <a:effectLst>
                <a:outerShdw dist="38100" dir="2640000" algn="bl" rotWithShape="0">
                  <a:schemeClr val="accent1"/>
                </a:outerShdw>
              </a:effectLst>
            </a:endParaRPr>
          </a:p>
        </p:txBody>
      </p:sp>
      <p:pic>
        <p:nvPicPr>
          <p:cNvPr id="2" name="图片 1" descr="三层交换机"/>
          <p:cNvPicPr>
            <a:picLocks noChangeAspect="1"/>
          </p:cNvPicPr>
          <p:nvPr/>
        </p:nvPicPr>
        <p:blipFill>
          <a:blip r:embed="rId1"/>
          <a:stretch>
            <a:fillRect/>
          </a:stretch>
        </p:blipFill>
        <p:spPr>
          <a:xfrm>
            <a:off x="4467225" y="1160145"/>
            <a:ext cx="1905000" cy="1905000"/>
          </a:xfrm>
          <a:prstGeom prst="rect">
            <a:avLst/>
          </a:prstGeom>
        </p:spPr>
      </p:pic>
      <p:pic>
        <p:nvPicPr>
          <p:cNvPr id="25" name="图片 24" descr="服务器"/>
          <p:cNvPicPr>
            <a:picLocks noChangeAspect="1"/>
          </p:cNvPicPr>
          <p:nvPr/>
        </p:nvPicPr>
        <p:blipFill>
          <a:blip r:embed="rId2"/>
          <a:stretch>
            <a:fillRect/>
          </a:stretch>
        </p:blipFill>
        <p:spPr>
          <a:xfrm>
            <a:off x="1663700" y="3046730"/>
            <a:ext cx="1905000" cy="1905000"/>
          </a:xfrm>
          <a:prstGeom prst="rect">
            <a:avLst/>
          </a:prstGeom>
        </p:spPr>
      </p:pic>
      <p:pic>
        <p:nvPicPr>
          <p:cNvPr id="3" name="图片 2" descr="三层交换机"/>
          <p:cNvPicPr>
            <a:picLocks noChangeAspect="1"/>
          </p:cNvPicPr>
          <p:nvPr/>
        </p:nvPicPr>
        <p:blipFill>
          <a:blip r:embed="rId3"/>
          <a:stretch>
            <a:fillRect/>
          </a:stretch>
        </p:blipFill>
        <p:spPr>
          <a:xfrm>
            <a:off x="4641850" y="4537075"/>
            <a:ext cx="1905000" cy="1905000"/>
          </a:xfrm>
          <a:prstGeom prst="rect">
            <a:avLst/>
          </a:prstGeom>
        </p:spPr>
      </p:pic>
      <p:cxnSp>
        <p:nvCxnSpPr>
          <p:cNvPr id="6" name="直接连接符 5"/>
          <p:cNvCxnSpPr/>
          <p:nvPr/>
        </p:nvCxnSpPr>
        <p:spPr>
          <a:xfrm flipV="1">
            <a:off x="3076575" y="2418080"/>
            <a:ext cx="1790065" cy="909320"/>
          </a:xfrm>
          <a:prstGeom prst="line">
            <a:avLst/>
          </a:prstGeom>
          <a:ln w="69850"/>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a:off x="2940685" y="4711065"/>
            <a:ext cx="2148840" cy="745490"/>
          </a:xfrm>
          <a:prstGeom prst="line">
            <a:avLst/>
          </a:prstGeom>
          <a:ln w="69850"/>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a:off x="6017895" y="2360295"/>
            <a:ext cx="2332355" cy="1616075"/>
          </a:xfrm>
          <a:prstGeom prst="line">
            <a:avLst/>
          </a:prstGeom>
          <a:ln w="69850"/>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flipV="1">
            <a:off x="6162675" y="3801745"/>
            <a:ext cx="2303780" cy="1779905"/>
          </a:xfrm>
          <a:prstGeom prst="line">
            <a:avLst/>
          </a:prstGeom>
          <a:ln w="69850"/>
        </p:spPr>
        <p:style>
          <a:lnRef idx="3">
            <a:schemeClr val="dk1"/>
          </a:lnRef>
          <a:fillRef idx="0">
            <a:schemeClr val="dk1"/>
          </a:fillRef>
          <a:effectRef idx="2">
            <a:schemeClr val="dk1"/>
          </a:effectRef>
          <a:fontRef idx="minor">
            <a:schemeClr val="tx1"/>
          </a:fontRef>
        </p:style>
      </p:cxnSp>
      <p:pic>
        <p:nvPicPr>
          <p:cNvPr id="26" name="图片 25" descr="互联网"/>
          <p:cNvPicPr>
            <a:picLocks noChangeAspect="1"/>
          </p:cNvPicPr>
          <p:nvPr/>
        </p:nvPicPr>
        <p:blipFill>
          <a:blip r:embed="rId4"/>
          <a:stretch>
            <a:fillRect/>
          </a:stretch>
        </p:blipFill>
        <p:spPr>
          <a:xfrm>
            <a:off x="8204835" y="2785110"/>
            <a:ext cx="2733040" cy="1905000"/>
          </a:xfrm>
          <a:prstGeom prst="rect">
            <a:avLst/>
          </a:prstGeom>
        </p:spPr>
      </p:pic>
      <p:sp>
        <p:nvSpPr>
          <p:cNvPr id="27" name="文本框 26"/>
          <p:cNvSpPr txBox="1"/>
          <p:nvPr/>
        </p:nvSpPr>
        <p:spPr>
          <a:xfrm>
            <a:off x="4827905" y="2825115"/>
            <a:ext cx="1412875" cy="384810"/>
          </a:xfrm>
          <a:prstGeom prst="rect">
            <a:avLst/>
          </a:prstGeom>
          <a:noFill/>
        </p:spPr>
        <p:txBody>
          <a:bodyPr wrap="square" rtlCol="0">
            <a:spAutoFit/>
          </a:bodyPr>
          <a:p>
            <a:r>
              <a:rPr lang="x-none" altLang="zh-CN" b="1">
                <a:solidFill>
                  <a:srgbClr val="00B0F0"/>
                </a:solidFill>
              </a:rPr>
              <a:t>三层交换机</a:t>
            </a:r>
            <a:endParaRPr lang="x-none" altLang="zh-CN" b="1">
              <a:solidFill>
                <a:srgbClr val="00B0F0"/>
              </a:solidFill>
            </a:endParaRPr>
          </a:p>
        </p:txBody>
      </p:sp>
      <p:sp>
        <p:nvSpPr>
          <p:cNvPr id="28" name="文本框 27"/>
          <p:cNvSpPr txBox="1"/>
          <p:nvPr/>
        </p:nvSpPr>
        <p:spPr>
          <a:xfrm>
            <a:off x="765175" y="3830955"/>
            <a:ext cx="1412875" cy="384810"/>
          </a:xfrm>
          <a:prstGeom prst="rect">
            <a:avLst/>
          </a:prstGeom>
          <a:noFill/>
        </p:spPr>
        <p:txBody>
          <a:bodyPr wrap="square" rtlCol="0">
            <a:spAutoFit/>
          </a:bodyPr>
          <a:p>
            <a:r>
              <a:rPr lang="x-none" altLang="zh-CN" b="1">
                <a:solidFill>
                  <a:srgbClr val="00B0F0"/>
                </a:solidFill>
              </a:rPr>
              <a:t>服务器</a:t>
            </a:r>
            <a:endParaRPr lang="x-none" altLang="zh-CN" b="1">
              <a:solidFill>
                <a:srgbClr val="00B0F0"/>
              </a:solidFill>
            </a:endParaRPr>
          </a:p>
        </p:txBody>
      </p:sp>
      <p:sp>
        <p:nvSpPr>
          <p:cNvPr id="29" name="文本框 28"/>
          <p:cNvSpPr txBox="1"/>
          <p:nvPr/>
        </p:nvSpPr>
        <p:spPr>
          <a:xfrm>
            <a:off x="4886325" y="6308090"/>
            <a:ext cx="1412875" cy="384810"/>
          </a:xfrm>
          <a:prstGeom prst="rect">
            <a:avLst/>
          </a:prstGeom>
          <a:noFill/>
        </p:spPr>
        <p:txBody>
          <a:bodyPr wrap="square" rtlCol="0">
            <a:spAutoFit/>
          </a:bodyPr>
          <a:p>
            <a:r>
              <a:rPr lang="x-none" altLang="zh-CN" b="1">
                <a:solidFill>
                  <a:srgbClr val="00B0F0"/>
                </a:solidFill>
              </a:rPr>
              <a:t>三层交换机</a:t>
            </a:r>
            <a:endParaRPr lang="x-none" altLang="zh-CN" b="1">
              <a:solidFill>
                <a:srgbClr val="00B0F0"/>
              </a:solidFill>
            </a:endParaRPr>
          </a:p>
        </p:txBody>
      </p:sp>
      <p:sp>
        <p:nvSpPr>
          <p:cNvPr id="30" name="文本框 29"/>
          <p:cNvSpPr txBox="1"/>
          <p:nvPr/>
        </p:nvSpPr>
        <p:spPr>
          <a:xfrm>
            <a:off x="8999220" y="4914265"/>
            <a:ext cx="1412875" cy="384810"/>
          </a:xfrm>
          <a:prstGeom prst="rect">
            <a:avLst/>
          </a:prstGeom>
          <a:noFill/>
        </p:spPr>
        <p:txBody>
          <a:bodyPr wrap="square" rtlCol="0">
            <a:spAutoFit/>
          </a:bodyPr>
          <a:p>
            <a:r>
              <a:rPr lang="x-none" altLang="zh-CN" b="1">
                <a:solidFill>
                  <a:srgbClr val="00B0F0"/>
                </a:solidFill>
              </a:rPr>
              <a:t>互联网</a:t>
            </a:r>
            <a:endParaRPr lang="x-none" altLang="zh-CN" b="1">
              <a:solidFill>
                <a:srgbClr val="00B0F0"/>
              </a:solidFill>
            </a:endParaRPr>
          </a:p>
        </p:txBody>
      </p:sp>
      <p:pic>
        <p:nvPicPr>
          <p:cNvPr id="31" name="图片 30" descr="三层交换机"/>
          <p:cNvPicPr>
            <a:picLocks noChangeAspect="1"/>
          </p:cNvPicPr>
          <p:nvPr/>
        </p:nvPicPr>
        <p:blipFill>
          <a:blip r:embed="rId5">
            <a:lum bright="-60000" contrast="96000"/>
          </a:blip>
          <a:stretch>
            <a:fillRect/>
          </a:stretch>
        </p:blipFill>
        <p:spPr>
          <a:xfrm>
            <a:off x="5116195" y="2950845"/>
            <a:ext cx="1905000" cy="1905000"/>
          </a:xfrm>
          <a:prstGeom prst="rect">
            <a:avLst/>
          </a:prstGeom>
        </p:spPr>
      </p:pic>
      <p:sp>
        <p:nvSpPr>
          <p:cNvPr id="33" name="文本框 32"/>
          <p:cNvSpPr txBox="1"/>
          <p:nvPr/>
        </p:nvSpPr>
        <p:spPr>
          <a:xfrm>
            <a:off x="6704965" y="3172460"/>
            <a:ext cx="522605" cy="1482090"/>
          </a:xfrm>
          <a:prstGeom prst="rect">
            <a:avLst/>
          </a:prstGeom>
          <a:noFill/>
        </p:spPr>
        <p:txBody>
          <a:bodyPr wrap="square" rtlCol="0">
            <a:spAutoFit/>
          </a:bodyPr>
          <a:p>
            <a:r>
              <a:rPr lang="x-none" altLang="zh-CN" b="1">
                <a:solidFill>
                  <a:srgbClr val="00B0F0"/>
                </a:solidFill>
              </a:rPr>
              <a:t>虚拟路由器</a:t>
            </a:r>
            <a:endParaRPr lang="x-none" altLang="zh-CN" b="1">
              <a:solidFill>
                <a:srgbClr val="00B0F0"/>
              </a:solidFill>
            </a:endParaRPr>
          </a:p>
        </p:txBody>
      </p:sp>
      <p:pic>
        <p:nvPicPr>
          <p:cNvPr id="4" name="图片 3" descr="热备份"/>
          <p:cNvPicPr>
            <a:picLocks noChangeAspect="1"/>
          </p:cNvPicPr>
          <p:nvPr/>
        </p:nvPicPr>
        <p:blipFill>
          <a:blip r:embed="rId6"/>
          <a:stretch>
            <a:fillRect/>
          </a:stretch>
        </p:blipFill>
        <p:spPr>
          <a:xfrm>
            <a:off x="633730" y="348615"/>
            <a:ext cx="1374140" cy="1374140"/>
          </a:xfrm>
          <a:prstGeom prst="rect">
            <a:avLst/>
          </a:prstGeom>
        </p:spPr>
      </p:pic>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37"/>
          <p:cNvSpPr txBox="1"/>
          <p:nvPr/>
        </p:nvSpPr>
        <p:spPr>
          <a:xfrm>
            <a:off x="2181451" y="631825"/>
            <a:ext cx="5921375" cy="743585"/>
          </a:xfrm>
          <a:prstGeom prst="rect">
            <a:avLst/>
          </a:prstGeom>
          <a:noFill/>
        </p:spPr>
        <p:txBody>
          <a:bodyPr wrap="none" rtlCol="0">
            <a:spAutoFit/>
          </a:bodyPr>
          <a:lstStyle>
            <a:defPPr>
              <a:defRPr lang="zh-CN"/>
            </a:defPPr>
            <a:lvl1pPr>
              <a:defRPr sz="2800">
                <a:gradFill>
                  <a:gsLst>
                    <a:gs pos="30000">
                      <a:srgbClr val="EAD3B8"/>
                    </a:gs>
                    <a:gs pos="100000">
                      <a:srgbClr val="C49766"/>
                    </a:gs>
                    <a:gs pos="0">
                      <a:srgbClr val="C49166"/>
                    </a:gs>
                    <a:gs pos="66000">
                      <a:srgbClr val="9B723B"/>
                    </a:gs>
                  </a:gsLst>
                  <a:lin ang="5400000" scaled="0"/>
                </a:gradFill>
                <a:latin typeface="HelveticaNeueLT Pro 55 Roman" pitchFamily="34" charset="0"/>
              </a:defRPr>
            </a:lvl1pPr>
          </a:lstStyle>
          <a:p>
            <a:pPr algn="ctr"/>
            <a:r>
              <a:rPr lang="x-none" altLang="zh-CN" sz="4000">
                <a:solidFill>
                  <a:srgbClr val="1296DB"/>
                </a:solidFill>
                <a:latin typeface="+mn-ea"/>
              </a:rPr>
              <a:t>优先级 备份以及端口转发</a:t>
            </a:r>
            <a:endParaRPr lang="x-none" sz="4000">
              <a:ln w="12700">
                <a:solidFill>
                  <a:schemeClr val="accent1"/>
                </a:solidFill>
                <a:prstDash val="solid"/>
              </a:ln>
              <a:solidFill>
                <a:srgbClr val="00B050"/>
              </a:solidFill>
              <a:effectLst>
                <a:outerShdw dist="38100" dir="2640000" algn="bl" rotWithShape="0">
                  <a:schemeClr val="accent1"/>
                </a:outerShdw>
              </a:effectLst>
            </a:endParaRPr>
          </a:p>
        </p:txBody>
      </p:sp>
      <p:pic>
        <p:nvPicPr>
          <p:cNvPr id="2" name="图片 1" descr="三层交换机"/>
          <p:cNvPicPr>
            <a:picLocks noChangeAspect="1"/>
          </p:cNvPicPr>
          <p:nvPr/>
        </p:nvPicPr>
        <p:blipFill>
          <a:blip r:embed="rId1"/>
          <a:stretch>
            <a:fillRect/>
          </a:stretch>
        </p:blipFill>
        <p:spPr>
          <a:xfrm>
            <a:off x="4447540" y="1313815"/>
            <a:ext cx="1905000" cy="1905000"/>
          </a:xfrm>
          <a:prstGeom prst="rect">
            <a:avLst/>
          </a:prstGeom>
        </p:spPr>
      </p:pic>
      <p:pic>
        <p:nvPicPr>
          <p:cNvPr id="25" name="图片 24" descr="服务器"/>
          <p:cNvPicPr>
            <a:picLocks noChangeAspect="1"/>
          </p:cNvPicPr>
          <p:nvPr/>
        </p:nvPicPr>
        <p:blipFill>
          <a:blip r:embed="rId2"/>
          <a:stretch>
            <a:fillRect/>
          </a:stretch>
        </p:blipFill>
        <p:spPr>
          <a:xfrm>
            <a:off x="1634490" y="3181350"/>
            <a:ext cx="1905000" cy="1905000"/>
          </a:xfrm>
          <a:prstGeom prst="rect">
            <a:avLst/>
          </a:prstGeom>
        </p:spPr>
      </p:pic>
      <p:pic>
        <p:nvPicPr>
          <p:cNvPr id="3" name="图片 2" descr="三层交换机"/>
          <p:cNvPicPr>
            <a:picLocks noChangeAspect="1"/>
          </p:cNvPicPr>
          <p:nvPr/>
        </p:nvPicPr>
        <p:blipFill>
          <a:blip r:embed="rId3"/>
          <a:stretch>
            <a:fillRect/>
          </a:stretch>
        </p:blipFill>
        <p:spPr>
          <a:xfrm>
            <a:off x="4612640" y="4671695"/>
            <a:ext cx="1905000" cy="1905000"/>
          </a:xfrm>
          <a:prstGeom prst="rect">
            <a:avLst/>
          </a:prstGeom>
        </p:spPr>
      </p:pic>
      <p:cxnSp>
        <p:nvCxnSpPr>
          <p:cNvPr id="6" name="直接连接符 5"/>
          <p:cNvCxnSpPr/>
          <p:nvPr/>
        </p:nvCxnSpPr>
        <p:spPr>
          <a:xfrm flipV="1">
            <a:off x="3047365" y="2552700"/>
            <a:ext cx="1790065" cy="909320"/>
          </a:xfrm>
          <a:prstGeom prst="line">
            <a:avLst/>
          </a:prstGeom>
          <a:ln w="69850"/>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a:off x="2911475" y="4845685"/>
            <a:ext cx="2148840" cy="745490"/>
          </a:xfrm>
          <a:prstGeom prst="line">
            <a:avLst/>
          </a:prstGeom>
          <a:ln w="69850"/>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a:off x="5988685" y="2494915"/>
            <a:ext cx="2332355" cy="1616075"/>
          </a:xfrm>
          <a:prstGeom prst="line">
            <a:avLst/>
          </a:prstGeom>
          <a:ln w="69850"/>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flipV="1">
            <a:off x="6133465" y="3936365"/>
            <a:ext cx="2303780" cy="1779905"/>
          </a:xfrm>
          <a:prstGeom prst="line">
            <a:avLst/>
          </a:prstGeom>
          <a:ln w="69850"/>
        </p:spPr>
        <p:style>
          <a:lnRef idx="3">
            <a:schemeClr val="dk1"/>
          </a:lnRef>
          <a:fillRef idx="0">
            <a:schemeClr val="dk1"/>
          </a:fillRef>
          <a:effectRef idx="2">
            <a:schemeClr val="dk1"/>
          </a:effectRef>
          <a:fontRef idx="minor">
            <a:schemeClr val="tx1"/>
          </a:fontRef>
        </p:style>
      </p:cxnSp>
      <p:pic>
        <p:nvPicPr>
          <p:cNvPr id="26" name="图片 25" descr="互联网"/>
          <p:cNvPicPr>
            <a:picLocks noChangeAspect="1"/>
          </p:cNvPicPr>
          <p:nvPr/>
        </p:nvPicPr>
        <p:blipFill>
          <a:blip r:embed="rId4"/>
          <a:stretch>
            <a:fillRect/>
          </a:stretch>
        </p:blipFill>
        <p:spPr>
          <a:xfrm>
            <a:off x="8175625" y="2919730"/>
            <a:ext cx="2733040" cy="1905000"/>
          </a:xfrm>
          <a:prstGeom prst="rect">
            <a:avLst/>
          </a:prstGeom>
        </p:spPr>
      </p:pic>
      <p:sp>
        <p:nvSpPr>
          <p:cNvPr id="27" name="文本框 26"/>
          <p:cNvSpPr txBox="1"/>
          <p:nvPr/>
        </p:nvSpPr>
        <p:spPr>
          <a:xfrm>
            <a:off x="4798695" y="2959735"/>
            <a:ext cx="1412875" cy="384810"/>
          </a:xfrm>
          <a:prstGeom prst="rect">
            <a:avLst/>
          </a:prstGeom>
          <a:noFill/>
        </p:spPr>
        <p:txBody>
          <a:bodyPr wrap="square" rtlCol="0">
            <a:spAutoFit/>
          </a:bodyPr>
          <a:p>
            <a:r>
              <a:rPr lang="x-none" altLang="zh-CN" b="1">
                <a:solidFill>
                  <a:srgbClr val="00B0F0"/>
                </a:solidFill>
              </a:rPr>
              <a:t>三层交换机</a:t>
            </a:r>
            <a:endParaRPr lang="x-none" altLang="zh-CN" b="1">
              <a:solidFill>
                <a:srgbClr val="00B0F0"/>
              </a:solidFill>
            </a:endParaRPr>
          </a:p>
        </p:txBody>
      </p:sp>
      <p:sp>
        <p:nvSpPr>
          <p:cNvPr id="28" name="文本框 27"/>
          <p:cNvSpPr txBox="1"/>
          <p:nvPr/>
        </p:nvSpPr>
        <p:spPr>
          <a:xfrm>
            <a:off x="735965" y="3965575"/>
            <a:ext cx="1412875" cy="384810"/>
          </a:xfrm>
          <a:prstGeom prst="rect">
            <a:avLst/>
          </a:prstGeom>
          <a:noFill/>
        </p:spPr>
        <p:txBody>
          <a:bodyPr wrap="square" rtlCol="0">
            <a:spAutoFit/>
          </a:bodyPr>
          <a:p>
            <a:r>
              <a:rPr lang="x-none" altLang="zh-CN" b="1">
                <a:solidFill>
                  <a:srgbClr val="00B0F0"/>
                </a:solidFill>
              </a:rPr>
              <a:t>服务器</a:t>
            </a:r>
            <a:endParaRPr lang="x-none" altLang="zh-CN" b="1">
              <a:solidFill>
                <a:srgbClr val="00B0F0"/>
              </a:solidFill>
            </a:endParaRPr>
          </a:p>
        </p:txBody>
      </p:sp>
      <p:sp>
        <p:nvSpPr>
          <p:cNvPr id="29" name="文本框 28"/>
          <p:cNvSpPr txBox="1"/>
          <p:nvPr/>
        </p:nvSpPr>
        <p:spPr>
          <a:xfrm>
            <a:off x="4857115" y="6442710"/>
            <a:ext cx="1412875" cy="384810"/>
          </a:xfrm>
          <a:prstGeom prst="rect">
            <a:avLst/>
          </a:prstGeom>
          <a:noFill/>
        </p:spPr>
        <p:txBody>
          <a:bodyPr wrap="square" rtlCol="0">
            <a:spAutoFit/>
          </a:bodyPr>
          <a:p>
            <a:r>
              <a:rPr lang="x-none" altLang="zh-CN" b="1">
                <a:solidFill>
                  <a:srgbClr val="00B0F0"/>
                </a:solidFill>
              </a:rPr>
              <a:t>三层交换机</a:t>
            </a:r>
            <a:endParaRPr lang="x-none" altLang="zh-CN" b="1">
              <a:solidFill>
                <a:srgbClr val="00B0F0"/>
              </a:solidFill>
            </a:endParaRPr>
          </a:p>
        </p:txBody>
      </p:sp>
      <p:sp>
        <p:nvSpPr>
          <p:cNvPr id="30" name="文本框 29"/>
          <p:cNvSpPr txBox="1"/>
          <p:nvPr/>
        </p:nvSpPr>
        <p:spPr>
          <a:xfrm>
            <a:off x="8998585" y="5029835"/>
            <a:ext cx="1412875" cy="384810"/>
          </a:xfrm>
          <a:prstGeom prst="rect">
            <a:avLst/>
          </a:prstGeom>
          <a:noFill/>
        </p:spPr>
        <p:txBody>
          <a:bodyPr wrap="square" rtlCol="0">
            <a:spAutoFit/>
          </a:bodyPr>
          <a:p>
            <a:r>
              <a:rPr lang="x-none" altLang="zh-CN" b="1">
                <a:solidFill>
                  <a:srgbClr val="00B0F0"/>
                </a:solidFill>
              </a:rPr>
              <a:t>互联网</a:t>
            </a:r>
            <a:endParaRPr lang="x-none" altLang="zh-CN" b="1">
              <a:solidFill>
                <a:srgbClr val="00B0F0"/>
              </a:solidFill>
            </a:endParaRPr>
          </a:p>
        </p:txBody>
      </p:sp>
      <p:pic>
        <p:nvPicPr>
          <p:cNvPr id="31" name="图片 30" descr="三层交换机"/>
          <p:cNvPicPr>
            <a:picLocks noChangeAspect="1"/>
          </p:cNvPicPr>
          <p:nvPr/>
        </p:nvPicPr>
        <p:blipFill>
          <a:blip r:embed="rId5">
            <a:lum bright="-60000" contrast="96000"/>
          </a:blip>
          <a:stretch>
            <a:fillRect/>
          </a:stretch>
        </p:blipFill>
        <p:spPr>
          <a:xfrm>
            <a:off x="5173980" y="3085465"/>
            <a:ext cx="1905000" cy="1905000"/>
          </a:xfrm>
          <a:prstGeom prst="rect">
            <a:avLst/>
          </a:prstGeom>
        </p:spPr>
      </p:pic>
      <p:sp>
        <p:nvSpPr>
          <p:cNvPr id="33" name="文本框 32"/>
          <p:cNvSpPr txBox="1"/>
          <p:nvPr/>
        </p:nvSpPr>
        <p:spPr>
          <a:xfrm>
            <a:off x="6675755" y="3307080"/>
            <a:ext cx="522605" cy="1482090"/>
          </a:xfrm>
          <a:prstGeom prst="rect">
            <a:avLst/>
          </a:prstGeom>
          <a:noFill/>
        </p:spPr>
        <p:txBody>
          <a:bodyPr wrap="square" rtlCol="0">
            <a:spAutoFit/>
          </a:bodyPr>
          <a:p>
            <a:r>
              <a:rPr lang="x-none" altLang="zh-CN" b="1">
                <a:solidFill>
                  <a:srgbClr val="00B0F0"/>
                </a:solidFill>
              </a:rPr>
              <a:t>虚拟路由器</a:t>
            </a:r>
            <a:endParaRPr lang="x-none" altLang="zh-CN" b="1">
              <a:solidFill>
                <a:srgbClr val="00B0F0"/>
              </a:solidFill>
            </a:endParaRPr>
          </a:p>
        </p:txBody>
      </p:sp>
      <p:sp>
        <p:nvSpPr>
          <p:cNvPr id="4" name="笑脸 3"/>
          <p:cNvSpPr/>
          <p:nvPr/>
        </p:nvSpPr>
        <p:spPr>
          <a:xfrm>
            <a:off x="2205990" y="3093720"/>
            <a:ext cx="648335" cy="580390"/>
          </a:xfrm>
          <a:prstGeom prst="smileyFace">
            <a:avLst/>
          </a:prstGeom>
          <a:solidFill>
            <a:srgbClr val="9DD2EE"/>
          </a:solidFill>
        </p:spPr>
        <p:style>
          <a:lnRef idx="2">
            <a:schemeClr val="accent1"/>
          </a:lnRef>
          <a:fillRef idx="1">
            <a:schemeClr val="lt1"/>
          </a:fillRef>
          <a:effectRef idx="0">
            <a:schemeClr val="accent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5" name="矩形 4"/>
          <p:cNvSpPr/>
          <p:nvPr/>
        </p:nvSpPr>
        <p:spPr>
          <a:xfrm>
            <a:off x="2447925" y="3674745"/>
            <a:ext cx="114300" cy="773430"/>
          </a:xfrm>
          <a:prstGeom prst="rect">
            <a:avLst/>
          </a:prstGeom>
          <a:solidFill>
            <a:srgbClr val="9DD2EE"/>
          </a:solidFill>
        </p:spPr>
        <p:style>
          <a:lnRef idx="2">
            <a:schemeClr val="accent1"/>
          </a:lnRef>
          <a:fillRef idx="1">
            <a:schemeClr val="lt1"/>
          </a:fillRef>
          <a:effectRef idx="0">
            <a:schemeClr val="accent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8" name="矩形 7"/>
          <p:cNvSpPr/>
          <p:nvPr/>
        </p:nvSpPr>
        <p:spPr>
          <a:xfrm rot="19800000">
            <a:off x="2728595" y="3636010"/>
            <a:ext cx="114300" cy="773430"/>
          </a:xfrm>
          <a:prstGeom prst="rect">
            <a:avLst/>
          </a:prstGeom>
          <a:solidFill>
            <a:srgbClr val="9DD2EE"/>
          </a:solidFill>
        </p:spPr>
        <p:style>
          <a:lnRef idx="2">
            <a:schemeClr val="accent1"/>
          </a:lnRef>
          <a:fillRef idx="1">
            <a:schemeClr val="lt1"/>
          </a:fillRef>
          <a:effectRef idx="0">
            <a:schemeClr val="accent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9" name="矩形 8"/>
          <p:cNvSpPr/>
          <p:nvPr/>
        </p:nvSpPr>
        <p:spPr>
          <a:xfrm rot="2040000">
            <a:off x="2186940" y="3608705"/>
            <a:ext cx="76200" cy="791845"/>
          </a:xfrm>
          <a:prstGeom prst="rect">
            <a:avLst/>
          </a:prstGeom>
          <a:solidFill>
            <a:srgbClr val="9DD2EE"/>
          </a:solidFill>
        </p:spPr>
        <p:style>
          <a:lnRef idx="2">
            <a:schemeClr val="accent1"/>
          </a:lnRef>
          <a:fillRef idx="1">
            <a:schemeClr val="lt1"/>
          </a:fillRef>
          <a:effectRef idx="0">
            <a:schemeClr val="accent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12" name="矩形 11"/>
          <p:cNvSpPr/>
          <p:nvPr/>
        </p:nvSpPr>
        <p:spPr>
          <a:xfrm rot="720000">
            <a:off x="2341245" y="4429760"/>
            <a:ext cx="114300" cy="773430"/>
          </a:xfrm>
          <a:prstGeom prst="rect">
            <a:avLst/>
          </a:prstGeom>
          <a:solidFill>
            <a:srgbClr val="9DD2EE"/>
          </a:solidFill>
        </p:spPr>
        <p:style>
          <a:lnRef idx="2">
            <a:schemeClr val="accent1"/>
          </a:lnRef>
          <a:fillRef idx="1">
            <a:schemeClr val="lt1"/>
          </a:fillRef>
          <a:effectRef idx="0">
            <a:schemeClr val="accent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13" name="矩形 12"/>
          <p:cNvSpPr/>
          <p:nvPr/>
        </p:nvSpPr>
        <p:spPr>
          <a:xfrm rot="19860000">
            <a:off x="2700020" y="4371975"/>
            <a:ext cx="114300" cy="773430"/>
          </a:xfrm>
          <a:prstGeom prst="rect">
            <a:avLst/>
          </a:prstGeom>
          <a:solidFill>
            <a:srgbClr val="9DD2EE"/>
          </a:solidFill>
        </p:spPr>
        <p:style>
          <a:lnRef idx="2">
            <a:schemeClr val="accent1"/>
          </a:lnRef>
          <a:fillRef idx="1">
            <a:schemeClr val="lt1"/>
          </a:fillRef>
          <a:effectRef idx="0">
            <a:schemeClr val="accent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15" name="文本框 14"/>
          <p:cNvSpPr txBox="1"/>
          <p:nvPr/>
        </p:nvSpPr>
        <p:spPr>
          <a:xfrm>
            <a:off x="2117725" y="2715895"/>
            <a:ext cx="774065" cy="384810"/>
          </a:xfrm>
          <a:prstGeom prst="rect">
            <a:avLst/>
          </a:prstGeom>
          <a:noFill/>
        </p:spPr>
        <p:txBody>
          <a:bodyPr wrap="square" rtlCol="0">
            <a:spAutoFit/>
          </a:bodyPr>
          <a:p>
            <a:r>
              <a:rPr lang="x-none" altLang="zh-CN" b="1">
                <a:solidFill>
                  <a:srgbClr val="00B0F0"/>
                </a:solidFill>
              </a:rPr>
              <a:t>小白</a:t>
            </a:r>
            <a:endParaRPr lang="x-none" altLang="zh-CN" b="1">
              <a:solidFill>
                <a:srgbClr val="00B0F0"/>
              </a:solidFill>
            </a:endParaRPr>
          </a:p>
        </p:txBody>
      </p:sp>
      <p:sp>
        <p:nvSpPr>
          <p:cNvPr id="16" name="文本框 15"/>
          <p:cNvSpPr txBox="1"/>
          <p:nvPr/>
        </p:nvSpPr>
        <p:spPr>
          <a:xfrm>
            <a:off x="3869055" y="1943735"/>
            <a:ext cx="831850" cy="384810"/>
          </a:xfrm>
          <a:prstGeom prst="rect">
            <a:avLst/>
          </a:prstGeom>
          <a:noFill/>
        </p:spPr>
        <p:txBody>
          <a:bodyPr wrap="square" rtlCol="0">
            <a:spAutoFit/>
          </a:bodyPr>
          <a:p>
            <a:r>
              <a:rPr lang="x-none" altLang="zh-CN" b="1">
                <a:solidFill>
                  <a:srgbClr val="00B0F0"/>
                </a:solidFill>
              </a:rPr>
              <a:t>开车</a:t>
            </a:r>
            <a:endParaRPr lang="x-none" altLang="zh-CN" b="1">
              <a:solidFill>
                <a:srgbClr val="00B0F0"/>
              </a:solidFill>
            </a:endParaRPr>
          </a:p>
        </p:txBody>
      </p:sp>
      <p:sp>
        <p:nvSpPr>
          <p:cNvPr id="17" name="文本框 16"/>
          <p:cNvSpPr txBox="1"/>
          <p:nvPr/>
        </p:nvSpPr>
        <p:spPr>
          <a:xfrm>
            <a:off x="3714115" y="5601335"/>
            <a:ext cx="909320" cy="384810"/>
          </a:xfrm>
          <a:prstGeom prst="rect">
            <a:avLst/>
          </a:prstGeom>
          <a:noFill/>
        </p:spPr>
        <p:txBody>
          <a:bodyPr wrap="square" rtlCol="0">
            <a:spAutoFit/>
          </a:bodyPr>
          <a:p>
            <a:r>
              <a:rPr lang="x-none" altLang="zh-CN" b="1">
                <a:solidFill>
                  <a:srgbClr val="00B0F0"/>
                </a:solidFill>
              </a:rPr>
              <a:t>骑车</a:t>
            </a:r>
            <a:endParaRPr lang="x-none" altLang="zh-CN" b="1">
              <a:solidFill>
                <a:srgbClr val="00B0F0"/>
              </a:solidFill>
            </a:endParaRPr>
          </a:p>
        </p:txBody>
      </p:sp>
      <p:pic>
        <p:nvPicPr>
          <p:cNvPr id="21" name="图片 20" descr="下载"/>
          <p:cNvPicPr>
            <a:picLocks noChangeAspect="1"/>
          </p:cNvPicPr>
          <p:nvPr/>
        </p:nvPicPr>
        <p:blipFill>
          <a:blip r:embed="rId6"/>
          <a:stretch>
            <a:fillRect/>
          </a:stretch>
        </p:blipFill>
        <p:spPr>
          <a:xfrm>
            <a:off x="4857750" y="1719580"/>
            <a:ext cx="1067435" cy="730250"/>
          </a:xfrm>
          <a:prstGeom prst="rect">
            <a:avLst/>
          </a:prstGeom>
        </p:spPr>
      </p:pic>
      <p:sp>
        <p:nvSpPr>
          <p:cNvPr id="22" name="矩形 21"/>
          <p:cNvSpPr/>
          <p:nvPr/>
        </p:nvSpPr>
        <p:spPr>
          <a:xfrm>
            <a:off x="8834120" y="3132455"/>
            <a:ext cx="475615" cy="657860"/>
          </a:xfrm>
          <a:prstGeom prst="rect">
            <a:avLst/>
          </a:prstGeom>
        </p:spPr>
        <p:style>
          <a:lnRef idx="1">
            <a:schemeClr val="dk1"/>
          </a:lnRef>
          <a:fillRef idx="2">
            <a:schemeClr val="dk1"/>
          </a:fillRef>
          <a:effectRef idx="1">
            <a:schemeClr val="dk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23" name="矩形 22"/>
          <p:cNvSpPr/>
          <p:nvPr/>
        </p:nvSpPr>
        <p:spPr>
          <a:xfrm>
            <a:off x="9395460" y="3132455"/>
            <a:ext cx="475615" cy="657860"/>
          </a:xfrm>
          <a:prstGeom prst="rect">
            <a:avLst/>
          </a:prstGeom>
        </p:spPr>
        <p:style>
          <a:lnRef idx="1">
            <a:schemeClr val="dk1"/>
          </a:lnRef>
          <a:fillRef idx="2">
            <a:schemeClr val="dk1"/>
          </a:fillRef>
          <a:effectRef idx="1">
            <a:schemeClr val="dk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24" name="矩形 23"/>
          <p:cNvSpPr/>
          <p:nvPr/>
        </p:nvSpPr>
        <p:spPr>
          <a:xfrm>
            <a:off x="8824595" y="3867785"/>
            <a:ext cx="475615" cy="657860"/>
          </a:xfrm>
          <a:prstGeom prst="rect">
            <a:avLst/>
          </a:prstGeom>
        </p:spPr>
        <p:style>
          <a:lnRef idx="1">
            <a:schemeClr val="dk1"/>
          </a:lnRef>
          <a:fillRef idx="2">
            <a:schemeClr val="dk1"/>
          </a:fillRef>
          <a:effectRef idx="1">
            <a:schemeClr val="dk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32" name="矩形 31"/>
          <p:cNvSpPr/>
          <p:nvPr/>
        </p:nvSpPr>
        <p:spPr>
          <a:xfrm>
            <a:off x="9385935" y="3867785"/>
            <a:ext cx="475615" cy="657860"/>
          </a:xfrm>
          <a:prstGeom prst="rect">
            <a:avLst/>
          </a:prstGeom>
        </p:spPr>
        <p:style>
          <a:lnRef idx="1">
            <a:schemeClr val="dk1"/>
          </a:lnRef>
          <a:fillRef idx="2">
            <a:schemeClr val="dk1"/>
          </a:fillRef>
          <a:effectRef idx="1">
            <a:schemeClr val="dk1"/>
          </a:effectRef>
          <a:fontRef idx="minor">
            <a:schemeClr val="dk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34" name="文本框 33"/>
          <p:cNvSpPr txBox="1"/>
          <p:nvPr/>
        </p:nvSpPr>
        <p:spPr>
          <a:xfrm>
            <a:off x="8959215" y="3968115"/>
            <a:ext cx="842010" cy="384810"/>
          </a:xfrm>
          <a:prstGeom prst="rect">
            <a:avLst/>
          </a:prstGeom>
          <a:noFill/>
        </p:spPr>
        <p:txBody>
          <a:bodyPr wrap="square" rtlCol="0">
            <a:spAutoFit/>
          </a:bodyPr>
          <a:p>
            <a:r>
              <a:rPr lang="x-none" altLang="zh-CN" b="1">
                <a:solidFill>
                  <a:srgbClr val="00B0F0"/>
                </a:solidFill>
              </a:rPr>
              <a:t>公  司</a:t>
            </a:r>
            <a:endParaRPr lang="x-none" altLang="zh-CN" b="1">
              <a:solidFill>
                <a:srgbClr val="00B0F0"/>
              </a:solidFill>
            </a:endParaRPr>
          </a:p>
        </p:txBody>
      </p:sp>
      <p:pic>
        <p:nvPicPr>
          <p:cNvPr id="35" name="图片 34" descr="自行车"/>
          <p:cNvPicPr>
            <a:picLocks noChangeAspect="1"/>
          </p:cNvPicPr>
          <p:nvPr/>
        </p:nvPicPr>
        <p:blipFill>
          <a:blip r:embed="rId7"/>
          <a:stretch>
            <a:fillRect/>
          </a:stretch>
        </p:blipFill>
        <p:spPr>
          <a:xfrm>
            <a:off x="5031105" y="5262245"/>
            <a:ext cx="1006475" cy="873760"/>
          </a:xfrm>
          <a:prstGeom prst="rect">
            <a:avLst/>
          </a:prstGeom>
        </p:spPr>
      </p:pic>
      <p:sp>
        <p:nvSpPr>
          <p:cNvPr id="36" name="流程图: 汇总连接 35"/>
          <p:cNvSpPr/>
          <p:nvPr/>
        </p:nvSpPr>
        <p:spPr>
          <a:xfrm>
            <a:off x="5768340" y="2077720"/>
            <a:ext cx="1317625" cy="1153160"/>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a:latin typeface="Arial" panose="02080604020202020204" charset="0"/>
              <a:ea typeface="微软雅黑" pitchFamily="34" charset="-122"/>
              <a:sym typeface="Arial" panose="02080604020202020204" charset="0"/>
            </a:endParaRPr>
          </a:p>
        </p:txBody>
      </p:sp>
      <p:sp>
        <p:nvSpPr>
          <p:cNvPr id="37" name="文本框 36"/>
          <p:cNvSpPr txBox="1"/>
          <p:nvPr/>
        </p:nvSpPr>
        <p:spPr>
          <a:xfrm>
            <a:off x="7121525" y="2106930"/>
            <a:ext cx="2776855" cy="659130"/>
          </a:xfrm>
          <a:prstGeom prst="rect">
            <a:avLst/>
          </a:prstGeom>
          <a:noFill/>
        </p:spPr>
        <p:txBody>
          <a:bodyPr wrap="square" rtlCol="0">
            <a:spAutoFit/>
          </a:bodyPr>
          <a:p>
            <a:r>
              <a:rPr lang="x-none" altLang="zh-CN">
                <a:solidFill>
                  <a:srgbClr val="00B0F0"/>
                </a:solidFill>
              </a:rPr>
              <a:t>有一天,轿车出了点小故障....</a:t>
            </a:r>
            <a:endParaRPr lang="x-none" altLang="zh-CN">
              <a:solidFill>
                <a:srgbClr val="00B0F0"/>
              </a:solidFill>
            </a:endParaRPr>
          </a:p>
        </p:txBody>
      </p:sp>
      <p:pic>
        <p:nvPicPr>
          <p:cNvPr id="14" name="图片 13" descr="优先级"/>
          <p:cNvPicPr>
            <a:picLocks noChangeAspect="1"/>
          </p:cNvPicPr>
          <p:nvPr/>
        </p:nvPicPr>
        <p:blipFill>
          <a:blip r:embed="rId8"/>
          <a:stretch>
            <a:fillRect/>
          </a:stretch>
        </p:blipFill>
        <p:spPr>
          <a:xfrm>
            <a:off x="694055" y="367030"/>
            <a:ext cx="1256665" cy="125666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box(in)">
                                      <p:cBhvr>
                                        <p:cTn id="41" dur="2000"/>
                                        <p:tgtEl>
                                          <p:spTgt spid="3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ox(in)">
                                      <p:cBhvr>
                                        <p:cTn id="44" dur="2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amond(in)">
                                      <p:cBhvr>
                                        <p:cTn id="49" dur="2000"/>
                                        <p:tgtEl>
                                          <p:spTgt spid="37"/>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diamond(in)">
                                      <p:cBhvr>
                                        <p:cTn id="52"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P spid="5" grpId="0" bldLvl="0" animBg="1"/>
      <p:bldP spid="8" grpId="0" bldLvl="0" animBg="1"/>
      <p:bldP spid="12" grpId="0" bldLvl="0" animBg="1"/>
      <p:bldP spid="13" grpId="0" bldLvl="0" animBg="1"/>
      <p:bldP spid="16" grpId="0"/>
      <p:bldP spid="17" grpId="0"/>
      <p:bldP spid="37" grpId="0"/>
      <p:bldP spid="3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330825" y="2940050"/>
            <a:ext cx="2418080" cy="808990"/>
          </a:xfrm>
          <a:prstGeom prst="rect">
            <a:avLst/>
          </a:prstGeom>
          <a:noFill/>
        </p:spPr>
        <p:txBody>
          <a:bodyPr wrap="none" rtlCol="0">
            <a:spAutoFit/>
          </a:bodyPr>
          <a:p>
            <a:r>
              <a:rPr lang="x-none" altLang="zh-CN" sz="4400">
                <a:solidFill>
                  <a:srgbClr val="1296DB"/>
                </a:solidFill>
                <a:latin typeface="+mj-ea"/>
                <a:ea typeface="+mj-ea"/>
              </a:rPr>
              <a:t>路由功能</a:t>
            </a:r>
            <a:endParaRPr lang="x-none" altLang="zh-CN" sz="4400">
              <a:solidFill>
                <a:srgbClr val="1296DB"/>
              </a:solidFill>
              <a:latin typeface="+mj-ea"/>
              <a:ea typeface="+mj-ea"/>
            </a:endParaRPr>
          </a:p>
        </p:txBody>
      </p:sp>
      <p:pic>
        <p:nvPicPr>
          <p:cNvPr id="4" name="图片 3" descr="路由器"/>
          <p:cNvPicPr>
            <a:picLocks noChangeAspect="1"/>
          </p:cNvPicPr>
          <p:nvPr/>
        </p:nvPicPr>
        <p:blipFill>
          <a:blip r:embed="rId1"/>
          <a:stretch>
            <a:fillRect/>
          </a:stretch>
        </p:blipFill>
        <p:spPr>
          <a:xfrm>
            <a:off x="2861945" y="2331085"/>
            <a:ext cx="1905000" cy="1905000"/>
          </a:xfrm>
          <a:prstGeom prst="rect">
            <a:avLst/>
          </a:prstGeom>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路由器">
            <a:hlinkClick r:id="rId1" action="ppaction://hlinksldjump"/>
          </p:cNvPr>
          <p:cNvPicPr>
            <a:picLocks noChangeAspect="1"/>
          </p:cNvPicPr>
          <p:nvPr/>
        </p:nvPicPr>
        <p:blipFill>
          <a:blip r:embed="rId2"/>
          <a:stretch>
            <a:fillRect/>
          </a:stretch>
        </p:blipFill>
        <p:spPr>
          <a:xfrm>
            <a:off x="482600" y="8890"/>
            <a:ext cx="1905000" cy="1905000"/>
          </a:xfrm>
          <a:prstGeom prst="rect">
            <a:avLst/>
          </a:prstGeom>
        </p:spPr>
      </p:pic>
      <p:sp>
        <p:nvSpPr>
          <p:cNvPr id="4" name="文本框 3"/>
          <p:cNvSpPr txBox="1"/>
          <p:nvPr/>
        </p:nvSpPr>
        <p:spPr>
          <a:xfrm>
            <a:off x="2639695" y="561340"/>
            <a:ext cx="7130415" cy="743585"/>
          </a:xfrm>
          <a:prstGeom prst="rect">
            <a:avLst/>
          </a:prstGeom>
          <a:noFill/>
        </p:spPr>
        <p:txBody>
          <a:bodyPr wrap="square" rtlCol="0">
            <a:spAutoFit/>
          </a:bodyPr>
          <a:p>
            <a:r>
              <a:rPr lang="x-none" altLang="zh-CN" sz="4000">
                <a:solidFill>
                  <a:srgbClr val="1195DA"/>
                </a:solidFill>
                <a:latin typeface="+mj-ea"/>
                <a:ea typeface="+mj-ea"/>
                <a:sym typeface="+mn-ea"/>
              </a:rPr>
              <a:t>路由器概述</a:t>
            </a:r>
            <a:endParaRPr lang="x-none" altLang="zh-CN" sz="4000">
              <a:solidFill>
                <a:srgbClr val="1195DA"/>
              </a:solidFill>
              <a:latin typeface="+mj-ea"/>
              <a:ea typeface="+mj-ea"/>
              <a:sym typeface="+mn-ea"/>
            </a:endParaRPr>
          </a:p>
        </p:txBody>
      </p:sp>
      <p:sp>
        <p:nvSpPr>
          <p:cNvPr id="5" name="文本框 4"/>
          <p:cNvSpPr txBox="1"/>
          <p:nvPr/>
        </p:nvSpPr>
        <p:spPr>
          <a:xfrm>
            <a:off x="2867025" y="3369310"/>
            <a:ext cx="5380990" cy="548640"/>
          </a:xfrm>
          <a:prstGeom prst="rect">
            <a:avLst/>
          </a:prstGeom>
          <a:noFill/>
        </p:spPr>
        <p:txBody>
          <a:bodyPr wrap="square" rtlCol="0" anchor="t">
            <a:spAutoFit/>
          </a:bodyPr>
          <a:p>
            <a:r>
              <a:rPr lang="x-none" altLang="zh-CN" sz="2800">
                <a:solidFill>
                  <a:srgbClr val="1195DA"/>
                </a:solidFill>
              </a:rPr>
              <a:t>2.路由器怎么工作</a:t>
            </a:r>
            <a:endParaRPr lang="x-none" altLang="zh-CN" sz="2800">
              <a:solidFill>
                <a:srgbClr val="1195DA"/>
              </a:solidFill>
            </a:endParaRPr>
          </a:p>
        </p:txBody>
      </p:sp>
      <p:sp>
        <p:nvSpPr>
          <p:cNvPr id="6" name="文本框 5"/>
          <p:cNvSpPr txBox="1"/>
          <p:nvPr/>
        </p:nvSpPr>
        <p:spPr>
          <a:xfrm>
            <a:off x="2899410" y="4636135"/>
            <a:ext cx="3011170" cy="548640"/>
          </a:xfrm>
          <a:prstGeom prst="rect">
            <a:avLst/>
          </a:prstGeom>
          <a:noFill/>
        </p:spPr>
        <p:txBody>
          <a:bodyPr wrap="none" rtlCol="0" anchor="t">
            <a:spAutoFit/>
          </a:bodyPr>
          <a:p>
            <a:r>
              <a:rPr lang="x-none" altLang="zh-CN" sz="2800">
                <a:solidFill>
                  <a:srgbClr val="1195DA"/>
                </a:solidFill>
                <a:sym typeface="+mn-ea"/>
              </a:rPr>
              <a:t>3.如何获得路由表</a:t>
            </a:r>
            <a:endParaRPr lang="x-none" altLang="zh-CN" sz="2800">
              <a:solidFill>
                <a:srgbClr val="1195DA"/>
              </a:solidFill>
              <a:sym typeface="+mn-ea"/>
            </a:endParaRPr>
          </a:p>
        </p:txBody>
      </p:sp>
      <p:sp>
        <p:nvSpPr>
          <p:cNvPr id="7" name="文本框 6"/>
          <p:cNvSpPr txBox="1"/>
          <p:nvPr/>
        </p:nvSpPr>
        <p:spPr>
          <a:xfrm>
            <a:off x="2837180" y="2214245"/>
            <a:ext cx="7584440" cy="548640"/>
          </a:xfrm>
          <a:prstGeom prst="rect">
            <a:avLst/>
          </a:prstGeom>
          <a:noFill/>
        </p:spPr>
        <p:txBody>
          <a:bodyPr wrap="square" rtlCol="0" anchor="t">
            <a:spAutoFit/>
          </a:bodyPr>
          <a:p>
            <a:r>
              <a:rPr lang="x-none" altLang="zh-CN" sz="2800">
                <a:solidFill>
                  <a:srgbClr val="1195DA"/>
                </a:solidFill>
                <a:sym typeface="+mn-ea"/>
              </a:rPr>
              <a:t>1.将数据包从一个网络发送到另一个网络</a:t>
            </a:r>
            <a:endParaRPr lang="x-none" altLang="zh-CN" sz="2800">
              <a:solidFill>
                <a:srgbClr val="1195DA"/>
              </a:solidFill>
              <a:sym typeface="+mn-ea"/>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静态路由"/>
          <p:cNvPicPr>
            <a:picLocks noChangeAspect="1"/>
          </p:cNvPicPr>
          <p:nvPr/>
        </p:nvPicPr>
        <p:blipFill>
          <a:blip r:embed="rId1"/>
          <a:stretch>
            <a:fillRect/>
          </a:stretch>
        </p:blipFill>
        <p:spPr>
          <a:xfrm>
            <a:off x="3072765" y="2576195"/>
            <a:ext cx="1286510" cy="1286510"/>
          </a:xfrm>
          <a:prstGeom prst="rect">
            <a:avLst/>
          </a:prstGeom>
        </p:spPr>
      </p:pic>
      <p:sp>
        <p:nvSpPr>
          <p:cNvPr id="2" name="文本框 1"/>
          <p:cNvSpPr txBox="1"/>
          <p:nvPr/>
        </p:nvSpPr>
        <p:spPr>
          <a:xfrm>
            <a:off x="5334635" y="2926715"/>
            <a:ext cx="2418080" cy="808990"/>
          </a:xfrm>
          <a:prstGeom prst="rect">
            <a:avLst/>
          </a:prstGeom>
          <a:noFill/>
        </p:spPr>
        <p:txBody>
          <a:bodyPr wrap="none" rtlCol="0" anchor="t">
            <a:spAutoFit/>
          </a:bodyPr>
          <a:p>
            <a:r>
              <a:rPr lang="x-none" altLang="zh-CN" sz="4400">
                <a:solidFill>
                  <a:srgbClr val="21ACDF"/>
                </a:solidFill>
                <a:latin typeface="+mj-ea"/>
                <a:ea typeface="+mj-ea"/>
                <a:sym typeface="+mn-ea"/>
              </a:rPr>
              <a:t>静态路由</a:t>
            </a:r>
            <a:endParaRPr lang="zh-CN" altLang="en-US" sz="4400">
              <a:latin typeface="+mj-ea"/>
              <a:ea typeface="+mj-ea"/>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04440" y="879475"/>
            <a:ext cx="3793490" cy="613410"/>
          </a:xfrm>
          <a:prstGeom prst="rect">
            <a:avLst/>
          </a:prstGeom>
          <a:noFill/>
        </p:spPr>
        <p:txBody>
          <a:bodyPr wrap="square" rtlCol="0">
            <a:spAutoFit/>
          </a:bodyPr>
          <a:p>
            <a:r>
              <a:rPr lang="x-none" altLang="zh-CN" sz="3200">
                <a:solidFill>
                  <a:srgbClr val="21ACDF"/>
                </a:solidFill>
              </a:rPr>
              <a:t>静态路由</a:t>
            </a:r>
            <a:endParaRPr lang="x-none" altLang="zh-CN" sz="3200">
              <a:solidFill>
                <a:srgbClr val="21ACDF"/>
              </a:solidFill>
            </a:endParaRPr>
          </a:p>
        </p:txBody>
      </p:sp>
      <p:sp>
        <p:nvSpPr>
          <p:cNvPr id="3" name="文本框 2"/>
          <p:cNvSpPr txBox="1"/>
          <p:nvPr/>
        </p:nvSpPr>
        <p:spPr>
          <a:xfrm>
            <a:off x="2138045" y="2291715"/>
            <a:ext cx="7150735" cy="659130"/>
          </a:xfrm>
          <a:prstGeom prst="rect">
            <a:avLst/>
          </a:prstGeom>
          <a:noFill/>
        </p:spPr>
        <p:txBody>
          <a:bodyPr wrap="square" rtlCol="0">
            <a:spAutoFit/>
          </a:bodyPr>
          <a:p>
            <a:r>
              <a:rPr lang="zh-CN" altLang="en-US">
                <a:solidFill>
                  <a:srgbClr val="21ACDF"/>
                </a:solidFill>
              </a:rPr>
              <a:t>静态路由是在路由器中设置固定的路由表；除非网络管理员进行干预，否则静态路由表不会发生变化。</a:t>
            </a:r>
            <a:endParaRPr lang="zh-CN" altLang="en-US">
              <a:solidFill>
                <a:srgbClr val="21ACDF"/>
              </a:solidFill>
            </a:endParaRPr>
          </a:p>
        </p:txBody>
      </p:sp>
      <p:sp>
        <p:nvSpPr>
          <p:cNvPr id="4" name="文本框 3"/>
          <p:cNvSpPr txBox="1"/>
          <p:nvPr/>
        </p:nvSpPr>
        <p:spPr>
          <a:xfrm>
            <a:off x="1567815" y="3136900"/>
            <a:ext cx="7132955" cy="389255"/>
          </a:xfrm>
          <a:prstGeom prst="rect">
            <a:avLst/>
          </a:prstGeom>
          <a:noFill/>
        </p:spPr>
        <p:txBody>
          <a:bodyPr wrap="square" rtlCol="0">
            <a:spAutoFit/>
          </a:bodyPr>
          <a:p>
            <a:r>
              <a:rPr lang="x-none" altLang="zh-CN">
                <a:solidFill>
                  <a:srgbClr val="21ACDF"/>
                </a:solidFill>
              </a:rPr>
              <a:t>	优点:</a:t>
            </a:r>
            <a:r>
              <a:rPr lang="zh-CN" altLang="en-US">
                <a:solidFill>
                  <a:srgbClr val="21ACDF"/>
                </a:solidFill>
              </a:rPr>
              <a:t>简单、高效、可靠、网络安全、转发效率高。</a:t>
            </a:r>
            <a:endParaRPr lang="zh-CN" altLang="en-US">
              <a:solidFill>
                <a:srgbClr val="21ACDF"/>
              </a:solidFill>
            </a:endParaRPr>
          </a:p>
        </p:txBody>
      </p:sp>
      <p:sp>
        <p:nvSpPr>
          <p:cNvPr id="5" name="文本框 4"/>
          <p:cNvSpPr txBox="1"/>
          <p:nvPr/>
        </p:nvSpPr>
        <p:spPr>
          <a:xfrm>
            <a:off x="1565910" y="3732530"/>
            <a:ext cx="4925060" cy="389255"/>
          </a:xfrm>
          <a:prstGeom prst="rect">
            <a:avLst/>
          </a:prstGeom>
          <a:noFill/>
        </p:spPr>
        <p:txBody>
          <a:bodyPr wrap="square" rtlCol="0">
            <a:spAutoFit/>
          </a:bodyPr>
          <a:p>
            <a:r>
              <a:rPr lang="x-none" altLang="zh-CN">
                <a:solidFill>
                  <a:srgbClr val="21ACDF"/>
                </a:solidFill>
              </a:rPr>
              <a:t>	缺点:</a:t>
            </a:r>
            <a:r>
              <a:rPr lang="zh-CN" altLang="en-US">
                <a:solidFill>
                  <a:srgbClr val="21ACDF"/>
                </a:solidFill>
              </a:rPr>
              <a:t>不能灵活的适应网络的动态变化。</a:t>
            </a:r>
            <a:endParaRPr lang="zh-CN" altLang="en-US">
              <a:solidFill>
                <a:srgbClr val="21ACDF"/>
              </a:solidFill>
            </a:endParaRPr>
          </a:p>
        </p:txBody>
      </p:sp>
      <p:sp>
        <p:nvSpPr>
          <p:cNvPr id="6" name="文本框 5"/>
          <p:cNvSpPr txBox="1"/>
          <p:nvPr/>
        </p:nvSpPr>
        <p:spPr>
          <a:xfrm>
            <a:off x="1572895" y="4381500"/>
            <a:ext cx="6105525" cy="389255"/>
          </a:xfrm>
          <a:prstGeom prst="rect">
            <a:avLst/>
          </a:prstGeom>
          <a:noFill/>
        </p:spPr>
        <p:txBody>
          <a:bodyPr wrap="square" rtlCol="0">
            <a:spAutoFit/>
          </a:bodyPr>
          <a:p>
            <a:r>
              <a:rPr lang="x-none" altLang="zh-CN">
                <a:solidFill>
                  <a:srgbClr val="21ACDF"/>
                </a:solidFill>
              </a:rPr>
              <a:t>	使用场景:网络规模不大，拓扑结构固定的网络中。</a:t>
            </a:r>
            <a:endParaRPr lang="x-none" altLang="zh-CN">
              <a:solidFill>
                <a:srgbClr val="21ACDF"/>
              </a:solidFill>
            </a:endParaRPr>
          </a:p>
        </p:txBody>
      </p:sp>
      <p:pic>
        <p:nvPicPr>
          <p:cNvPr id="7" name="图片 6" descr="静态路由"/>
          <p:cNvPicPr>
            <a:picLocks noChangeAspect="1"/>
          </p:cNvPicPr>
          <p:nvPr/>
        </p:nvPicPr>
        <p:blipFill>
          <a:blip r:embed="rId1"/>
          <a:stretch>
            <a:fillRect/>
          </a:stretch>
        </p:blipFill>
        <p:spPr>
          <a:xfrm>
            <a:off x="661670" y="409575"/>
            <a:ext cx="1266190" cy="1266190"/>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78830" y="3096895"/>
            <a:ext cx="2418080" cy="808990"/>
          </a:xfrm>
          <a:prstGeom prst="rect">
            <a:avLst/>
          </a:prstGeom>
          <a:noFill/>
        </p:spPr>
        <p:txBody>
          <a:bodyPr wrap="none" rtlCol="0">
            <a:spAutoFit/>
          </a:bodyPr>
          <a:lstStyle/>
          <a:p>
            <a:r>
              <a:rPr lang="x-none" altLang="zh-CN" sz="4400">
                <a:solidFill>
                  <a:srgbClr val="1296DB"/>
                </a:solidFill>
              </a:rPr>
              <a:t>公司背景</a:t>
            </a:r>
          </a:p>
        </p:txBody>
      </p:sp>
      <p:pic>
        <p:nvPicPr>
          <p:cNvPr id="4" name="图片 3" descr="公司"/>
          <p:cNvPicPr>
            <a:picLocks noChangeAspect="1"/>
          </p:cNvPicPr>
          <p:nvPr/>
        </p:nvPicPr>
        <p:blipFill>
          <a:blip r:embed="rId1"/>
          <a:stretch>
            <a:fillRect/>
          </a:stretch>
        </p:blipFill>
        <p:spPr>
          <a:xfrm>
            <a:off x="3208655" y="2200910"/>
            <a:ext cx="1905000" cy="1905000"/>
          </a:xfrm>
          <a:prstGeom prst="rect">
            <a:avLst/>
          </a:prstGeom>
        </p:spPr>
      </p:pic>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动态路由"/>
          <p:cNvPicPr>
            <a:picLocks noChangeAspect="1"/>
          </p:cNvPicPr>
          <p:nvPr/>
        </p:nvPicPr>
        <p:blipFill>
          <a:blip r:embed="rId1"/>
          <a:stretch>
            <a:fillRect/>
          </a:stretch>
        </p:blipFill>
        <p:spPr>
          <a:xfrm>
            <a:off x="2703195" y="2452370"/>
            <a:ext cx="1585595" cy="1585595"/>
          </a:xfrm>
          <a:prstGeom prst="rect">
            <a:avLst/>
          </a:prstGeom>
        </p:spPr>
      </p:pic>
      <p:sp>
        <p:nvSpPr>
          <p:cNvPr id="2" name="文本框 1"/>
          <p:cNvSpPr txBox="1"/>
          <p:nvPr/>
        </p:nvSpPr>
        <p:spPr>
          <a:xfrm>
            <a:off x="5160010" y="2955925"/>
            <a:ext cx="2418080" cy="808990"/>
          </a:xfrm>
          <a:prstGeom prst="rect">
            <a:avLst/>
          </a:prstGeom>
          <a:noFill/>
        </p:spPr>
        <p:txBody>
          <a:bodyPr wrap="none" rtlCol="0" anchor="t">
            <a:spAutoFit/>
          </a:bodyPr>
          <a:p>
            <a:r>
              <a:rPr lang="x-none" altLang="zh-CN" sz="4400">
                <a:solidFill>
                  <a:srgbClr val="1195DA"/>
                </a:solidFill>
                <a:latin typeface="+mj-ea"/>
                <a:ea typeface="+mj-ea"/>
                <a:sym typeface="+mn-ea"/>
              </a:rPr>
              <a:t>动态路由</a:t>
            </a:r>
            <a:endParaRPr lang="zh-CN" altLang="en-US" sz="4400">
              <a:latin typeface="+mj-ea"/>
              <a:ea typeface="+mj-ea"/>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动态路由"/>
          <p:cNvPicPr>
            <a:picLocks noChangeAspect="1"/>
          </p:cNvPicPr>
          <p:nvPr/>
        </p:nvPicPr>
        <p:blipFill>
          <a:blip r:embed="rId1"/>
          <a:stretch>
            <a:fillRect/>
          </a:stretch>
        </p:blipFill>
        <p:spPr>
          <a:xfrm>
            <a:off x="971550" y="507365"/>
            <a:ext cx="1285875" cy="1285875"/>
          </a:xfrm>
          <a:prstGeom prst="rect">
            <a:avLst/>
          </a:prstGeom>
        </p:spPr>
      </p:pic>
      <p:sp>
        <p:nvSpPr>
          <p:cNvPr id="5" name="文本框 4"/>
          <p:cNvSpPr txBox="1"/>
          <p:nvPr/>
        </p:nvSpPr>
        <p:spPr>
          <a:xfrm>
            <a:off x="2699385" y="917575"/>
            <a:ext cx="2447925" cy="613410"/>
          </a:xfrm>
          <a:prstGeom prst="rect">
            <a:avLst/>
          </a:prstGeom>
          <a:noFill/>
        </p:spPr>
        <p:txBody>
          <a:bodyPr wrap="square" rtlCol="0">
            <a:spAutoFit/>
          </a:bodyPr>
          <a:p>
            <a:r>
              <a:rPr lang="x-none" altLang="zh-CN" sz="3200">
                <a:solidFill>
                  <a:srgbClr val="1195DA"/>
                </a:solidFill>
              </a:rPr>
              <a:t>动态路由</a:t>
            </a:r>
            <a:endParaRPr lang="x-none" altLang="zh-CN" sz="3200">
              <a:solidFill>
                <a:srgbClr val="1195DA"/>
              </a:solidFill>
            </a:endParaRPr>
          </a:p>
        </p:txBody>
      </p:sp>
      <p:sp>
        <p:nvSpPr>
          <p:cNvPr id="9" name="文本框 8"/>
          <p:cNvSpPr txBox="1"/>
          <p:nvPr/>
        </p:nvSpPr>
        <p:spPr>
          <a:xfrm>
            <a:off x="2439035" y="2254885"/>
            <a:ext cx="4915535" cy="365760"/>
          </a:xfrm>
          <a:prstGeom prst="rect">
            <a:avLst/>
          </a:prstGeom>
          <a:noFill/>
        </p:spPr>
        <p:txBody>
          <a:bodyPr wrap="square" rtlCol="0">
            <a:spAutoFit/>
          </a:bodyPr>
          <a:p>
            <a:endParaRPr lang="zh-CN" altLang="en-US"/>
          </a:p>
        </p:txBody>
      </p:sp>
      <p:sp>
        <p:nvSpPr>
          <p:cNvPr id="11" name="文本框 10"/>
          <p:cNvSpPr txBox="1"/>
          <p:nvPr/>
        </p:nvSpPr>
        <p:spPr>
          <a:xfrm>
            <a:off x="1713865" y="2235200"/>
            <a:ext cx="8060055" cy="659130"/>
          </a:xfrm>
          <a:prstGeom prst="rect">
            <a:avLst/>
          </a:prstGeom>
          <a:noFill/>
        </p:spPr>
        <p:txBody>
          <a:bodyPr wrap="square" rtlCol="0">
            <a:spAutoFit/>
          </a:bodyPr>
          <a:p>
            <a:r>
              <a:rPr lang="zh-CN" altLang="en-US">
                <a:solidFill>
                  <a:srgbClr val="1195DA"/>
                </a:solidFill>
              </a:rPr>
              <a:t>网络中的路由器之间相互通信，传递路由信息，利用收到的路由信息更新路由表的路由方式</a:t>
            </a:r>
            <a:endParaRPr lang="zh-CN" altLang="en-US">
              <a:solidFill>
                <a:srgbClr val="1195DA"/>
              </a:solidFill>
            </a:endParaRPr>
          </a:p>
        </p:txBody>
      </p:sp>
      <p:sp>
        <p:nvSpPr>
          <p:cNvPr id="12" name="文本框 11"/>
          <p:cNvSpPr txBox="1"/>
          <p:nvPr/>
        </p:nvSpPr>
        <p:spPr>
          <a:xfrm>
            <a:off x="796290" y="3126105"/>
            <a:ext cx="9491345" cy="663575"/>
          </a:xfrm>
          <a:prstGeom prst="rect">
            <a:avLst/>
          </a:prstGeom>
          <a:noFill/>
        </p:spPr>
        <p:txBody>
          <a:bodyPr wrap="square" rtlCol="0">
            <a:spAutoFit/>
          </a:bodyPr>
          <a:p>
            <a:r>
              <a:rPr lang="x-none" altLang="zh-CN">
                <a:solidFill>
                  <a:srgbClr val="1195DA"/>
                </a:solidFill>
              </a:rPr>
              <a:t>     		     优点:</a:t>
            </a:r>
            <a:r>
              <a:rPr lang="zh-CN" altLang="en-US">
                <a:solidFill>
                  <a:srgbClr val="1195DA"/>
                </a:solidFill>
              </a:rPr>
              <a:t>灵活，能够适时适应网络结构的变化，无需管理员手工维护，减</a:t>
            </a:r>
            <a:r>
              <a:rPr lang="x-none" altLang="zh-CN">
                <a:solidFill>
                  <a:srgbClr val="1195DA"/>
                </a:solidFill>
              </a:rPr>
              <a:t>				</a:t>
            </a:r>
            <a:r>
              <a:rPr lang="zh-CN" altLang="en-US">
                <a:solidFill>
                  <a:srgbClr val="1195DA"/>
                </a:solidFill>
              </a:rPr>
              <a:t>轻了管理员的工作负担</a:t>
            </a:r>
            <a:endParaRPr lang="zh-CN" altLang="en-US">
              <a:solidFill>
                <a:srgbClr val="1195DA"/>
              </a:solidFill>
            </a:endParaRPr>
          </a:p>
        </p:txBody>
      </p:sp>
      <p:sp>
        <p:nvSpPr>
          <p:cNvPr id="13" name="文本框 12"/>
          <p:cNvSpPr txBox="1"/>
          <p:nvPr/>
        </p:nvSpPr>
        <p:spPr>
          <a:xfrm>
            <a:off x="1161415" y="4022725"/>
            <a:ext cx="5224780" cy="389255"/>
          </a:xfrm>
          <a:prstGeom prst="rect">
            <a:avLst/>
          </a:prstGeom>
          <a:noFill/>
        </p:spPr>
        <p:txBody>
          <a:bodyPr wrap="square" rtlCol="0">
            <a:spAutoFit/>
          </a:bodyPr>
          <a:p>
            <a:r>
              <a:rPr lang="x-none" altLang="zh-CN">
                <a:solidFill>
                  <a:srgbClr val="1195DA"/>
                </a:solidFill>
              </a:rPr>
              <a:t>		缺点:</a:t>
            </a:r>
            <a:r>
              <a:rPr lang="zh-CN" altLang="en-US">
                <a:solidFill>
                  <a:srgbClr val="1195DA"/>
                </a:solidFill>
              </a:rPr>
              <a:t>占用网络带宽</a:t>
            </a:r>
            <a:endParaRPr lang="x-none" altLang="zh-CN">
              <a:solidFill>
                <a:srgbClr val="1195DA"/>
              </a:solidFill>
            </a:endParaRPr>
          </a:p>
        </p:txBody>
      </p:sp>
      <p:sp>
        <p:nvSpPr>
          <p:cNvPr id="14" name="文本框 13"/>
          <p:cNvSpPr txBox="1"/>
          <p:nvPr/>
        </p:nvSpPr>
        <p:spPr>
          <a:xfrm>
            <a:off x="1136650" y="4669790"/>
            <a:ext cx="7420610" cy="389255"/>
          </a:xfrm>
          <a:prstGeom prst="rect">
            <a:avLst/>
          </a:prstGeom>
          <a:noFill/>
        </p:spPr>
        <p:txBody>
          <a:bodyPr wrap="square" rtlCol="0">
            <a:spAutoFit/>
          </a:bodyPr>
          <a:p>
            <a:r>
              <a:rPr lang="x-none" altLang="zh-CN">
                <a:solidFill>
                  <a:srgbClr val="1195DA"/>
                </a:solidFill>
              </a:rPr>
              <a:t>		</a:t>
            </a:r>
            <a:r>
              <a:rPr lang="zh-CN" altLang="en-US">
                <a:solidFill>
                  <a:srgbClr val="1195DA"/>
                </a:solidFill>
              </a:rPr>
              <a:t>使用场景：网络规模大，网络</a:t>
            </a:r>
            <a:r>
              <a:rPr lang="x-none" altLang="zh-CN">
                <a:solidFill>
                  <a:srgbClr val="1195DA"/>
                </a:solidFill>
              </a:rPr>
              <a:t>拓</a:t>
            </a:r>
            <a:r>
              <a:rPr lang="zh-CN" altLang="en-US">
                <a:solidFill>
                  <a:srgbClr val="1195DA"/>
                </a:solidFill>
              </a:rPr>
              <a:t>扑机构复杂的网络</a:t>
            </a:r>
            <a:endParaRPr lang="zh-CN" altLang="en-US">
              <a:solidFill>
                <a:srgbClr val="1195DA"/>
              </a:solidFill>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8770" y="2978785"/>
            <a:ext cx="2346325" cy="808990"/>
          </a:xfrm>
          <a:prstGeom prst="rect">
            <a:avLst/>
          </a:prstGeom>
          <a:noFill/>
        </p:spPr>
        <p:txBody>
          <a:bodyPr wrap="none" rtlCol="0">
            <a:spAutoFit/>
          </a:bodyPr>
          <a:lstStyle/>
          <a:p>
            <a:r>
              <a:rPr lang="en-US" altLang="zh-CN" sz="4400" dirty="0" smtClean="0">
                <a:solidFill>
                  <a:srgbClr val="1296DB"/>
                </a:solidFill>
                <a:latin typeface="+mj-ea"/>
                <a:ea typeface="+mj-ea"/>
              </a:rPr>
              <a:t>ACL</a:t>
            </a:r>
            <a:r>
              <a:rPr lang="zh-CN" altLang="en-US" sz="4400" dirty="0">
                <a:solidFill>
                  <a:srgbClr val="1296DB"/>
                </a:solidFill>
                <a:latin typeface="+mj-ea"/>
                <a:ea typeface="+mj-ea"/>
              </a:rPr>
              <a:t>控制</a:t>
            </a:r>
            <a:endParaRPr lang="x-none" altLang="zh-CN" sz="4400" dirty="0">
              <a:solidFill>
                <a:srgbClr val="1296DB"/>
              </a:solidFill>
              <a:latin typeface="+mj-ea"/>
              <a:ea typeface="+mj-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82815" y="2456321"/>
            <a:ext cx="1717847" cy="1717847"/>
          </a:xfrm>
          <a:prstGeom prst="rect">
            <a:avLst/>
          </a:prstGeom>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1254" y="2736214"/>
            <a:ext cx="6165215" cy="1938992"/>
          </a:xfrm>
          <a:prstGeom prst="rect">
            <a:avLst/>
          </a:prstGeom>
          <a:noFill/>
        </p:spPr>
        <p:txBody>
          <a:bodyPr wrap="square" rtlCol="0" anchor="t">
            <a:spAutoFit/>
          </a:bodyPr>
          <a:lstStyle/>
          <a:p>
            <a:endParaRPr lang="x-none" altLang="zh-CN" sz="2400" dirty="0">
              <a:solidFill>
                <a:srgbClr val="1296DB"/>
              </a:solidFill>
              <a:latin typeface="+mn-ea"/>
            </a:endParaRPr>
          </a:p>
          <a:p>
            <a:r>
              <a:rPr lang="x-none" altLang="zh-CN" sz="2400" dirty="0" smtClean="0">
                <a:solidFill>
                  <a:srgbClr val="1296DB"/>
                </a:solidFill>
                <a:latin typeface="+mn-ea"/>
              </a:rPr>
              <a:t>–</a:t>
            </a:r>
            <a:r>
              <a:rPr lang="en-US" altLang="zh-CN" sz="2400" dirty="0" smtClean="0">
                <a:solidFill>
                  <a:srgbClr val="1296DB"/>
                </a:solidFill>
                <a:latin typeface="+mn-ea"/>
              </a:rPr>
              <a:t> ACL:</a:t>
            </a:r>
            <a:r>
              <a:rPr lang="zh-CN" altLang="en-US" sz="2400" dirty="0" smtClean="0">
                <a:solidFill>
                  <a:srgbClr val="1296DB"/>
                </a:solidFill>
                <a:latin typeface="+mn-ea"/>
              </a:rPr>
              <a:t>访问</a:t>
            </a:r>
            <a:r>
              <a:rPr lang="zh-CN" altLang="en-US" sz="2400" dirty="0">
                <a:solidFill>
                  <a:srgbClr val="1296DB"/>
                </a:solidFill>
                <a:latin typeface="+mn-ea"/>
              </a:rPr>
              <a:t>控制</a:t>
            </a:r>
            <a:r>
              <a:rPr lang="zh-CN" altLang="en-US" sz="2400" dirty="0" smtClean="0">
                <a:solidFill>
                  <a:srgbClr val="1296DB"/>
                </a:solidFill>
                <a:latin typeface="+mn-ea"/>
              </a:rPr>
              <a:t>列表</a:t>
            </a:r>
            <a:endParaRPr lang="en-US" altLang="zh-CN" sz="2400" dirty="0" smtClean="0">
              <a:solidFill>
                <a:srgbClr val="1296DB"/>
              </a:solidFill>
              <a:latin typeface="+mn-ea"/>
            </a:endParaRPr>
          </a:p>
          <a:p>
            <a:endParaRPr lang="x-none" altLang="zh-CN" sz="2400" dirty="0">
              <a:solidFill>
                <a:srgbClr val="1296DB"/>
              </a:solidFill>
              <a:latin typeface="+mn-ea"/>
            </a:endParaRPr>
          </a:p>
          <a:p>
            <a:r>
              <a:rPr lang="x-none" altLang="zh-CN" sz="2400" dirty="0" smtClean="0">
                <a:solidFill>
                  <a:srgbClr val="1296DB"/>
                </a:solidFill>
                <a:latin typeface="+mn-ea"/>
              </a:rPr>
              <a:t>–</a:t>
            </a:r>
            <a:r>
              <a:rPr lang="en-US" altLang="zh-CN" sz="2400" dirty="0" smtClean="0">
                <a:solidFill>
                  <a:srgbClr val="1296DB"/>
                </a:solidFill>
                <a:latin typeface="+mn-ea"/>
              </a:rPr>
              <a:t> </a:t>
            </a:r>
            <a:r>
              <a:rPr lang="zh-CN" altLang="en-US" sz="2400" dirty="0" smtClean="0">
                <a:solidFill>
                  <a:srgbClr val="1296DB"/>
                </a:solidFill>
                <a:latin typeface="+mn-ea"/>
              </a:rPr>
              <a:t>处理</a:t>
            </a:r>
            <a:r>
              <a:rPr lang="zh-CN" altLang="en-US" sz="2400" dirty="0">
                <a:solidFill>
                  <a:srgbClr val="1296DB"/>
                </a:solidFill>
                <a:latin typeface="+mn-ea"/>
              </a:rPr>
              <a:t>过程</a:t>
            </a:r>
            <a:r>
              <a:rPr lang="x-none" altLang="zh-CN" sz="2400" dirty="0" smtClean="0">
                <a:solidFill>
                  <a:srgbClr val="1296DB"/>
                </a:solidFill>
                <a:latin typeface="+mn-ea"/>
              </a:rPr>
              <a:t>:</a:t>
            </a:r>
            <a:r>
              <a:rPr lang="zh-CN" altLang="en-US" sz="2400" dirty="0" smtClean="0">
                <a:solidFill>
                  <a:srgbClr val="1296DB"/>
                </a:solidFill>
                <a:latin typeface="+mn-ea"/>
                <a:sym typeface="+mn-ea"/>
              </a:rPr>
              <a:t>匹配即停止</a:t>
            </a:r>
            <a:endParaRPr lang="x-none" altLang="zh-CN" sz="2400" dirty="0">
              <a:solidFill>
                <a:srgbClr val="1296DB"/>
              </a:solidFill>
              <a:latin typeface="+mn-ea"/>
              <a:sym typeface="+mn-ea"/>
            </a:endParaRPr>
          </a:p>
          <a:p>
            <a:endParaRPr lang="x-none" altLang="zh-CN" sz="2400" dirty="0">
              <a:solidFill>
                <a:srgbClr val="1296DB"/>
              </a:solidFill>
              <a:latin typeface="+mn-ea"/>
              <a:sym typeface="+mn-ea"/>
            </a:endParaRPr>
          </a:p>
        </p:txBody>
      </p:sp>
      <p:sp>
        <p:nvSpPr>
          <p:cNvPr id="3" name="文本框 2"/>
          <p:cNvSpPr txBox="1"/>
          <p:nvPr/>
        </p:nvSpPr>
        <p:spPr>
          <a:xfrm>
            <a:off x="2373630" y="875030"/>
            <a:ext cx="1973489" cy="646331"/>
          </a:xfrm>
          <a:prstGeom prst="rect">
            <a:avLst/>
          </a:prstGeom>
          <a:noFill/>
        </p:spPr>
        <p:txBody>
          <a:bodyPr wrap="none" rtlCol="0" anchor="t">
            <a:spAutoFit/>
          </a:bodyPr>
          <a:lstStyle/>
          <a:p>
            <a:r>
              <a:rPr lang="en-US" altLang="zh-CN" sz="3600" dirty="0" smtClean="0">
                <a:solidFill>
                  <a:srgbClr val="1296DB"/>
                </a:solidFill>
                <a:latin typeface="+mj-ea"/>
                <a:ea typeface="+mj-ea"/>
                <a:sym typeface="+mn-ea"/>
              </a:rPr>
              <a:t>ACL</a:t>
            </a:r>
            <a:r>
              <a:rPr lang="zh-CN" altLang="en-US" sz="3600" dirty="0" smtClean="0">
                <a:solidFill>
                  <a:srgbClr val="1296DB"/>
                </a:solidFill>
                <a:latin typeface="+mj-ea"/>
                <a:ea typeface="+mj-ea"/>
                <a:sym typeface="+mn-ea"/>
              </a:rPr>
              <a:t>控制</a:t>
            </a:r>
            <a:endParaRPr lang="x-none" altLang="zh-CN" dirty="0"/>
          </a:p>
        </p:txBody>
      </p:sp>
      <p:pic>
        <p:nvPicPr>
          <p:cNvPr id="4" name="图片 3"/>
          <p:cNvPicPr>
            <a:picLocks noChangeAspect="1"/>
          </p:cNvPicPr>
          <p:nvPr/>
        </p:nvPicPr>
        <p:blipFill>
          <a:blip r:embed="rId1"/>
          <a:stretch>
            <a:fillRect/>
          </a:stretch>
        </p:blipFill>
        <p:spPr>
          <a:xfrm>
            <a:off x="2872887" y="1908711"/>
            <a:ext cx="6183190" cy="4012366"/>
          </a:xfrm>
          <a:prstGeom prst="rect">
            <a:avLst/>
          </a:prstGeom>
          <a:effectLst>
            <a:softEdge rad="63500"/>
          </a:effectLst>
        </p:spPr>
      </p:pic>
      <p:pic>
        <p:nvPicPr>
          <p:cNvPr id="6" name="图片 5">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08" y="449089"/>
            <a:ext cx="1254372" cy="1254372"/>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92090" y="2930525"/>
            <a:ext cx="2423795" cy="808990"/>
          </a:xfrm>
          <a:prstGeom prst="rect">
            <a:avLst/>
          </a:prstGeom>
          <a:noFill/>
        </p:spPr>
        <p:txBody>
          <a:bodyPr wrap="none" rtlCol="0">
            <a:spAutoFit/>
          </a:bodyPr>
          <a:lstStyle/>
          <a:p>
            <a:r>
              <a:rPr lang="x-none" altLang="zh-CN" sz="4400" dirty="0">
                <a:solidFill>
                  <a:srgbClr val="1296DB"/>
                </a:solidFill>
                <a:latin typeface="+mj-ea"/>
                <a:ea typeface="+mj-ea"/>
              </a:rPr>
              <a:t>NAT技术</a:t>
            </a:r>
          </a:p>
        </p:txBody>
      </p:sp>
      <p:pic>
        <p:nvPicPr>
          <p:cNvPr id="4" name="图片 3" descr="nat NAT网关"/>
          <p:cNvPicPr>
            <a:picLocks noChangeAspect="1"/>
          </p:cNvPicPr>
          <p:nvPr/>
        </p:nvPicPr>
        <p:blipFill>
          <a:blip r:embed="rId1"/>
          <a:stretch>
            <a:fillRect/>
          </a:stretch>
        </p:blipFill>
        <p:spPr>
          <a:xfrm>
            <a:off x="3174755" y="2412121"/>
            <a:ext cx="1845798" cy="1845798"/>
          </a:xfrm>
          <a:prstGeom prst="rect">
            <a:avLst/>
          </a:prstGeom>
        </p:spPr>
      </p:pic>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2790" y="2288540"/>
            <a:ext cx="6165215" cy="3043555"/>
          </a:xfrm>
          <a:prstGeom prst="rect">
            <a:avLst/>
          </a:prstGeom>
          <a:noFill/>
        </p:spPr>
        <p:txBody>
          <a:bodyPr wrap="square" rtlCol="0" anchor="t">
            <a:spAutoFit/>
          </a:bodyPr>
          <a:lstStyle/>
          <a:p>
            <a:endParaRPr lang="x-none" altLang="zh-CN" sz="2400" dirty="0">
              <a:solidFill>
                <a:srgbClr val="1296DB"/>
              </a:solidFill>
              <a:latin typeface="+mn-ea"/>
            </a:endParaRPr>
          </a:p>
          <a:p>
            <a:r>
              <a:rPr lang="x-none" altLang="zh-CN" sz="2400" dirty="0">
                <a:solidFill>
                  <a:srgbClr val="1296DB"/>
                </a:solidFill>
                <a:latin typeface="+mn-ea"/>
              </a:rPr>
              <a:t>– NAT:网络地址转换</a:t>
            </a:r>
            <a:endParaRPr lang="x-none" altLang="zh-CN" sz="2400" dirty="0">
              <a:solidFill>
                <a:srgbClr val="1296DB"/>
              </a:solidFill>
              <a:latin typeface="+mn-ea"/>
            </a:endParaRPr>
          </a:p>
          <a:p>
            <a:endParaRPr lang="x-none" altLang="zh-CN" sz="2400" dirty="0">
              <a:solidFill>
                <a:srgbClr val="1296DB"/>
              </a:solidFill>
              <a:latin typeface="+mn-ea"/>
            </a:endParaRPr>
          </a:p>
          <a:p>
            <a:r>
              <a:rPr lang="x-none" altLang="zh-CN" sz="2400" dirty="0">
                <a:solidFill>
                  <a:srgbClr val="1296DB"/>
                </a:solidFill>
                <a:latin typeface="+mn-ea"/>
              </a:rPr>
              <a:t>– 功能:</a:t>
            </a:r>
            <a:r>
              <a:rPr lang="x-none" altLang="zh-CN" sz="2400" dirty="0">
                <a:solidFill>
                  <a:srgbClr val="1296DB"/>
                </a:solidFill>
                <a:latin typeface="+mn-ea"/>
                <a:sym typeface="+mn-ea"/>
              </a:rPr>
              <a:t>宽带共享,安全防护</a:t>
            </a:r>
            <a:endParaRPr lang="x-none" altLang="zh-CN" sz="2400" dirty="0">
              <a:solidFill>
                <a:srgbClr val="1296DB"/>
              </a:solidFill>
              <a:latin typeface="+mn-ea"/>
              <a:sym typeface="+mn-ea"/>
            </a:endParaRPr>
          </a:p>
          <a:p>
            <a:endParaRPr lang="x-none" altLang="zh-CN" sz="2400" dirty="0">
              <a:solidFill>
                <a:srgbClr val="1296DB"/>
              </a:solidFill>
              <a:latin typeface="+mn-ea"/>
              <a:sym typeface="+mn-ea"/>
            </a:endParaRPr>
          </a:p>
          <a:p>
            <a:r>
              <a:rPr lang="x-none" altLang="zh-CN" sz="2400" dirty="0">
                <a:solidFill>
                  <a:srgbClr val="1296DB"/>
                </a:solidFill>
                <a:latin typeface="+mn-ea"/>
                <a:sym typeface="+mn-ea"/>
              </a:rPr>
              <a:t>– 实现方式:静态转换</a:t>
            </a:r>
            <a:r>
              <a:rPr lang="x-none" altLang="zh-CN" sz="2400" dirty="0" smtClean="0">
                <a:solidFill>
                  <a:srgbClr val="1296DB"/>
                </a:solidFill>
                <a:latin typeface="+mn-ea"/>
                <a:sym typeface="+mn-ea"/>
              </a:rPr>
              <a:t>, 端口多路复用</a:t>
            </a:r>
            <a:endParaRPr lang="x-none" altLang="zh-CN" sz="2400" dirty="0">
              <a:solidFill>
                <a:srgbClr val="1296DB"/>
              </a:solidFill>
              <a:latin typeface="+mn-ea"/>
              <a:sym typeface="+mn-ea"/>
            </a:endParaRPr>
          </a:p>
          <a:p>
            <a:endParaRPr lang="x-none" altLang="zh-CN" sz="2400" dirty="0">
              <a:solidFill>
                <a:srgbClr val="1296DB"/>
              </a:solidFill>
              <a:latin typeface="+mn-ea"/>
              <a:sym typeface="+mn-ea"/>
            </a:endParaRPr>
          </a:p>
          <a:p>
            <a:r>
              <a:rPr lang="x-none" altLang="zh-CN" sz="2400" dirty="0">
                <a:solidFill>
                  <a:srgbClr val="1296DB"/>
                </a:solidFill>
                <a:latin typeface="+mn-ea"/>
                <a:sym typeface="+mn-ea"/>
              </a:rPr>
              <a:t>– 端口映射</a:t>
            </a:r>
            <a:endParaRPr lang="x-none" altLang="zh-CN" sz="2400" dirty="0">
              <a:solidFill>
                <a:srgbClr val="1296DB"/>
              </a:solidFill>
              <a:latin typeface="+mn-ea"/>
            </a:endParaRPr>
          </a:p>
        </p:txBody>
      </p:sp>
      <p:sp>
        <p:nvSpPr>
          <p:cNvPr id="3" name="文本框 2"/>
          <p:cNvSpPr txBox="1"/>
          <p:nvPr/>
        </p:nvSpPr>
        <p:spPr>
          <a:xfrm>
            <a:off x="2257425" y="1262380"/>
            <a:ext cx="2017395" cy="678815"/>
          </a:xfrm>
          <a:prstGeom prst="rect">
            <a:avLst/>
          </a:prstGeom>
          <a:noFill/>
        </p:spPr>
        <p:txBody>
          <a:bodyPr wrap="none" rtlCol="0" anchor="t">
            <a:spAutoFit/>
          </a:bodyPr>
          <a:lstStyle/>
          <a:p>
            <a:r>
              <a:rPr lang="x-none" altLang="zh-CN" sz="3600">
                <a:solidFill>
                  <a:srgbClr val="1296DB"/>
                </a:solidFill>
                <a:latin typeface="+mj-ea"/>
                <a:ea typeface="+mj-ea"/>
                <a:sym typeface="+mn-ea"/>
              </a:rPr>
              <a:t>NAT技术</a:t>
            </a:r>
            <a:endParaRPr lang="x-none" altLang="zh-CN"/>
          </a:p>
        </p:txBody>
      </p:sp>
      <p:pic>
        <p:nvPicPr>
          <p:cNvPr id="5" name="图片 4" descr="nat NAT网关">
            <a:hlinkClick r:id="rId1" action="ppaction://hlinksldjump"/>
          </p:cNvPr>
          <p:cNvPicPr>
            <a:picLocks noChangeAspect="1"/>
          </p:cNvPicPr>
          <p:nvPr/>
        </p:nvPicPr>
        <p:blipFill>
          <a:blip r:embed="rId2"/>
          <a:stretch>
            <a:fillRect/>
          </a:stretch>
        </p:blipFill>
        <p:spPr>
          <a:xfrm>
            <a:off x="420272" y="812848"/>
            <a:ext cx="1577877" cy="1577877"/>
          </a:xfrm>
          <a:prstGeom prst="rect">
            <a:avLst/>
          </a:prstGeom>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17870" y="2733040"/>
            <a:ext cx="2418080" cy="808990"/>
          </a:xfrm>
          <a:prstGeom prst="rect">
            <a:avLst/>
          </a:prstGeom>
          <a:noFill/>
        </p:spPr>
        <p:txBody>
          <a:bodyPr wrap="none" rtlCol="0" anchor="t">
            <a:spAutoFit/>
          </a:bodyPr>
          <a:lstStyle/>
          <a:p>
            <a:r>
              <a:rPr lang="zh-CN" altLang="en-US" sz="4400" dirty="0">
                <a:solidFill>
                  <a:srgbClr val="1296DB"/>
                </a:solidFill>
                <a:latin typeface="+mj-ea"/>
                <a:ea typeface="+mj-ea"/>
                <a:sym typeface="+mn-ea"/>
              </a:rPr>
              <a:t>设备选取</a:t>
            </a:r>
            <a:endParaRPr lang="zh-CN" altLang="en-US" sz="4400" dirty="0">
              <a:latin typeface="+mj-ea"/>
              <a:ea typeface="+mj-ea"/>
            </a:endParaRPr>
          </a:p>
        </p:txBody>
      </p:sp>
      <p:pic>
        <p:nvPicPr>
          <p:cNvPr id="2" name="图片 1" descr="思科"/>
          <p:cNvPicPr>
            <a:picLocks noChangeAspect="1"/>
          </p:cNvPicPr>
          <p:nvPr/>
        </p:nvPicPr>
        <p:blipFill>
          <a:blip r:embed="rId1"/>
          <a:stretch>
            <a:fillRect/>
          </a:stretch>
        </p:blipFill>
        <p:spPr>
          <a:xfrm>
            <a:off x="2788920" y="2098040"/>
            <a:ext cx="2017395" cy="2017395"/>
          </a:xfrm>
          <a:prstGeom prst="rect">
            <a:avLst/>
          </a:prstGeom>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24610" y="2534920"/>
            <a:ext cx="4542790" cy="2343150"/>
          </a:xfrm>
          <a:prstGeom prst="rect">
            <a:avLst/>
          </a:prstGeom>
        </p:spPr>
      </p:pic>
      <p:sp>
        <p:nvSpPr>
          <p:cNvPr id="4" name="文本框 3"/>
          <p:cNvSpPr txBox="1"/>
          <p:nvPr/>
        </p:nvSpPr>
        <p:spPr>
          <a:xfrm>
            <a:off x="3473450" y="1140460"/>
            <a:ext cx="5525770" cy="613410"/>
          </a:xfrm>
          <a:prstGeom prst="rect">
            <a:avLst/>
          </a:prstGeom>
          <a:noFill/>
        </p:spPr>
        <p:txBody>
          <a:bodyPr wrap="square" rtlCol="0" anchor="t">
            <a:spAutoFit/>
          </a:bodyPr>
          <a:lstStyle/>
          <a:p>
            <a:r>
              <a:rPr lang="x-none" altLang="zh-CN" sz="3200" dirty="0">
                <a:solidFill>
                  <a:srgbClr val="1296DB"/>
                </a:solidFill>
                <a:latin typeface="+mj-ea"/>
                <a:ea typeface="+mj-ea"/>
              </a:rPr>
              <a:t>CISCO WS-C2960X-24TS-L</a:t>
            </a:r>
          </a:p>
        </p:txBody>
      </p:sp>
      <p:sp>
        <p:nvSpPr>
          <p:cNvPr id="5" name="文本框 4"/>
          <p:cNvSpPr txBox="1"/>
          <p:nvPr/>
        </p:nvSpPr>
        <p:spPr>
          <a:xfrm>
            <a:off x="195580" y="1048385"/>
            <a:ext cx="2976880" cy="808990"/>
          </a:xfrm>
          <a:prstGeom prst="rect">
            <a:avLst/>
          </a:prstGeom>
          <a:noFill/>
        </p:spPr>
        <p:txBody>
          <a:bodyPr wrap="none" rtlCol="0">
            <a:spAutoFit/>
          </a:bodyPr>
          <a:lstStyle/>
          <a:p>
            <a:r>
              <a:rPr lang="x-none" altLang="zh-CN" sz="4400">
                <a:solidFill>
                  <a:srgbClr val="1296DB"/>
                </a:solidFill>
                <a:latin typeface="+mj-ea"/>
                <a:ea typeface="+mj-ea"/>
              </a:rPr>
              <a:t>二层交换机</a:t>
            </a:r>
          </a:p>
        </p:txBody>
      </p:sp>
      <p:sp>
        <p:nvSpPr>
          <p:cNvPr id="7" name="文本框 6"/>
          <p:cNvSpPr txBox="1"/>
          <p:nvPr/>
        </p:nvSpPr>
        <p:spPr>
          <a:xfrm>
            <a:off x="7071360" y="2697480"/>
            <a:ext cx="2868930" cy="2007235"/>
          </a:xfrm>
          <a:prstGeom prst="rect">
            <a:avLst/>
          </a:prstGeom>
          <a:noFill/>
        </p:spPr>
        <p:txBody>
          <a:bodyPr wrap="square" rtlCol="0" anchor="t">
            <a:spAutoFit/>
          </a:bodyPr>
          <a:lstStyle/>
          <a:p>
            <a:r>
              <a:rPr lang="x-none" altLang="zh-CN" sz="2400">
                <a:solidFill>
                  <a:srgbClr val="1296DB"/>
                </a:solidFill>
                <a:latin typeface="+mn-ea"/>
              </a:rPr>
              <a:t>选取理由</a:t>
            </a:r>
            <a:endParaRPr lang="x-none" altLang="zh-CN" sz="2000">
              <a:solidFill>
                <a:srgbClr val="1296DB"/>
              </a:solidFill>
              <a:latin typeface="+mn-ea"/>
            </a:endParaRPr>
          </a:p>
          <a:p>
            <a:r>
              <a:rPr lang="x-none" altLang="zh-CN" sz="2000">
                <a:solidFill>
                  <a:srgbClr val="1296DB"/>
                </a:solidFill>
                <a:latin typeface="+mn-ea"/>
                <a:sym typeface="+mn-ea"/>
              </a:rPr>
              <a:t>–</a:t>
            </a:r>
            <a:r>
              <a:rPr lang="x-none" altLang="zh-CN" sz="2000">
                <a:solidFill>
                  <a:srgbClr val="1296DB"/>
                </a:solidFill>
                <a:latin typeface="+mn-ea"/>
              </a:rPr>
              <a:t>最高拥有1000Mbps的传输速率</a:t>
            </a:r>
            <a:endParaRPr lang="x-none" altLang="zh-CN" sz="2000">
              <a:solidFill>
                <a:srgbClr val="1296DB"/>
              </a:solidFill>
              <a:latin typeface="+mn-ea"/>
            </a:endParaRPr>
          </a:p>
          <a:p>
            <a:r>
              <a:rPr lang="x-none" altLang="zh-CN" sz="2000">
                <a:solidFill>
                  <a:srgbClr val="1296DB"/>
                </a:solidFill>
                <a:latin typeface="+mn-ea"/>
                <a:sym typeface="+mn-ea"/>
              </a:rPr>
              <a:t>–</a:t>
            </a:r>
            <a:r>
              <a:rPr lang="x-none" altLang="zh-CN" sz="2000">
                <a:solidFill>
                  <a:srgbClr val="1296DB"/>
                </a:solidFill>
                <a:latin typeface="+mn-ea"/>
              </a:rPr>
              <a:t>大幅度提升网络数据交换能力</a:t>
            </a:r>
            <a:endParaRPr lang="x-none" altLang="zh-CN" sz="2000">
              <a:solidFill>
                <a:srgbClr val="1296DB"/>
              </a:solidFill>
              <a:latin typeface="+mn-ea"/>
            </a:endParaRPr>
          </a:p>
          <a:p>
            <a:r>
              <a:rPr lang="x-none" altLang="zh-CN" sz="2000">
                <a:solidFill>
                  <a:srgbClr val="1296DB"/>
                </a:solidFill>
                <a:latin typeface="+mn-ea"/>
                <a:sym typeface="+mn-ea"/>
              </a:rPr>
              <a:t>–质量优良，故障机率小</a:t>
            </a:r>
            <a:endParaRPr lang="x-none" altLang="zh-CN" sz="2000">
              <a:solidFill>
                <a:srgbClr val="1296DB"/>
              </a:solidFill>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73450" y="1140460"/>
            <a:ext cx="5525770" cy="613410"/>
          </a:xfrm>
          <a:prstGeom prst="rect">
            <a:avLst/>
          </a:prstGeom>
          <a:noFill/>
        </p:spPr>
        <p:txBody>
          <a:bodyPr wrap="square" rtlCol="0" anchor="t">
            <a:spAutoFit/>
          </a:bodyPr>
          <a:lstStyle/>
          <a:p>
            <a:r>
              <a:rPr lang="x-none" altLang="zh-CN" sz="3200" dirty="0">
                <a:solidFill>
                  <a:srgbClr val="1296DB"/>
                </a:solidFill>
                <a:latin typeface="+mj-ea"/>
                <a:ea typeface="+mj-ea"/>
              </a:rPr>
              <a:t>CISCO WS-C3750X-12S-E</a:t>
            </a:r>
          </a:p>
        </p:txBody>
      </p:sp>
      <p:sp>
        <p:nvSpPr>
          <p:cNvPr id="5" name="文本框 4"/>
          <p:cNvSpPr txBox="1"/>
          <p:nvPr/>
        </p:nvSpPr>
        <p:spPr>
          <a:xfrm>
            <a:off x="195580" y="1048385"/>
            <a:ext cx="2976880" cy="808990"/>
          </a:xfrm>
          <a:prstGeom prst="rect">
            <a:avLst/>
          </a:prstGeom>
          <a:noFill/>
        </p:spPr>
        <p:txBody>
          <a:bodyPr wrap="none" rtlCol="0">
            <a:spAutoFit/>
          </a:bodyPr>
          <a:lstStyle/>
          <a:p>
            <a:r>
              <a:rPr lang="x-none" altLang="zh-CN" sz="4400">
                <a:solidFill>
                  <a:srgbClr val="1296DB"/>
                </a:solidFill>
                <a:latin typeface="+mj-ea"/>
                <a:ea typeface="+mj-ea"/>
              </a:rPr>
              <a:t>三层交换机</a:t>
            </a:r>
          </a:p>
        </p:txBody>
      </p:sp>
      <p:sp>
        <p:nvSpPr>
          <p:cNvPr id="7" name="文本框 6"/>
          <p:cNvSpPr txBox="1"/>
          <p:nvPr/>
        </p:nvSpPr>
        <p:spPr>
          <a:xfrm>
            <a:off x="6316345" y="2630170"/>
            <a:ext cx="3227070" cy="2312035"/>
          </a:xfrm>
          <a:prstGeom prst="rect">
            <a:avLst/>
          </a:prstGeom>
          <a:noFill/>
        </p:spPr>
        <p:txBody>
          <a:bodyPr wrap="square" rtlCol="0" anchor="t">
            <a:spAutoFit/>
          </a:bodyPr>
          <a:lstStyle/>
          <a:p>
            <a:r>
              <a:rPr lang="x-none" altLang="zh-CN" sz="2400">
                <a:solidFill>
                  <a:srgbClr val="1296DB"/>
                </a:solidFill>
                <a:latin typeface="+mn-ea"/>
              </a:rPr>
              <a:t>选取理由</a:t>
            </a:r>
            <a:endParaRPr lang="x-none" altLang="zh-CN" sz="2000">
              <a:solidFill>
                <a:srgbClr val="1296DB"/>
              </a:solidFill>
              <a:latin typeface="+mn-ea"/>
            </a:endParaRPr>
          </a:p>
          <a:p>
            <a:r>
              <a:rPr lang="x-none" altLang="zh-CN" sz="2000">
                <a:solidFill>
                  <a:srgbClr val="1296DB"/>
                </a:solidFill>
                <a:latin typeface="+mn-ea"/>
              </a:rPr>
              <a:t>此款产品是业内第一个在堆叠成员之间共享用电的创新功能StackPowerTM技术，配置高，提供易用性和恢复，兼容性比较好，且产品散热性超好．</a:t>
            </a:r>
          </a:p>
        </p:txBody>
      </p:sp>
      <p:pic>
        <p:nvPicPr>
          <p:cNvPr id="2" name="图片 1"/>
          <p:cNvPicPr>
            <a:picLocks noChangeAspect="1"/>
          </p:cNvPicPr>
          <p:nvPr/>
        </p:nvPicPr>
        <p:blipFill>
          <a:blip r:embed="rId1"/>
          <a:stretch>
            <a:fillRect/>
          </a:stretch>
        </p:blipFill>
        <p:spPr>
          <a:xfrm>
            <a:off x="1717040" y="2529205"/>
            <a:ext cx="3356610" cy="251777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73450" y="1140460"/>
            <a:ext cx="5525770" cy="613410"/>
          </a:xfrm>
          <a:prstGeom prst="rect">
            <a:avLst/>
          </a:prstGeom>
          <a:noFill/>
        </p:spPr>
        <p:txBody>
          <a:bodyPr wrap="square" rtlCol="0" anchor="t">
            <a:spAutoFit/>
          </a:bodyPr>
          <a:lstStyle/>
          <a:p>
            <a:r>
              <a:rPr lang="x-none" altLang="zh-CN" sz="3200" dirty="0">
                <a:solidFill>
                  <a:srgbClr val="1296DB"/>
                </a:solidFill>
                <a:latin typeface="+mj-ea"/>
                <a:ea typeface="+mj-ea"/>
              </a:rPr>
              <a:t>CISCO 2911/K9 </a:t>
            </a:r>
          </a:p>
        </p:txBody>
      </p:sp>
      <p:sp>
        <p:nvSpPr>
          <p:cNvPr id="5" name="文本框 4"/>
          <p:cNvSpPr txBox="1"/>
          <p:nvPr/>
        </p:nvSpPr>
        <p:spPr>
          <a:xfrm>
            <a:off x="601980" y="1009650"/>
            <a:ext cx="1859280" cy="808990"/>
          </a:xfrm>
          <a:prstGeom prst="rect">
            <a:avLst/>
          </a:prstGeom>
          <a:noFill/>
        </p:spPr>
        <p:txBody>
          <a:bodyPr wrap="none" rtlCol="0">
            <a:spAutoFit/>
          </a:bodyPr>
          <a:lstStyle/>
          <a:p>
            <a:r>
              <a:rPr lang="x-none" altLang="zh-CN" sz="4400" dirty="0">
                <a:solidFill>
                  <a:srgbClr val="1296DB"/>
                </a:solidFill>
                <a:latin typeface="+mj-ea"/>
                <a:ea typeface="+mj-ea"/>
              </a:rPr>
              <a:t>路由器</a:t>
            </a:r>
          </a:p>
        </p:txBody>
      </p:sp>
      <p:sp>
        <p:nvSpPr>
          <p:cNvPr id="7" name="文本框 6"/>
          <p:cNvSpPr txBox="1"/>
          <p:nvPr/>
        </p:nvSpPr>
        <p:spPr>
          <a:xfrm>
            <a:off x="6955155" y="3114040"/>
            <a:ext cx="3227070" cy="1397635"/>
          </a:xfrm>
          <a:prstGeom prst="rect">
            <a:avLst/>
          </a:prstGeom>
          <a:noFill/>
        </p:spPr>
        <p:txBody>
          <a:bodyPr wrap="square" rtlCol="0" anchor="t">
            <a:spAutoFit/>
          </a:bodyPr>
          <a:lstStyle/>
          <a:p>
            <a:r>
              <a:rPr lang="x-none" altLang="zh-CN" sz="2400" dirty="0">
                <a:solidFill>
                  <a:srgbClr val="1296DB"/>
                </a:solidFill>
                <a:latin typeface="+mn-ea"/>
              </a:rPr>
              <a:t>选取理由</a:t>
            </a:r>
            <a:endParaRPr lang="x-none" altLang="zh-CN" sz="2000" dirty="0">
              <a:solidFill>
                <a:srgbClr val="1296DB"/>
              </a:solidFill>
              <a:latin typeface="+mn-ea"/>
            </a:endParaRPr>
          </a:p>
          <a:p>
            <a:r>
              <a:rPr lang="x-none" altLang="zh-CN" sz="2000" dirty="0">
                <a:solidFill>
                  <a:srgbClr val="1296DB"/>
                </a:solidFill>
                <a:latin typeface="+mn-ea"/>
              </a:rPr>
              <a:t>模块化架构具有可扩展性，可满足</a:t>
            </a:r>
            <a:r>
              <a:rPr lang="zh-CN" altLang="en-US" sz="2000" dirty="0">
                <a:solidFill>
                  <a:srgbClr val="1296DB"/>
                </a:solidFill>
                <a:latin typeface="+mn-ea"/>
              </a:rPr>
              <a:t>我公司</a:t>
            </a:r>
            <a:r>
              <a:rPr lang="x-none" altLang="zh-CN" sz="2000" dirty="0">
                <a:solidFill>
                  <a:srgbClr val="1296DB"/>
                </a:solidFill>
                <a:latin typeface="+mn-ea"/>
              </a:rPr>
              <a:t>的业务需求并随业务需求而增长</a:t>
            </a:r>
          </a:p>
        </p:txBody>
      </p:sp>
      <p:pic>
        <p:nvPicPr>
          <p:cNvPr id="9" name="图片 8"/>
          <p:cNvPicPr>
            <a:picLocks noChangeAspect="1"/>
          </p:cNvPicPr>
          <p:nvPr/>
        </p:nvPicPr>
        <p:blipFill>
          <a:blip r:embed="rId1"/>
          <a:stretch>
            <a:fillRect/>
          </a:stretch>
        </p:blipFill>
        <p:spPr>
          <a:xfrm>
            <a:off x="460375" y="2984500"/>
            <a:ext cx="5485765" cy="12763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39490" y="2465705"/>
            <a:ext cx="5123180" cy="3775075"/>
          </a:xfrm>
          <a:prstGeom prst="rect">
            <a:avLst/>
          </a:prstGeom>
          <a:noFill/>
        </p:spPr>
        <p:txBody>
          <a:bodyPr wrap="square" rtlCol="0" anchor="t">
            <a:spAutoFit/>
          </a:bodyPr>
          <a:lstStyle/>
          <a:p>
            <a:endParaRPr lang="x-none" altLang="zh-CN" sz="2400">
              <a:solidFill>
                <a:srgbClr val="1296DB"/>
              </a:solidFill>
              <a:latin typeface="+mn-ea"/>
            </a:endParaRPr>
          </a:p>
          <a:p>
            <a:r>
              <a:rPr lang="zh-CN" altLang="en-US" sz="2400">
                <a:solidFill>
                  <a:srgbClr val="1296DB"/>
                </a:solidFill>
                <a:latin typeface="+mn-ea"/>
              </a:rPr>
              <a:t>– 一家网络服务的IT公司</a:t>
            </a:r>
            <a:endParaRPr lang="zh-CN" altLang="en-US" sz="2400">
              <a:solidFill>
                <a:srgbClr val="1296DB"/>
              </a:solidFill>
              <a:latin typeface="+mn-ea"/>
            </a:endParaRPr>
          </a:p>
          <a:p>
            <a:endParaRPr lang="zh-CN" altLang="en-US" sz="2400">
              <a:solidFill>
                <a:srgbClr val="1296DB"/>
              </a:solidFill>
              <a:latin typeface="+mn-ea"/>
            </a:endParaRPr>
          </a:p>
          <a:p>
            <a:r>
              <a:rPr lang="zh-CN" altLang="en-US" sz="2400">
                <a:solidFill>
                  <a:srgbClr val="1296DB"/>
                </a:solidFill>
                <a:latin typeface="+mn-ea"/>
              </a:rPr>
              <a:t>– 公司位于</a:t>
            </a:r>
            <a:r>
              <a:rPr lang="x-none" altLang="zh-CN" sz="2400">
                <a:solidFill>
                  <a:srgbClr val="1296DB"/>
                </a:solidFill>
                <a:latin typeface="+mn-ea"/>
              </a:rPr>
              <a:t>周杭市</a:t>
            </a:r>
            <a:r>
              <a:rPr lang="zh-CN" altLang="en-US" sz="2400">
                <a:solidFill>
                  <a:srgbClr val="1296DB"/>
                </a:solidFill>
                <a:latin typeface="+mn-ea"/>
              </a:rPr>
              <a:t>有</a:t>
            </a:r>
            <a:r>
              <a:rPr lang="x-none" altLang="zh-CN" sz="2400">
                <a:solidFill>
                  <a:srgbClr val="1296DB"/>
                </a:solidFill>
                <a:latin typeface="+mn-ea"/>
              </a:rPr>
              <a:t>100</a:t>
            </a:r>
            <a:r>
              <a:rPr lang="zh-CN" altLang="en-US" sz="2400">
                <a:solidFill>
                  <a:srgbClr val="1296DB"/>
                </a:solidFill>
                <a:latin typeface="+mn-ea"/>
              </a:rPr>
              <a:t>多台服务器</a:t>
            </a:r>
            <a:endParaRPr lang="zh-CN" altLang="en-US" sz="2400">
              <a:solidFill>
                <a:srgbClr val="1296DB"/>
              </a:solidFill>
              <a:latin typeface="+mn-ea"/>
            </a:endParaRPr>
          </a:p>
          <a:p>
            <a:endParaRPr lang="zh-CN" altLang="en-US" sz="2400">
              <a:solidFill>
                <a:srgbClr val="1296DB"/>
              </a:solidFill>
              <a:latin typeface="+mn-ea"/>
            </a:endParaRPr>
          </a:p>
          <a:p>
            <a:r>
              <a:rPr lang="zh-CN" altLang="en-US" sz="2400">
                <a:solidFill>
                  <a:srgbClr val="1296DB"/>
                </a:solidFill>
                <a:latin typeface="+mn-ea"/>
              </a:rPr>
              <a:t>– 通过NAT技术将web服务器发布Internet</a:t>
            </a:r>
            <a:endParaRPr lang="zh-CN" altLang="en-US" sz="2400">
              <a:solidFill>
                <a:srgbClr val="1296DB"/>
              </a:solidFill>
              <a:latin typeface="+mn-ea"/>
            </a:endParaRPr>
          </a:p>
          <a:p>
            <a:endParaRPr lang="zh-CN" altLang="en-US" sz="2400">
              <a:solidFill>
                <a:srgbClr val="1296DB"/>
              </a:solidFill>
              <a:latin typeface="+mn-ea"/>
            </a:endParaRPr>
          </a:p>
          <a:p>
            <a:r>
              <a:rPr lang="zh-CN" altLang="en-US" sz="2400">
                <a:solidFill>
                  <a:srgbClr val="1296DB"/>
                </a:solidFill>
                <a:latin typeface="+mn-ea"/>
                <a:sym typeface="+mn-ea"/>
              </a:rPr>
              <a:t>– </a:t>
            </a:r>
            <a:r>
              <a:rPr lang="x-none" altLang="zh-CN" sz="2400">
                <a:solidFill>
                  <a:srgbClr val="1296DB"/>
                </a:solidFill>
                <a:latin typeface="+mn-ea"/>
                <a:sym typeface="+mn-ea"/>
              </a:rPr>
              <a:t>注册资金2000万</a:t>
            </a:r>
            <a:endParaRPr lang="x-none" altLang="zh-CN" sz="2400">
              <a:solidFill>
                <a:srgbClr val="1296DB"/>
              </a:solidFill>
              <a:latin typeface="+mn-ea"/>
              <a:sym typeface="+mn-ea"/>
            </a:endParaRPr>
          </a:p>
          <a:p>
            <a:endParaRPr lang="zh-CN" altLang="en-US" sz="2400">
              <a:solidFill>
                <a:srgbClr val="1296DB"/>
              </a:solidFill>
              <a:latin typeface="+mn-ea"/>
            </a:endParaRPr>
          </a:p>
        </p:txBody>
      </p:sp>
      <p:sp>
        <p:nvSpPr>
          <p:cNvPr id="3" name="文本框 2"/>
          <p:cNvSpPr txBox="1"/>
          <p:nvPr/>
        </p:nvSpPr>
        <p:spPr>
          <a:xfrm>
            <a:off x="2673350" y="1300480"/>
            <a:ext cx="2011680" cy="678815"/>
          </a:xfrm>
          <a:prstGeom prst="rect">
            <a:avLst/>
          </a:prstGeom>
          <a:noFill/>
        </p:spPr>
        <p:txBody>
          <a:bodyPr wrap="none" rtlCol="0" anchor="t">
            <a:spAutoFit/>
          </a:bodyPr>
          <a:lstStyle/>
          <a:p>
            <a:r>
              <a:rPr lang="zh-CN" altLang="en-US" sz="3600">
                <a:solidFill>
                  <a:srgbClr val="1296DB"/>
                </a:solidFill>
                <a:latin typeface="+mj-ea"/>
                <a:ea typeface="+mj-ea"/>
                <a:sym typeface="+mn-ea"/>
              </a:rPr>
              <a:t>公司</a:t>
            </a:r>
            <a:r>
              <a:rPr lang="x-none" altLang="zh-CN" sz="3600">
                <a:solidFill>
                  <a:srgbClr val="1296DB"/>
                </a:solidFill>
                <a:latin typeface="+mj-ea"/>
                <a:ea typeface="+mj-ea"/>
                <a:sym typeface="+mn-ea"/>
              </a:rPr>
              <a:t>背景</a:t>
            </a:r>
            <a:endParaRPr lang="zh-CN" altLang="en-US" sz="3600">
              <a:latin typeface="+mj-ea"/>
              <a:ea typeface="+mj-ea"/>
            </a:endParaRPr>
          </a:p>
        </p:txBody>
      </p:sp>
      <p:pic>
        <p:nvPicPr>
          <p:cNvPr id="4" name="图片 3" descr="公司"/>
          <p:cNvPicPr>
            <a:picLocks noChangeAspect="1"/>
          </p:cNvPicPr>
          <p:nvPr/>
        </p:nvPicPr>
        <p:blipFill>
          <a:blip r:embed="rId1"/>
          <a:stretch>
            <a:fillRect/>
          </a:stretch>
        </p:blipFill>
        <p:spPr>
          <a:xfrm>
            <a:off x="261620" y="584835"/>
            <a:ext cx="1711960" cy="1711960"/>
          </a:xfrm>
          <a:prstGeom prst="rect">
            <a:avLst/>
          </a:prstGeom>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5481" y="1108432"/>
            <a:ext cx="5525770" cy="646331"/>
          </a:xfrm>
          <a:prstGeom prst="rect">
            <a:avLst/>
          </a:prstGeom>
          <a:noFill/>
        </p:spPr>
        <p:txBody>
          <a:bodyPr wrap="square" rtlCol="0" anchor="t">
            <a:spAutoFit/>
          </a:bodyPr>
          <a:lstStyle/>
          <a:p>
            <a:r>
              <a:rPr lang="en-US" altLang="zh-CN" sz="3600" dirty="0">
                <a:solidFill>
                  <a:srgbClr val="1296DB"/>
                </a:solidFill>
                <a:latin typeface="+mn-ea"/>
              </a:rPr>
              <a:t>CISCO UCS C240 M3</a:t>
            </a:r>
            <a:endParaRPr lang="x-none" altLang="zh-CN" sz="3600" dirty="0">
              <a:solidFill>
                <a:srgbClr val="1296DB"/>
              </a:solidFill>
              <a:latin typeface="+mn-ea"/>
            </a:endParaRPr>
          </a:p>
        </p:txBody>
      </p:sp>
      <p:sp>
        <p:nvSpPr>
          <p:cNvPr id="5" name="文本框 4"/>
          <p:cNvSpPr txBox="1"/>
          <p:nvPr/>
        </p:nvSpPr>
        <p:spPr>
          <a:xfrm>
            <a:off x="427355" y="1019175"/>
            <a:ext cx="1877437" cy="769441"/>
          </a:xfrm>
          <a:prstGeom prst="rect">
            <a:avLst/>
          </a:prstGeom>
          <a:noFill/>
        </p:spPr>
        <p:txBody>
          <a:bodyPr wrap="none" rtlCol="0">
            <a:spAutoFit/>
          </a:bodyPr>
          <a:lstStyle/>
          <a:p>
            <a:r>
              <a:rPr lang="zh-CN" altLang="en-US" sz="4400" dirty="0">
                <a:solidFill>
                  <a:srgbClr val="1296DB"/>
                </a:solidFill>
                <a:latin typeface="+mj-ea"/>
                <a:ea typeface="+mj-ea"/>
              </a:rPr>
              <a:t>服务器</a:t>
            </a:r>
            <a:endParaRPr lang="x-none" altLang="zh-CN" sz="4400" dirty="0">
              <a:solidFill>
                <a:srgbClr val="1296DB"/>
              </a:solidFill>
              <a:latin typeface="+mj-ea"/>
              <a:ea typeface="+mj-ea"/>
            </a:endParaRPr>
          </a:p>
        </p:txBody>
      </p:sp>
      <p:pic>
        <p:nvPicPr>
          <p:cNvPr id="1026" name="Picture 2" descr="https://timgsa.baidu.com/timg?image&amp;quality=80&amp;size=b9999_10000&amp;sec=1536168647227&amp;di=59fbdb4452f71c4535eab28b88f6aa60&amp;imgtype=0&amp;src=http%3A%2F%2Fpic.trustexporter.com%2Fupload4%2F2015-09-08%2F29289716274558854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4761" y="2369402"/>
            <a:ext cx="4240059" cy="221940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68695" y="2261235"/>
            <a:ext cx="4959985" cy="3465830"/>
          </a:xfrm>
          <a:prstGeom prst="rect">
            <a:avLst/>
          </a:prstGeom>
        </p:spPr>
        <p:txBody>
          <a:bodyPr wrap="square">
            <a:spAutoFit/>
          </a:bodyPr>
          <a:lstStyle/>
          <a:p>
            <a:r>
              <a:rPr lang="zh-CN" altLang="en-US" sz="2000" dirty="0">
                <a:solidFill>
                  <a:srgbClr val="1296DB"/>
                </a:solidFill>
                <a:latin typeface="+mn-ea"/>
              </a:rPr>
              <a:t>选取理由：</a:t>
            </a:r>
            <a:endParaRPr lang="en-US" altLang="zh-CN" sz="2000" dirty="0">
              <a:solidFill>
                <a:srgbClr val="1296DB"/>
              </a:solidFill>
              <a:latin typeface="+mn-ea"/>
            </a:endParaRPr>
          </a:p>
          <a:p>
            <a:r>
              <a:rPr lang="x-none" altLang="zh-CN" sz="2000" dirty="0">
                <a:solidFill>
                  <a:srgbClr val="1296DB"/>
                </a:solidFill>
                <a:latin typeface="+mn-ea"/>
                <a:sym typeface="+mn-ea"/>
              </a:rPr>
              <a:t>–</a:t>
            </a:r>
            <a:r>
              <a:rPr lang="zh-CN" altLang="en-US" sz="2000" dirty="0">
                <a:solidFill>
                  <a:srgbClr val="1296DB"/>
                </a:solidFill>
                <a:latin typeface="+mn-ea"/>
              </a:rPr>
              <a:t>统一管理（集成到思科统一计算系统） 提高运算效率和灵活性；</a:t>
            </a:r>
            <a:endParaRPr lang="en-US" altLang="zh-CN" sz="2000" dirty="0">
              <a:solidFill>
                <a:srgbClr val="1296DB"/>
              </a:solidFill>
              <a:latin typeface="+mn-ea"/>
            </a:endParaRPr>
          </a:p>
          <a:p>
            <a:r>
              <a:rPr lang="x-none" altLang="zh-CN" sz="2000" dirty="0">
                <a:solidFill>
                  <a:srgbClr val="1296DB"/>
                </a:solidFill>
                <a:latin typeface="+mn-ea"/>
                <a:sym typeface="+mn-ea"/>
              </a:rPr>
              <a:t>–</a:t>
            </a:r>
            <a:r>
              <a:rPr lang="zh-CN" altLang="en-US" sz="2000" dirty="0">
                <a:solidFill>
                  <a:srgbClr val="1296DB"/>
                </a:solidFill>
                <a:latin typeface="+mn-ea"/>
              </a:rPr>
              <a:t>英特尔至强处理器</a:t>
            </a:r>
            <a:r>
              <a:rPr lang="en-US" altLang="zh-CN" sz="2000" dirty="0">
                <a:solidFill>
                  <a:srgbClr val="1296DB"/>
                </a:solidFill>
                <a:latin typeface="+mn-ea"/>
              </a:rPr>
              <a:t>E5-2600</a:t>
            </a:r>
            <a:r>
              <a:rPr lang="zh-CN" altLang="en-US" sz="2000" dirty="0">
                <a:solidFill>
                  <a:srgbClr val="1296DB"/>
                </a:solidFill>
                <a:latin typeface="+mn-ea"/>
              </a:rPr>
              <a:t>可自动节能降低能源成本，自动将处理器和内存的最低功耗状态，节省成本；</a:t>
            </a:r>
            <a:endParaRPr lang="en-US" altLang="zh-CN" sz="2000" dirty="0">
              <a:solidFill>
                <a:srgbClr val="1296DB"/>
              </a:solidFill>
              <a:latin typeface="+mn-ea"/>
            </a:endParaRPr>
          </a:p>
          <a:p>
            <a:r>
              <a:rPr lang="x-none" altLang="zh-CN" sz="2000" dirty="0">
                <a:solidFill>
                  <a:srgbClr val="1296DB"/>
                </a:solidFill>
                <a:latin typeface="+mn-ea"/>
                <a:sym typeface="+mn-ea"/>
              </a:rPr>
              <a:t>– </a:t>
            </a:r>
            <a:r>
              <a:rPr lang="en-US" altLang="zh-CN" sz="2000" dirty="0">
                <a:solidFill>
                  <a:srgbClr val="1296DB"/>
                </a:solidFill>
                <a:latin typeface="+mn-ea"/>
              </a:rPr>
              <a:t>24</a:t>
            </a:r>
            <a:r>
              <a:rPr lang="zh-CN" altLang="en-US" sz="2000" dirty="0">
                <a:solidFill>
                  <a:srgbClr val="1296DB"/>
                </a:solidFill>
                <a:latin typeface="+mn-ea"/>
              </a:rPr>
              <a:t>块磁盘驱动器，提供了冗余选项并且易于维护，实现了性能与容量的平衡，以满足应用程序需求</a:t>
            </a:r>
            <a:endParaRPr lang="en-US" altLang="zh-CN" sz="2000" dirty="0">
              <a:solidFill>
                <a:srgbClr val="1296DB"/>
              </a:solidFill>
              <a:latin typeface="+mn-ea"/>
            </a:endParaRPr>
          </a:p>
          <a:p>
            <a:endParaRPr lang="en-US" altLang="zh-CN" sz="2000" dirty="0">
              <a:solidFill>
                <a:srgbClr val="1296DB"/>
              </a:solidFill>
              <a:latin typeface="+mn-ea"/>
            </a:endParaRPr>
          </a:p>
          <a:p>
            <a:endParaRPr lang="zh-CN" altLang="en-US" sz="2000" dirty="0">
              <a:solidFill>
                <a:srgbClr val="1296DB"/>
              </a:solidFill>
              <a:latin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267761" y="1487396"/>
            <a:ext cx="6538527" cy="4740051"/>
          </a:xfrm>
          <a:prstGeom prst="rect">
            <a:avLst/>
          </a:prstGeom>
        </p:spPr>
      </p:pic>
      <p:sp>
        <p:nvSpPr>
          <p:cNvPr id="9" name="文本框 8"/>
          <p:cNvSpPr txBox="1"/>
          <p:nvPr/>
        </p:nvSpPr>
        <p:spPr>
          <a:xfrm>
            <a:off x="495448" y="476990"/>
            <a:ext cx="1313180" cy="769441"/>
          </a:xfrm>
          <a:prstGeom prst="rect">
            <a:avLst/>
          </a:prstGeom>
          <a:noFill/>
        </p:spPr>
        <p:txBody>
          <a:bodyPr wrap="none" rtlCol="0">
            <a:spAutoFit/>
          </a:bodyPr>
          <a:lstStyle/>
          <a:p>
            <a:r>
              <a:rPr lang="zh-CN" altLang="en-US" sz="4400" dirty="0">
                <a:solidFill>
                  <a:srgbClr val="1296DB"/>
                </a:solidFill>
                <a:latin typeface="+mj-ea"/>
                <a:ea typeface="+mj-ea"/>
              </a:rPr>
              <a:t>机柜</a:t>
            </a:r>
            <a:endParaRPr lang="x-none" altLang="zh-CN" sz="4400" dirty="0">
              <a:solidFill>
                <a:srgbClr val="1296DB"/>
              </a:solidFill>
              <a:latin typeface="+mj-ea"/>
              <a:ea typeface="+mj-ea"/>
            </a:endParaRPr>
          </a:p>
        </p:txBody>
      </p:sp>
      <p:sp>
        <p:nvSpPr>
          <p:cNvPr id="10" name="文本框 9"/>
          <p:cNvSpPr txBox="1"/>
          <p:nvPr/>
        </p:nvSpPr>
        <p:spPr>
          <a:xfrm>
            <a:off x="3118343" y="569322"/>
            <a:ext cx="5525770" cy="584775"/>
          </a:xfrm>
          <a:prstGeom prst="rect">
            <a:avLst/>
          </a:prstGeom>
          <a:noFill/>
        </p:spPr>
        <p:txBody>
          <a:bodyPr wrap="square" rtlCol="0" anchor="t">
            <a:spAutoFit/>
          </a:bodyPr>
          <a:lstStyle/>
          <a:p>
            <a:r>
              <a:rPr lang="zh-CN" altLang="en-US" sz="3200" dirty="0">
                <a:solidFill>
                  <a:srgbClr val="1296DB"/>
                </a:solidFill>
                <a:latin typeface="+mj-ea"/>
                <a:ea typeface="+mj-ea"/>
              </a:rPr>
              <a:t>神州机柜</a:t>
            </a:r>
            <a:endParaRPr lang="x-none" altLang="zh-CN" sz="3200" dirty="0">
              <a:solidFill>
                <a:srgbClr val="1296DB"/>
              </a:solidFill>
              <a:latin typeface="+mj-ea"/>
              <a:ea typeface="+mj-ea"/>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826339" y="493285"/>
            <a:ext cx="1313180" cy="769441"/>
          </a:xfrm>
          <a:prstGeom prst="rect">
            <a:avLst/>
          </a:prstGeom>
          <a:noFill/>
        </p:spPr>
        <p:txBody>
          <a:bodyPr wrap="none" rtlCol="0">
            <a:spAutoFit/>
          </a:bodyPr>
          <a:lstStyle/>
          <a:p>
            <a:r>
              <a:rPr lang="zh-CN" altLang="en-US" sz="4400" dirty="0">
                <a:solidFill>
                  <a:srgbClr val="1296DB"/>
                </a:solidFill>
                <a:latin typeface="+mj-ea"/>
                <a:ea typeface="+mj-ea"/>
              </a:rPr>
              <a:t>预算</a:t>
            </a:r>
            <a:endParaRPr lang="x-none" altLang="zh-CN" sz="4400" dirty="0">
              <a:solidFill>
                <a:srgbClr val="1296DB"/>
              </a:solidFill>
              <a:latin typeface="+mj-ea"/>
              <a:ea typeface="+mj-ea"/>
            </a:endParaRPr>
          </a:p>
        </p:txBody>
      </p:sp>
      <p:graphicFrame>
        <p:nvGraphicFramePr>
          <p:cNvPr id="5" name="表格 4"/>
          <p:cNvGraphicFramePr>
            <a:graphicFrameLocks noGrp="1"/>
          </p:cNvGraphicFramePr>
          <p:nvPr/>
        </p:nvGraphicFramePr>
        <p:xfrm>
          <a:off x="2317313" y="1594411"/>
          <a:ext cx="7128792" cy="4320480"/>
        </p:xfrm>
        <a:graphic>
          <a:graphicData uri="http://schemas.openxmlformats.org/drawingml/2006/table">
            <a:tbl>
              <a:tblPr>
                <a:tableStyleId>{5C22544A-7EE6-4342-B048-85BDC9FD1C3A}</a:tableStyleId>
              </a:tblPr>
              <a:tblGrid>
                <a:gridCol w="1153464"/>
                <a:gridCol w="2385187"/>
                <a:gridCol w="852256"/>
                <a:gridCol w="1527691"/>
                <a:gridCol w="1210194"/>
              </a:tblGrid>
              <a:tr h="540060">
                <a:tc gridSpan="5">
                  <a:txBody>
                    <a:bodyPr/>
                    <a:lstStyle/>
                    <a:p>
                      <a:pPr algn="ctr" fontAlgn="ctr"/>
                      <a:r>
                        <a:rPr lang="zh-CN" altLang="en-US" sz="1600" u="none" strike="noStrike" dirty="0">
                          <a:effectLst/>
                        </a:rPr>
                        <a:t>本次网络升级预算</a:t>
                      </a:r>
                      <a:endParaRPr lang="zh-CN" altLang="en-US" sz="1600" b="0" i="0" u="none" strike="noStrike" dirty="0">
                        <a:solidFill>
                          <a:srgbClr val="000000"/>
                        </a:solidFill>
                        <a:effectLst/>
                        <a:latin typeface="等线" charset="0"/>
                        <a:ea typeface="等线"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cPr/>
                </a:tc>
                <a:tc hMerge="1">
                  <a:tcPr/>
                </a:tc>
                <a:tc hMerge="1">
                  <a:tcPr/>
                </a:tc>
                <a:tc hMerge="1">
                  <a:tcPr/>
                </a:tc>
              </a:tr>
              <a:tr h="540060">
                <a:tc>
                  <a:txBody>
                    <a:bodyPr/>
                    <a:lstStyle/>
                    <a:p>
                      <a:pPr algn="ctr" fontAlgn="ctr"/>
                      <a:r>
                        <a:rPr lang="zh-CN" altLang="en-US" sz="1600" u="none" strike="noStrike" dirty="0">
                          <a:effectLst/>
                        </a:rPr>
                        <a:t>设备</a:t>
                      </a:r>
                      <a:endParaRPr lang="zh-CN" altLang="en-US" sz="1600" b="0" i="0" u="none" strike="noStrike" dirty="0">
                        <a:solidFill>
                          <a:srgbClr val="000000"/>
                        </a:solidFill>
                        <a:effectLst/>
                        <a:latin typeface="等线" charset="0"/>
                        <a:ea typeface="等线"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zh-CN" altLang="en-US" sz="1600" u="none" strike="noStrike" dirty="0">
                          <a:effectLst/>
                        </a:rPr>
                        <a:t>型号</a:t>
                      </a:r>
                      <a:endParaRPr lang="zh-CN" altLang="en-US" sz="1600" b="0" i="0" u="none" strike="noStrike" dirty="0">
                        <a:solidFill>
                          <a:srgbClr val="000000"/>
                        </a:solidFill>
                        <a:effectLst/>
                        <a:latin typeface="等线" charset="0"/>
                        <a:ea typeface="等线"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zh-CN" altLang="en-US" sz="1600" b="0" i="0" u="none" strike="noStrike" dirty="0">
                          <a:solidFill>
                            <a:srgbClr val="000000"/>
                          </a:solidFill>
                          <a:effectLst/>
                          <a:latin typeface="等线" charset="0"/>
                          <a:ea typeface="等线" charset="0"/>
                        </a:rPr>
                        <a:t>数量</a:t>
                      </a:r>
                      <a:r>
                        <a:rPr lang="en-US" altLang="zh-CN" sz="1600" b="0" i="0" u="none" strike="noStrike" dirty="0">
                          <a:solidFill>
                            <a:srgbClr val="000000"/>
                          </a:solidFill>
                          <a:effectLst/>
                          <a:latin typeface="等线" charset="0"/>
                          <a:ea typeface="等线" charset="0"/>
                        </a:rPr>
                        <a:t>/</a:t>
                      </a:r>
                      <a:r>
                        <a:rPr lang="zh-CN" altLang="en-US" sz="1600" b="0" i="0" u="none" strike="noStrike" dirty="0">
                          <a:solidFill>
                            <a:srgbClr val="000000"/>
                          </a:solidFill>
                          <a:effectLst/>
                          <a:latin typeface="等线" charset="0"/>
                          <a:ea typeface="等线" charset="0"/>
                        </a:rPr>
                        <a:t>个</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zh-CN" altLang="en-US" sz="1600" b="0" i="0" u="none" strike="noStrike" dirty="0">
                          <a:solidFill>
                            <a:schemeClr val="dk1"/>
                          </a:solidFill>
                          <a:effectLst/>
                          <a:latin typeface="+mn-lt"/>
                          <a:ea typeface="+mn-ea"/>
                        </a:rPr>
                        <a:t>单价</a:t>
                      </a:r>
                      <a:r>
                        <a:rPr lang="en-US" altLang="zh-CN" sz="1600" b="0" i="0" u="none" strike="noStrike" dirty="0">
                          <a:solidFill>
                            <a:schemeClr val="dk1"/>
                          </a:solidFill>
                          <a:effectLst/>
                          <a:latin typeface="+mn-lt"/>
                          <a:ea typeface="+mn-ea"/>
                        </a:rPr>
                        <a:t>/</a:t>
                      </a:r>
                      <a:r>
                        <a:rPr lang="zh-CN" altLang="en-US" sz="1600" b="0" i="0" u="none" strike="noStrike" dirty="0">
                          <a:solidFill>
                            <a:schemeClr val="dk1"/>
                          </a:solidFill>
                          <a:effectLst/>
                          <a:latin typeface="+mn-lt"/>
                          <a:ea typeface="+mn-ea"/>
                        </a:rPr>
                        <a:t>元</a:t>
                      </a:r>
                      <a:endParaRPr lang="zh-CN" altLang="en-US" sz="1600" b="0" i="0" u="none" strike="noStrike" dirty="0">
                        <a:solidFill>
                          <a:srgbClr val="000000"/>
                        </a:solidFill>
                        <a:effectLst/>
                        <a:latin typeface="等线" charset="0"/>
                        <a:ea typeface="等线"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zh-CN" altLang="en-US" sz="1600" u="none" strike="noStrike" dirty="0">
                          <a:effectLst/>
                        </a:rPr>
                        <a:t>总价</a:t>
                      </a:r>
                      <a:endParaRPr lang="zh-CN" altLang="en-US" sz="1600" b="0" i="0" u="none" strike="noStrike" dirty="0">
                        <a:solidFill>
                          <a:srgbClr val="000000"/>
                        </a:solidFill>
                        <a:effectLst/>
                        <a:latin typeface="等线" charset="0"/>
                        <a:ea typeface="等线"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540060">
                <a:tc>
                  <a:txBody>
                    <a:bodyPr/>
                    <a:lstStyle/>
                    <a:p>
                      <a:pPr algn="ctr" fontAlgn="ctr"/>
                      <a:r>
                        <a:rPr lang="zh-CN" altLang="en-US" sz="1400" b="0" i="0" u="none" strike="noStrike" dirty="0">
                          <a:solidFill>
                            <a:schemeClr val="tx1"/>
                          </a:solidFill>
                          <a:effectLst/>
                          <a:latin typeface="+mn-ea"/>
                          <a:ea typeface="+mn-ea"/>
                        </a:rPr>
                        <a:t>二层交换机</a:t>
                      </a:r>
                      <a:endParaRPr lang="en-US" altLang="zh-CN" sz="1400" b="0" i="0" u="none" strike="noStrike" dirty="0">
                        <a:solidFill>
                          <a:schemeClr val="tx1"/>
                        </a:solidFill>
                        <a:effectLst/>
                        <a:latin typeface="+mn-ea"/>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lang="x-none" altLang="zh-CN" sz="1400" b="0" i="0" u="none" strike="noStrike" kern="1200" dirty="0">
                          <a:solidFill>
                            <a:schemeClr val="tx1"/>
                          </a:solidFill>
                          <a:effectLst/>
                          <a:latin typeface="+mn-ea"/>
                          <a:ea typeface="+mn-ea"/>
                          <a:cs typeface="+mn-cs"/>
                        </a:rPr>
                        <a:t>CISCO WS-C2960X-24TS-L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altLang="zh-CN" sz="1400" b="0" i="0" u="none" strike="noStrike" dirty="0">
                          <a:solidFill>
                            <a:schemeClr val="tx1"/>
                          </a:solidFill>
                          <a:effectLst/>
                          <a:latin typeface="+mn-ea"/>
                          <a:ea typeface="+mn-ea"/>
                        </a:rPr>
                        <a:t>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altLang="zh-CN" sz="1400" b="0" i="0" u="none" strike="noStrike" dirty="0">
                          <a:solidFill>
                            <a:schemeClr val="tx1"/>
                          </a:solidFill>
                          <a:effectLst/>
                          <a:latin typeface="+mn-ea"/>
                          <a:ea typeface="+mn-ea"/>
                        </a:rPr>
                        <a:t>6000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ctr" latinLnBrk="0" hangingPunct="1"/>
                      <a:r>
                        <a:rPr lang="en-US" altLang="zh-CN" sz="1400" b="0" i="0" u="none" strike="noStrike" kern="1200" dirty="0">
                          <a:solidFill>
                            <a:schemeClr val="tx1"/>
                          </a:solidFill>
                          <a:effectLst/>
                          <a:latin typeface="+mn-ea"/>
                          <a:ea typeface="+mn-ea"/>
                          <a:cs typeface="+mn-cs"/>
                        </a:rPr>
                        <a:t>24000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540060">
                <a:tc>
                  <a:txBody>
                    <a:bodyPr/>
                    <a:lstStyle/>
                    <a:p>
                      <a:pPr algn="ctr" fontAlgn="ctr"/>
                      <a:r>
                        <a:rPr lang="zh-CN" altLang="en-US" sz="1400" b="0" i="0" u="none" strike="noStrike" dirty="0">
                          <a:solidFill>
                            <a:schemeClr val="tx1"/>
                          </a:solidFill>
                          <a:effectLst/>
                          <a:latin typeface="+mn-ea"/>
                          <a:ea typeface="+mn-ea"/>
                        </a:rPr>
                        <a:t>三层交换机</a:t>
                      </a:r>
                      <a:endParaRPr lang="en-US" altLang="zh-CN" sz="1400" b="0" i="0" u="none" strike="noStrike" dirty="0">
                        <a:solidFill>
                          <a:schemeClr val="tx1"/>
                        </a:solidFill>
                        <a:effectLst/>
                        <a:latin typeface="+mn-ea"/>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x-none" altLang="zh-CN" sz="1400" b="0" i="0" u="none" strike="noStrike" kern="1200" dirty="0">
                          <a:solidFill>
                            <a:schemeClr val="tx1"/>
                          </a:solidFill>
                          <a:effectLst/>
                          <a:latin typeface="+mn-ea"/>
                          <a:ea typeface="+mn-ea"/>
                          <a:cs typeface="+mn-cs"/>
                        </a:rPr>
                        <a:t>CISCO WS-C3750X-12S-E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altLang="zh-CN" sz="1400" b="0" i="0" u="none" strike="noStrike" dirty="0">
                          <a:solidFill>
                            <a:schemeClr val="tx1"/>
                          </a:solidFill>
                          <a:effectLst/>
                          <a:latin typeface="+mn-ea"/>
                          <a:ea typeface="+mn-ea"/>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altLang="zh-CN" sz="1400" b="0" i="0" u="none" strike="noStrike" dirty="0">
                          <a:solidFill>
                            <a:schemeClr val="tx1"/>
                          </a:solidFill>
                          <a:effectLst/>
                          <a:latin typeface="+mn-ea"/>
                          <a:ea typeface="+mn-ea"/>
                        </a:rPr>
                        <a:t>27000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ctr" latinLnBrk="0" hangingPunct="1"/>
                      <a:r>
                        <a:rPr lang="en-US" altLang="zh-CN" sz="1400" b="0" i="0" u="none" strike="noStrike" kern="1200" dirty="0">
                          <a:solidFill>
                            <a:schemeClr val="tx1"/>
                          </a:solidFill>
                          <a:effectLst/>
                          <a:latin typeface="+mn-ea"/>
                          <a:ea typeface="+mn-ea"/>
                          <a:cs typeface="+mn-cs"/>
                        </a:rPr>
                        <a:t>54000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540060">
                <a:tc>
                  <a:txBody>
                    <a:bodyPr/>
                    <a:lstStyle/>
                    <a:p>
                      <a:pPr algn="ctr" fontAlgn="ctr"/>
                      <a:r>
                        <a:rPr lang="zh-CN" altLang="en-US" sz="1400" b="0" i="0" u="none" strike="noStrike" kern="1200" dirty="0">
                          <a:solidFill>
                            <a:schemeClr val="tx1"/>
                          </a:solidFill>
                          <a:effectLst/>
                          <a:latin typeface="+mn-ea"/>
                          <a:ea typeface="+mn-ea"/>
                          <a:cs typeface="+mn-cs"/>
                        </a:rPr>
                        <a:t>路由器</a:t>
                      </a:r>
                      <a:endParaRPr lang="en-US" altLang="zh-CN"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x-none" altLang="zh-CN" sz="1400" b="0" i="0" u="none" strike="noStrike" kern="1200" dirty="0">
                          <a:solidFill>
                            <a:schemeClr val="tx1"/>
                          </a:solidFill>
                          <a:effectLst/>
                          <a:latin typeface="+mn-ea"/>
                          <a:ea typeface="+mn-ea"/>
                          <a:cs typeface="+mn-cs"/>
                        </a:rPr>
                        <a:t>CISCO 2911/K9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sz="1400" b="0" i="0" u="none" strike="noStrike" kern="1200" dirty="0">
                          <a:solidFill>
                            <a:schemeClr val="tx1"/>
                          </a:solidFill>
                          <a:effectLst/>
                          <a:latin typeface="+mn-ea"/>
                          <a:ea typeface="+mn-ea"/>
                          <a:cs typeface="+mn-cs"/>
                        </a:rPr>
                        <a:t>2</a:t>
                      </a:r>
                      <a:endParaRPr lang="zh-CN"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sz="1400" b="0" i="0" u="none" strike="noStrike" kern="1200" dirty="0">
                          <a:solidFill>
                            <a:schemeClr val="tx1"/>
                          </a:solidFill>
                          <a:effectLst/>
                          <a:latin typeface="+mn-ea"/>
                          <a:ea typeface="+mn-ea"/>
                          <a:cs typeface="+mn-cs"/>
                        </a:rPr>
                        <a:t>7000</a:t>
                      </a:r>
                      <a:endParaRPr lang="zh-CN"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ctr" latinLnBrk="0" hangingPunct="1"/>
                      <a:r>
                        <a:rPr lang="en-US" altLang="zh-CN" sz="1400" b="0" i="0" u="none" strike="noStrike" kern="1200" dirty="0">
                          <a:solidFill>
                            <a:schemeClr val="tx1"/>
                          </a:solidFill>
                          <a:effectLst/>
                          <a:latin typeface="+mn-ea"/>
                          <a:ea typeface="+mn-ea"/>
                          <a:cs typeface="+mn-cs"/>
                        </a:rPr>
                        <a:t>14000</a:t>
                      </a:r>
                      <a:endParaRPr lang="zh-CN"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540060">
                <a:tc>
                  <a:txBody>
                    <a:bodyPr/>
                    <a:lstStyle/>
                    <a:p>
                      <a:pPr algn="ctr" fontAlgn="ctr"/>
                      <a:r>
                        <a:rPr lang="zh-CN" altLang="en-US" sz="1400" b="0" i="0" u="none" strike="noStrike" kern="1200" dirty="0">
                          <a:solidFill>
                            <a:schemeClr val="tx1"/>
                          </a:solidFill>
                          <a:effectLst/>
                          <a:latin typeface="+mn-ea"/>
                          <a:ea typeface="+mn-ea"/>
                          <a:cs typeface="+mn-cs"/>
                        </a:rPr>
                        <a:t>服务器</a:t>
                      </a:r>
                      <a:endParaRPr lang="en-US" altLang="zh-CN"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latinLnBrk="0" hangingPunct="1"/>
                      <a:r>
                        <a:rPr lang="en-US" altLang="zh-CN" sz="1400" b="0" i="0" u="none" strike="noStrike" kern="1200" dirty="0">
                          <a:solidFill>
                            <a:schemeClr val="tx1"/>
                          </a:solidFill>
                          <a:effectLst/>
                          <a:latin typeface="+mn-ea"/>
                          <a:ea typeface="+mn-ea"/>
                          <a:cs typeface="+mn-cs"/>
                        </a:rPr>
                        <a:t>CISCO UCS C240 M3</a:t>
                      </a:r>
                      <a:endParaRPr lang="x-none" altLang="zh-CN"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x-none" altLang="en-US" sz="1400" b="0" i="0" u="none" strike="noStrike" kern="1200" dirty="0">
                          <a:solidFill>
                            <a:schemeClr val="tx1"/>
                          </a:solidFill>
                          <a:effectLst/>
                          <a:latin typeface="+mn-ea"/>
                          <a:ea typeface="+mn-ea"/>
                          <a:cs typeface="+mn-cs"/>
                        </a:rPr>
                        <a:t>12</a:t>
                      </a:r>
                      <a:endParaRPr lang="x-none"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sz="1400" b="0" i="0" u="none" strike="noStrike" kern="1200" dirty="0">
                          <a:solidFill>
                            <a:schemeClr val="tx1"/>
                          </a:solidFill>
                          <a:effectLst/>
                          <a:latin typeface="+mn-ea"/>
                          <a:ea typeface="+mn-ea"/>
                          <a:cs typeface="+mn-cs"/>
                        </a:rPr>
                        <a:t>13000</a:t>
                      </a:r>
                      <a:endParaRPr lang="zh-CN"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ctr" latinLnBrk="0" hangingPunct="1"/>
                      <a:r>
                        <a:rPr lang="x-none" altLang="en-US" sz="1400" b="0" i="0" u="none" strike="noStrike" kern="1200" dirty="0">
                          <a:solidFill>
                            <a:schemeClr val="tx1"/>
                          </a:solidFill>
                          <a:effectLst/>
                          <a:latin typeface="+mn-ea"/>
                          <a:ea typeface="+mn-ea"/>
                          <a:cs typeface="+mn-cs"/>
                        </a:rPr>
                        <a:t>156000</a:t>
                      </a:r>
                      <a:endParaRPr lang="x-none"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540060">
                <a:tc>
                  <a:txBody>
                    <a:bodyPr/>
                    <a:lstStyle/>
                    <a:p>
                      <a:pPr algn="ctr" fontAlgn="ctr"/>
                      <a:r>
                        <a:rPr lang="zh-CN" altLang="en-US" sz="1400" b="0" i="0" u="none" strike="noStrike" kern="1200" dirty="0">
                          <a:solidFill>
                            <a:schemeClr val="tx1"/>
                          </a:solidFill>
                          <a:effectLst/>
                          <a:latin typeface="+mn-ea"/>
                          <a:ea typeface="+mn-ea"/>
                          <a:cs typeface="+mn-cs"/>
                        </a:rPr>
                        <a:t>机柜</a:t>
                      </a:r>
                      <a:endParaRPr lang="en-US" altLang="zh-CN"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zh-CN" altLang="en-US" sz="1400" b="0" i="0" u="none" strike="noStrike" kern="1200" dirty="0">
                          <a:solidFill>
                            <a:schemeClr val="tx1"/>
                          </a:solidFill>
                          <a:effectLst/>
                          <a:latin typeface="+mn-ea"/>
                          <a:ea typeface="+mn-ea"/>
                          <a:cs typeface="+mn-cs"/>
                        </a:rPr>
                        <a:t>神州机柜</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x-none" altLang="en-US" sz="1400" b="0" i="0" u="none" strike="noStrike" kern="1200" dirty="0">
                          <a:solidFill>
                            <a:schemeClr val="tx1"/>
                          </a:solidFill>
                          <a:effectLst/>
                          <a:latin typeface="+mn-ea"/>
                          <a:ea typeface="+mn-ea"/>
                          <a:cs typeface="+mn-cs"/>
                        </a:rPr>
                        <a:t>2</a:t>
                      </a:r>
                      <a:endParaRPr lang="x-none"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sz="1400" b="0" i="0" u="none" strike="noStrike" kern="1200" dirty="0">
                          <a:solidFill>
                            <a:schemeClr val="tx1"/>
                          </a:solidFill>
                          <a:effectLst/>
                          <a:latin typeface="+mn-ea"/>
                          <a:ea typeface="+mn-ea"/>
                          <a:cs typeface="+mn-cs"/>
                        </a:rPr>
                        <a:t>2000</a:t>
                      </a:r>
                      <a:endParaRPr lang="zh-CN"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ctr" latinLnBrk="0" hangingPunct="1"/>
                      <a:r>
                        <a:rPr lang="x-none" altLang="en-US" sz="1400" b="0" i="0" u="none" strike="noStrike" kern="1200" dirty="0">
                          <a:solidFill>
                            <a:schemeClr val="tx1"/>
                          </a:solidFill>
                          <a:effectLst/>
                          <a:latin typeface="+mn-ea"/>
                          <a:ea typeface="+mn-ea"/>
                          <a:cs typeface="+mn-cs"/>
                        </a:rPr>
                        <a:t>4000</a:t>
                      </a:r>
                      <a:endParaRPr lang="x-none"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540060">
                <a:tc>
                  <a:txBody>
                    <a:bodyPr/>
                    <a:lstStyle/>
                    <a:p>
                      <a:pPr algn="ctr" fontAlgn="ctr"/>
                      <a:r>
                        <a:rPr lang="zh-CN" altLang="en-US" sz="1400" b="0" i="0" u="none" strike="noStrike" dirty="0">
                          <a:solidFill>
                            <a:srgbClr val="000000"/>
                          </a:solidFill>
                          <a:effectLst/>
                          <a:latin typeface="+mn-ea"/>
                          <a:ea typeface="+mn-ea"/>
                        </a:rPr>
                        <a:t>总计</a:t>
                      </a:r>
                      <a:endParaRPr lang="en-US" altLang="zh-CN" sz="1400" b="0" i="0" u="none" strike="noStrike" dirty="0">
                        <a:solidFill>
                          <a:srgbClr val="000000"/>
                        </a:solidFill>
                        <a:effectLst/>
                        <a:latin typeface="+mn-ea"/>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altLang="zh-CN" sz="1400" b="0" i="0" u="none" strike="noStrike" dirty="0">
                          <a:solidFill>
                            <a:srgbClr val="000000"/>
                          </a:solidFill>
                          <a:effectLst/>
                          <a:latin typeface="+mn-ea"/>
                          <a:ea typeface="+mn-ea"/>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x-none" altLang="en-US" sz="1400" b="0" i="0" u="none" strike="noStrike" dirty="0">
                          <a:solidFill>
                            <a:srgbClr val="000000"/>
                          </a:solidFill>
                          <a:effectLst/>
                          <a:latin typeface="+mn-ea"/>
                          <a:ea typeface="+mn-ea"/>
                        </a:rPr>
                        <a:t>22</a:t>
                      </a:r>
                      <a:endParaRPr lang="x-none" altLang="en-US" sz="1400" b="0" i="0" u="none" strike="noStrike" dirty="0">
                        <a:solidFill>
                          <a:srgbClr val="000000"/>
                        </a:solidFill>
                        <a:effectLst/>
                        <a:latin typeface="+mn-ea"/>
                        <a:ea typeface="+mn-ea"/>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fontAlgn="ctr"/>
                      <a:r>
                        <a:rPr lang="en-US" altLang="zh-CN" sz="1400" b="0" i="0" u="none" strike="noStrike" dirty="0">
                          <a:solidFill>
                            <a:srgbClr val="000000"/>
                          </a:solidFill>
                          <a:effectLst/>
                          <a:latin typeface="+mn-ea"/>
                          <a:ea typeface="+mn-ea"/>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ctr" defTabSz="914400" rtl="0" eaLnBrk="1" fontAlgn="ctr" latinLnBrk="0" hangingPunct="1"/>
                      <a:r>
                        <a:rPr lang="x-none" altLang="en-US" sz="1400" b="0" i="0" u="none" strike="noStrike" kern="1200" dirty="0">
                          <a:solidFill>
                            <a:schemeClr val="tx1"/>
                          </a:solidFill>
                          <a:effectLst/>
                          <a:latin typeface="+mn-ea"/>
                          <a:ea typeface="+mn-ea"/>
                          <a:cs typeface="+mn-cs"/>
                        </a:rPr>
                        <a:t>256000</a:t>
                      </a:r>
                      <a:endParaRPr lang="x-none" altLang="en-US" sz="1400" b="0" i="0" u="none" strike="noStrike" kern="1200" dirty="0">
                        <a:solidFill>
                          <a:schemeClr val="tx1"/>
                        </a:solidFill>
                        <a:effectLst/>
                        <a:latin typeface="+mn-ea"/>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86789" y="1626571"/>
            <a:ext cx="8301037" cy="1143000"/>
          </a:xfrm>
          <a:prstGeom prst="rect">
            <a:avLst/>
          </a:prstGeom>
          <a:noFill/>
          <a:ln>
            <a:noFill/>
          </a:ln>
        </p:spPr>
        <p:txBody>
          <a:bodyPr/>
          <a:lstStyle>
            <a:lvl1pPr algn="just" eaLnBrk="0" hangingPunct="0">
              <a:spcBef>
                <a:spcPct val="20000"/>
              </a:spcBef>
              <a:defRPr kumimoji="1" sz="3200">
                <a:solidFill>
                  <a:schemeClr val="tx1"/>
                </a:solidFill>
                <a:latin typeface="微软雅黑" pitchFamily="34" charset="-122"/>
                <a:ea typeface="微软雅黑" pitchFamily="34" charset="-122"/>
                <a:cs typeface="黑体" pitchFamily="49" charset="-122"/>
              </a:defRPr>
            </a:lvl1pPr>
            <a:lvl2pPr marL="742950" indent="-285750" algn="just" eaLnBrk="0" hangingPunct="0">
              <a:spcBef>
                <a:spcPct val="20000"/>
              </a:spcBef>
              <a:buChar char="–"/>
              <a:defRPr kumimoji="1" sz="2800">
                <a:solidFill>
                  <a:schemeClr val="tx1"/>
                </a:solidFill>
                <a:latin typeface="微软雅黑" pitchFamily="34" charset="-122"/>
                <a:ea typeface="微软雅黑" pitchFamily="34" charset="-122"/>
              </a:defRPr>
            </a:lvl2pPr>
            <a:lvl3pPr marL="1143000" indent="-228600" algn="just" eaLnBrk="0" hangingPunct="0">
              <a:spcBef>
                <a:spcPct val="20000"/>
              </a:spcBef>
              <a:buChar char="•"/>
              <a:defRPr kumimoji="1" sz="2400">
                <a:solidFill>
                  <a:schemeClr val="tx1"/>
                </a:solidFill>
                <a:latin typeface="微软雅黑" pitchFamily="34" charset="-122"/>
                <a:ea typeface="微软雅黑" pitchFamily="34" charset="-122"/>
              </a:defRPr>
            </a:lvl3pPr>
            <a:lvl4pPr marL="1600200" indent="-228600" algn="just" eaLnBrk="0" hangingPunct="0">
              <a:spcBef>
                <a:spcPct val="20000"/>
              </a:spcBef>
              <a:buChar char="–"/>
              <a:defRPr kumimoji="1" sz="2000">
                <a:solidFill>
                  <a:schemeClr val="tx1"/>
                </a:solidFill>
                <a:latin typeface="微软雅黑" pitchFamily="34" charset="-122"/>
                <a:ea typeface="微软雅黑" pitchFamily="34" charset="-122"/>
              </a:defRPr>
            </a:lvl4pPr>
            <a:lvl5pPr marL="2057400" indent="-228600" algn="just" eaLnBrk="0" hangingPunct="0">
              <a:spcBef>
                <a:spcPct val="20000"/>
              </a:spcBef>
              <a:buChar char="»"/>
              <a:defRPr kumimoji="1" sz="2000">
                <a:solidFill>
                  <a:schemeClr val="tx1"/>
                </a:solidFill>
                <a:latin typeface="微软雅黑" pitchFamily="34" charset="-122"/>
                <a:ea typeface="微软雅黑" pitchFamily="34" charset="-122"/>
              </a:defRPr>
            </a:lvl5pPr>
            <a:lvl6pPr marL="25146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6pPr>
            <a:lvl7pPr marL="29718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7pPr>
            <a:lvl8pPr marL="34290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8pPr>
            <a:lvl9pPr marL="38862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9pPr>
          </a:lstStyle>
          <a:p>
            <a:pPr algn="ctr" eaLnBrk="1" hangingPunct="1">
              <a:spcBef>
                <a:spcPts val="1200"/>
              </a:spcBef>
              <a:buSzPct val="89000"/>
              <a:defRPr/>
            </a:pPr>
            <a:r>
              <a:rPr kumimoji="0" lang="zh-CN" altLang="en-US" sz="2640" dirty="0">
                <a:solidFill>
                  <a:srgbClr val="1296DB"/>
                </a:solidFill>
                <a:latin typeface="华文中宋" panose="02010600040101010101" pitchFamily="2" charset="-122"/>
                <a:ea typeface="华文中宋" panose="02010600040101010101" pitchFamily="2" charset="-122"/>
              </a:rPr>
              <a:t>我们把每一次的服务视为一种长远关系的奠基石</a:t>
            </a:r>
            <a:endParaRPr kumimoji="0" lang="en-US" altLang="zh-CN" sz="2640" dirty="0">
              <a:solidFill>
                <a:srgbClr val="1296DB"/>
              </a:solidFill>
              <a:latin typeface="华文中宋" panose="02010600040101010101" pitchFamily="2" charset="-122"/>
              <a:ea typeface="华文中宋" panose="02010600040101010101" pitchFamily="2" charset="-122"/>
            </a:endParaRPr>
          </a:p>
          <a:p>
            <a:pPr algn="ctr" eaLnBrk="1" hangingPunct="1">
              <a:spcBef>
                <a:spcPts val="1200"/>
              </a:spcBef>
              <a:defRPr/>
            </a:pPr>
            <a:r>
              <a:rPr kumimoji="0" lang="zh-CN" altLang="en-US" sz="2640" dirty="0">
                <a:solidFill>
                  <a:srgbClr val="1296DB"/>
                </a:solidFill>
                <a:latin typeface="华文中宋" panose="02010600040101010101" pitchFamily="2" charset="-122"/>
                <a:ea typeface="华文中宋" panose="02010600040101010101" pitchFamily="2" charset="-122"/>
              </a:rPr>
              <a:t>诚挚感谢多年来与点点共同成长的合作伙伴</a:t>
            </a:r>
            <a:endParaRPr kumimoji="0" lang="en-US" altLang="zh-CN" sz="2640" dirty="0">
              <a:solidFill>
                <a:srgbClr val="1296DB"/>
              </a:solidFill>
              <a:latin typeface="华文中宋" panose="02010600040101010101" pitchFamily="2" charset="-122"/>
              <a:ea typeface="华文中宋" panose="02010600040101010101" pitchFamily="2" charset="-122"/>
            </a:endParaRPr>
          </a:p>
        </p:txBody>
      </p:sp>
      <p:sp>
        <p:nvSpPr>
          <p:cNvPr id="4" name="TextBox 11"/>
          <p:cNvSpPr txBox="1">
            <a:spLocks noChangeArrowheads="1"/>
          </p:cNvSpPr>
          <p:nvPr/>
        </p:nvSpPr>
        <p:spPr bwMode="auto">
          <a:xfrm>
            <a:off x="1801184" y="3048546"/>
            <a:ext cx="8747125" cy="854075"/>
          </a:xfrm>
          <a:prstGeom prst="rect">
            <a:avLst/>
          </a:prstGeom>
          <a:noFill/>
          <a:ln>
            <a:noFill/>
          </a:ln>
        </p:spPr>
        <p:txBody>
          <a:bodyPr wrap="none">
            <a:spAutoFit/>
          </a:bodyPr>
          <a:lstStyle>
            <a:lvl1pPr algn="just">
              <a:spcBef>
                <a:spcPct val="20000"/>
              </a:spcBef>
              <a:buChar char="•"/>
              <a:defRPr kumimoji="1" sz="3200">
                <a:solidFill>
                  <a:schemeClr val="tx1"/>
                </a:solidFill>
                <a:latin typeface="微软雅黑" pitchFamily="34" charset="-122"/>
                <a:ea typeface="微软雅黑" pitchFamily="34" charset="-122"/>
                <a:cs typeface="黑体" pitchFamily="49" charset="-122"/>
              </a:defRPr>
            </a:lvl1pPr>
            <a:lvl2pPr marL="742950" indent="-285750" algn="just">
              <a:spcBef>
                <a:spcPct val="20000"/>
              </a:spcBef>
              <a:buChar char="–"/>
              <a:defRPr kumimoji="1" sz="2800">
                <a:solidFill>
                  <a:schemeClr val="tx1"/>
                </a:solidFill>
                <a:latin typeface="微软雅黑" pitchFamily="34" charset="-122"/>
                <a:ea typeface="微软雅黑" pitchFamily="34" charset="-122"/>
              </a:defRPr>
            </a:lvl2pPr>
            <a:lvl3pPr marL="1143000" indent="-228600" algn="just">
              <a:spcBef>
                <a:spcPct val="20000"/>
              </a:spcBef>
              <a:buChar char="•"/>
              <a:defRPr kumimoji="1" sz="2400">
                <a:solidFill>
                  <a:schemeClr val="tx1"/>
                </a:solidFill>
                <a:latin typeface="微软雅黑" pitchFamily="34" charset="-122"/>
                <a:ea typeface="微软雅黑" pitchFamily="34" charset="-122"/>
              </a:defRPr>
            </a:lvl3pPr>
            <a:lvl4pPr marL="1600200" indent="-228600" algn="just">
              <a:spcBef>
                <a:spcPct val="20000"/>
              </a:spcBef>
              <a:buChar char="–"/>
              <a:defRPr kumimoji="1" sz="2000">
                <a:solidFill>
                  <a:schemeClr val="tx1"/>
                </a:solidFill>
                <a:latin typeface="微软雅黑" pitchFamily="34" charset="-122"/>
                <a:ea typeface="微软雅黑" pitchFamily="34" charset="-122"/>
              </a:defRPr>
            </a:lvl4pPr>
            <a:lvl5pPr marL="2057400" indent="-228600" algn="just">
              <a:spcBef>
                <a:spcPct val="20000"/>
              </a:spcBef>
              <a:buChar char="»"/>
              <a:defRPr kumimoji="1" sz="2000">
                <a:solidFill>
                  <a:schemeClr val="tx1"/>
                </a:solidFill>
                <a:latin typeface="微软雅黑" pitchFamily="34" charset="-122"/>
                <a:ea typeface="微软雅黑" pitchFamily="34" charset="-122"/>
              </a:defRPr>
            </a:lvl5pPr>
            <a:lvl6pPr marL="25146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6pPr>
            <a:lvl7pPr marL="29718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7pPr>
            <a:lvl8pPr marL="34290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8pPr>
            <a:lvl9pPr marL="3886200" indent="-228600" algn="just" eaLnBrk="0" fontAlgn="base" hangingPunct="0">
              <a:spcBef>
                <a:spcPct val="20000"/>
              </a:spcBef>
              <a:spcAft>
                <a:spcPct val="0"/>
              </a:spcAft>
              <a:buChar char="»"/>
              <a:defRPr kumimoji="1" sz="2000">
                <a:solidFill>
                  <a:schemeClr val="tx1"/>
                </a:solidFill>
                <a:latin typeface="微软雅黑" pitchFamily="34" charset="-122"/>
                <a:ea typeface="微软雅黑" pitchFamily="34" charset="-122"/>
              </a:defRPr>
            </a:lvl9pPr>
          </a:lstStyle>
          <a:p>
            <a:pPr algn="ctr" eaLnBrk="0" hangingPunct="0">
              <a:lnSpc>
                <a:spcPct val="130000"/>
              </a:lnSpc>
              <a:spcBef>
                <a:spcPct val="0"/>
              </a:spcBef>
              <a:spcAft>
                <a:spcPts val="720"/>
              </a:spcAft>
              <a:buFontTx/>
              <a:buNone/>
              <a:defRPr/>
            </a:pPr>
            <a:r>
              <a:rPr lang="en-US" altLang="zh-CN" sz="1680" dirty="0">
                <a:solidFill>
                  <a:srgbClr val="1296DB"/>
                </a:solidFill>
                <a:latin typeface="Calibri Light" panose="020F0302020204030204" pitchFamily="34" charset="0"/>
                <a:ea typeface="华文中宋" panose="02010600040101010101" pitchFamily="2" charset="-122"/>
                <a:cs typeface="Adobe 黑体 Std R"/>
              </a:rPr>
              <a:t>We treat  every opportunity to serve as the cornerstone of each long-term relationship,</a:t>
            </a:r>
            <a:endParaRPr lang="en-US" altLang="zh-CN" sz="1680" dirty="0">
              <a:solidFill>
                <a:srgbClr val="1296DB"/>
              </a:solidFill>
              <a:latin typeface="Calibri Light" panose="020F0302020204030204" pitchFamily="34" charset="0"/>
              <a:ea typeface="华文中宋" panose="02010600040101010101" pitchFamily="2" charset="-122"/>
              <a:cs typeface="Adobe 黑体 Std R"/>
            </a:endParaRPr>
          </a:p>
          <a:p>
            <a:pPr algn="ctr" eaLnBrk="0" hangingPunct="0">
              <a:lnSpc>
                <a:spcPct val="130000"/>
              </a:lnSpc>
              <a:spcBef>
                <a:spcPct val="0"/>
              </a:spcBef>
              <a:spcAft>
                <a:spcPts val="720"/>
              </a:spcAft>
              <a:buFontTx/>
              <a:buNone/>
              <a:defRPr/>
            </a:pPr>
            <a:r>
              <a:rPr lang="en-US" altLang="zh-CN" sz="1680" dirty="0">
                <a:solidFill>
                  <a:srgbClr val="1296DB"/>
                </a:solidFill>
                <a:latin typeface="Calibri Light" panose="020F0302020204030204" pitchFamily="34" charset="0"/>
                <a:ea typeface="华文中宋" panose="02010600040101010101" pitchFamily="2" charset="-122"/>
                <a:cs typeface="Adobe 黑体 Std R"/>
              </a:rPr>
              <a:t>We are sincerely grateful to all the partners who have been growing together with us over the years</a:t>
            </a:r>
            <a:endParaRPr lang="zh-CN" altLang="en-US" sz="1680" dirty="0">
              <a:solidFill>
                <a:srgbClr val="1296DB"/>
              </a:solidFill>
              <a:latin typeface="Calibri Light" panose="020F0302020204030204" pitchFamily="34" charset="0"/>
              <a:ea typeface="华文中宋" panose="02010600040101010101" pitchFamily="2" charset="-122"/>
              <a:cs typeface="Adobe 黑体 Std 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成员 (1)"/>
          <p:cNvPicPr>
            <a:picLocks noChangeAspect="1"/>
          </p:cNvPicPr>
          <p:nvPr/>
        </p:nvPicPr>
        <p:blipFill>
          <a:blip r:embed="rId1"/>
          <a:stretch>
            <a:fillRect/>
          </a:stretch>
        </p:blipFill>
        <p:spPr>
          <a:xfrm>
            <a:off x="3265805" y="2295525"/>
            <a:ext cx="1905000" cy="1905000"/>
          </a:xfrm>
          <a:prstGeom prst="rect">
            <a:avLst/>
          </a:prstGeom>
        </p:spPr>
      </p:pic>
      <p:sp>
        <p:nvSpPr>
          <p:cNvPr id="4" name="文本框 3"/>
          <p:cNvSpPr txBox="1"/>
          <p:nvPr/>
        </p:nvSpPr>
        <p:spPr>
          <a:xfrm>
            <a:off x="5899785" y="3004185"/>
            <a:ext cx="2418080" cy="808990"/>
          </a:xfrm>
          <a:prstGeom prst="rect">
            <a:avLst/>
          </a:prstGeom>
          <a:noFill/>
        </p:spPr>
        <p:txBody>
          <a:bodyPr wrap="none" rtlCol="0">
            <a:spAutoFit/>
          </a:bodyPr>
          <a:lstStyle/>
          <a:p>
            <a:r>
              <a:rPr lang="x-none" altLang="zh-CN" sz="4400">
                <a:solidFill>
                  <a:srgbClr val="1296DB"/>
                </a:solidFill>
              </a:rPr>
              <a:t>成员介绍</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人"/>
          <p:cNvPicPr>
            <a:picLocks noChangeAspect="1"/>
          </p:cNvPicPr>
          <p:nvPr/>
        </p:nvPicPr>
        <p:blipFill>
          <a:blip r:embed="rId1"/>
          <a:stretch>
            <a:fillRect/>
          </a:stretch>
        </p:blipFill>
        <p:spPr>
          <a:xfrm>
            <a:off x="1306830" y="1818640"/>
            <a:ext cx="734695" cy="734695"/>
          </a:xfrm>
          <a:prstGeom prst="rect">
            <a:avLst/>
          </a:prstGeom>
        </p:spPr>
      </p:pic>
      <p:pic>
        <p:nvPicPr>
          <p:cNvPr id="3" name="图片 2" descr="人"/>
          <p:cNvPicPr>
            <a:picLocks noChangeAspect="1"/>
          </p:cNvPicPr>
          <p:nvPr/>
        </p:nvPicPr>
        <p:blipFill>
          <a:blip r:embed="rId1"/>
          <a:stretch>
            <a:fillRect/>
          </a:stretch>
        </p:blipFill>
        <p:spPr>
          <a:xfrm>
            <a:off x="1282065" y="4365625"/>
            <a:ext cx="734695" cy="734695"/>
          </a:xfrm>
          <a:prstGeom prst="rect">
            <a:avLst/>
          </a:prstGeom>
        </p:spPr>
      </p:pic>
      <p:pic>
        <p:nvPicPr>
          <p:cNvPr id="4" name="图片 3" descr="人"/>
          <p:cNvPicPr>
            <a:picLocks noChangeAspect="1"/>
          </p:cNvPicPr>
          <p:nvPr/>
        </p:nvPicPr>
        <p:blipFill>
          <a:blip r:embed="rId1"/>
          <a:stretch>
            <a:fillRect/>
          </a:stretch>
        </p:blipFill>
        <p:spPr>
          <a:xfrm>
            <a:off x="4971415" y="1831340"/>
            <a:ext cx="734695" cy="734695"/>
          </a:xfrm>
          <a:prstGeom prst="rect">
            <a:avLst/>
          </a:prstGeom>
        </p:spPr>
      </p:pic>
      <p:pic>
        <p:nvPicPr>
          <p:cNvPr id="5" name="图片 4" descr="人"/>
          <p:cNvPicPr>
            <a:picLocks noChangeAspect="1"/>
          </p:cNvPicPr>
          <p:nvPr/>
        </p:nvPicPr>
        <p:blipFill>
          <a:blip r:embed="rId1"/>
          <a:stretch>
            <a:fillRect/>
          </a:stretch>
        </p:blipFill>
        <p:spPr>
          <a:xfrm>
            <a:off x="8056880" y="1840230"/>
            <a:ext cx="734695" cy="734695"/>
          </a:xfrm>
          <a:prstGeom prst="rect">
            <a:avLst/>
          </a:prstGeom>
        </p:spPr>
      </p:pic>
      <p:pic>
        <p:nvPicPr>
          <p:cNvPr id="6" name="图片 5" descr="人"/>
          <p:cNvPicPr>
            <a:picLocks noChangeAspect="1"/>
          </p:cNvPicPr>
          <p:nvPr/>
        </p:nvPicPr>
        <p:blipFill>
          <a:blip r:embed="rId1"/>
          <a:stretch>
            <a:fillRect/>
          </a:stretch>
        </p:blipFill>
        <p:spPr>
          <a:xfrm>
            <a:off x="4945380" y="4385945"/>
            <a:ext cx="734695" cy="734695"/>
          </a:xfrm>
          <a:prstGeom prst="rect">
            <a:avLst/>
          </a:prstGeom>
        </p:spPr>
      </p:pic>
      <p:pic>
        <p:nvPicPr>
          <p:cNvPr id="7" name="图片 6" descr="人"/>
          <p:cNvPicPr>
            <a:picLocks noChangeAspect="1"/>
          </p:cNvPicPr>
          <p:nvPr/>
        </p:nvPicPr>
        <p:blipFill>
          <a:blip r:embed="rId1"/>
          <a:stretch>
            <a:fillRect/>
          </a:stretch>
        </p:blipFill>
        <p:spPr>
          <a:xfrm>
            <a:off x="8098790" y="4378960"/>
            <a:ext cx="734695" cy="734695"/>
          </a:xfrm>
          <a:prstGeom prst="rect">
            <a:avLst/>
          </a:prstGeom>
        </p:spPr>
      </p:pic>
      <p:sp>
        <p:nvSpPr>
          <p:cNvPr id="8" name="文本框 7"/>
          <p:cNvSpPr txBox="1"/>
          <p:nvPr/>
        </p:nvSpPr>
        <p:spPr>
          <a:xfrm>
            <a:off x="1311910" y="2587625"/>
            <a:ext cx="1901825" cy="659130"/>
          </a:xfrm>
          <a:prstGeom prst="rect">
            <a:avLst/>
          </a:prstGeom>
          <a:noFill/>
        </p:spPr>
        <p:txBody>
          <a:bodyPr wrap="none" rtlCol="0">
            <a:spAutoFit/>
          </a:bodyPr>
          <a:lstStyle/>
          <a:p>
            <a:r>
              <a:rPr lang="x-none" altLang="zh-CN">
                <a:solidFill>
                  <a:srgbClr val="1296DB"/>
                </a:solidFill>
                <a:latin typeface="+mj-ea"/>
                <a:ea typeface="+mj-ea"/>
              </a:rPr>
              <a:t>技术总监</a:t>
            </a:r>
            <a:endParaRPr lang="x-none" altLang="zh-CN">
              <a:solidFill>
                <a:srgbClr val="1296DB"/>
              </a:solidFill>
              <a:latin typeface="+mj-ea"/>
              <a:ea typeface="+mj-ea"/>
            </a:endParaRPr>
          </a:p>
          <a:p>
            <a:r>
              <a:rPr lang="x-none" altLang="zh-CN">
                <a:solidFill>
                  <a:srgbClr val="1296DB"/>
                </a:solidFill>
                <a:latin typeface="+mj-ea"/>
                <a:ea typeface="+mj-ea"/>
              </a:rPr>
              <a:t>Linux运维工程师</a:t>
            </a:r>
          </a:p>
        </p:txBody>
      </p:sp>
      <p:sp>
        <p:nvSpPr>
          <p:cNvPr id="9" name="文本框 8"/>
          <p:cNvSpPr txBox="1"/>
          <p:nvPr/>
        </p:nvSpPr>
        <p:spPr>
          <a:xfrm>
            <a:off x="4829175" y="2637155"/>
            <a:ext cx="1325880" cy="659130"/>
          </a:xfrm>
          <a:prstGeom prst="rect">
            <a:avLst/>
          </a:prstGeom>
          <a:noFill/>
        </p:spPr>
        <p:txBody>
          <a:bodyPr wrap="none" rtlCol="0">
            <a:spAutoFit/>
          </a:bodyPr>
          <a:lstStyle/>
          <a:p>
            <a:r>
              <a:rPr lang="x-none" altLang="zh-CN">
                <a:solidFill>
                  <a:srgbClr val="1296DB"/>
                </a:solidFill>
                <a:latin typeface="+mj-ea"/>
                <a:ea typeface="+mj-ea"/>
              </a:rPr>
              <a:t>项目经理</a:t>
            </a:r>
            <a:endParaRPr lang="x-none" altLang="zh-CN">
              <a:solidFill>
                <a:srgbClr val="1296DB"/>
              </a:solidFill>
              <a:latin typeface="+mj-ea"/>
              <a:ea typeface="+mj-ea"/>
            </a:endParaRPr>
          </a:p>
          <a:p>
            <a:r>
              <a:rPr lang="x-none" altLang="zh-CN">
                <a:solidFill>
                  <a:srgbClr val="1296DB"/>
                </a:solidFill>
                <a:latin typeface="+mj-ea"/>
                <a:ea typeface="+mj-ea"/>
              </a:rPr>
              <a:t>需求分析师</a:t>
            </a:r>
          </a:p>
        </p:txBody>
      </p:sp>
      <p:sp>
        <p:nvSpPr>
          <p:cNvPr id="10" name="文本框 9"/>
          <p:cNvSpPr txBox="1"/>
          <p:nvPr/>
        </p:nvSpPr>
        <p:spPr>
          <a:xfrm>
            <a:off x="7665085" y="2660650"/>
            <a:ext cx="1783080" cy="384810"/>
          </a:xfrm>
          <a:prstGeom prst="rect">
            <a:avLst/>
          </a:prstGeom>
          <a:noFill/>
        </p:spPr>
        <p:txBody>
          <a:bodyPr wrap="none" rtlCol="0">
            <a:spAutoFit/>
          </a:bodyPr>
          <a:lstStyle/>
          <a:p>
            <a:r>
              <a:rPr lang="x-none" altLang="zh-CN">
                <a:solidFill>
                  <a:srgbClr val="1296DB"/>
                </a:solidFill>
                <a:latin typeface="+mj-ea"/>
                <a:ea typeface="+mj-ea"/>
              </a:rPr>
              <a:t>网络运维工程师</a:t>
            </a:r>
          </a:p>
        </p:txBody>
      </p:sp>
      <p:sp>
        <p:nvSpPr>
          <p:cNvPr id="11" name="文本框 10"/>
          <p:cNvSpPr txBox="1"/>
          <p:nvPr/>
        </p:nvSpPr>
        <p:spPr>
          <a:xfrm>
            <a:off x="847090" y="5177155"/>
            <a:ext cx="1783080" cy="384810"/>
          </a:xfrm>
          <a:prstGeom prst="rect">
            <a:avLst/>
          </a:prstGeom>
          <a:noFill/>
        </p:spPr>
        <p:txBody>
          <a:bodyPr wrap="none" rtlCol="0">
            <a:spAutoFit/>
          </a:bodyPr>
          <a:lstStyle/>
          <a:p>
            <a:r>
              <a:rPr lang="x-none" altLang="zh-CN">
                <a:solidFill>
                  <a:srgbClr val="1296DB"/>
                </a:solidFill>
                <a:latin typeface="+mj-ea"/>
                <a:ea typeface="+mj-ea"/>
              </a:rPr>
              <a:t>网络运维工程师</a:t>
            </a:r>
          </a:p>
        </p:txBody>
      </p:sp>
      <p:sp>
        <p:nvSpPr>
          <p:cNvPr id="12" name="文本框 11"/>
          <p:cNvSpPr txBox="1"/>
          <p:nvPr/>
        </p:nvSpPr>
        <p:spPr>
          <a:xfrm>
            <a:off x="4427855" y="5186045"/>
            <a:ext cx="1783080" cy="384810"/>
          </a:xfrm>
          <a:prstGeom prst="rect">
            <a:avLst/>
          </a:prstGeom>
          <a:noFill/>
        </p:spPr>
        <p:txBody>
          <a:bodyPr wrap="none" rtlCol="0">
            <a:spAutoFit/>
          </a:bodyPr>
          <a:lstStyle/>
          <a:p>
            <a:r>
              <a:rPr lang="x-none" altLang="zh-CN">
                <a:solidFill>
                  <a:srgbClr val="1296DB"/>
                </a:solidFill>
                <a:latin typeface="+mj-ea"/>
                <a:ea typeface="+mj-ea"/>
              </a:rPr>
              <a:t>网络运维工程师</a:t>
            </a:r>
          </a:p>
        </p:txBody>
      </p:sp>
      <p:sp>
        <p:nvSpPr>
          <p:cNvPr id="13" name="文本框 12"/>
          <p:cNvSpPr txBox="1"/>
          <p:nvPr/>
        </p:nvSpPr>
        <p:spPr>
          <a:xfrm>
            <a:off x="7963535" y="5123180"/>
            <a:ext cx="1325880" cy="659130"/>
          </a:xfrm>
          <a:prstGeom prst="rect">
            <a:avLst/>
          </a:prstGeom>
          <a:noFill/>
        </p:spPr>
        <p:txBody>
          <a:bodyPr wrap="none" rtlCol="0">
            <a:spAutoFit/>
          </a:bodyPr>
          <a:lstStyle/>
          <a:p>
            <a:r>
              <a:rPr lang="x-none" altLang="zh-CN">
                <a:solidFill>
                  <a:srgbClr val="1296DB"/>
                </a:solidFill>
                <a:latin typeface="+mj-ea"/>
                <a:ea typeface="+mj-ea"/>
              </a:rPr>
              <a:t>财务主管</a:t>
            </a:r>
            <a:endParaRPr lang="x-none" altLang="zh-CN">
              <a:solidFill>
                <a:srgbClr val="1296DB"/>
              </a:solidFill>
              <a:latin typeface="+mj-ea"/>
              <a:ea typeface="+mj-ea"/>
            </a:endParaRPr>
          </a:p>
          <a:p>
            <a:r>
              <a:rPr lang="x-none" altLang="zh-CN">
                <a:solidFill>
                  <a:srgbClr val="1296DB"/>
                </a:solidFill>
                <a:latin typeface="+mj-ea"/>
                <a:ea typeface="+mj-ea"/>
              </a:rPr>
              <a:t>市场分析师</a:t>
            </a:r>
            <a:endParaRPr lang="x-none" altLang="zh-CN"/>
          </a:p>
        </p:txBody>
      </p:sp>
      <p:sp>
        <p:nvSpPr>
          <p:cNvPr id="14" name="文本框 13"/>
          <p:cNvSpPr txBox="1"/>
          <p:nvPr/>
        </p:nvSpPr>
        <p:spPr>
          <a:xfrm>
            <a:off x="2240915" y="2075815"/>
            <a:ext cx="640080" cy="384810"/>
          </a:xfrm>
          <a:prstGeom prst="rect">
            <a:avLst/>
          </a:prstGeom>
          <a:noFill/>
        </p:spPr>
        <p:txBody>
          <a:bodyPr wrap="none" rtlCol="0">
            <a:spAutoFit/>
          </a:bodyPr>
          <a:lstStyle/>
          <a:p>
            <a:r>
              <a:rPr lang="x-none" altLang="zh-CN">
                <a:solidFill>
                  <a:srgbClr val="1296DB"/>
                </a:solidFill>
                <a:latin typeface="+mj-ea"/>
                <a:ea typeface="+mj-ea"/>
              </a:rPr>
              <a:t>老张</a:t>
            </a:r>
          </a:p>
        </p:txBody>
      </p:sp>
      <p:sp>
        <p:nvSpPr>
          <p:cNvPr id="15" name="文本框 14"/>
          <p:cNvSpPr txBox="1"/>
          <p:nvPr/>
        </p:nvSpPr>
        <p:spPr>
          <a:xfrm>
            <a:off x="5890895" y="2075815"/>
            <a:ext cx="640080" cy="384810"/>
          </a:xfrm>
          <a:prstGeom prst="rect">
            <a:avLst/>
          </a:prstGeom>
          <a:noFill/>
        </p:spPr>
        <p:txBody>
          <a:bodyPr wrap="none" rtlCol="0">
            <a:spAutoFit/>
          </a:bodyPr>
          <a:lstStyle/>
          <a:p>
            <a:r>
              <a:rPr lang="x-none" altLang="zh-CN">
                <a:solidFill>
                  <a:srgbClr val="1296DB"/>
                </a:solidFill>
                <a:latin typeface="+mj-ea"/>
                <a:ea typeface="+mj-ea"/>
              </a:rPr>
              <a:t>小杨</a:t>
            </a:r>
          </a:p>
        </p:txBody>
      </p:sp>
      <p:sp>
        <p:nvSpPr>
          <p:cNvPr id="16" name="文本框 15"/>
          <p:cNvSpPr txBox="1"/>
          <p:nvPr/>
        </p:nvSpPr>
        <p:spPr>
          <a:xfrm>
            <a:off x="9113520" y="2091055"/>
            <a:ext cx="640080" cy="384810"/>
          </a:xfrm>
          <a:prstGeom prst="rect">
            <a:avLst/>
          </a:prstGeom>
          <a:noFill/>
        </p:spPr>
        <p:txBody>
          <a:bodyPr wrap="none" rtlCol="0">
            <a:spAutoFit/>
          </a:bodyPr>
          <a:lstStyle/>
          <a:p>
            <a:r>
              <a:rPr lang="x-none" altLang="zh-CN">
                <a:solidFill>
                  <a:srgbClr val="1296DB"/>
                </a:solidFill>
                <a:latin typeface="+mj-ea"/>
                <a:ea typeface="+mj-ea"/>
              </a:rPr>
              <a:t>小明</a:t>
            </a:r>
          </a:p>
        </p:txBody>
      </p:sp>
      <p:sp>
        <p:nvSpPr>
          <p:cNvPr id="17" name="文本框 16"/>
          <p:cNvSpPr txBox="1"/>
          <p:nvPr/>
        </p:nvSpPr>
        <p:spPr>
          <a:xfrm>
            <a:off x="2306955" y="4620260"/>
            <a:ext cx="640080" cy="384810"/>
          </a:xfrm>
          <a:prstGeom prst="rect">
            <a:avLst/>
          </a:prstGeom>
          <a:noFill/>
        </p:spPr>
        <p:txBody>
          <a:bodyPr wrap="none" rtlCol="0">
            <a:spAutoFit/>
          </a:bodyPr>
          <a:lstStyle/>
          <a:p>
            <a:r>
              <a:rPr lang="x-none" altLang="zh-CN">
                <a:solidFill>
                  <a:srgbClr val="1296DB"/>
                </a:solidFill>
                <a:latin typeface="+mj-ea"/>
                <a:ea typeface="+mj-ea"/>
              </a:rPr>
              <a:t>老崔</a:t>
            </a:r>
          </a:p>
        </p:txBody>
      </p:sp>
      <p:sp>
        <p:nvSpPr>
          <p:cNvPr id="18" name="文本框 17"/>
          <p:cNvSpPr txBox="1"/>
          <p:nvPr/>
        </p:nvSpPr>
        <p:spPr>
          <a:xfrm>
            <a:off x="5915025" y="4587875"/>
            <a:ext cx="640080" cy="384810"/>
          </a:xfrm>
          <a:prstGeom prst="rect">
            <a:avLst/>
          </a:prstGeom>
          <a:noFill/>
        </p:spPr>
        <p:txBody>
          <a:bodyPr wrap="none" rtlCol="0">
            <a:spAutoFit/>
          </a:bodyPr>
          <a:lstStyle/>
          <a:p>
            <a:r>
              <a:rPr lang="x-none" altLang="zh-CN">
                <a:solidFill>
                  <a:srgbClr val="1296DB"/>
                </a:solidFill>
                <a:latin typeface="+mj-ea"/>
                <a:ea typeface="+mj-ea"/>
              </a:rPr>
              <a:t>老王</a:t>
            </a:r>
          </a:p>
        </p:txBody>
      </p:sp>
      <p:sp>
        <p:nvSpPr>
          <p:cNvPr id="19" name="文本框 18"/>
          <p:cNvSpPr txBox="1"/>
          <p:nvPr/>
        </p:nvSpPr>
        <p:spPr>
          <a:xfrm>
            <a:off x="9083040" y="4568825"/>
            <a:ext cx="640080" cy="384810"/>
          </a:xfrm>
          <a:prstGeom prst="rect">
            <a:avLst/>
          </a:prstGeom>
          <a:noFill/>
        </p:spPr>
        <p:txBody>
          <a:bodyPr wrap="none" rtlCol="0">
            <a:spAutoFit/>
          </a:bodyPr>
          <a:lstStyle/>
          <a:p>
            <a:r>
              <a:rPr lang="x-none" altLang="zh-CN">
                <a:solidFill>
                  <a:srgbClr val="1296DB"/>
                </a:solidFill>
                <a:latin typeface="+mj-ea"/>
                <a:ea typeface="+mj-ea"/>
              </a:rPr>
              <a:t>小李</a:t>
            </a:r>
          </a:p>
        </p:txBody>
      </p:sp>
      <p:sp>
        <p:nvSpPr>
          <p:cNvPr id="20" name="文本框 19"/>
          <p:cNvSpPr txBox="1"/>
          <p:nvPr/>
        </p:nvSpPr>
        <p:spPr>
          <a:xfrm>
            <a:off x="3900170" y="698500"/>
            <a:ext cx="3976370" cy="743585"/>
          </a:xfrm>
          <a:prstGeom prst="rect">
            <a:avLst/>
          </a:prstGeom>
          <a:noFill/>
        </p:spPr>
        <p:txBody>
          <a:bodyPr wrap="square" rtlCol="0">
            <a:spAutoFit/>
          </a:bodyPr>
          <a:p>
            <a:r>
              <a:rPr lang="x-none" altLang="zh-CN" sz="4000">
                <a:solidFill>
                  <a:srgbClr val="00B0F0"/>
                </a:solidFill>
              </a:rPr>
              <a:t>老段前面那小队</a:t>
            </a:r>
            <a:endParaRPr lang="x-none" altLang="zh-CN" sz="4000">
              <a:solidFill>
                <a:srgbClr val="00B0F0"/>
              </a:solidFil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互联网"/>
          <p:cNvPicPr>
            <a:picLocks noChangeAspect="1"/>
          </p:cNvPicPr>
          <p:nvPr/>
        </p:nvPicPr>
        <p:blipFill>
          <a:blip r:embed="rId1"/>
          <a:stretch>
            <a:fillRect/>
          </a:stretch>
        </p:blipFill>
        <p:spPr>
          <a:xfrm>
            <a:off x="4953635" y="647065"/>
            <a:ext cx="981075" cy="541020"/>
          </a:xfrm>
          <a:prstGeom prst="rect">
            <a:avLst/>
          </a:prstGeom>
        </p:spPr>
      </p:pic>
      <p:pic>
        <p:nvPicPr>
          <p:cNvPr id="3" name="图片 2" descr="路由器"/>
          <p:cNvPicPr>
            <a:picLocks noChangeAspect="1"/>
          </p:cNvPicPr>
          <p:nvPr/>
        </p:nvPicPr>
        <p:blipFill>
          <a:blip r:embed="rId2"/>
          <a:stretch>
            <a:fillRect/>
          </a:stretch>
        </p:blipFill>
        <p:spPr>
          <a:xfrm>
            <a:off x="4959985" y="1393825"/>
            <a:ext cx="1025525" cy="715645"/>
          </a:xfrm>
          <a:prstGeom prst="rect">
            <a:avLst/>
          </a:prstGeom>
        </p:spPr>
      </p:pic>
      <p:pic>
        <p:nvPicPr>
          <p:cNvPr id="4" name="图片 3" descr="三层交换机"/>
          <p:cNvPicPr>
            <a:picLocks noChangeAspect="1"/>
          </p:cNvPicPr>
          <p:nvPr/>
        </p:nvPicPr>
        <p:blipFill>
          <a:blip r:embed="rId3"/>
          <a:stretch>
            <a:fillRect/>
          </a:stretch>
        </p:blipFill>
        <p:spPr>
          <a:xfrm>
            <a:off x="4940935" y="2186305"/>
            <a:ext cx="1082675" cy="1082040"/>
          </a:xfrm>
          <a:prstGeom prst="rect">
            <a:avLst/>
          </a:prstGeom>
        </p:spPr>
      </p:pic>
      <p:pic>
        <p:nvPicPr>
          <p:cNvPr id="5" name="图片 4" descr="交换机"/>
          <p:cNvPicPr>
            <a:picLocks noChangeAspect="1"/>
          </p:cNvPicPr>
          <p:nvPr/>
        </p:nvPicPr>
        <p:blipFill>
          <a:blip r:embed="rId4"/>
          <a:stretch>
            <a:fillRect/>
          </a:stretch>
        </p:blipFill>
        <p:spPr>
          <a:xfrm>
            <a:off x="2941955" y="3549015"/>
            <a:ext cx="918210" cy="802640"/>
          </a:xfrm>
          <a:prstGeom prst="rect">
            <a:avLst/>
          </a:prstGeom>
        </p:spPr>
      </p:pic>
      <p:pic>
        <p:nvPicPr>
          <p:cNvPr id="6" name="图片 5" descr="交换机"/>
          <p:cNvPicPr>
            <a:picLocks noChangeAspect="1"/>
          </p:cNvPicPr>
          <p:nvPr/>
        </p:nvPicPr>
        <p:blipFill>
          <a:blip r:embed="rId4"/>
          <a:stretch>
            <a:fillRect/>
          </a:stretch>
        </p:blipFill>
        <p:spPr>
          <a:xfrm>
            <a:off x="4355465" y="3521075"/>
            <a:ext cx="918210" cy="802640"/>
          </a:xfrm>
          <a:prstGeom prst="rect">
            <a:avLst/>
          </a:prstGeom>
        </p:spPr>
      </p:pic>
      <p:pic>
        <p:nvPicPr>
          <p:cNvPr id="7" name="图片 6" descr="交换机"/>
          <p:cNvPicPr>
            <a:picLocks noChangeAspect="1"/>
          </p:cNvPicPr>
          <p:nvPr/>
        </p:nvPicPr>
        <p:blipFill>
          <a:blip r:embed="rId4"/>
          <a:stretch>
            <a:fillRect/>
          </a:stretch>
        </p:blipFill>
        <p:spPr>
          <a:xfrm>
            <a:off x="5827395" y="3522345"/>
            <a:ext cx="918210" cy="802640"/>
          </a:xfrm>
          <a:prstGeom prst="rect">
            <a:avLst/>
          </a:prstGeom>
        </p:spPr>
      </p:pic>
      <p:pic>
        <p:nvPicPr>
          <p:cNvPr id="8" name="图片 7" descr="交换机"/>
          <p:cNvPicPr>
            <a:picLocks noChangeAspect="1"/>
          </p:cNvPicPr>
          <p:nvPr/>
        </p:nvPicPr>
        <p:blipFill>
          <a:blip r:embed="rId4"/>
          <a:stretch>
            <a:fillRect/>
          </a:stretch>
        </p:blipFill>
        <p:spPr>
          <a:xfrm>
            <a:off x="7319010" y="3513455"/>
            <a:ext cx="918210" cy="802640"/>
          </a:xfrm>
          <a:prstGeom prst="rect">
            <a:avLst/>
          </a:prstGeom>
        </p:spPr>
      </p:pic>
      <p:pic>
        <p:nvPicPr>
          <p:cNvPr id="9" name="图片 8" descr="集群a"/>
          <p:cNvPicPr>
            <a:picLocks noChangeAspect="1"/>
          </p:cNvPicPr>
          <p:nvPr/>
        </p:nvPicPr>
        <p:blipFill>
          <a:blip r:embed="rId5"/>
          <a:stretch>
            <a:fillRect/>
          </a:stretch>
        </p:blipFill>
        <p:spPr>
          <a:xfrm>
            <a:off x="2822575" y="5011420"/>
            <a:ext cx="842010" cy="842010"/>
          </a:xfrm>
          <a:prstGeom prst="rect">
            <a:avLst/>
          </a:prstGeom>
        </p:spPr>
      </p:pic>
      <p:pic>
        <p:nvPicPr>
          <p:cNvPr id="10" name="图片 9" descr="集群a"/>
          <p:cNvPicPr>
            <a:picLocks noChangeAspect="1"/>
          </p:cNvPicPr>
          <p:nvPr/>
        </p:nvPicPr>
        <p:blipFill>
          <a:blip r:embed="rId5"/>
          <a:stretch>
            <a:fillRect/>
          </a:stretch>
        </p:blipFill>
        <p:spPr>
          <a:xfrm>
            <a:off x="4352290" y="5011420"/>
            <a:ext cx="842010" cy="842010"/>
          </a:xfrm>
          <a:prstGeom prst="rect">
            <a:avLst/>
          </a:prstGeom>
        </p:spPr>
      </p:pic>
      <p:pic>
        <p:nvPicPr>
          <p:cNvPr id="11" name="图片 10" descr="集群a"/>
          <p:cNvPicPr>
            <a:picLocks noChangeAspect="1"/>
          </p:cNvPicPr>
          <p:nvPr/>
        </p:nvPicPr>
        <p:blipFill>
          <a:blip r:embed="rId5"/>
          <a:stretch>
            <a:fillRect/>
          </a:stretch>
        </p:blipFill>
        <p:spPr>
          <a:xfrm>
            <a:off x="5882640" y="5041900"/>
            <a:ext cx="842010" cy="842010"/>
          </a:xfrm>
          <a:prstGeom prst="rect">
            <a:avLst/>
          </a:prstGeom>
        </p:spPr>
      </p:pic>
      <p:cxnSp>
        <p:nvCxnSpPr>
          <p:cNvPr id="16" name="直接连接符 15"/>
          <p:cNvCxnSpPr>
            <a:stCxn id="5" idx="2"/>
            <a:endCxn id="9" idx="0"/>
          </p:cNvCxnSpPr>
          <p:nvPr/>
        </p:nvCxnSpPr>
        <p:spPr>
          <a:xfrm flipH="1">
            <a:off x="3243580" y="4351655"/>
            <a:ext cx="157480" cy="65976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2"/>
            <a:endCxn id="10" idx="0"/>
          </p:cNvCxnSpPr>
          <p:nvPr/>
        </p:nvCxnSpPr>
        <p:spPr>
          <a:xfrm flipH="1">
            <a:off x="4773295" y="4323715"/>
            <a:ext cx="41275" cy="68770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2"/>
            <a:endCxn id="11" idx="0"/>
          </p:cNvCxnSpPr>
          <p:nvPr/>
        </p:nvCxnSpPr>
        <p:spPr>
          <a:xfrm>
            <a:off x="6286500" y="4324985"/>
            <a:ext cx="17145" cy="71691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a:endCxn id="29" idx="0"/>
          </p:cNvCxnSpPr>
          <p:nvPr/>
        </p:nvCxnSpPr>
        <p:spPr>
          <a:xfrm flipH="1">
            <a:off x="7552690" y="4316095"/>
            <a:ext cx="225425" cy="73215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 idx="2"/>
          </p:cNvCxnSpPr>
          <p:nvPr/>
        </p:nvCxnSpPr>
        <p:spPr>
          <a:xfrm>
            <a:off x="7778115" y="4316095"/>
            <a:ext cx="668655" cy="81089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779385" y="4323715"/>
            <a:ext cx="1712595" cy="84201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5" idx="0"/>
          </p:cNvCxnSpPr>
          <p:nvPr/>
        </p:nvCxnSpPr>
        <p:spPr>
          <a:xfrm flipH="1">
            <a:off x="3401060" y="2755900"/>
            <a:ext cx="1688465" cy="79311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6" idx="0"/>
          </p:cNvCxnSpPr>
          <p:nvPr/>
        </p:nvCxnSpPr>
        <p:spPr>
          <a:xfrm flipH="1">
            <a:off x="4814570" y="3152775"/>
            <a:ext cx="622935" cy="36830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7" idx="0"/>
          </p:cNvCxnSpPr>
          <p:nvPr/>
        </p:nvCxnSpPr>
        <p:spPr>
          <a:xfrm>
            <a:off x="5485765" y="3133725"/>
            <a:ext cx="800735" cy="38862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8" idx="0"/>
          </p:cNvCxnSpPr>
          <p:nvPr/>
        </p:nvCxnSpPr>
        <p:spPr>
          <a:xfrm>
            <a:off x="5849620" y="2775585"/>
            <a:ext cx="1928495" cy="737870"/>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495925" y="1981835"/>
            <a:ext cx="0" cy="36766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463540" y="1140460"/>
            <a:ext cx="12700" cy="386715"/>
          </a:xfrm>
          <a:prstGeom prst="line">
            <a:avLst/>
          </a:prstGeom>
          <a:ln>
            <a:solidFill>
              <a:srgbClr val="21ACDF"/>
            </a:solidFill>
          </a:ln>
        </p:spPr>
        <p:style>
          <a:lnRef idx="1">
            <a:schemeClr val="accent1"/>
          </a:lnRef>
          <a:fillRef idx="0">
            <a:schemeClr val="accent1"/>
          </a:fillRef>
          <a:effectRef idx="0">
            <a:schemeClr val="accent1"/>
          </a:effectRef>
          <a:fontRef idx="minor">
            <a:schemeClr val="tx1"/>
          </a:fontRef>
        </p:style>
      </p:cxnSp>
      <p:pic>
        <p:nvPicPr>
          <p:cNvPr id="15" name="图片 14" descr="邮件服务器 (1)"/>
          <p:cNvPicPr>
            <a:picLocks noChangeAspect="1"/>
          </p:cNvPicPr>
          <p:nvPr/>
        </p:nvPicPr>
        <p:blipFill>
          <a:blip r:embed="rId6"/>
          <a:stretch>
            <a:fillRect/>
          </a:stretch>
        </p:blipFill>
        <p:spPr>
          <a:xfrm>
            <a:off x="8077200" y="4994910"/>
            <a:ext cx="792480" cy="1014095"/>
          </a:xfrm>
          <a:prstGeom prst="rect">
            <a:avLst/>
          </a:prstGeom>
        </p:spPr>
      </p:pic>
      <p:pic>
        <p:nvPicPr>
          <p:cNvPr id="28" name="图片 27" descr="dns服务器 (1)"/>
          <p:cNvPicPr>
            <a:picLocks noChangeAspect="1"/>
          </p:cNvPicPr>
          <p:nvPr/>
        </p:nvPicPr>
        <p:blipFill>
          <a:blip r:embed="rId7"/>
          <a:stretch>
            <a:fillRect/>
          </a:stretch>
        </p:blipFill>
        <p:spPr>
          <a:xfrm>
            <a:off x="9022715" y="5029835"/>
            <a:ext cx="810895" cy="995680"/>
          </a:xfrm>
          <a:prstGeom prst="rect">
            <a:avLst/>
          </a:prstGeom>
        </p:spPr>
      </p:pic>
      <p:pic>
        <p:nvPicPr>
          <p:cNvPr id="29" name="图片 28" descr="web服务器 (1)"/>
          <p:cNvPicPr>
            <a:picLocks noChangeAspect="1"/>
          </p:cNvPicPr>
          <p:nvPr/>
        </p:nvPicPr>
        <p:blipFill>
          <a:blip r:embed="rId8"/>
          <a:stretch>
            <a:fillRect/>
          </a:stretch>
        </p:blipFill>
        <p:spPr>
          <a:xfrm>
            <a:off x="7141845" y="5048250"/>
            <a:ext cx="821690" cy="917575"/>
          </a:xfrm>
          <a:prstGeom prst="rect">
            <a:avLst/>
          </a:prstGeom>
        </p:spPr>
      </p:pic>
      <p:sp>
        <p:nvSpPr>
          <p:cNvPr id="13" name="文本框 12"/>
          <p:cNvSpPr txBox="1"/>
          <p:nvPr/>
        </p:nvSpPr>
        <p:spPr>
          <a:xfrm>
            <a:off x="1947545" y="556260"/>
            <a:ext cx="1097280" cy="384810"/>
          </a:xfrm>
          <a:prstGeom prst="rect">
            <a:avLst/>
          </a:prstGeom>
          <a:noFill/>
        </p:spPr>
        <p:txBody>
          <a:bodyPr wrap="none" rtlCol="0" anchor="t">
            <a:spAutoFit/>
          </a:bodyPr>
          <a:p>
            <a:r>
              <a:rPr lang="zh-CN" altLang="en-US">
                <a:solidFill>
                  <a:srgbClr val="1296DB"/>
                </a:solidFill>
                <a:latin typeface="+mj-ea"/>
                <a:ea typeface="+mj-ea"/>
                <a:sym typeface="+mn-ea"/>
              </a:rPr>
              <a:t>问题分析</a:t>
            </a:r>
            <a:endParaRPr lang="zh-CN" altLang="en-US"/>
          </a:p>
        </p:txBody>
      </p:sp>
      <p:pic>
        <p:nvPicPr>
          <p:cNvPr id="14" name="图片 13" descr="问题"/>
          <p:cNvPicPr>
            <a:picLocks noChangeAspect="1"/>
          </p:cNvPicPr>
          <p:nvPr/>
        </p:nvPicPr>
        <p:blipFill>
          <a:blip r:embed="rId9"/>
          <a:stretch>
            <a:fillRect/>
          </a:stretch>
        </p:blipFill>
        <p:spPr>
          <a:xfrm>
            <a:off x="1019810" y="240030"/>
            <a:ext cx="861695" cy="861695"/>
          </a:xfrm>
          <a:prstGeom prst="rect">
            <a:avLst/>
          </a:prstGeom>
        </p:spPr>
      </p:pic>
      <p:sp>
        <p:nvSpPr>
          <p:cNvPr id="30" name="文本框 29"/>
          <p:cNvSpPr txBox="1"/>
          <p:nvPr/>
        </p:nvSpPr>
        <p:spPr>
          <a:xfrm>
            <a:off x="1304290" y="1165225"/>
            <a:ext cx="2540000" cy="2030730"/>
          </a:xfrm>
          <a:prstGeom prst="rect">
            <a:avLst/>
          </a:prstGeom>
          <a:noFill/>
        </p:spPr>
        <p:txBody>
          <a:bodyPr wrap="square" rtlCol="0" anchor="t">
            <a:spAutoFit/>
          </a:bodyPr>
          <a:p>
            <a:r>
              <a:rPr lang="x-none" altLang="zh-CN">
                <a:solidFill>
                  <a:srgbClr val="1296DB"/>
                </a:solidFill>
                <a:latin typeface="+mn-ea"/>
                <a:sym typeface="+mn-ea"/>
              </a:rPr>
              <a:t>– 接入层交换机只与同一个三层交换机相连,存在单点故障而影响网络通信。</a:t>
            </a:r>
            <a:endParaRPr lang="x-none" altLang="zh-CN">
              <a:solidFill>
                <a:srgbClr val="1296DB"/>
              </a:solidFill>
              <a:latin typeface="+mn-ea"/>
            </a:endParaRPr>
          </a:p>
          <a:p>
            <a:endParaRPr lang="x-none" altLang="zh-CN">
              <a:solidFill>
                <a:srgbClr val="1296DB"/>
              </a:solidFill>
              <a:latin typeface="+mn-ea"/>
            </a:endParaRPr>
          </a:p>
          <a:p>
            <a:r>
              <a:rPr lang="x-none" altLang="zh-CN">
                <a:solidFill>
                  <a:srgbClr val="1296DB"/>
                </a:solidFill>
                <a:latin typeface="+mn-ea"/>
                <a:sym typeface="+mn-ea"/>
              </a:rPr>
              <a:t>– 互联网连接单一服务商</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1000" fill="hold"/>
                                        <p:tgtEl>
                                          <p:spTgt spid="30"/>
                                        </p:tgtEl>
                                        <p:attrNameLst>
                                          <p:attrName>ppt_x</p:attrName>
                                        </p:attrNameLst>
                                      </p:cBhvr>
                                      <p:tavLst>
                                        <p:tav tm="0">
                                          <p:val>
                                            <p:strVal val="#ppt_x"/>
                                          </p:val>
                                        </p:tav>
                                        <p:tav tm="100000">
                                          <p:val>
                                            <p:strVal val="#ppt_x"/>
                                          </p:val>
                                        </p:tav>
                                      </p:tavLst>
                                    </p:anim>
                                    <p:anim calcmode="lin" valueType="num">
                                      <p:cBhvr additive="base">
                                        <p:cTn id="16"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需求"/>
          <p:cNvPicPr>
            <a:picLocks noChangeAspect="1"/>
          </p:cNvPicPr>
          <p:nvPr/>
        </p:nvPicPr>
        <p:blipFill>
          <a:blip r:embed="rId1"/>
          <a:stretch>
            <a:fillRect/>
          </a:stretch>
        </p:blipFill>
        <p:spPr>
          <a:xfrm>
            <a:off x="3018155" y="2631440"/>
            <a:ext cx="1421765" cy="1421765"/>
          </a:xfrm>
          <a:prstGeom prst="rect">
            <a:avLst/>
          </a:prstGeom>
        </p:spPr>
      </p:pic>
      <p:sp>
        <p:nvSpPr>
          <p:cNvPr id="3" name="文本框 2"/>
          <p:cNvSpPr txBox="1"/>
          <p:nvPr/>
        </p:nvSpPr>
        <p:spPr>
          <a:xfrm>
            <a:off x="5060315" y="3046095"/>
            <a:ext cx="2418080" cy="808990"/>
          </a:xfrm>
          <a:prstGeom prst="rect">
            <a:avLst/>
          </a:prstGeom>
          <a:noFill/>
        </p:spPr>
        <p:txBody>
          <a:bodyPr wrap="none" rtlCol="0">
            <a:spAutoFit/>
          </a:bodyPr>
          <a:lstStyle/>
          <a:p>
            <a:r>
              <a:rPr lang="x-none" altLang="zh-CN" sz="4400">
                <a:solidFill>
                  <a:srgbClr val="1296DB"/>
                </a:solidFill>
                <a:latin typeface="+mj-ea"/>
                <a:ea typeface="+mj-ea"/>
              </a:rPr>
              <a:t>项目需求</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4585" y="1889125"/>
            <a:ext cx="10800715" cy="4297680"/>
          </a:xfrm>
          <a:prstGeom prst="rect">
            <a:avLst/>
          </a:prstGeom>
          <a:noFill/>
        </p:spPr>
        <p:txBody>
          <a:bodyPr wrap="square" rtlCol="0" anchor="t">
            <a:spAutoFit/>
          </a:bodyPr>
          <a:lstStyle/>
          <a:p>
            <a:endParaRPr lang="zh-CN" altLang="en-US"/>
          </a:p>
          <a:p>
            <a:endParaRPr lang="zh-CN" altLang="en-US"/>
          </a:p>
          <a:p>
            <a:r>
              <a:rPr lang="x-none" altLang="zh-CN" sz="2400">
                <a:solidFill>
                  <a:srgbClr val="1296DB"/>
                </a:solidFill>
                <a:latin typeface="+mn-ea"/>
              </a:rPr>
              <a:t>– 为提高主机对本公司网络服务访问的可靠性,需要使用很多的冗余技术。</a:t>
            </a:r>
            <a:endParaRPr lang="x-none" altLang="zh-CN" sz="2400">
              <a:solidFill>
                <a:srgbClr val="1296DB"/>
              </a:solidFill>
              <a:latin typeface="+mn-ea"/>
            </a:endParaRPr>
          </a:p>
          <a:p>
            <a:endParaRPr lang="x-none" altLang="zh-CN" sz="2400">
              <a:solidFill>
                <a:srgbClr val="1296DB"/>
              </a:solidFill>
              <a:latin typeface="+mn-ea"/>
            </a:endParaRPr>
          </a:p>
          <a:p>
            <a:r>
              <a:rPr lang="x-none" altLang="zh-CN" sz="2400">
                <a:solidFill>
                  <a:srgbClr val="1296DB"/>
                </a:solidFill>
                <a:latin typeface="+mn-ea"/>
              </a:rPr>
              <a:t>– 为了提高链路带宽需使用了以太网通道;</a:t>
            </a:r>
            <a:endParaRPr lang="x-none" altLang="zh-CN" sz="2400">
              <a:solidFill>
                <a:srgbClr val="1296DB"/>
              </a:solidFill>
              <a:latin typeface="+mn-ea"/>
            </a:endParaRPr>
          </a:p>
          <a:p>
            <a:endParaRPr lang="x-none" altLang="zh-CN" sz="2400">
              <a:solidFill>
                <a:srgbClr val="1296DB"/>
              </a:solidFill>
              <a:latin typeface="+mn-ea"/>
            </a:endParaRPr>
          </a:p>
          <a:p>
            <a:r>
              <a:rPr lang="x-none" altLang="zh-CN" sz="2400">
                <a:solidFill>
                  <a:srgbClr val="1296DB"/>
                </a:solidFill>
                <a:latin typeface="+mn-ea"/>
              </a:rPr>
              <a:t>– 为了保证局域网络不会因为线路故障影响网络通信使用了冗余线路;</a:t>
            </a:r>
            <a:endParaRPr lang="x-none" altLang="zh-CN" sz="2400">
              <a:solidFill>
                <a:srgbClr val="1296DB"/>
              </a:solidFill>
              <a:latin typeface="+mn-ea"/>
            </a:endParaRPr>
          </a:p>
          <a:p>
            <a:endParaRPr lang="x-none" altLang="zh-CN" sz="2400">
              <a:solidFill>
                <a:srgbClr val="1296DB"/>
              </a:solidFill>
              <a:latin typeface="+mn-ea"/>
            </a:endParaRPr>
          </a:p>
          <a:p>
            <a:r>
              <a:rPr lang="x-none" altLang="zh-CN" sz="2400">
                <a:solidFill>
                  <a:srgbClr val="1296DB"/>
                </a:solidFill>
                <a:latin typeface="+mn-ea"/>
              </a:rPr>
              <a:t>– 为了保证服务器不会因为使用单一网关而出现的单点失败影响网络通信需要网关冗余;</a:t>
            </a:r>
            <a:endParaRPr lang="x-none" altLang="zh-CN" sz="2400">
              <a:solidFill>
                <a:srgbClr val="1296DB"/>
              </a:solidFill>
              <a:latin typeface="+mn-ea"/>
            </a:endParaRPr>
          </a:p>
          <a:p>
            <a:endParaRPr lang="x-none" altLang="zh-CN" sz="2400">
              <a:solidFill>
                <a:srgbClr val="1296DB"/>
              </a:solidFill>
              <a:latin typeface="+mn-ea"/>
            </a:endParaRPr>
          </a:p>
          <a:p>
            <a:r>
              <a:rPr lang="x-none" altLang="zh-CN" sz="2400">
                <a:solidFill>
                  <a:srgbClr val="1296DB"/>
                </a:solidFill>
                <a:latin typeface="+mn-ea"/>
              </a:rPr>
              <a:t>– 为了保证到互联网的高可用接入需使用了冗余互联网连接。</a:t>
            </a:r>
          </a:p>
        </p:txBody>
      </p:sp>
      <p:sp>
        <p:nvSpPr>
          <p:cNvPr id="3" name="文本框 2"/>
          <p:cNvSpPr txBox="1"/>
          <p:nvPr/>
        </p:nvSpPr>
        <p:spPr>
          <a:xfrm>
            <a:off x="2257425" y="1262380"/>
            <a:ext cx="2011680" cy="678815"/>
          </a:xfrm>
          <a:prstGeom prst="rect">
            <a:avLst/>
          </a:prstGeom>
          <a:noFill/>
        </p:spPr>
        <p:txBody>
          <a:bodyPr wrap="none" rtlCol="0" anchor="t">
            <a:spAutoFit/>
          </a:bodyPr>
          <a:lstStyle/>
          <a:p>
            <a:r>
              <a:rPr lang="zh-CN" altLang="en-US" sz="3600">
                <a:solidFill>
                  <a:srgbClr val="1296DB"/>
                </a:solidFill>
                <a:latin typeface="+mj-ea"/>
                <a:ea typeface="+mj-ea"/>
                <a:sym typeface="+mn-ea"/>
              </a:rPr>
              <a:t>项目需求</a:t>
            </a:r>
            <a:endParaRPr lang="zh-CN" altLang="en-US"/>
          </a:p>
        </p:txBody>
      </p:sp>
      <p:pic>
        <p:nvPicPr>
          <p:cNvPr id="4" name="图片 3" descr="需求"/>
          <p:cNvPicPr>
            <a:picLocks noChangeAspect="1"/>
          </p:cNvPicPr>
          <p:nvPr/>
        </p:nvPicPr>
        <p:blipFill>
          <a:blip r:embed="rId1"/>
          <a:stretch>
            <a:fillRect/>
          </a:stretch>
        </p:blipFill>
        <p:spPr>
          <a:xfrm>
            <a:off x="454025" y="763905"/>
            <a:ext cx="1421765" cy="1421765"/>
          </a:xfrm>
          <a:prstGeom prst="rect">
            <a:avLst/>
          </a:prstGeom>
        </p:spPr>
      </p:pic>
    </p:spTree>
  </p:cSld>
  <p:clrMapOvr>
    <a:masterClrMapping/>
  </p:clrMapOvr>
  <p:transition spd="med">
    <p:fade/>
  </p:transition>
</p:sld>
</file>

<file path=ppt/theme/theme1.xml><?xml version="1.0" encoding="utf-8"?>
<a:theme xmlns:a="http://schemas.openxmlformats.org/drawingml/2006/main" name="Office 主题​​">
  <a:themeElements>
    <a:clrScheme name="0008">
      <a:dk1>
        <a:srgbClr val="000000"/>
      </a:dk1>
      <a:lt1>
        <a:srgbClr val="FFFFFF"/>
      </a:lt1>
      <a:dk2>
        <a:srgbClr val="3F3F3F"/>
      </a:dk2>
      <a:lt2>
        <a:srgbClr val="E7E6E6"/>
      </a:lt2>
      <a:accent1>
        <a:srgbClr val="273A4F"/>
      </a:accent1>
      <a:accent2>
        <a:srgbClr val="FFC32B"/>
      </a:accent2>
      <a:accent3>
        <a:srgbClr val="273A4F"/>
      </a:accent3>
      <a:accent4>
        <a:srgbClr val="FFC32B"/>
      </a:accent4>
      <a:accent5>
        <a:srgbClr val="273A4F"/>
      </a:accent5>
      <a:accent6>
        <a:srgbClr val="FFC32B"/>
      </a:accent6>
      <a:hlink>
        <a:srgbClr val="273A4F"/>
      </a:hlink>
      <a:folHlink>
        <a:srgbClr val="FFC32B"/>
      </a:folHlink>
    </a:clrScheme>
    <a:fontScheme name="vnqhzbk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dpi="0" rotWithShape="1">
          <a:srcRect/>
          <a:stretch>
            <a:fillRect/>
          </a:stretch>
        </a:blipFill>
        <a:ln w="12700" cap="flat" cmpd="sng" algn="ctr">
          <a:noFill/>
          <a:prstDash val="solid"/>
          <a:miter lim="800000"/>
        </a:ln>
      </a:spPr>
      <a:bodyPr anchor="ctr"/>
      <a:lstStyle>
        <a:defPPr algn="ctr">
          <a:defRPr>
            <a:latin typeface="Arial" panose="02080604020202020204" charset="0"/>
            <a:ea typeface="微软雅黑" pitchFamily="34" charset="-122"/>
            <a:sym typeface="Arial" panose="0208060402020202020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2467</Words>
  <Application>Kingsoft Office WPP</Application>
  <PresentationFormat>宽屏</PresentationFormat>
  <Paragraphs>451</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蓝色黄色</dc:title>
  <dc:creator>第一PPT</dc:creator>
  <cp:keywords>www.1ppt.com</cp:keywords>
  <dc:description>www.1ppt.com</dc:description>
  <cp:lastModifiedBy>root</cp:lastModifiedBy>
  <cp:revision>140</cp:revision>
  <dcterms:created xsi:type="dcterms:W3CDTF">2018-09-06T08:43:39Z</dcterms:created>
  <dcterms:modified xsi:type="dcterms:W3CDTF">2018-09-06T08:43:39Z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