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99"/>
    <a:srgbClr val="0000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58177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2907882"/>
            <a:ext cx="8515671" cy="863313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66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520" y="3925328"/>
            <a:ext cx="8645737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0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8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6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05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7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6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1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5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2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7020-7191-48FE-B228-4BB8F76FB8E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23528" y="2907882"/>
            <a:ext cx="8515671" cy="863313"/>
          </a:xfrm>
        </p:spPr>
        <p:txBody>
          <a:bodyPr/>
          <a:lstStyle/>
          <a:p>
            <a:pPr algn="ctr"/>
            <a:r>
              <a:rPr lang="en-US" dirty="0"/>
              <a:t>Spring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1003-8C4C-4720-9561-9BAF646DD04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555C-44C9-4C46-A877-EBFB62E7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0A08-D36E-48AC-8AD7-BCC191D8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컨테이너는이 구성 메타 데이터가 실제로 작성된 형식과 완전히 분리되어있다</a:t>
            </a:r>
            <a:r>
              <a:rPr lang="en-US" altLang="ko-KR" dirty="0"/>
              <a:t>. </a:t>
            </a:r>
            <a:r>
              <a:rPr lang="ko-KR" altLang="en-US" dirty="0"/>
              <a:t>스프링 컨테이너에 </a:t>
            </a:r>
            <a:r>
              <a:rPr lang="en-US" altLang="ko-KR" dirty="0"/>
              <a:t>bean</a:t>
            </a:r>
            <a:r>
              <a:rPr lang="ko-KR" altLang="en-US" dirty="0"/>
              <a:t>을 정의하는 방법은 크게 세가지로 나누어 집니다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기반 구성 파일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어노테이션</a:t>
            </a:r>
            <a:r>
              <a:rPr lang="en-US" altLang="ko-KR" dirty="0"/>
              <a:t>(Annotation-based)</a:t>
            </a:r>
            <a:r>
              <a:rPr lang="ko-KR" altLang="en-US" dirty="0"/>
              <a:t> 기반 구성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기반 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6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A1DC-6984-4EA9-902E-B0E50749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D7D-05C1-48F2-9DAC-34502E6D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을 정의 할 때 해당 </a:t>
            </a:r>
            <a:r>
              <a:rPr lang="en-US" altLang="ko-KR" dirty="0"/>
              <a:t>bean</a:t>
            </a:r>
            <a:r>
              <a:rPr lang="ko-KR" altLang="en-US" dirty="0"/>
              <a:t>에 대한 범위를 선언 할 수있는 옵션이 있습니다</a:t>
            </a:r>
            <a:r>
              <a:rPr lang="en-US" altLang="ko-KR" dirty="0"/>
              <a:t>. </a:t>
            </a:r>
            <a:r>
              <a:rPr lang="ko-KR" altLang="en-US" dirty="0"/>
              <a:t>예를 들어 </a:t>
            </a:r>
            <a:r>
              <a:rPr lang="en-US" altLang="ko-KR" dirty="0"/>
              <a:t>Spring</a:t>
            </a:r>
            <a:r>
              <a:rPr lang="ko-KR" altLang="en-US" dirty="0"/>
              <a:t>이 필요할 때마다 새로운 빈 인스턴스를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생성하도록하려면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scope </a:t>
            </a:r>
            <a:r>
              <a:rPr lang="ko-KR" altLang="en-US" dirty="0"/>
              <a:t>속성을 </a:t>
            </a:r>
            <a:r>
              <a:rPr lang="ko-KR" altLang="en-US" b="1" dirty="0"/>
              <a:t>프로토타입으로</a:t>
            </a:r>
            <a:r>
              <a:rPr lang="ko-KR" altLang="en-US" dirty="0"/>
              <a:t> 선언해야합니다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Spring</a:t>
            </a:r>
            <a:r>
              <a:rPr lang="ko-KR" altLang="en-US" dirty="0"/>
              <a:t>이 필요할 때마다 동일한 빈 인스턴스를 반환하게하려면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bean</a:t>
            </a:r>
            <a:r>
              <a:rPr lang="ko-KR" altLang="en-US" dirty="0"/>
              <a:t>의 </a:t>
            </a:r>
            <a:r>
              <a:rPr lang="en-US" altLang="ko-KR" dirty="0"/>
              <a:t>scope </a:t>
            </a:r>
            <a:r>
              <a:rPr lang="ko-KR" altLang="en-US" dirty="0"/>
              <a:t>속성을 </a:t>
            </a:r>
            <a:r>
              <a:rPr lang="en-US" altLang="ko-KR" b="1" dirty="0"/>
              <a:t>singleton</a:t>
            </a:r>
            <a:r>
              <a:rPr lang="ko-KR" altLang="en-US" b="1" dirty="0"/>
              <a:t>으로</a:t>
            </a:r>
            <a:r>
              <a:rPr lang="ko-KR" altLang="en-US" dirty="0"/>
              <a:t> 선언해야합니다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438F-8210-4F48-8856-55AC365A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06F93-8A69-4F49-9BB5-BE6D63A73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72791"/>
              </p:ext>
            </p:extLst>
          </p:nvPr>
        </p:nvGraphicFramePr>
        <p:xfrm>
          <a:off x="458788" y="1020763"/>
          <a:ext cx="8118475" cy="5148262"/>
        </p:xfrm>
        <a:graphic>
          <a:graphicData uri="http://schemas.openxmlformats.org/drawingml/2006/table">
            <a:tbl>
              <a:tblPr/>
              <a:tblGrid>
                <a:gridCol w="477557">
                  <a:extLst>
                    <a:ext uri="{9D8B030D-6E8A-4147-A177-3AD203B41FA5}">
                      <a16:colId xmlns:a16="http://schemas.microsoft.com/office/drawing/2014/main" val="422704781"/>
                    </a:ext>
                  </a:extLst>
                </a:gridCol>
                <a:gridCol w="7640917">
                  <a:extLst>
                    <a:ext uri="{9D8B030D-6E8A-4147-A177-3AD203B41FA5}">
                      <a16:colId xmlns:a16="http://schemas.microsoft.com/office/drawing/2014/main" val="797995791"/>
                    </a:ext>
                  </a:extLst>
                </a:gridCol>
              </a:tblGrid>
              <a:tr h="224799">
                <a:tc>
                  <a:txBody>
                    <a:bodyPr/>
                    <a:lstStyle/>
                    <a:p>
                      <a:pPr algn="ctr" fontAlgn="t"/>
                      <a:endParaRPr lang="en-US" altLang="ko-KR" sz="1400" dirty="0">
                        <a:effectLst/>
                      </a:endParaRP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범위 및 설명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51352"/>
                  </a:ext>
                </a:extLst>
              </a:tr>
              <a:tr h="811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singleton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정의를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Spring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IoC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컨테이너 당 하나의 인스턴스로 범위 지정한다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기본값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).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358923"/>
                  </a:ext>
                </a:extLst>
              </a:tr>
              <a:tr h="739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prototype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하나의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정의가 임의의 수의 객체 인스턴스를 갖도록 범위를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19371"/>
                  </a:ext>
                </a:extLst>
              </a:tr>
              <a:tr h="88313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 정의를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HTTP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요청 범위로 확장합니다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웹에서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Spring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ApplicationContext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의 컨텍스트에서만 유효합니다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158767"/>
                  </a:ext>
                </a:extLst>
              </a:tr>
              <a:tr h="9550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session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이것은 </a:t>
                      </a:r>
                      <a:r>
                        <a:rPr lang="en-US" altLang="ko-KR" sz="1400" dirty="0"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effectLst/>
                        </a:rPr>
                        <a:t>정의를 </a:t>
                      </a:r>
                      <a:r>
                        <a:rPr lang="en-US" altLang="ko-KR" sz="1400" dirty="0">
                          <a:effectLst/>
                        </a:rPr>
                        <a:t>HTTP </a:t>
                      </a:r>
                      <a:r>
                        <a:rPr lang="ko-KR" altLang="en-US" sz="1400" dirty="0">
                          <a:effectLst/>
                        </a:rPr>
                        <a:t>세션으로 범위 지정합니다</a:t>
                      </a:r>
                      <a:r>
                        <a:rPr lang="en-US" altLang="ko-KR" sz="1400" dirty="0">
                          <a:effectLst/>
                        </a:rPr>
                        <a:t>. </a:t>
                      </a:r>
                      <a:r>
                        <a:rPr lang="ko-KR" altLang="en-US" sz="1400" dirty="0">
                          <a:effectLst/>
                        </a:rPr>
                        <a:t>웹에서 </a:t>
                      </a:r>
                      <a:r>
                        <a:rPr lang="en-US" altLang="ko-KR" sz="1400" dirty="0">
                          <a:effectLst/>
                        </a:rPr>
                        <a:t>Spring </a:t>
                      </a:r>
                      <a:r>
                        <a:rPr lang="en-US" altLang="ko-KR" sz="1400" dirty="0" err="1">
                          <a:effectLst/>
                        </a:rPr>
                        <a:t>ApplicationContext</a:t>
                      </a:r>
                      <a:r>
                        <a:rPr lang="ko-KR" altLang="en-US" sz="1400" dirty="0">
                          <a:effectLst/>
                        </a:rPr>
                        <a:t>의 컨텍스트에서만 유효합니다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260458"/>
                  </a:ext>
                </a:extLst>
              </a:tr>
              <a:tr h="10269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global-session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정의를 전역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세션으로 범위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웹에서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Spring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ApplicationContext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의 컨텍스트에서만 유효합니다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2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8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108-97C3-4A23-9E63-76F8BA0B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67DC-6B2B-4350-8C44-2A74B424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bean</a:t>
            </a:r>
            <a:r>
              <a:rPr lang="ko-KR" altLang="en-US" dirty="0"/>
              <a:t>의 라이프 사이클은 이해하기 쉽습니다</a:t>
            </a:r>
            <a:r>
              <a:rPr lang="en-US" altLang="ko-KR" dirty="0"/>
              <a:t>. Bean</a:t>
            </a:r>
            <a:r>
              <a:rPr lang="ko-KR" altLang="en-US" dirty="0"/>
              <a:t>이 인스턴스화되면 사용 가능한 상태가 되도록 초기화를 수행해야 합니다</a:t>
            </a:r>
            <a:r>
              <a:rPr lang="en-US" altLang="ko-KR" dirty="0"/>
              <a:t>.. </a:t>
            </a:r>
            <a:r>
              <a:rPr lang="ko-KR" altLang="en-US" dirty="0"/>
              <a:t>마찬가지로 빈이 더 이상 필요 없으며 컨테이너에서 제거되면 정리가 필요할 수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bean</a:t>
            </a:r>
            <a:r>
              <a:rPr lang="ko-KR" altLang="en-US" dirty="0"/>
              <a:t>에 대한 설정과 해제를 정의하기 위해 </a:t>
            </a:r>
            <a:r>
              <a:rPr lang="en-US" altLang="ko-KR" b="1" dirty="0" err="1"/>
              <a:t>init</a:t>
            </a:r>
            <a:r>
              <a:rPr lang="en-US" altLang="ko-KR" b="1" dirty="0"/>
              <a:t>-method</a:t>
            </a:r>
            <a:r>
              <a:rPr lang="ko-KR" altLang="en-US" dirty="0"/>
              <a:t> 및 </a:t>
            </a:r>
            <a:r>
              <a:rPr lang="en-US" altLang="ko-KR" dirty="0"/>
              <a:t>/ </a:t>
            </a:r>
            <a:r>
              <a:rPr lang="ko-KR" altLang="en-US" dirty="0"/>
              <a:t>또는 </a:t>
            </a:r>
            <a:r>
              <a:rPr lang="en-US" altLang="ko-KR" b="1" dirty="0"/>
              <a:t>destroy-method</a:t>
            </a:r>
            <a:r>
              <a:rPr lang="ko-KR" altLang="en-US" dirty="0"/>
              <a:t> 매개 변수로 선언합니다</a:t>
            </a:r>
            <a:r>
              <a:rPr lang="en-US" altLang="ko-KR" dirty="0"/>
              <a:t>. </a:t>
            </a:r>
            <a:r>
              <a:rPr lang="en-US" altLang="ko-KR" dirty="0" err="1"/>
              <a:t>init</a:t>
            </a:r>
            <a:r>
              <a:rPr lang="en-US" altLang="ko-KR" dirty="0"/>
              <a:t>-method </a:t>
            </a:r>
            <a:r>
              <a:rPr lang="ko-KR" altLang="en-US" dirty="0"/>
              <a:t>속성은 인스턴스 생성시 즉시 </a:t>
            </a:r>
            <a:r>
              <a:rPr lang="en-US" altLang="ko-KR" dirty="0"/>
              <a:t>Bean</a:t>
            </a:r>
            <a:r>
              <a:rPr lang="ko-KR" altLang="en-US" dirty="0"/>
              <a:t>에 호출 될 메소드를 지정합니다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destroymethod</a:t>
            </a:r>
            <a:r>
              <a:rPr lang="ko-KR" altLang="en-US" dirty="0"/>
              <a:t>는 </a:t>
            </a:r>
            <a:r>
              <a:rPr lang="en-US" altLang="ko-KR" dirty="0"/>
              <a:t>bean</a:t>
            </a:r>
            <a:r>
              <a:rPr lang="ko-KR" altLang="en-US" dirty="0"/>
              <a:t>이 컨테이너에서 제거되기 직전에 호출되는 메소드를 지정합니다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6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8F47-F758-41B4-BB7F-FCEAC7B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</a:t>
            </a:r>
            <a:r>
              <a:rPr lang="en-US" dirty="0"/>
              <a:t>Dependency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98D7-DB26-4B2A-8EC6-7AAB0113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응용 프로그램을 작성할 때 응용 프로그램 클래스는 다른 </a:t>
            </a:r>
            <a:r>
              <a:rPr lang="en-US" altLang="ko-KR" dirty="0"/>
              <a:t>Java </a:t>
            </a:r>
            <a:r>
              <a:rPr lang="ko-KR" altLang="en-US" dirty="0"/>
              <a:t>클래스와 가능한 독립적이어야하며 이러한 클래스를 재사용하고 단위 테스트 중에 다른 클래스와 독립적으로 테스트 할 수 있어야합니다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Injection)</a:t>
            </a:r>
            <a:r>
              <a:rPr lang="ko-KR" altLang="en-US" dirty="0"/>
              <a:t>은 이러한 클래스를 서로 붙이면서 동시에 독립적으로 유지하는 데 장점을 제공합니다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E3CC76-CA01-45DA-AFD7-3B2BAB7BDAD8}"/>
              </a:ext>
            </a:extLst>
          </p:cNvPr>
          <p:cNvGraphicFramePr>
            <a:graphicFrameLocks noGrp="1"/>
          </p:cNvGraphicFramePr>
          <p:nvPr/>
        </p:nvGraphicFramePr>
        <p:xfrm>
          <a:off x="455989" y="2996952"/>
          <a:ext cx="8568952" cy="178666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20626882"/>
                    </a:ext>
                  </a:extLst>
                </a:gridCol>
                <a:gridCol w="8064896">
                  <a:extLst>
                    <a:ext uri="{9D8B030D-6E8A-4147-A177-3AD203B41FA5}">
                      <a16:colId xmlns:a16="http://schemas.microsoft.com/office/drawing/2014/main" val="3621271739"/>
                    </a:ext>
                  </a:extLst>
                </a:gridCol>
              </a:tblGrid>
              <a:tr h="224799">
                <a:tc>
                  <a:txBody>
                    <a:bodyPr/>
                    <a:lstStyle/>
                    <a:p>
                      <a:pPr algn="ctr" fontAlgn="t"/>
                      <a:endParaRPr lang="en-US" altLang="ko-KR" sz="1400" dirty="0">
                        <a:effectLst/>
                      </a:endParaRP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범위 및 설명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83365"/>
                  </a:ext>
                </a:extLst>
              </a:tr>
              <a:tr h="811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Constructor-based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 의존성주입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생성자 기반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DI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는 컨테이너가 다른 클래스에 대한 종속성을 나타내는 많은 인수를 사용하여 클래스 생성자를 호출 할 때 수행됩니다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64551"/>
                  </a:ext>
                </a:extLst>
              </a:tr>
              <a:tr h="739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Setter-based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의존성주입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Setter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기반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DI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는 빈을 인스턴스화하기 위해 인수가 없는 생성자 또는 인수가없는 정적 팩토리 메소드를 호출한 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setter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메소드를 호출하는 컨테이너에 의해 수행됩니다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64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6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9D33-CFE0-4A57-8EFD-B3172C8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3B9F-8335-48CF-B75A-925B95B3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2.5</a:t>
            </a:r>
            <a:r>
              <a:rPr lang="ko-KR" altLang="en-US" dirty="0"/>
              <a:t>부터는 </a:t>
            </a:r>
            <a:r>
              <a:rPr lang="ko-KR" altLang="en-US" b="1" dirty="0"/>
              <a:t>주석</a:t>
            </a:r>
            <a:r>
              <a:rPr lang="en-US" altLang="ko-KR" b="1" dirty="0"/>
              <a:t>(Annotation)</a:t>
            </a:r>
            <a:r>
              <a:rPr lang="ko-KR" altLang="en-US" dirty="0"/>
              <a:t>을 사용하여 의존성 삽입을 구성 할 수 있게되었습니다 </a:t>
            </a:r>
            <a:r>
              <a:rPr lang="en-US" altLang="ko-KR" dirty="0"/>
              <a:t>. XML</a:t>
            </a:r>
            <a:r>
              <a:rPr lang="ko-KR" altLang="en-US" dirty="0"/>
              <a:t>을 사용하여 </a:t>
            </a:r>
            <a:r>
              <a:rPr lang="en-US" altLang="ko-KR" dirty="0"/>
              <a:t>bean </a:t>
            </a:r>
            <a:r>
              <a:rPr lang="en-US" altLang="ko-KR" dirty="0" err="1"/>
              <a:t>wireing</a:t>
            </a:r>
            <a:r>
              <a:rPr lang="ko-KR" altLang="en-US" dirty="0"/>
              <a:t>을 설정하는 대신 관련 클래스</a:t>
            </a:r>
            <a:r>
              <a:rPr lang="en-US" altLang="ko-KR" dirty="0"/>
              <a:t>, </a:t>
            </a:r>
            <a:r>
              <a:rPr lang="ko-KR" altLang="en-US" dirty="0"/>
              <a:t>메소드 또는 필드등에 선언에 대한 주석을 사용하여 </a:t>
            </a:r>
            <a:r>
              <a:rPr lang="en-US" altLang="ko-KR" dirty="0"/>
              <a:t>bean </a:t>
            </a:r>
            <a:r>
              <a:rPr lang="ko-KR" altLang="en-US" dirty="0"/>
              <a:t>구성을 설정 클래스를 구성하여 사용 가능합니다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BBFFE5E-803A-4904-8C46-EB1FA2ADAD85}"/>
              </a:ext>
            </a:extLst>
          </p:cNvPr>
          <p:cNvGraphicFramePr>
            <a:graphicFrameLocks/>
          </p:cNvGraphicFramePr>
          <p:nvPr/>
        </p:nvGraphicFramePr>
        <p:xfrm>
          <a:off x="287524" y="2636912"/>
          <a:ext cx="8568952" cy="362487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422704781"/>
                    </a:ext>
                  </a:extLst>
                </a:gridCol>
                <a:gridCol w="8064896">
                  <a:extLst>
                    <a:ext uri="{9D8B030D-6E8A-4147-A177-3AD203B41FA5}">
                      <a16:colId xmlns:a16="http://schemas.microsoft.com/office/drawing/2014/main" val="797995791"/>
                    </a:ext>
                  </a:extLst>
                </a:gridCol>
              </a:tblGrid>
              <a:tr h="224799">
                <a:tc>
                  <a:txBody>
                    <a:bodyPr/>
                    <a:lstStyle/>
                    <a:p>
                      <a:pPr algn="ctr" fontAlgn="t"/>
                      <a:endParaRPr lang="en-US" altLang="ko-KR" sz="1400" dirty="0">
                        <a:effectLst/>
                      </a:endParaRP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범위 및 설명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51352"/>
                  </a:ext>
                </a:extLst>
              </a:tr>
              <a:tr h="8112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@Required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@Required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어노테이션은 빈 프라퍼티 설정 메소드에 적용됩니다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358923"/>
                  </a:ext>
                </a:extLst>
              </a:tr>
              <a:tr h="739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@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effectLst/>
                        </a:rPr>
                        <a:t>Autowired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@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Autowired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주석은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속성 설정 메서드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비 설정 메서드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생성자 및 속성에 적용될 수 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19371"/>
                  </a:ext>
                </a:extLst>
              </a:tr>
              <a:tr h="88313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@Qualifier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@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Autowired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와 함께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@Qualifier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주석은 정확한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을 지정하여 혼동을 제거하는 데 사용할 수 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158767"/>
                  </a:ext>
                </a:extLst>
              </a:tr>
              <a:tr h="9550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JSR-250 Annotations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Spring</a:t>
                      </a:r>
                      <a:r>
                        <a:rPr lang="ko-KR" altLang="en-US" sz="1400" dirty="0">
                          <a:effectLst/>
                        </a:rPr>
                        <a:t>은 </a:t>
                      </a:r>
                      <a:r>
                        <a:rPr lang="en-US" altLang="ko-KR" sz="1400" dirty="0">
                          <a:effectLst/>
                        </a:rPr>
                        <a:t>@Resource, @</a:t>
                      </a:r>
                      <a:r>
                        <a:rPr lang="en-US" altLang="ko-KR" sz="1400" dirty="0" err="1">
                          <a:effectLst/>
                        </a:rPr>
                        <a:t>PostConstruct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effectLst/>
                        </a:rPr>
                        <a:t>및 </a:t>
                      </a:r>
                      <a:r>
                        <a:rPr lang="en-US" altLang="ko-KR" sz="1400" dirty="0">
                          <a:effectLst/>
                        </a:rPr>
                        <a:t>@</a:t>
                      </a:r>
                      <a:r>
                        <a:rPr lang="en-US" altLang="ko-KR" sz="1400" dirty="0" err="1">
                          <a:effectLst/>
                        </a:rPr>
                        <a:t>PreDestroy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effectLst/>
                        </a:rPr>
                        <a:t>주석을 포함하는 </a:t>
                      </a:r>
                      <a:r>
                        <a:rPr lang="en-US" altLang="ko-KR" sz="1400" dirty="0">
                          <a:effectLst/>
                        </a:rPr>
                        <a:t>JSR-250 </a:t>
                      </a:r>
                      <a:r>
                        <a:rPr lang="ko-KR" altLang="en-US" sz="1400" dirty="0">
                          <a:effectLst/>
                        </a:rPr>
                        <a:t>기반 주석을 지원합니다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11410" marR="11410" marT="11410" marB="114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26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23FB-5C45-4387-BB08-30A3B202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1AF5-9476-4FBE-9A01-D945D7DF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@Configuration &amp; @Bean </a:t>
            </a:r>
            <a:r>
              <a:rPr lang="en-US" altLang="ko-KR" dirty="0"/>
              <a:t>Annotation(</a:t>
            </a:r>
            <a:r>
              <a:rPr lang="ko-KR" altLang="en-US" dirty="0"/>
              <a:t>어노테이션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pPr marL="284163" lvl="1" indent="0">
              <a:buNone/>
            </a:pPr>
            <a:r>
              <a:rPr lang="en-US" dirty="0"/>
              <a:t>package </a:t>
            </a:r>
            <a:r>
              <a:rPr lang="en-US" dirty="0" err="1"/>
              <a:t>com.test</a:t>
            </a:r>
            <a:r>
              <a:rPr lang="en-US" dirty="0"/>
              <a:t>;</a:t>
            </a:r>
          </a:p>
          <a:p>
            <a:pPr marL="284163" lvl="1" indent="0">
              <a:buNone/>
            </a:pPr>
            <a:r>
              <a:rPr lang="en-US" dirty="0"/>
              <a:t>import </a:t>
            </a:r>
            <a:r>
              <a:rPr lang="en-US" dirty="0" err="1"/>
              <a:t>org.springframework.context.annotation</a:t>
            </a:r>
            <a:r>
              <a:rPr lang="en-US" dirty="0"/>
              <a:t>.*;</a:t>
            </a:r>
          </a:p>
          <a:p>
            <a:pPr marL="284163" lvl="1" indent="0">
              <a:buNone/>
            </a:pPr>
            <a:endParaRPr lang="en-US" dirty="0"/>
          </a:p>
          <a:p>
            <a:pPr marL="284163" lvl="1" indent="0">
              <a:buNone/>
            </a:pPr>
            <a:r>
              <a:rPr lang="en-US" dirty="0"/>
              <a:t>@Configuration</a:t>
            </a:r>
          </a:p>
          <a:p>
            <a:pPr marL="284163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HelloWorldConfig</a:t>
            </a:r>
            <a:r>
              <a:rPr lang="en-US" dirty="0"/>
              <a:t> {</a:t>
            </a:r>
          </a:p>
          <a:p>
            <a:pPr marL="284163" lvl="1" indent="0">
              <a:buNone/>
            </a:pPr>
            <a:r>
              <a:rPr lang="en-US" dirty="0"/>
              <a:t>   @Bean </a:t>
            </a:r>
          </a:p>
          <a:p>
            <a:pPr marL="284163" lvl="1" indent="0">
              <a:buNone/>
            </a:pPr>
            <a:r>
              <a:rPr lang="en-US" dirty="0"/>
              <a:t>   public HelloWorld </a:t>
            </a:r>
            <a:r>
              <a:rPr lang="en-US" dirty="0" err="1"/>
              <a:t>helloWorld</a:t>
            </a:r>
            <a:r>
              <a:rPr lang="en-US" dirty="0"/>
              <a:t>(){</a:t>
            </a:r>
          </a:p>
          <a:p>
            <a:pPr marL="284163" lvl="1" indent="0">
              <a:buNone/>
            </a:pPr>
            <a:r>
              <a:rPr lang="en-US" dirty="0"/>
              <a:t>      return new HelloWorld();</a:t>
            </a:r>
          </a:p>
          <a:p>
            <a:pPr marL="284163" lvl="1" indent="0">
              <a:buNone/>
            </a:pPr>
            <a:r>
              <a:rPr lang="en-US" dirty="0"/>
              <a:t>   }</a:t>
            </a:r>
          </a:p>
          <a:p>
            <a:pPr marL="284163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0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47EE-392F-4529-A2A2-BC9F57CE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F951-E419-4908-B132-A8F4D74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MVC Framework</a:t>
            </a:r>
            <a:r>
              <a:rPr lang="ko-KR" altLang="en-US" dirty="0"/>
              <a:t>는 강력한 </a:t>
            </a:r>
            <a:r>
              <a:rPr lang="en-US" altLang="ko-KR" dirty="0"/>
              <a:t>Java </a:t>
            </a:r>
            <a:r>
              <a:rPr lang="ko-KR" altLang="en-US" dirty="0"/>
              <a:t>기반 웹 애플리케이션을 매우 쉽고 빠르게 개발할 수 있도록 지원하는 오픈 소스 </a:t>
            </a:r>
            <a:r>
              <a:rPr lang="en-US" altLang="ko-KR" dirty="0"/>
              <a:t>Java</a:t>
            </a:r>
            <a:r>
              <a:rPr lang="ko-KR" altLang="en-US" dirty="0"/>
              <a:t>플랫폼임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스프링 웹 </a:t>
            </a:r>
            <a:r>
              <a:rPr lang="en-US" altLang="ko-KR" dirty="0"/>
              <a:t>MVC </a:t>
            </a:r>
            <a:r>
              <a:rPr lang="ko-KR" altLang="en-US" dirty="0"/>
              <a:t>프레임 워크는 </a:t>
            </a:r>
            <a:r>
              <a:rPr lang="en-US" dirty="0"/>
              <a:t>loosely coupled</a:t>
            </a:r>
            <a:r>
              <a:rPr lang="ko-KR" altLang="en-US" dirty="0"/>
              <a:t>하게 결합된 웹 애플리케이션을 개발하는 데 사용할 수있는 </a:t>
            </a:r>
            <a:r>
              <a:rPr lang="en-US" altLang="ko-KR" dirty="0"/>
              <a:t>Model,</a:t>
            </a:r>
            <a:r>
              <a:rPr lang="ko-KR" altLang="en-US" dirty="0"/>
              <a:t> </a:t>
            </a:r>
            <a:r>
              <a:rPr lang="en-US" altLang="ko-KR" dirty="0"/>
              <a:t>View,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아키텍처와 준비 컴포넌트를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MVC </a:t>
            </a:r>
            <a:r>
              <a:rPr lang="ko-KR" altLang="en-US" dirty="0"/>
              <a:t>패턴은 응용 프로그램의 여러 측면 </a:t>
            </a:r>
            <a:r>
              <a:rPr lang="en-US" altLang="ko-KR" dirty="0"/>
              <a:t>(</a:t>
            </a:r>
            <a:r>
              <a:rPr lang="ko-KR" altLang="en-US" dirty="0"/>
              <a:t>입력 논리</a:t>
            </a:r>
            <a:r>
              <a:rPr lang="en-US" altLang="ko-KR" dirty="0"/>
              <a:t>, </a:t>
            </a:r>
            <a:r>
              <a:rPr lang="ko-KR" altLang="en-US" dirty="0"/>
              <a:t>비즈니스 논리 및 </a:t>
            </a:r>
            <a:r>
              <a:rPr lang="en-US" altLang="ko-KR" dirty="0"/>
              <a:t>UI </a:t>
            </a:r>
            <a:r>
              <a:rPr lang="ko-KR" altLang="en-US" dirty="0"/>
              <a:t>논리</a:t>
            </a:r>
            <a:r>
              <a:rPr lang="en-US" altLang="ko-KR" dirty="0"/>
              <a:t>)</a:t>
            </a:r>
            <a:r>
              <a:rPr lang="ko-KR" altLang="en-US" dirty="0"/>
              <a:t>을 분리하면서 이러한 요소 간의 느슨한 결합</a:t>
            </a:r>
            <a:r>
              <a:rPr lang="en-US" altLang="ko-KR" dirty="0"/>
              <a:t>(</a:t>
            </a:r>
            <a:r>
              <a:rPr lang="en-US" dirty="0"/>
              <a:t>loosely coupled )</a:t>
            </a:r>
            <a:r>
              <a:rPr lang="ko-KR" altLang="en-US" dirty="0"/>
              <a:t>을 제공함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Model</a:t>
            </a:r>
            <a:r>
              <a:rPr lang="ko-KR" altLang="en-US" dirty="0"/>
              <a:t>은 응용 프로그램 데이터를 캡슐화함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  <a:r>
              <a:rPr lang="en-US" altLang="ko-KR" b="1" dirty="0"/>
              <a:t>POJO</a:t>
            </a:r>
            <a:r>
              <a:rPr lang="ko-KR" altLang="en-US" dirty="0"/>
              <a:t> 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View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모델 데이터를 렌더링 및 일반적으로 </a:t>
            </a:r>
            <a:r>
              <a:rPr lang="en-US" altLang="ko-KR" b="1" dirty="0"/>
              <a:t>HTML</a:t>
            </a:r>
            <a:r>
              <a:rPr lang="ko-KR" altLang="en-US" b="1" dirty="0"/>
              <a:t>의</a:t>
            </a:r>
            <a:r>
              <a:rPr lang="ko-KR" altLang="en-US" dirty="0"/>
              <a:t> 클라이언트의 브라우저가 해석 할 수 있는 출력을 제공함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Controller</a:t>
            </a:r>
            <a:r>
              <a:rPr lang="ko-KR" altLang="en-US" b="1" dirty="0"/>
              <a:t>는</a:t>
            </a:r>
            <a:r>
              <a:rPr lang="ko-KR" altLang="en-US" dirty="0"/>
              <a:t> 처리에 대한 책임이 </a:t>
            </a:r>
            <a:r>
              <a:rPr lang="en-US" altLang="ko-KR" b="1" dirty="0"/>
              <a:t>User Requests</a:t>
            </a:r>
            <a:r>
              <a:rPr lang="ko-KR" altLang="en-US" dirty="0"/>
              <a:t>과 </a:t>
            </a:r>
            <a:r>
              <a:rPr lang="en-US" b="1" dirty="0"/>
              <a:t> Building Appropriate Model</a:t>
            </a:r>
            <a:r>
              <a:rPr lang="ko-KR" altLang="en-US" dirty="0"/>
              <a:t>하고 렌더링 뷰에 전달함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43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47B0-3A14-409E-A341-BF69D4E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Processing Sequence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2A097-F9F6-4D46-8064-83BC143B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request lifecycle">
            <a:extLst>
              <a:ext uri="{FF2B5EF4-FFF2-40B4-BE49-F238E27FC236}">
                <a16:creationId xmlns:a16="http://schemas.microsoft.com/office/drawing/2014/main" id="{073B5B05-81B3-40B9-9224-EFD7B715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7" y="1021215"/>
            <a:ext cx="7668344" cy="50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3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9FAC-60A8-434C-B63A-73AB3DF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1BA1-28BC-4427-B136-ACC3674A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웹 </a:t>
            </a:r>
            <a:r>
              <a:rPr lang="en-US" altLang="ko-KR" dirty="0"/>
              <a:t>MVC (Model-View-Controller) </a:t>
            </a:r>
            <a:r>
              <a:rPr lang="ko-KR" altLang="en-US" dirty="0"/>
              <a:t>프레임 워크는 모든 </a:t>
            </a:r>
            <a:r>
              <a:rPr lang="en-US" altLang="ko-KR" dirty="0"/>
              <a:t>HTTP </a:t>
            </a:r>
            <a:r>
              <a:rPr lang="ko-KR" altLang="en-US" dirty="0"/>
              <a:t>요청과 응답을 처리하는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중심으로 설계됨</a:t>
            </a:r>
            <a:endParaRPr lang="en-US" dirty="0"/>
          </a:p>
        </p:txBody>
      </p:sp>
      <p:pic>
        <p:nvPicPr>
          <p:cNvPr id="1026" name="Picture 2" descr="봄 DispatcherServlet">
            <a:extLst>
              <a:ext uri="{FF2B5EF4-FFF2-40B4-BE49-F238E27FC236}">
                <a16:creationId xmlns:a16="http://schemas.microsoft.com/office/drawing/2014/main" id="{20565177-A84F-4E00-9A0F-EC19F87D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8" y="1844824"/>
            <a:ext cx="7704856" cy="4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7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2F6-80D6-43AB-B912-C4FBE726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C074-DA32-483A-B171-DB0C34E6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애플리케이션을 매우 쉽고 빠르게 개발할 수 있도록 해주는 오픈 소스 </a:t>
            </a:r>
            <a:r>
              <a:rPr lang="en-US" altLang="ko-KR" dirty="0"/>
              <a:t>Java </a:t>
            </a:r>
            <a:r>
              <a:rPr lang="ko-KR" altLang="en-US" dirty="0"/>
              <a:t>플랫폼입니다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Spring Framework</a:t>
            </a:r>
            <a:r>
              <a:rPr lang="ko-KR" altLang="en-US" dirty="0"/>
              <a:t>는 처음에 </a:t>
            </a:r>
            <a:r>
              <a:rPr lang="en-US" altLang="ko-KR" dirty="0"/>
              <a:t>Rod Johnson</a:t>
            </a:r>
            <a:r>
              <a:rPr lang="ko-KR" altLang="en-US" dirty="0"/>
              <a:t>에 의해 작성되었으며 </a:t>
            </a:r>
            <a:r>
              <a:rPr lang="en-US" altLang="ko-KR" dirty="0"/>
              <a:t>2003 </a:t>
            </a:r>
            <a:r>
              <a:rPr lang="ko-KR" altLang="en-US" dirty="0"/>
              <a:t>년 </a:t>
            </a:r>
            <a:r>
              <a:rPr lang="en-US" altLang="ko-KR" dirty="0"/>
              <a:t>6 </a:t>
            </a:r>
            <a:r>
              <a:rPr lang="ko-KR" altLang="en-US" dirty="0"/>
              <a:t>월에 </a:t>
            </a:r>
            <a:r>
              <a:rPr lang="en-US" altLang="ko-KR" dirty="0"/>
              <a:t>Apache 2.0 </a:t>
            </a:r>
            <a:r>
              <a:rPr lang="ko-KR" altLang="en-US" dirty="0"/>
              <a:t>라이센스하에 처음 릴리스되었습니다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은 엔터프라이즈 </a:t>
            </a:r>
            <a:r>
              <a:rPr lang="en-US" altLang="ko-KR" dirty="0"/>
              <a:t>Java</a:t>
            </a:r>
            <a:r>
              <a:rPr lang="ko-KR" altLang="en-US" dirty="0"/>
              <a:t>에서 가장 널리 사용되는 응용 프로그램 개발 프레임 워크입니다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 세계 수백만 개발자가 </a:t>
            </a:r>
            <a:r>
              <a:rPr lang="en-US" altLang="ko-KR" dirty="0"/>
              <a:t>Spring Framework</a:t>
            </a:r>
            <a:r>
              <a:rPr lang="ko-KR" altLang="en-US" dirty="0"/>
              <a:t>를 사용하여 성능이 뛰어나고 테스트가 쉽고 재사용이 가능한 코드를 작성합니다</a:t>
            </a:r>
            <a:r>
              <a:rPr lang="en-US" altLang="ko-KR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28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583-3DA3-4D57-A55C-A9039000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40E0-B783-4A6C-A10A-A1D23D8A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에 들어오는 </a:t>
            </a:r>
            <a:r>
              <a:rPr lang="en-US" altLang="ko-KR" dirty="0"/>
              <a:t>HTTP </a:t>
            </a:r>
            <a:r>
              <a:rPr lang="ko-KR" altLang="en-US" dirty="0"/>
              <a:t>요청에 해당하는 이벤트</a:t>
            </a:r>
            <a:endParaRPr lang="en-US" altLang="ko-KR" dirty="0"/>
          </a:p>
          <a:p>
            <a:pPr lvl="1"/>
            <a:r>
              <a:rPr lang="en-US" altLang="ko-KR" dirty="0" err="1"/>
              <a:t>DispatcherServlet</a:t>
            </a:r>
            <a:r>
              <a:rPr lang="ko-KR" altLang="en-US" dirty="0"/>
              <a:t>은 </a:t>
            </a:r>
            <a:r>
              <a:rPr lang="en-US" altLang="ko-KR" dirty="0"/>
              <a:t>HTTP </a:t>
            </a:r>
            <a:r>
              <a:rPr lang="ko-KR" altLang="en-US" dirty="0"/>
              <a:t>요청을 받으면 </a:t>
            </a:r>
            <a:r>
              <a:rPr lang="en-US" altLang="ko-KR" dirty="0" err="1"/>
              <a:t>HandlerMapping</a:t>
            </a:r>
            <a:r>
              <a:rPr lang="en-US" altLang="ko-KR" dirty="0"/>
              <a:t> </a:t>
            </a:r>
            <a:r>
              <a:rPr lang="ko-KR" altLang="en-US" dirty="0"/>
              <a:t>을 참조하여 해당 </a:t>
            </a:r>
            <a:r>
              <a:rPr lang="en-US" altLang="ko-KR" dirty="0"/>
              <a:t>Controller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컨트롤러는 요청을 받아 사용된 </a:t>
            </a:r>
            <a:r>
              <a:rPr lang="en-US" altLang="ko-KR" dirty="0"/>
              <a:t>GET </a:t>
            </a:r>
            <a:r>
              <a:rPr lang="ko-KR" altLang="en-US" dirty="0"/>
              <a:t>또는 </a:t>
            </a:r>
            <a:r>
              <a:rPr lang="en-US" altLang="ko-KR" dirty="0"/>
              <a:t>POST </a:t>
            </a:r>
            <a:r>
              <a:rPr lang="ko-KR" altLang="en-US" dirty="0"/>
              <a:t>메소드를 기반으로 적절한 서비스 메소드를 호출함</a:t>
            </a:r>
            <a:r>
              <a:rPr lang="en-US" altLang="ko-KR" dirty="0"/>
              <a:t>. </a:t>
            </a:r>
            <a:r>
              <a:rPr lang="ko-KR" altLang="en-US" dirty="0"/>
              <a:t>서비스 메소드는 정의된 비즈니스 로직을 기반으로 모델 데이터를 설정하고 뷰 이름을 </a:t>
            </a:r>
            <a:r>
              <a:rPr lang="en-US" altLang="ko-KR" dirty="0" err="1"/>
              <a:t>DispatcherServlet</a:t>
            </a:r>
            <a:r>
              <a:rPr lang="ko-KR" altLang="en-US" dirty="0"/>
              <a:t>에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DispatcherServlet</a:t>
            </a:r>
            <a:r>
              <a:rPr lang="ko-KR" altLang="en-US" dirty="0"/>
              <a:t>은 </a:t>
            </a:r>
            <a:r>
              <a:rPr lang="en-US" altLang="ko-KR" dirty="0" err="1"/>
              <a:t>ViewResolver</a:t>
            </a:r>
            <a:r>
              <a:rPr lang="ko-KR" altLang="en-US" dirty="0"/>
              <a:t>의 도움을 받아 요청에 대한 정의된 뷰를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보기가 완료되면 </a:t>
            </a:r>
            <a:r>
              <a:rPr lang="en-US" altLang="ko-KR" dirty="0" err="1"/>
              <a:t>DispatcherServlet</a:t>
            </a:r>
            <a:r>
              <a:rPr lang="ko-KR" altLang="en-US" dirty="0"/>
              <a:t>은 모델 데이터를 브라우저에 마지막으로 렌더링된 보기로 전달함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A273-3859-4002-8893-C496EE23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DCA-7EA6-464D-B311-C2498CB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&lt;web-app id = "</a:t>
            </a:r>
            <a:r>
              <a:rPr lang="en-US" sz="1600" dirty="0" err="1"/>
              <a:t>WebApp_ID</a:t>
            </a:r>
            <a:r>
              <a:rPr lang="en-US" sz="1600" dirty="0"/>
              <a:t>" version = "2.4"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</a:t>
            </a:r>
            <a:r>
              <a:rPr lang="en-US" sz="1600" dirty="0"/>
              <a:t> = "http://java.sun.com/xml/ns/j2ee"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xmlns:xsi</a:t>
            </a:r>
            <a:r>
              <a:rPr lang="en-US" sz="1600" dirty="0"/>
              <a:t> = "http://www.w3.org/2001/XMLSchema-instance"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xsi:schemaLocation</a:t>
            </a:r>
            <a:r>
              <a:rPr lang="en-US" sz="1600" dirty="0"/>
              <a:t> = "http://java.sun.com/xml/ns/j2ee </a:t>
            </a:r>
          </a:p>
          <a:p>
            <a:pPr marL="0" indent="0">
              <a:buNone/>
            </a:pPr>
            <a:r>
              <a:rPr lang="en-US" sz="1600" dirty="0"/>
              <a:t>   http://java.sun.com/xml/ns/j2ee/web-app_2_4.xsd"&gt;</a:t>
            </a:r>
          </a:p>
          <a:p>
            <a:pPr marL="0" indent="0">
              <a:buNone/>
            </a:pPr>
            <a:r>
              <a:rPr lang="en-US" sz="1600" dirty="0"/>
              <a:t>    &lt;display-name&gt;Spring MVC Application&lt;/display-name&gt;</a:t>
            </a:r>
          </a:p>
          <a:p>
            <a:pPr marL="0" indent="0">
              <a:buNone/>
            </a:pPr>
            <a:r>
              <a:rPr lang="en-US" sz="1600" dirty="0"/>
              <a:t>   &lt;servlet&gt;</a:t>
            </a:r>
          </a:p>
          <a:p>
            <a:pPr marL="0" indent="0">
              <a:buNone/>
            </a:pPr>
            <a:r>
              <a:rPr lang="en-US" sz="1600" dirty="0"/>
              <a:t>      &lt;servlet-name&gt;</a:t>
            </a:r>
            <a:r>
              <a:rPr lang="en-US" sz="1600" dirty="0" err="1"/>
              <a:t>HelloWeb</a:t>
            </a:r>
            <a:r>
              <a:rPr lang="en-US" sz="1600" dirty="0"/>
              <a:t>&lt;/servlet-name&gt;</a:t>
            </a:r>
          </a:p>
          <a:p>
            <a:pPr marL="0" indent="0">
              <a:buNone/>
            </a:pPr>
            <a:r>
              <a:rPr lang="en-US" sz="1600" dirty="0"/>
              <a:t>      &lt;servlet-class&gt;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org.springframework.web.servlet.DispatcherServlet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&lt;/servlet-class&gt;</a:t>
            </a:r>
          </a:p>
          <a:p>
            <a:pPr marL="0" indent="0">
              <a:buNone/>
            </a:pPr>
            <a:r>
              <a:rPr lang="en-US" sz="1600" dirty="0"/>
              <a:t>      &lt;load-on-startup&gt;1&lt;/load-on-startup&gt;</a:t>
            </a:r>
          </a:p>
          <a:p>
            <a:pPr marL="0" indent="0">
              <a:buNone/>
            </a:pPr>
            <a:r>
              <a:rPr lang="en-US" sz="1600" dirty="0"/>
              <a:t>   &lt;/servlet&gt;</a:t>
            </a:r>
          </a:p>
          <a:p>
            <a:pPr marL="0" indent="0">
              <a:buNone/>
            </a:pPr>
            <a:r>
              <a:rPr lang="en-US" sz="1600" dirty="0"/>
              <a:t>   &lt;servlet-mapping&gt;</a:t>
            </a:r>
          </a:p>
          <a:p>
            <a:pPr marL="0" indent="0">
              <a:buNone/>
            </a:pPr>
            <a:r>
              <a:rPr lang="en-US" sz="1600" dirty="0"/>
              <a:t>      &lt;servlet-name&gt;</a:t>
            </a:r>
            <a:r>
              <a:rPr lang="en-US" sz="1600" dirty="0" err="1"/>
              <a:t>HelloWeb</a:t>
            </a:r>
            <a:r>
              <a:rPr lang="en-US" sz="1600" dirty="0"/>
              <a:t>&lt;/servlet-name&gt;</a:t>
            </a:r>
          </a:p>
          <a:p>
            <a:pPr marL="0" indent="0">
              <a:buNone/>
            </a:pPr>
            <a:r>
              <a:rPr lang="en-US" sz="1600" dirty="0"/>
              <a:t>      &lt;</a:t>
            </a:r>
            <a:r>
              <a:rPr lang="en-US" sz="1600" dirty="0" err="1"/>
              <a:t>url</a:t>
            </a:r>
            <a:r>
              <a:rPr lang="en-US" sz="1600" dirty="0"/>
              <a:t>-pattern&gt;*.</a:t>
            </a:r>
            <a:r>
              <a:rPr lang="en-US" sz="1600" dirty="0" err="1"/>
              <a:t>jsp</a:t>
            </a:r>
            <a:r>
              <a:rPr lang="en-US" sz="1600" dirty="0"/>
              <a:t>&lt;/</a:t>
            </a:r>
            <a:r>
              <a:rPr lang="en-US" sz="1600" dirty="0" err="1"/>
              <a:t>url</a:t>
            </a:r>
            <a:r>
              <a:rPr lang="en-US" sz="1600" dirty="0"/>
              <a:t>-pattern&gt;</a:t>
            </a:r>
          </a:p>
          <a:p>
            <a:pPr marL="0" indent="0">
              <a:buNone/>
            </a:pPr>
            <a:r>
              <a:rPr lang="en-US" sz="1600" dirty="0"/>
              <a:t>   &lt;/servlet-mapping&gt;</a:t>
            </a:r>
          </a:p>
          <a:p>
            <a:pPr marL="0" indent="0">
              <a:buNone/>
            </a:pPr>
            <a:r>
              <a:rPr lang="en-US" sz="160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83077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47AC-3936-4D4F-AB76-6A01927C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WebContent</a:t>
            </a:r>
            <a:r>
              <a:rPr lang="en-US" dirty="0"/>
              <a:t>/WEB-INF/HelloWeb-servlet.xml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BF2F-75DF-420C-AB61-671DCBA6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&lt;beans </a:t>
            </a:r>
            <a:r>
              <a:rPr lang="en-US" sz="1600" dirty="0" err="1"/>
              <a:t>xmlns</a:t>
            </a:r>
            <a:r>
              <a:rPr lang="en-US" sz="1600" dirty="0"/>
              <a:t> = "http://www.springframework.org/schema/beans"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xmlns:context</a:t>
            </a:r>
            <a:r>
              <a:rPr lang="en-US" sz="1600" dirty="0"/>
              <a:t> = "http://www.springframework.org/schema/context"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xmlns:xsi</a:t>
            </a:r>
            <a:r>
              <a:rPr lang="en-US" sz="1600" dirty="0"/>
              <a:t> = "http://www.w3.org/2001/XMLSchema-instance"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xsi:schemaLocation</a:t>
            </a:r>
            <a:r>
              <a:rPr lang="en-US" sz="1600" dirty="0"/>
              <a:t> = "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http://www.springframework.org/schema/beans     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http://www.springframework.org/schema/beans/spring-beans-3.0.xsd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http://www.springframework.org/schema/context 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http://www.springframework.org/schema/context/spring-context-3.0.xsd"&gt;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context:component-scan</a:t>
            </a:r>
            <a:r>
              <a:rPr lang="en-US" sz="1600" dirty="0"/>
              <a:t> base-package = "</a:t>
            </a:r>
            <a:r>
              <a:rPr lang="en-US" sz="1600" dirty="0" err="1"/>
              <a:t>com.test</a:t>
            </a:r>
            <a:r>
              <a:rPr lang="en-US" sz="1600" dirty="0"/>
              <a:t>" /&gt;</a:t>
            </a:r>
          </a:p>
          <a:p>
            <a:pPr marL="0" indent="0">
              <a:buNone/>
            </a:pPr>
            <a:r>
              <a:rPr lang="en-US" sz="1600" dirty="0"/>
              <a:t>   &lt;bean class = "org.springframework.web.servlet.view.InternalResourceViewResolver"&gt;</a:t>
            </a:r>
          </a:p>
          <a:p>
            <a:pPr marL="0" indent="0">
              <a:buNone/>
            </a:pPr>
            <a:r>
              <a:rPr lang="en-US" sz="1600" dirty="0"/>
              <a:t>      &lt;property name = "prefix" value = "/WEB-INF/</a:t>
            </a:r>
            <a:r>
              <a:rPr lang="en-US" sz="1600" dirty="0" err="1"/>
              <a:t>jsp</a:t>
            </a:r>
            <a:r>
              <a:rPr lang="en-US" sz="1600" dirty="0"/>
              <a:t>/" /&gt;</a:t>
            </a:r>
          </a:p>
          <a:p>
            <a:pPr marL="0" indent="0">
              <a:buNone/>
            </a:pPr>
            <a:r>
              <a:rPr lang="en-US" sz="1600" dirty="0"/>
              <a:t>      &lt;property name = "suffix" value = ".</a:t>
            </a:r>
            <a:r>
              <a:rPr lang="en-US" sz="1600" dirty="0" err="1"/>
              <a:t>jsp</a:t>
            </a:r>
            <a:r>
              <a:rPr lang="en-US" sz="1600" dirty="0"/>
              <a:t>" /&gt;</a:t>
            </a:r>
          </a:p>
          <a:p>
            <a:pPr marL="0" indent="0">
              <a:buNone/>
            </a:pPr>
            <a:r>
              <a:rPr lang="en-US" sz="1600" dirty="0"/>
              <a:t>   &lt;/bean&gt;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43411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7A84-7E18-414D-A615-9A143348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ko-KR" altLang="en-US" dirty="0"/>
              <a:t>정의하기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0FEB-C944-4D35-B1E6-0A784783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@Controller</a:t>
            </a:r>
          </a:p>
          <a:p>
            <a:pPr marL="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r>
              <a:rPr lang="en-US" sz="1600" dirty="0"/>
              <a:t>("/hello")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HelloController</a:t>
            </a: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   @</a:t>
            </a:r>
            <a:r>
              <a:rPr lang="en-US" sz="1600" dirty="0" err="1"/>
              <a:t>RequestMapping</a:t>
            </a:r>
            <a:r>
              <a:rPr lang="en-US" sz="1600" dirty="0"/>
              <a:t>(method = </a:t>
            </a:r>
            <a:r>
              <a:rPr lang="en-US" sz="1600" dirty="0" err="1"/>
              <a:t>RequestMethod.GET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public String </a:t>
            </a:r>
            <a:r>
              <a:rPr lang="en-US" sz="1600" dirty="0" err="1"/>
              <a:t>printHello</a:t>
            </a:r>
            <a:r>
              <a:rPr lang="en-US" sz="1600" dirty="0"/>
              <a:t>(</a:t>
            </a:r>
            <a:r>
              <a:rPr lang="en-US" sz="1600" dirty="0" err="1"/>
              <a:t>ModelMap</a:t>
            </a:r>
            <a:r>
              <a:rPr lang="en-US" sz="1600" dirty="0"/>
              <a:t> model)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model.addAttribute</a:t>
            </a:r>
            <a:r>
              <a:rPr lang="en-US" sz="1600" dirty="0"/>
              <a:t>("message", "Hello Spring MVC Framework!");</a:t>
            </a:r>
          </a:p>
          <a:p>
            <a:pPr marL="0" indent="0">
              <a:buNone/>
            </a:pPr>
            <a:r>
              <a:rPr lang="en-US" sz="1600" dirty="0"/>
              <a:t>      return "hello";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@Controller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HelloController</a:t>
            </a: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   @</a:t>
            </a:r>
            <a:r>
              <a:rPr lang="en-US" sz="1600" dirty="0" err="1"/>
              <a:t>RequestMapping</a:t>
            </a:r>
            <a:r>
              <a:rPr lang="en-US" sz="1600" dirty="0"/>
              <a:t>(value = "/hello", method = </a:t>
            </a:r>
            <a:r>
              <a:rPr lang="en-US" sz="1600" dirty="0" err="1"/>
              <a:t>RequestMethod.GET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public String </a:t>
            </a:r>
            <a:r>
              <a:rPr lang="en-US" sz="1600" dirty="0" err="1"/>
              <a:t>printHello</a:t>
            </a:r>
            <a:r>
              <a:rPr lang="en-US" sz="1600" dirty="0"/>
              <a:t>(</a:t>
            </a:r>
            <a:r>
              <a:rPr lang="en-US" sz="1600" dirty="0" err="1"/>
              <a:t>ModelMap</a:t>
            </a:r>
            <a:r>
              <a:rPr lang="en-US" sz="1600" dirty="0"/>
              <a:t> model)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model.addAttribute</a:t>
            </a:r>
            <a:r>
              <a:rPr lang="en-US" sz="1600" dirty="0"/>
              <a:t>("message", "Hello Spring MVC Framework!");</a:t>
            </a:r>
          </a:p>
          <a:p>
            <a:pPr marL="0" indent="0">
              <a:buNone/>
            </a:pPr>
            <a:r>
              <a:rPr lang="en-US" sz="1600" dirty="0"/>
              <a:t>      return "hello";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D362-3C18-4A82-ADEB-6A84B67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Views </a:t>
            </a:r>
            <a:r>
              <a:rPr lang="ko-KR" altLang="en-US" dirty="0"/>
              <a:t>정의하기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E2EC-11F7-4F1E-A249-E99AD4A5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   &lt;head&gt;</a:t>
            </a:r>
          </a:p>
          <a:p>
            <a:pPr marL="0" indent="0">
              <a:buNone/>
            </a:pPr>
            <a:r>
              <a:rPr lang="en-US" sz="1600" dirty="0"/>
              <a:t>      &lt;title&gt;Hello Spring MVC&lt;/title&gt;</a:t>
            </a:r>
          </a:p>
          <a:p>
            <a:pPr marL="0" indent="0">
              <a:buNone/>
            </a:pPr>
            <a:r>
              <a:rPr lang="en-US" sz="1600" dirty="0"/>
              <a:t>   &lt;/head&gt;</a:t>
            </a:r>
          </a:p>
          <a:p>
            <a:pPr marL="0" indent="0">
              <a:buNone/>
            </a:pPr>
            <a:r>
              <a:rPr lang="en-US" sz="1600" dirty="0"/>
              <a:t>   &lt;body&gt;</a:t>
            </a:r>
          </a:p>
          <a:p>
            <a:pPr marL="0" indent="0">
              <a:buNone/>
            </a:pPr>
            <a:r>
              <a:rPr lang="en-US" sz="1600" dirty="0"/>
              <a:t>      &lt;h2&gt;${message}&lt;/h2&gt;</a:t>
            </a:r>
          </a:p>
          <a:p>
            <a:pPr marL="0" indent="0">
              <a:buNone/>
            </a:pPr>
            <a:r>
              <a:rPr lang="en-US" sz="1600" dirty="0"/>
              <a:t>   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altLang="ko-KR" dirty="0"/>
              <a:t>Spring MVC</a:t>
            </a:r>
            <a:r>
              <a:rPr lang="ko-KR" altLang="en-US" dirty="0"/>
              <a:t>는 다양한 유형의 뷰를 지원</a:t>
            </a:r>
            <a:endParaRPr lang="en-US" altLang="ko-KR" dirty="0"/>
          </a:p>
          <a:p>
            <a:r>
              <a:rPr lang="en-US" altLang="ko-KR" b="1" dirty="0"/>
              <a:t>JSP, HTML, PDF, Excel </a:t>
            </a:r>
            <a:r>
              <a:rPr lang="ko-KR" altLang="en-US" b="1" dirty="0"/>
              <a:t>워크 시트</a:t>
            </a:r>
            <a:r>
              <a:rPr lang="en-US" altLang="ko-KR" b="1" dirty="0"/>
              <a:t>, XML, </a:t>
            </a:r>
            <a:r>
              <a:rPr lang="ko-KR" altLang="en-US" b="1" dirty="0"/>
              <a:t>속도 템플릿</a:t>
            </a:r>
            <a:r>
              <a:rPr lang="en-US" altLang="ko-KR" b="1" dirty="0"/>
              <a:t>, XSLT, JSON, Atom</a:t>
            </a:r>
            <a:r>
              <a:rPr lang="ko-KR" altLang="en-US" dirty="0"/>
              <a:t> 및 </a:t>
            </a:r>
            <a:r>
              <a:rPr lang="en-US" altLang="ko-KR" b="1" dirty="0"/>
              <a:t>RSS</a:t>
            </a:r>
            <a:r>
              <a:rPr lang="ko-KR" altLang="en-US" dirty="0"/>
              <a:t> 피드</a:t>
            </a:r>
            <a:r>
              <a:rPr lang="en-US" altLang="ko-KR" dirty="0"/>
              <a:t>, </a:t>
            </a:r>
            <a:r>
              <a:rPr lang="en-US" altLang="ko-KR" b="1" dirty="0" err="1"/>
              <a:t>JasperReports</a:t>
            </a:r>
            <a:r>
              <a:rPr lang="ko-KR" altLang="en-US" dirty="0"/>
              <a:t> 등이 포함됨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일반적인 템플릿은 </a:t>
            </a:r>
            <a:r>
              <a:rPr lang="en-US" altLang="ko-KR" dirty="0"/>
              <a:t>JSTL</a:t>
            </a:r>
            <a:r>
              <a:rPr lang="ko-KR" altLang="en-US" dirty="0"/>
              <a:t>로 작성된 </a:t>
            </a:r>
            <a:r>
              <a:rPr lang="en-US" altLang="ko-KR" dirty="0"/>
              <a:t>JSP </a:t>
            </a:r>
            <a:r>
              <a:rPr lang="ko-KR" altLang="en-US" dirty="0"/>
              <a:t>템플릿임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/WEB-INF/hello/</a:t>
            </a:r>
            <a:r>
              <a:rPr lang="en-US" altLang="ko-KR" dirty="0" err="1"/>
              <a:t>hello.jsp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00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D943-0671-4066-9C3D-AC4B7B6F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HelloController.java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72D6-976B-43FB-AED0-BE34ED55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org.springframework.stereotype.Controller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org.springframework.web.bind.annotation.RequestMapping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org.springframework.web.bind.annotation.RequestMethod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org.springframework.ui.ModelMap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@Controller</a:t>
            </a:r>
          </a:p>
          <a:p>
            <a:pPr marL="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r>
              <a:rPr lang="en-US" sz="1600" dirty="0"/>
              <a:t>("/hello")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HelloController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@</a:t>
            </a:r>
            <a:r>
              <a:rPr lang="en-US" sz="1600" dirty="0" err="1"/>
              <a:t>RequestMapping</a:t>
            </a:r>
            <a:r>
              <a:rPr lang="en-US" sz="1600" dirty="0"/>
              <a:t>(method = </a:t>
            </a:r>
            <a:r>
              <a:rPr lang="en-US" sz="1600" dirty="0" err="1"/>
              <a:t>RequestMethod.GET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public String </a:t>
            </a:r>
            <a:r>
              <a:rPr lang="en-US" sz="1600" dirty="0" err="1"/>
              <a:t>printHello</a:t>
            </a:r>
            <a:r>
              <a:rPr lang="en-US" sz="1600" dirty="0"/>
              <a:t>(</a:t>
            </a:r>
            <a:r>
              <a:rPr lang="en-US" sz="1600" dirty="0" err="1"/>
              <a:t>ModelMap</a:t>
            </a:r>
            <a:r>
              <a:rPr lang="en-US" sz="1600" dirty="0"/>
              <a:t> model)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model.addAttribute</a:t>
            </a:r>
            <a:r>
              <a:rPr lang="en-US" sz="1600" dirty="0"/>
              <a:t>("message", "Hello Spring MVC Framework!");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return "hello";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472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F31C-4842-4E87-9EAA-D1837941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E2C4-9F80-40B3-A588-62459592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&lt;web-app id = "</a:t>
            </a:r>
            <a:r>
              <a:rPr lang="en-US" sz="1400" dirty="0" err="1"/>
              <a:t>WebApp_ID</a:t>
            </a:r>
            <a:r>
              <a:rPr lang="en-US" sz="1400" dirty="0"/>
              <a:t>" version = "2.4"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xmlns</a:t>
            </a:r>
            <a:r>
              <a:rPr lang="en-US" sz="1400" dirty="0"/>
              <a:t> = "http://java.sun.com/xml/ns/j2ee" 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xmlns:xsi</a:t>
            </a:r>
            <a:r>
              <a:rPr lang="en-US" sz="1400" dirty="0"/>
              <a:t> = "http://www.w3.org/2001/XMLSchema-instance"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xsi:schemaLocation</a:t>
            </a:r>
            <a:r>
              <a:rPr lang="en-US" sz="1400" dirty="0"/>
              <a:t> = "http://java.sun.com/xml/ns/j2ee </a:t>
            </a:r>
          </a:p>
          <a:p>
            <a:pPr marL="0" indent="0">
              <a:buNone/>
            </a:pPr>
            <a:r>
              <a:rPr lang="en-US" sz="1400" dirty="0"/>
              <a:t>   http://java.sun.com/xml/ns/j2ee/web-app_2_4.xsd"&gt;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&lt;display-name&gt;Spring MVC Application&lt;/display-name&gt;</a:t>
            </a:r>
          </a:p>
          <a:p>
            <a:pPr marL="0" indent="0">
              <a:buNone/>
            </a:pPr>
            <a:r>
              <a:rPr lang="en-US" sz="1400" dirty="0"/>
              <a:t>   &lt;servlet&gt;</a:t>
            </a:r>
          </a:p>
          <a:p>
            <a:pPr marL="0" indent="0">
              <a:buNone/>
            </a:pPr>
            <a:r>
              <a:rPr lang="en-US" sz="1400" dirty="0"/>
              <a:t>      &lt;servlet-name&gt;</a:t>
            </a:r>
            <a:r>
              <a:rPr lang="en-US" sz="1400" dirty="0" err="1"/>
              <a:t>HelloWeb</a:t>
            </a:r>
            <a:r>
              <a:rPr lang="en-US" sz="1400" dirty="0"/>
              <a:t>&lt;/servlet-name&gt;</a:t>
            </a:r>
          </a:p>
          <a:p>
            <a:pPr marL="0" indent="0">
              <a:buNone/>
            </a:pPr>
            <a:r>
              <a:rPr lang="en-US" sz="1400" dirty="0"/>
              <a:t>      &lt;servlet-class&gt;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org.springframework.web.servlet.DispatcherServlet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&lt;/servlet-class&gt;</a:t>
            </a:r>
          </a:p>
          <a:p>
            <a:pPr marL="0" indent="0">
              <a:buNone/>
            </a:pPr>
            <a:r>
              <a:rPr lang="en-US" sz="1400" dirty="0"/>
              <a:t>      &lt;load-on-startup&gt;1&lt;/load-on-startup&gt;</a:t>
            </a:r>
          </a:p>
          <a:p>
            <a:pPr marL="0" indent="0">
              <a:buNone/>
            </a:pPr>
            <a:r>
              <a:rPr lang="en-US" sz="1400" dirty="0"/>
              <a:t>   &lt;/servlet&gt;</a:t>
            </a:r>
          </a:p>
          <a:p>
            <a:pPr marL="0" indent="0">
              <a:buNone/>
            </a:pPr>
            <a:r>
              <a:rPr lang="en-US" sz="1400" dirty="0"/>
              <a:t>   &lt;servlet-mapping&gt;</a:t>
            </a:r>
          </a:p>
          <a:p>
            <a:pPr marL="0" indent="0">
              <a:buNone/>
            </a:pPr>
            <a:r>
              <a:rPr lang="en-US" sz="1400" dirty="0"/>
              <a:t>      &lt;servlet-name&gt;</a:t>
            </a:r>
            <a:r>
              <a:rPr lang="en-US" sz="1400" dirty="0" err="1"/>
              <a:t>HelloWeb</a:t>
            </a:r>
            <a:r>
              <a:rPr lang="en-US" sz="1400" dirty="0"/>
              <a:t>&lt;/servlet-name&gt;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-pattern&gt;/&lt;/</a:t>
            </a:r>
            <a:r>
              <a:rPr lang="en-US" sz="1400" dirty="0" err="1"/>
              <a:t>url</a:t>
            </a:r>
            <a:r>
              <a:rPr lang="en-US" sz="1400" dirty="0"/>
              <a:t>-pattern&gt;</a:t>
            </a:r>
          </a:p>
          <a:p>
            <a:pPr marL="0" indent="0">
              <a:buNone/>
            </a:pPr>
            <a:r>
              <a:rPr lang="en-US" sz="1400" dirty="0"/>
              <a:t>   &lt;/servlet-mapping&gt;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14093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3A44-21FD-403E-9084-6D0C2ECE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HelloWeb-servlet.xml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ADA-83EB-42ED-B531-22807C87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&lt;beans </a:t>
            </a:r>
            <a:r>
              <a:rPr lang="en-US" sz="1600" dirty="0" err="1"/>
              <a:t>xmlns</a:t>
            </a:r>
            <a:r>
              <a:rPr lang="en-US" sz="1600" dirty="0"/>
              <a:t> = "http://www.springframework.org/schema/beans"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xmlns:context</a:t>
            </a:r>
            <a:r>
              <a:rPr lang="en-US" sz="1600" dirty="0"/>
              <a:t> = "http://www.springframework.org/schema/context"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xmlns:xsi</a:t>
            </a:r>
            <a:r>
              <a:rPr lang="en-US" sz="1600" dirty="0"/>
              <a:t> = "http://www.w3.org/2001/XMLSchema-instance"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xsi:schemaLocation</a:t>
            </a:r>
            <a:r>
              <a:rPr lang="en-US" sz="1600" dirty="0"/>
              <a:t> = "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http://www.springframework.org/schema/beans     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http://www.springframework.org/schema/beans/spring-beans-3.0.xsd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http://www.springframework.org/schema/context </a:t>
            </a:r>
          </a:p>
          <a:p>
            <a:pPr marL="0" indent="0">
              <a:buNone/>
            </a:pPr>
            <a:r>
              <a:rPr lang="en-US" sz="1600" dirty="0"/>
              <a:t>   http://www.springframework.org/schema/context/spring-context-3.0.xsd"&gt;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&lt;</a:t>
            </a:r>
            <a:r>
              <a:rPr lang="en-US" sz="1600" dirty="0" err="1"/>
              <a:t>context:component-scan</a:t>
            </a:r>
            <a:r>
              <a:rPr lang="en-US" sz="1600" dirty="0"/>
              <a:t> base-package = "</a:t>
            </a:r>
            <a:r>
              <a:rPr lang="en-US" sz="1600" dirty="0" err="1"/>
              <a:t>com.test</a:t>
            </a:r>
            <a:r>
              <a:rPr lang="en-US" sz="1600" dirty="0"/>
              <a:t>" /&gt;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&lt;bean class = "org.springframework.web.servlet.view.InternalResourceViewResolver"&gt;</a:t>
            </a:r>
          </a:p>
          <a:p>
            <a:pPr marL="0" indent="0">
              <a:buNone/>
            </a:pPr>
            <a:r>
              <a:rPr lang="en-US" sz="1600" dirty="0"/>
              <a:t>      &lt;property name = "prefix" value = "/WEB-INF/</a:t>
            </a:r>
            <a:r>
              <a:rPr lang="en-US" sz="1600" dirty="0" err="1"/>
              <a:t>jsp</a:t>
            </a:r>
            <a:r>
              <a:rPr lang="en-US" sz="1600" dirty="0"/>
              <a:t>/" /&gt;</a:t>
            </a:r>
          </a:p>
          <a:p>
            <a:pPr marL="0" indent="0">
              <a:buNone/>
            </a:pPr>
            <a:r>
              <a:rPr lang="en-US" sz="1600" dirty="0"/>
              <a:t>      &lt;property name = "suffix" value = ".</a:t>
            </a:r>
            <a:r>
              <a:rPr lang="en-US" sz="1600" dirty="0" err="1"/>
              <a:t>jsp</a:t>
            </a:r>
            <a:r>
              <a:rPr lang="en-US" sz="1600" dirty="0"/>
              <a:t>" /&gt;</a:t>
            </a:r>
          </a:p>
          <a:p>
            <a:pPr marL="0" indent="0">
              <a:buNone/>
            </a:pPr>
            <a:r>
              <a:rPr lang="en-US" sz="1600" dirty="0"/>
              <a:t>   &lt;/bean&gt;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20503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A8AB-9F92-4B30-8C3F-F345CDF9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F9F7-28DB-43C2-B91A-322D3DE3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&lt;%@ page </a:t>
            </a:r>
            <a:r>
              <a:rPr lang="en-US" dirty="0" err="1"/>
              <a:t>contentType</a:t>
            </a:r>
            <a:r>
              <a:rPr lang="en-US" dirty="0"/>
              <a:t> = "text/html; charset = UTF-8" %&gt;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&lt;title&gt;Hello World&lt;/title&gt;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&lt;h2&gt;${message}&lt;/h2&gt;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1861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427-8487-482C-B347-3123DF3B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7E07-9AE5-4AB3-BC31-89F375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package </a:t>
            </a:r>
            <a:r>
              <a:rPr lang="en-US" sz="1200" dirty="0" err="1"/>
              <a:t>com.test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public class Student {</a:t>
            </a:r>
          </a:p>
          <a:p>
            <a:pPr marL="0" indent="0">
              <a:buNone/>
            </a:pPr>
            <a:r>
              <a:rPr lang="en-US" sz="1200" dirty="0"/>
              <a:t>   private Integer age;</a:t>
            </a:r>
          </a:p>
          <a:p>
            <a:pPr marL="0" indent="0">
              <a:buNone/>
            </a:pPr>
            <a:r>
              <a:rPr lang="en-US" sz="1200" dirty="0"/>
              <a:t>   private String name;</a:t>
            </a:r>
          </a:p>
          <a:p>
            <a:pPr marL="0" indent="0">
              <a:buNone/>
            </a:pPr>
            <a:r>
              <a:rPr lang="en-US" sz="1200" dirty="0"/>
              <a:t>   private Integer id;</a:t>
            </a:r>
          </a:p>
          <a:p>
            <a:pPr marL="0" indent="0">
              <a:buNone/>
            </a:pPr>
            <a:r>
              <a:rPr lang="en-US" sz="1200" dirty="0"/>
              <a:t>   public void </a:t>
            </a:r>
            <a:r>
              <a:rPr lang="en-US" sz="1200" dirty="0" err="1"/>
              <a:t>setAge</a:t>
            </a:r>
            <a:r>
              <a:rPr lang="en-US" sz="1200" dirty="0"/>
              <a:t>(Integer age) {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this.age</a:t>
            </a:r>
            <a:r>
              <a:rPr lang="en-US" sz="1200" dirty="0"/>
              <a:t> = age;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   public Integer </a:t>
            </a:r>
            <a:r>
              <a:rPr lang="en-US" sz="1200" dirty="0" err="1"/>
              <a:t>getAge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return age;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   public void </a:t>
            </a:r>
            <a:r>
              <a:rPr lang="en-US" sz="1200" dirty="0" err="1"/>
              <a:t>setName</a:t>
            </a:r>
            <a:r>
              <a:rPr lang="en-US" sz="1200" dirty="0"/>
              <a:t>(String name) {</a:t>
            </a:r>
          </a:p>
          <a:p>
            <a:pPr marL="0" indent="0">
              <a:buNone/>
            </a:pPr>
            <a:r>
              <a:rPr lang="en-US" sz="1200" dirty="0"/>
              <a:t>      this.name = name;</a:t>
            </a:r>
          </a:p>
          <a:p>
            <a:pPr marL="0" indent="0">
              <a:buNone/>
            </a:pPr>
            <a:r>
              <a:rPr lang="en-US" sz="1200" dirty="0"/>
              <a:t>   }   public String </a:t>
            </a:r>
            <a:r>
              <a:rPr lang="en-US" sz="1200" dirty="0" err="1"/>
              <a:t>getName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return name;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   public void </a:t>
            </a:r>
            <a:r>
              <a:rPr lang="en-US" sz="1200" dirty="0" err="1"/>
              <a:t>setId</a:t>
            </a:r>
            <a:r>
              <a:rPr lang="en-US" sz="1200" dirty="0"/>
              <a:t>(Integer id) {</a:t>
            </a:r>
          </a:p>
          <a:p>
            <a:pPr marL="0" indent="0">
              <a:buNone/>
            </a:pPr>
            <a:r>
              <a:rPr lang="en-US" sz="1200" dirty="0"/>
              <a:t>      this.id = id;</a:t>
            </a:r>
          </a:p>
          <a:p>
            <a:pPr marL="0" indent="0">
              <a:buNone/>
            </a:pPr>
            <a:r>
              <a:rPr lang="en-US" sz="1200" dirty="0"/>
              <a:t>   }   public Integer </a:t>
            </a:r>
            <a:r>
              <a:rPr lang="en-US" sz="1200" dirty="0" err="1"/>
              <a:t>getId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return id;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CAD-55D6-4F91-BF40-EBCF7706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Framwork</a:t>
            </a:r>
            <a:r>
              <a:rPr lang="en-US" dirty="0"/>
              <a:t> </a:t>
            </a:r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E75F-EAAF-42D3-8D00-90CF6A5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을 통해 개발자는 </a:t>
            </a:r>
            <a:r>
              <a:rPr lang="en-US" altLang="ko-KR" dirty="0"/>
              <a:t>POJO</a:t>
            </a:r>
            <a:r>
              <a:rPr lang="ko-KR" altLang="en-US" dirty="0"/>
              <a:t>를 사용하여 엔터프라이즈급 애플리케이션을 개발할 수 있습니다</a:t>
            </a:r>
            <a:r>
              <a:rPr lang="en-US" altLang="ko-KR" dirty="0"/>
              <a:t>. POJO</a:t>
            </a:r>
            <a:r>
              <a:rPr lang="ko-KR" altLang="en-US" dirty="0"/>
              <a:t>만 사용하면 응용 프로그램 서버와 같은 </a:t>
            </a:r>
            <a:r>
              <a:rPr lang="en-US" altLang="ko-KR" dirty="0"/>
              <a:t>EJB </a:t>
            </a:r>
            <a:r>
              <a:rPr lang="ko-KR" altLang="en-US" dirty="0"/>
              <a:t>컨테이너 제품이 필요하지 않지만 </a:t>
            </a:r>
            <a:r>
              <a:rPr lang="en-US" altLang="ko-KR" dirty="0"/>
              <a:t>Tomcat</a:t>
            </a:r>
            <a:r>
              <a:rPr lang="ko-KR" altLang="en-US" dirty="0"/>
              <a:t>이나 상용 제품과 같은 강력한 서블릿 컨테이너등을 사용할 수 있다는 이점이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은 모듈 방식으로 구성됩니다</a:t>
            </a:r>
            <a:r>
              <a:rPr lang="en-US" altLang="ko-KR" dirty="0"/>
              <a:t>. </a:t>
            </a:r>
            <a:r>
              <a:rPr lang="ko-KR" altLang="en-US" dirty="0"/>
              <a:t>패키지 항목들이 많지만</a:t>
            </a:r>
            <a:r>
              <a:rPr lang="en-US" altLang="ko-KR" dirty="0"/>
              <a:t>, </a:t>
            </a:r>
            <a:r>
              <a:rPr lang="ko-KR" altLang="en-US" dirty="0"/>
              <a:t>필요한 것만 사용하면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웹 프레임 워크는 웹 </a:t>
            </a:r>
            <a:r>
              <a:rPr lang="en-US" altLang="ko-KR" dirty="0"/>
              <a:t>MVC </a:t>
            </a:r>
            <a:r>
              <a:rPr lang="ko-KR" altLang="en-US" dirty="0"/>
              <a:t>프레임 워크로</a:t>
            </a:r>
            <a:r>
              <a:rPr lang="en-US" altLang="ko-KR" dirty="0"/>
              <a:t>, Struts</a:t>
            </a:r>
            <a:r>
              <a:rPr lang="ko-KR" altLang="en-US" dirty="0"/>
              <a:t>과 같은 웹 프레임 워크의 대안을 제공할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A60A-89ED-4E9C-AAB2-3688478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StudentController.java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02C-50CB-427D-A80A-68F9267C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package </a:t>
            </a:r>
            <a:r>
              <a:rPr lang="en-US" sz="1100" dirty="0" err="1"/>
              <a:t>com.test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org.springframework.stereotype.Controller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org.springframework.web.bind.annotation.ModelAttribute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org.springframework.web.bind.annotation.RequestMapping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org.springframework.web.bind.annotation.RequestMethod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org.springframework.web.servlet.ModelAndView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org.springframework.ui.ModelMap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@Controller</a:t>
            </a:r>
          </a:p>
          <a:p>
            <a:pPr marL="0" indent="0">
              <a:buNone/>
            </a:pPr>
            <a:r>
              <a:rPr lang="en-US" sz="1100" dirty="0"/>
              <a:t>   public class </a:t>
            </a:r>
            <a:r>
              <a:rPr lang="en-US" sz="1100" dirty="0" err="1"/>
              <a:t>StudentController</a:t>
            </a:r>
            <a:r>
              <a:rPr lang="en-US" sz="1100" dirty="0"/>
              <a:t> {</a:t>
            </a:r>
          </a:p>
          <a:p>
            <a:pPr marL="0" indent="0">
              <a:buNone/>
            </a:pPr>
            <a:r>
              <a:rPr lang="en-US" sz="1100" dirty="0"/>
              <a:t>   @</a:t>
            </a:r>
            <a:r>
              <a:rPr lang="en-US" sz="1100" dirty="0" err="1"/>
              <a:t>RequestMapping</a:t>
            </a:r>
            <a:r>
              <a:rPr lang="en-US" sz="1100" dirty="0"/>
              <a:t>(value = "/student", method = </a:t>
            </a:r>
            <a:r>
              <a:rPr lang="en-US" sz="1100" dirty="0" err="1"/>
              <a:t>RequestMethod.GET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public </a:t>
            </a:r>
            <a:r>
              <a:rPr lang="en-US" sz="1100" dirty="0" err="1"/>
              <a:t>ModelAndView</a:t>
            </a:r>
            <a:r>
              <a:rPr lang="en-US" sz="1100" dirty="0"/>
              <a:t> student() {</a:t>
            </a:r>
          </a:p>
          <a:p>
            <a:pPr marL="0" indent="0">
              <a:buNone/>
            </a:pPr>
            <a:r>
              <a:rPr lang="en-US" sz="1100" dirty="0"/>
              <a:t>      return new </a:t>
            </a:r>
            <a:r>
              <a:rPr lang="en-US" sz="1100" dirty="0" err="1"/>
              <a:t>ModelAndView</a:t>
            </a:r>
            <a:r>
              <a:rPr lang="en-US" sz="1100" dirty="0"/>
              <a:t>("student", "command", new Student());</a:t>
            </a:r>
          </a:p>
          <a:p>
            <a:pPr marL="0" indent="0">
              <a:buNone/>
            </a:pPr>
            <a:r>
              <a:rPr lang="en-US" sz="1100" dirty="0"/>
              <a:t>   }</a:t>
            </a:r>
          </a:p>
          <a:p>
            <a:pPr marL="0" indent="0">
              <a:buNone/>
            </a:pPr>
            <a:r>
              <a:rPr lang="en-US" sz="1100" dirty="0"/>
              <a:t>   @</a:t>
            </a:r>
            <a:r>
              <a:rPr lang="en-US" sz="1100" dirty="0" err="1"/>
              <a:t>RequestMapping</a:t>
            </a:r>
            <a:r>
              <a:rPr lang="en-US" sz="1100" dirty="0"/>
              <a:t>(value = "/</a:t>
            </a:r>
            <a:r>
              <a:rPr lang="en-US" sz="1100" dirty="0" err="1"/>
              <a:t>addStudent</a:t>
            </a:r>
            <a:r>
              <a:rPr lang="en-US" sz="1100" dirty="0"/>
              <a:t>", method = </a:t>
            </a:r>
            <a:r>
              <a:rPr lang="en-US" sz="1100" dirty="0" err="1"/>
              <a:t>RequestMethod.POST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public String </a:t>
            </a:r>
            <a:r>
              <a:rPr lang="en-US" sz="1100" dirty="0" err="1"/>
              <a:t>addStudent</a:t>
            </a:r>
            <a:r>
              <a:rPr lang="en-US" sz="1100" dirty="0"/>
              <a:t>(@</a:t>
            </a:r>
            <a:r>
              <a:rPr lang="en-US" sz="1100" dirty="0" err="1"/>
              <a:t>ModelAttribute</a:t>
            </a:r>
            <a:r>
              <a:rPr lang="en-US" sz="1100" dirty="0"/>
              <a:t>("</a:t>
            </a:r>
            <a:r>
              <a:rPr lang="en-US" sz="1100" dirty="0" err="1"/>
              <a:t>SpringWeb</a:t>
            </a:r>
            <a:r>
              <a:rPr lang="en-US" sz="1100" dirty="0"/>
              <a:t>")Student </a:t>
            </a:r>
            <a:r>
              <a:rPr lang="en-US" sz="1100" dirty="0" err="1"/>
              <a:t>student</a:t>
            </a:r>
            <a:r>
              <a:rPr lang="en-US" sz="1100" dirty="0"/>
              <a:t>, </a:t>
            </a:r>
          </a:p>
          <a:p>
            <a:pPr marL="0" indent="0">
              <a:buNone/>
            </a:pPr>
            <a:r>
              <a:rPr lang="en-US" sz="1100" dirty="0"/>
              <a:t>   </a:t>
            </a:r>
            <a:r>
              <a:rPr lang="en-US" sz="1100" dirty="0" err="1"/>
              <a:t>ModelMap</a:t>
            </a:r>
            <a:r>
              <a:rPr lang="en-US" sz="1100" dirty="0"/>
              <a:t> model) {</a:t>
            </a:r>
          </a:p>
          <a:p>
            <a:pPr marL="0" indent="0">
              <a:buNone/>
            </a:pPr>
            <a:r>
              <a:rPr lang="en-US" sz="1100" dirty="0"/>
              <a:t>      </a:t>
            </a:r>
            <a:r>
              <a:rPr lang="en-US" sz="1100" dirty="0" err="1"/>
              <a:t>model.addAttribute</a:t>
            </a:r>
            <a:r>
              <a:rPr lang="en-US" sz="1100" dirty="0"/>
              <a:t>("name", </a:t>
            </a:r>
            <a:r>
              <a:rPr lang="en-US" sz="1100" dirty="0" err="1"/>
              <a:t>student.getName</a:t>
            </a:r>
            <a:r>
              <a:rPr lang="en-US" sz="1100" dirty="0"/>
              <a:t>());</a:t>
            </a:r>
          </a:p>
          <a:p>
            <a:pPr marL="0" indent="0">
              <a:buNone/>
            </a:pPr>
            <a:r>
              <a:rPr lang="en-US" sz="1100" dirty="0"/>
              <a:t>      </a:t>
            </a:r>
            <a:r>
              <a:rPr lang="en-US" sz="1100" dirty="0" err="1"/>
              <a:t>model.addAttribute</a:t>
            </a:r>
            <a:r>
              <a:rPr lang="en-US" sz="1100" dirty="0"/>
              <a:t>("age", </a:t>
            </a:r>
            <a:r>
              <a:rPr lang="en-US" sz="1100" dirty="0" err="1"/>
              <a:t>student.getAge</a:t>
            </a:r>
            <a:r>
              <a:rPr lang="en-US" sz="1100" dirty="0"/>
              <a:t>());</a:t>
            </a:r>
          </a:p>
          <a:p>
            <a:pPr marL="0" indent="0">
              <a:buNone/>
            </a:pPr>
            <a:r>
              <a:rPr lang="en-US" sz="1100" dirty="0"/>
              <a:t>      </a:t>
            </a:r>
            <a:r>
              <a:rPr lang="en-US" sz="1100" dirty="0" err="1"/>
              <a:t>model.addAttribute</a:t>
            </a:r>
            <a:r>
              <a:rPr lang="en-US" sz="1100" dirty="0"/>
              <a:t>("id", </a:t>
            </a:r>
            <a:r>
              <a:rPr lang="en-US" sz="1100" dirty="0" err="1"/>
              <a:t>student.getId</a:t>
            </a:r>
            <a:r>
              <a:rPr lang="en-US" sz="1100" dirty="0"/>
              <a:t>());</a:t>
            </a:r>
          </a:p>
          <a:p>
            <a:pPr marL="0" indent="0">
              <a:buNone/>
            </a:pPr>
            <a:r>
              <a:rPr lang="en-US" sz="1100" dirty="0"/>
              <a:t>      return "result";</a:t>
            </a:r>
          </a:p>
          <a:p>
            <a:pPr marL="0" indent="0">
              <a:buNone/>
            </a:pPr>
            <a:r>
              <a:rPr lang="en-US" sz="1100" dirty="0"/>
              <a:t>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56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92D-1CBA-4D44-8EE5-5683C50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1BC3-296E-4E7B-8971-23C8B708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/>
              <a:t>&lt;%@</a:t>
            </a:r>
            <a:r>
              <a:rPr lang="en-US" sz="1000" dirty="0" err="1"/>
              <a:t>taglib</a:t>
            </a:r>
            <a:r>
              <a:rPr lang="en-US" sz="1000" dirty="0"/>
              <a:t> </a:t>
            </a:r>
            <a:r>
              <a:rPr lang="en-US" sz="1000" dirty="0" err="1"/>
              <a:t>uri</a:t>
            </a:r>
            <a:r>
              <a:rPr lang="en-US" sz="1000" dirty="0"/>
              <a:t>="http://www.springframework.org/tags/form" prefix = "form"%&gt;</a:t>
            </a:r>
          </a:p>
          <a:p>
            <a:pPr marL="0" indent="0">
              <a:buNone/>
            </a:pPr>
            <a:r>
              <a:rPr lang="en-US" sz="1000" dirty="0"/>
              <a:t>&lt;html&gt;</a:t>
            </a:r>
          </a:p>
          <a:p>
            <a:pPr marL="0" indent="0">
              <a:buNone/>
            </a:pPr>
            <a:r>
              <a:rPr lang="en-US" sz="1000" dirty="0"/>
              <a:t>   &lt;head&gt;&lt;title&gt;Spring MVC Form Handling&lt;/title&gt;&lt;/head&gt;</a:t>
            </a:r>
          </a:p>
          <a:p>
            <a:pPr marL="0" indent="0">
              <a:buNone/>
            </a:pPr>
            <a:r>
              <a:rPr lang="en-US" sz="1000" dirty="0"/>
              <a:t>    &lt;body&gt;</a:t>
            </a:r>
          </a:p>
          <a:p>
            <a:pPr marL="0" indent="0">
              <a:buNone/>
            </a:pPr>
            <a:r>
              <a:rPr lang="en-US" sz="1000" dirty="0"/>
              <a:t>      &lt;h2&gt;Student Information&lt;/h2&gt;</a:t>
            </a:r>
          </a:p>
          <a:p>
            <a:pPr marL="0" indent="0">
              <a:buNone/>
            </a:pPr>
            <a:r>
              <a:rPr lang="en-US" sz="1000" dirty="0"/>
              <a:t>      &lt;</a:t>
            </a:r>
            <a:r>
              <a:rPr lang="en-US" sz="1000" dirty="0" err="1"/>
              <a:t>form:form</a:t>
            </a:r>
            <a:r>
              <a:rPr lang="en-US" sz="1000" dirty="0"/>
              <a:t> method = "POST" action = "/</a:t>
            </a:r>
            <a:r>
              <a:rPr lang="en-US" sz="1000" dirty="0" err="1"/>
              <a:t>HelloWeb</a:t>
            </a:r>
            <a:r>
              <a:rPr lang="en-US" sz="1000" dirty="0"/>
              <a:t>/</a:t>
            </a:r>
            <a:r>
              <a:rPr lang="en-US" sz="1000" dirty="0" err="1"/>
              <a:t>addStudent</a:t>
            </a:r>
            <a:r>
              <a:rPr lang="en-US" sz="1000" dirty="0"/>
              <a:t>"&gt;</a:t>
            </a:r>
          </a:p>
          <a:p>
            <a:pPr marL="0" indent="0">
              <a:buNone/>
            </a:pPr>
            <a:r>
              <a:rPr lang="en-US" sz="1000" dirty="0"/>
              <a:t>         &lt;table&gt;</a:t>
            </a:r>
          </a:p>
          <a:p>
            <a:pPr marL="0" indent="0">
              <a:buNone/>
            </a:pPr>
            <a:r>
              <a:rPr lang="en-US" sz="1000" dirty="0"/>
              <a:t>            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form:label</a:t>
            </a:r>
            <a:r>
              <a:rPr lang="en-US" sz="1000" dirty="0"/>
              <a:t> path = "name"&gt;Name&lt;/</a:t>
            </a:r>
            <a:r>
              <a:rPr lang="en-US" sz="1000" dirty="0" err="1"/>
              <a:t>form:label</a:t>
            </a:r>
            <a:r>
              <a:rPr lang="en-US" sz="1000" dirty="0"/>
              <a:t>&gt;&lt;/td&gt;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form:input</a:t>
            </a:r>
            <a:r>
              <a:rPr lang="en-US" sz="1000" dirty="0"/>
              <a:t> path = "name" /&gt;&lt;/td&gt;</a:t>
            </a:r>
          </a:p>
          <a:p>
            <a:pPr marL="0" indent="0">
              <a:buNone/>
            </a:pPr>
            <a:r>
              <a:rPr lang="en-US" sz="1000" dirty="0"/>
              <a:t>            &lt;/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form:label</a:t>
            </a:r>
            <a:r>
              <a:rPr lang="en-US" sz="1000" dirty="0"/>
              <a:t> path = "age"&gt;Age&lt;/</a:t>
            </a:r>
            <a:r>
              <a:rPr lang="en-US" sz="1000" dirty="0" err="1"/>
              <a:t>form:label</a:t>
            </a:r>
            <a:r>
              <a:rPr lang="en-US" sz="1000" dirty="0"/>
              <a:t>&gt;&lt;/td&gt;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form:input</a:t>
            </a:r>
            <a:r>
              <a:rPr lang="en-US" sz="1000" dirty="0"/>
              <a:t> path = "age" /&gt;&lt;/td&gt;</a:t>
            </a:r>
          </a:p>
          <a:p>
            <a:pPr marL="0" indent="0">
              <a:buNone/>
            </a:pPr>
            <a:r>
              <a:rPr lang="en-US" sz="1000" dirty="0"/>
              <a:t>            &lt;/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form:label</a:t>
            </a:r>
            <a:r>
              <a:rPr lang="en-US" sz="1000" dirty="0"/>
              <a:t> path = "id"&gt;id&lt;/</a:t>
            </a:r>
            <a:r>
              <a:rPr lang="en-US" sz="1000" dirty="0" err="1"/>
              <a:t>form:label</a:t>
            </a:r>
            <a:r>
              <a:rPr lang="en-US" sz="1000" dirty="0"/>
              <a:t>&gt;&lt;/td&gt;</a:t>
            </a:r>
          </a:p>
          <a:p>
            <a:pPr marL="0" indent="0">
              <a:buNone/>
            </a:pPr>
            <a:r>
              <a:rPr lang="en-US" sz="1000" dirty="0"/>
              <a:t>               &lt;td&gt;&lt;</a:t>
            </a:r>
            <a:r>
              <a:rPr lang="en-US" sz="1000" dirty="0" err="1"/>
              <a:t>form:input</a:t>
            </a:r>
            <a:r>
              <a:rPr lang="en-US" sz="1000" dirty="0"/>
              <a:t> path = "id" /&gt;&lt;/td&gt;</a:t>
            </a:r>
          </a:p>
          <a:p>
            <a:pPr marL="0" indent="0">
              <a:buNone/>
            </a:pPr>
            <a:r>
              <a:rPr lang="en-US" sz="1000" dirty="0"/>
              <a:t>            &lt;/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           &lt;td </a:t>
            </a:r>
            <a:r>
              <a:rPr lang="en-US" sz="1000" dirty="0" err="1"/>
              <a:t>colspan</a:t>
            </a:r>
            <a:r>
              <a:rPr lang="en-US" sz="1000" dirty="0"/>
              <a:t> = "2"&gt;</a:t>
            </a:r>
          </a:p>
          <a:p>
            <a:pPr marL="0" indent="0">
              <a:buNone/>
            </a:pPr>
            <a:r>
              <a:rPr lang="en-US" sz="1000" dirty="0"/>
              <a:t>                  &lt;input type = "submit" value = "Submit"/&gt;</a:t>
            </a:r>
          </a:p>
          <a:p>
            <a:pPr marL="0" indent="0">
              <a:buNone/>
            </a:pPr>
            <a:r>
              <a:rPr lang="en-US" sz="1000" dirty="0"/>
              <a:t>               &lt;/td&gt;</a:t>
            </a:r>
          </a:p>
          <a:p>
            <a:pPr marL="0" indent="0">
              <a:buNone/>
            </a:pPr>
            <a:r>
              <a:rPr lang="en-US" sz="1000" dirty="0"/>
              <a:t>            &lt;/</a:t>
            </a:r>
            <a:r>
              <a:rPr lang="en-US" sz="1000" dirty="0" err="1"/>
              <a:t>tr</a:t>
            </a:r>
            <a:r>
              <a:rPr lang="en-US" sz="1000" dirty="0"/>
              <a:t>&gt;&lt;/table&gt;&lt;/</a:t>
            </a:r>
            <a:r>
              <a:rPr lang="en-US" sz="1000" dirty="0" err="1"/>
              <a:t>form:form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&lt;/body&gt;</a:t>
            </a:r>
          </a:p>
          <a:p>
            <a:pPr marL="0" indent="0">
              <a:buNone/>
            </a:pPr>
            <a:r>
              <a:rPr lang="en-US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78023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607D-7C1A-4C11-AB92-8972C953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0011-7C14-4FD4-823F-75C0EFF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&lt;%@</a:t>
            </a:r>
            <a:r>
              <a:rPr lang="en-US" sz="1100" dirty="0" err="1"/>
              <a:t>taglib</a:t>
            </a:r>
            <a:r>
              <a:rPr lang="en-US" sz="1100" dirty="0"/>
              <a:t> </a:t>
            </a:r>
            <a:r>
              <a:rPr lang="en-US" sz="1100" dirty="0" err="1"/>
              <a:t>uri</a:t>
            </a:r>
            <a:r>
              <a:rPr lang="en-US" sz="1100" dirty="0"/>
              <a:t> = "http://www.springframework.org/tags/form" prefix = "form"%&gt;</a:t>
            </a:r>
          </a:p>
          <a:p>
            <a:pPr marL="0" indent="0">
              <a:buNone/>
            </a:pPr>
            <a:r>
              <a:rPr lang="en-US" sz="1100" dirty="0"/>
              <a:t>&lt;html&gt;</a:t>
            </a:r>
          </a:p>
          <a:p>
            <a:pPr marL="0" indent="0">
              <a:buNone/>
            </a:pPr>
            <a:r>
              <a:rPr lang="en-US" sz="1100" dirty="0"/>
              <a:t>   &lt;head&gt;</a:t>
            </a:r>
          </a:p>
          <a:p>
            <a:pPr marL="0" indent="0">
              <a:buNone/>
            </a:pPr>
            <a:r>
              <a:rPr lang="en-US" sz="1100" dirty="0"/>
              <a:t>      &lt;title&gt;Spring MVC Form Handling&lt;/title&gt;</a:t>
            </a:r>
          </a:p>
          <a:p>
            <a:pPr marL="0" indent="0">
              <a:buNone/>
            </a:pPr>
            <a:r>
              <a:rPr lang="en-US" sz="1100" dirty="0"/>
              <a:t>   &lt;/head&gt;</a:t>
            </a:r>
          </a:p>
          <a:p>
            <a:pPr marL="0" indent="0">
              <a:buNone/>
            </a:pPr>
            <a:r>
              <a:rPr lang="en-US" sz="1100" dirty="0"/>
              <a:t>   &lt;body&gt;</a:t>
            </a:r>
          </a:p>
          <a:p>
            <a:pPr marL="0" indent="0">
              <a:buNone/>
            </a:pPr>
            <a:r>
              <a:rPr lang="en-US" sz="1100" dirty="0"/>
              <a:t>      &lt;h2&gt;Submitted Student Information&lt;/h2&gt;</a:t>
            </a:r>
          </a:p>
          <a:p>
            <a:pPr marL="0" indent="0">
              <a:buNone/>
            </a:pPr>
            <a:r>
              <a:rPr lang="en-US" sz="1100" dirty="0"/>
              <a:t>      &lt;table&gt;</a:t>
            </a:r>
          </a:p>
          <a:p>
            <a:pPr marL="0" indent="0">
              <a:buNone/>
            </a:pPr>
            <a:r>
              <a:rPr lang="en-US" sz="1100" dirty="0"/>
              <a:t>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   &lt;td&gt;Name&lt;/td&gt;</a:t>
            </a:r>
          </a:p>
          <a:p>
            <a:pPr marL="0" indent="0">
              <a:buNone/>
            </a:pPr>
            <a:r>
              <a:rPr lang="en-US" sz="1100" dirty="0"/>
              <a:t>            &lt;td&gt;${name}&lt;/td&gt;</a:t>
            </a:r>
          </a:p>
          <a:p>
            <a:pPr marL="0" indent="0">
              <a:buNone/>
            </a:pPr>
            <a:r>
              <a:rPr lang="en-US" sz="1100" dirty="0"/>
              <a:t>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   &lt;td&gt;Age&lt;/td&gt;</a:t>
            </a:r>
          </a:p>
          <a:p>
            <a:pPr marL="0" indent="0">
              <a:buNone/>
            </a:pPr>
            <a:r>
              <a:rPr lang="en-US" sz="1100" dirty="0"/>
              <a:t>            &lt;td&gt;${age}&lt;/td&gt;</a:t>
            </a:r>
          </a:p>
          <a:p>
            <a:pPr marL="0" indent="0">
              <a:buNone/>
            </a:pPr>
            <a:r>
              <a:rPr lang="en-US" sz="1100" dirty="0"/>
              <a:t>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   &lt;td&gt;ID&lt;/td&gt;</a:t>
            </a:r>
          </a:p>
          <a:p>
            <a:pPr marL="0" indent="0">
              <a:buNone/>
            </a:pPr>
            <a:r>
              <a:rPr lang="en-US" sz="1100" dirty="0"/>
              <a:t>            &lt;td&gt;${id}&lt;/td&gt;</a:t>
            </a:r>
          </a:p>
          <a:p>
            <a:pPr marL="0" indent="0">
              <a:buNone/>
            </a:pPr>
            <a:r>
              <a:rPr lang="en-US" sz="1100" dirty="0"/>
              <a:t>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&lt;/table&gt;  </a:t>
            </a:r>
          </a:p>
          <a:p>
            <a:pPr marL="0" indent="0">
              <a:buNone/>
            </a:pPr>
            <a:r>
              <a:rPr lang="en-US" sz="1100" dirty="0"/>
              <a:t>   &lt;/body&gt;</a:t>
            </a:r>
          </a:p>
          <a:p>
            <a:pPr marL="0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2025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9C22-4650-4223-B193-54F6208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Redirection(WebController.java)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5F02-5458-4856-8D4F-95AFF91F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package </a:t>
            </a:r>
            <a:r>
              <a:rPr lang="en-US" sz="1200" dirty="0" err="1"/>
              <a:t>com.test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org.springframework.stereotype.Controller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org.springframework.web.bind.annotation.RequestMapping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org.springframework.web.bind.annotation.RequestMethod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@Controller</a:t>
            </a:r>
          </a:p>
          <a:p>
            <a:pPr marL="0" indent="0">
              <a:buNone/>
            </a:pPr>
            <a:r>
              <a:rPr lang="en-US" sz="1200" dirty="0"/>
              <a:t>   public class </a:t>
            </a:r>
            <a:r>
              <a:rPr lang="en-US" sz="1200" dirty="0" err="1"/>
              <a:t>WebController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@</a:t>
            </a:r>
            <a:r>
              <a:rPr lang="en-US" sz="1200" dirty="0" err="1"/>
              <a:t>RequestMapping</a:t>
            </a:r>
            <a:r>
              <a:rPr lang="en-US" sz="1200" dirty="0"/>
              <a:t>(value = "/index", method = </a:t>
            </a:r>
            <a:r>
              <a:rPr lang="en-US" sz="1200" dirty="0" err="1"/>
              <a:t>RequestMethod.GET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public String index() {</a:t>
            </a:r>
          </a:p>
          <a:p>
            <a:pPr marL="0" indent="0">
              <a:buNone/>
            </a:pPr>
            <a:r>
              <a:rPr lang="en-US" sz="1200" dirty="0"/>
              <a:t>	   return "index";</a:t>
            </a:r>
          </a:p>
          <a:p>
            <a:pPr marL="0" indent="0">
              <a:buNone/>
            </a:pPr>
            <a:r>
              <a:rPr lang="en-US" sz="1200" dirty="0"/>
              <a:t>   }   </a:t>
            </a:r>
          </a:p>
          <a:p>
            <a:pPr marL="0" indent="0">
              <a:buNone/>
            </a:pPr>
            <a:r>
              <a:rPr lang="en-US" sz="1200" dirty="0"/>
              <a:t>   @</a:t>
            </a:r>
            <a:r>
              <a:rPr lang="en-US" sz="1200" dirty="0" err="1"/>
              <a:t>RequestMapping</a:t>
            </a:r>
            <a:r>
              <a:rPr lang="en-US" sz="1200" dirty="0"/>
              <a:t>(value = "/redirect", method = </a:t>
            </a:r>
            <a:r>
              <a:rPr lang="en-US" sz="1200" dirty="0" err="1"/>
              <a:t>RequestMethod.GET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public String redirect() {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</a:p>
          <a:p>
            <a:pPr marL="0" indent="0">
              <a:buNone/>
            </a:pPr>
            <a:r>
              <a:rPr lang="en-US" sz="1200" dirty="0"/>
              <a:t>      return "</a:t>
            </a:r>
            <a:r>
              <a:rPr lang="en-US" sz="1200" dirty="0" err="1"/>
              <a:t>redirect:finalPage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}   </a:t>
            </a:r>
          </a:p>
          <a:p>
            <a:pPr marL="0" indent="0">
              <a:buNone/>
            </a:pPr>
            <a:r>
              <a:rPr lang="en-US" sz="1200" dirty="0"/>
              <a:t>   @</a:t>
            </a:r>
            <a:r>
              <a:rPr lang="en-US" sz="1200" dirty="0" err="1"/>
              <a:t>RequestMapping</a:t>
            </a:r>
            <a:r>
              <a:rPr lang="en-US" sz="1200" dirty="0"/>
              <a:t>(value = "/</a:t>
            </a:r>
            <a:r>
              <a:rPr lang="en-US" sz="1200" dirty="0" err="1"/>
              <a:t>finalPage</a:t>
            </a:r>
            <a:r>
              <a:rPr lang="en-US" sz="1200" dirty="0"/>
              <a:t>", method = </a:t>
            </a:r>
            <a:r>
              <a:rPr lang="en-US" sz="1200" dirty="0" err="1"/>
              <a:t>RequestMethod.GET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public String </a:t>
            </a:r>
            <a:r>
              <a:rPr lang="en-US" sz="1200" dirty="0" err="1"/>
              <a:t>finalPage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</a:p>
          <a:p>
            <a:pPr marL="0" indent="0">
              <a:buNone/>
            </a:pPr>
            <a:r>
              <a:rPr lang="en-US" sz="1200" dirty="0"/>
              <a:t>      return "final";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60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19A3-20CA-40D3-8C68-BF1FCF97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F815-80CC-4BF7-ADBF-993575C3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&lt;%@</a:t>
            </a:r>
            <a:r>
              <a:rPr lang="en-US" sz="1400" dirty="0" err="1"/>
              <a:t>taglib</a:t>
            </a:r>
            <a:r>
              <a:rPr lang="en-US" sz="1400" dirty="0"/>
              <a:t> </a:t>
            </a:r>
            <a:r>
              <a:rPr lang="en-US" sz="1400" dirty="0" err="1"/>
              <a:t>uri</a:t>
            </a:r>
            <a:r>
              <a:rPr lang="en-US" sz="1400" dirty="0"/>
              <a:t> = "http://www.springframework.org/tags/form" prefix = "form"%&gt;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 &lt;head&gt;</a:t>
            </a:r>
          </a:p>
          <a:p>
            <a:pPr marL="0" indent="0">
              <a:buNone/>
            </a:pPr>
            <a:r>
              <a:rPr lang="en-US" sz="1400" dirty="0"/>
              <a:t>      &lt;title&gt;Spring Page Redirection&lt;/title&gt;</a:t>
            </a:r>
          </a:p>
          <a:p>
            <a:pPr marL="0" indent="0">
              <a:buNone/>
            </a:pPr>
            <a:r>
              <a:rPr lang="en-US" sz="1400" dirty="0"/>
              <a:t>   &lt;/head&gt;</a:t>
            </a:r>
          </a:p>
          <a:p>
            <a:pPr marL="0" indent="0">
              <a:buNone/>
            </a:pPr>
            <a:r>
              <a:rPr lang="en-US" sz="1400" dirty="0"/>
              <a:t>   &lt;body&gt;</a:t>
            </a:r>
          </a:p>
          <a:p>
            <a:pPr marL="0" indent="0">
              <a:buNone/>
            </a:pPr>
            <a:r>
              <a:rPr lang="en-US" sz="1400" dirty="0"/>
              <a:t>      &lt;h2&gt;Spring Page Redirection&lt;/h2&gt;</a:t>
            </a:r>
          </a:p>
          <a:p>
            <a:pPr marL="0" indent="0">
              <a:buNone/>
            </a:pPr>
            <a:r>
              <a:rPr lang="en-US" sz="1400" dirty="0"/>
              <a:t>      &lt;p&gt;Click below button to redirect the result to new page&lt;/p&gt;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form:form</a:t>
            </a:r>
            <a:r>
              <a:rPr lang="en-US" sz="1400" dirty="0"/>
              <a:t> method = "GET" action = "/</a:t>
            </a:r>
            <a:r>
              <a:rPr lang="en-US" sz="1400" dirty="0" err="1"/>
              <a:t>HelloWeb</a:t>
            </a:r>
            <a:r>
              <a:rPr lang="en-US" sz="1400" dirty="0"/>
              <a:t>/redirect"&gt;</a:t>
            </a:r>
          </a:p>
          <a:p>
            <a:pPr marL="0" indent="0">
              <a:buNone/>
            </a:pPr>
            <a:r>
              <a:rPr lang="en-US" sz="1400" dirty="0"/>
              <a:t>         &lt;table&gt;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   &lt;td&gt;</a:t>
            </a:r>
          </a:p>
          <a:p>
            <a:pPr marL="0" indent="0">
              <a:buNone/>
            </a:pPr>
            <a:r>
              <a:rPr lang="en-US" sz="1400" dirty="0"/>
              <a:t>                  &lt;input type = "submit" value = "Redirect Page"/&gt;</a:t>
            </a:r>
          </a:p>
          <a:p>
            <a:pPr marL="0" indent="0">
              <a:buNone/>
            </a:pPr>
            <a:r>
              <a:rPr lang="en-US" sz="1400" dirty="0"/>
              <a:t>               &lt;/td&gt;</a:t>
            </a:r>
          </a:p>
          <a:p>
            <a:pPr marL="0" indent="0">
              <a:buNone/>
            </a:pPr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&lt;/table&gt;  </a:t>
            </a:r>
          </a:p>
          <a:p>
            <a:pPr marL="0" indent="0">
              <a:buNone/>
            </a:pPr>
            <a:r>
              <a:rPr lang="en-US" sz="1400" dirty="0"/>
              <a:t>      &lt;/</a:t>
            </a:r>
            <a:r>
              <a:rPr lang="en-US" sz="1400" dirty="0" err="1"/>
              <a:t>form:form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2396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48F3-5632-4D78-B53B-7F45B56F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1570-053A-4D4A-B551-53890184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&lt;%@</a:t>
            </a:r>
            <a:r>
              <a:rPr lang="en-US" sz="1800" dirty="0" err="1"/>
              <a:t>taglib</a:t>
            </a:r>
            <a:r>
              <a:rPr lang="en-US" sz="1800" dirty="0"/>
              <a:t> </a:t>
            </a:r>
            <a:r>
              <a:rPr lang="en-US" sz="1800" dirty="0" err="1"/>
              <a:t>uri</a:t>
            </a:r>
            <a:r>
              <a:rPr lang="en-US" sz="1800" dirty="0"/>
              <a:t> = "http://www.springframework.org/tags/form" prefix = "form"%&gt;</a:t>
            </a:r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   &lt;head&gt;</a:t>
            </a:r>
          </a:p>
          <a:p>
            <a:pPr marL="0" indent="0">
              <a:buNone/>
            </a:pPr>
            <a:r>
              <a:rPr lang="en-US" sz="1800" dirty="0"/>
              <a:t>      &lt;title&gt;Spring Page Redirection&lt;/title&gt;</a:t>
            </a:r>
          </a:p>
          <a:p>
            <a:pPr marL="0" indent="0">
              <a:buNone/>
            </a:pPr>
            <a:r>
              <a:rPr lang="en-US" sz="1800" dirty="0"/>
              <a:t>   &lt;/head&gt;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   &lt;body&gt;</a:t>
            </a:r>
          </a:p>
          <a:p>
            <a:pPr marL="0" indent="0">
              <a:buNone/>
            </a:pPr>
            <a:r>
              <a:rPr lang="en-US" sz="1800" dirty="0"/>
              <a:t>      &lt;h2&gt;Redirected Page&lt;/h2&gt;</a:t>
            </a:r>
          </a:p>
          <a:p>
            <a:pPr marL="0" indent="0">
              <a:buNone/>
            </a:pPr>
            <a:r>
              <a:rPr lang="en-US" sz="1800" dirty="0"/>
              <a:t>   &lt;/body&gt;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06526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E059-6120-4AA3-9163-334F7E4D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Pages(WebController.java)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0699-92BF-4EF8-BB7F-164A000C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mvc</a:t>
            </a:r>
            <a:r>
              <a:rPr lang="en-US" altLang="ko-KR" b="1" dirty="0"/>
              <a:t> : resources&gt;</a:t>
            </a:r>
            <a:r>
              <a:rPr lang="ko-KR" altLang="en-US" dirty="0"/>
              <a:t> 태그를 사용하여 동적 페이지와 함께 정적 페이지에 액세스 할 수있는 </a:t>
            </a:r>
            <a:r>
              <a:rPr lang="en-US" altLang="ko-KR" dirty="0"/>
              <a:t>Spring MVC Framework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0" indent="0">
              <a:buNone/>
            </a:pPr>
            <a:r>
              <a:rPr lang="en-US" sz="1400" dirty="0"/>
              <a:t>package </a:t>
            </a:r>
            <a:r>
              <a:rPr lang="en-US" sz="1400" dirty="0" err="1"/>
              <a:t>com.test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org.springframework.stereotype.Controller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org.springframework.web.bind.annotation.RequestMapping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org.springframework.web.bind.annotation.RequestMethod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@Controller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WebController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@</a:t>
            </a:r>
            <a:r>
              <a:rPr lang="en-US" sz="1400" dirty="0" err="1"/>
              <a:t>RequestMapping</a:t>
            </a:r>
            <a:r>
              <a:rPr lang="en-US" sz="1400" dirty="0"/>
              <a:t>(value = "/index", method = </a:t>
            </a:r>
            <a:r>
              <a:rPr lang="en-US" sz="1400" dirty="0" err="1"/>
              <a:t>RequestMethod.GET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public String index() {</a:t>
            </a:r>
          </a:p>
          <a:p>
            <a:pPr marL="0" indent="0">
              <a:buNone/>
            </a:pPr>
            <a:r>
              <a:rPr lang="en-US" sz="1400" dirty="0"/>
              <a:t>	   return "index";</a:t>
            </a:r>
          </a:p>
          <a:p>
            <a:pPr marL="0" indent="0">
              <a:buNone/>
            </a:pPr>
            <a:r>
              <a:rPr lang="en-US" sz="1400" dirty="0"/>
              <a:t>   }   </a:t>
            </a:r>
          </a:p>
          <a:p>
            <a:pPr marL="0" indent="0">
              <a:buNone/>
            </a:pPr>
            <a:r>
              <a:rPr lang="en-US" sz="1400" dirty="0"/>
              <a:t>   @</a:t>
            </a:r>
            <a:r>
              <a:rPr lang="en-US" sz="1400" dirty="0" err="1"/>
              <a:t>RequestMapping</a:t>
            </a:r>
            <a:r>
              <a:rPr lang="en-US" sz="1400" dirty="0"/>
              <a:t>(value = "/</a:t>
            </a:r>
            <a:r>
              <a:rPr lang="en-US" sz="1400" dirty="0" err="1"/>
              <a:t>staticPage</a:t>
            </a:r>
            <a:r>
              <a:rPr lang="en-US" sz="1400" dirty="0"/>
              <a:t>", method = </a:t>
            </a:r>
            <a:r>
              <a:rPr lang="en-US" sz="1400" dirty="0" err="1"/>
              <a:t>RequestMethod.GET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public String redirect()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</a:p>
          <a:p>
            <a:pPr marL="0" indent="0">
              <a:buNone/>
            </a:pPr>
            <a:r>
              <a:rPr lang="en-US" sz="1400" dirty="0"/>
              <a:t>      return "redirect:/pages/final.htm";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560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2F2-EA95-46B7-A7FE-14AC84E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HelloWeb-servlet.xml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F706-BB26-4ABF-9399-0FA820B7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&lt;?xml version = "1.0" encoding = "UTF-8"?&gt;</a:t>
            </a:r>
          </a:p>
          <a:p>
            <a:pPr marL="0" indent="0">
              <a:buNone/>
            </a:pPr>
            <a:r>
              <a:rPr lang="en-US" sz="1400" dirty="0"/>
              <a:t>&lt;beans </a:t>
            </a:r>
            <a:r>
              <a:rPr lang="en-US" sz="1400" dirty="0" err="1"/>
              <a:t>xmlns</a:t>
            </a:r>
            <a:r>
              <a:rPr lang="en-US" sz="1400" dirty="0"/>
              <a:t> = "http://www.springframework.org/schema/beans"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xmlns:xsi</a:t>
            </a:r>
            <a:r>
              <a:rPr lang="en-US" sz="1400" dirty="0"/>
              <a:t> = "  http://www.w3.org/2001/XMLSchema-instance" 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xmlns:context</a:t>
            </a:r>
            <a:r>
              <a:rPr lang="en-US" sz="1400" dirty="0"/>
              <a:t> = "http://www.springframework.org/schema/context"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xmlns:mvc</a:t>
            </a:r>
            <a:r>
              <a:rPr lang="en-US" sz="1400" dirty="0"/>
              <a:t> = "http://www.springframework.org/schema/mvc"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xsi:schemaLocation</a:t>
            </a:r>
            <a:r>
              <a:rPr lang="en-US" sz="1400" dirty="0"/>
              <a:t> = "http://www.springframework.org/schema/beans</a:t>
            </a:r>
          </a:p>
          <a:p>
            <a:pPr marL="0" indent="0">
              <a:buNone/>
            </a:pPr>
            <a:r>
              <a:rPr lang="en-US" sz="1400" dirty="0"/>
              <a:t>   http://www.springframework.org/schema/beans/spring-beans-2.5.xsd</a:t>
            </a:r>
          </a:p>
          <a:p>
            <a:pPr marL="0" indent="0">
              <a:buNone/>
            </a:pPr>
            <a:r>
              <a:rPr lang="en-US" sz="1400" dirty="0"/>
              <a:t>   http://www.springframework.org/schema/mvc</a:t>
            </a:r>
          </a:p>
          <a:p>
            <a:pPr marL="0" indent="0">
              <a:buNone/>
            </a:pPr>
            <a:r>
              <a:rPr lang="en-US" sz="1400" dirty="0"/>
              <a:t>   http://www.springframework.org/schema/mvc/spring-mvc-3.0.xsd</a:t>
            </a:r>
          </a:p>
          <a:p>
            <a:pPr marL="0" indent="0">
              <a:buNone/>
            </a:pPr>
            <a:r>
              <a:rPr lang="en-US" sz="1400" dirty="0"/>
              <a:t>   http://www.springframework.org/schema/context</a:t>
            </a:r>
          </a:p>
          <a:p>
            <a:pPr marL="0" indent="0">
              <a:buNone/>
            </a:pPr>
            <a:r>
              <a:rPr lang="en-US" sz="1400" dirty="0"/>
              <a:t>   http://www.springframework.org/schema/context/spring-context-3.0.xsd"&gt;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context:component-scan</a:t>
            </a:r>
            <a:r>
              <a:rPr lang="en-US" sz="1400" dirty="0"/>
              <a:t> base-package = "</a:t>
            </a:r>
            <a:r>
              <a:rPr lang="en-US" sz="1400" dirty="0" err="1"/>
              <a:t>com.test</a:t>
            </a:r>
            <a:r>
              <a:rPr lang="en-US" sz="1400" dirty="0"/>
              <a:t>" /&gt;     </a:t>
            </a:r>
          </a:p>
          <a:p>
            <a:pPr marL="0" indent="0">
              <a:buNone/>
            </a:pPr>
            <a:r>
              <a:rPr lang="en-US" sz="1400" dirty="0"/>
              <a:t>   &lt;bean id = "</a:t>
            </a:r>
            <a:r>
              <a:rPr lang="en-US" sz="1400" dirty="0" err="1"/>
              <a:t>viewResolver</a:t>
            </a:r>
            <a:r>
              <a:rPr lang="en-US" sz="1400" dirty="0"/>
              <a:t>" class = "org.springframework.web.servlet.view.InternalResourceViewResolver"&gt;   </a:t>
            </a:r>
          </a:p>
          <a:p>
            <a:pPr marL="0" indent="0">
              <a:buNone/>
            </a:pPr>
            <a:r>
              <a:rPr lang="en-US" sz="1400" dirty="0"/>
              <a:t>      &lt;property name = "prefix" value = "/WEB-INF/</a:t>
            </a:r>
            <a:r>
              <a:rPr lang="en-US" sz="1400" dirty="0" err="1"/>
              <a:t>jsp</a:t>
            </a:r>
            <a:r>
              <a:rPr lang="en-US" sz="1400" dirty="0"/>
              <a:t>/" /&gt;</a:t>
            </a:r>
          </a:p>
          <a:p>
            <a:pPr marL="0" indent="0">
              <a:buNone/>
            </a:pPr>
            <a:r>
              <a:rPr lang="en-US" sz="1400" dirty="0"/>
              <a:t>      &lt;property name = "suffix" value = ".</a:t>
            </a:r>
            <a:r>
              <a:rPr lang="en-US" sz="1400" dirty="0" err="1"/>
              <a:t>jsp</a:t>
            </a:r>
            <a:r>
              <a:rPr lang="en-US" sz="1400" dirty="0"/>
              <a:t>" /&gt;</a:t>
            </a:r>
          </a:p>
          <a:p>
            <a:pPr marL="0" indent="0">
              <a:buNone/>
            </a:pPr>
            <a:r>
              <a:rPr lang="en-US" sz="1400" dirty="0"/>
              <a:t>   &lt;/bean&gt;</a:t>
            </a:r>
          </a:p>
          <a:p>
            <a:pPr marL="0" indent="0">
              <a:buNone/>
            </a:pPr>
            <a:r>
              <a:rPr lang="en-US" sz="1400" dirty="0"/>
              <a:t>   &lt;</a:t>
            </a:r>
            <a:r>
              <a:rPr lang="en-US" sz="1400" dirty="0" err="1"/>
              <a:t>mvc:resources</a:t>
            </a:r>
            <a:r>
              <a:rPr lang="en-US" sz="1400" dirty="0"/>
              <a:t> mapping = "/pages/**" location = "/WEB-INF/pages/" /&gt;</a:t>
            </a:r>
          </a:p>
          <a:p>
            <a:pPr marL="0" indent="0">
              <a:buNone/>
            </a:pPr>
            <a:r>
              <a:rPr lang="en-US" sz="1400" dirty="0"/>
              <a:t>   &lt;</a:t>
            </a:r>
            <a:r>
              <a:rPr lang="en-US" sz="1400" dirty="0" err="1"/>
              <a:t>mvc:annotation-driven</a:t>
            </a:r>
            <a:r>
              <a:rPr lang="en-US" sz="1400" dirty="0"/>
              <a:t>/&gt;</a:t>
            </a:r>
          </a:p>
          <a:p>
            <a:pPr marL="0" indent="0">
              <a:buNone/>
            </a:pPr>
            <a:r>
              <a:rPr lang="en-US" sz="14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75697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D69B-B0C2-4C27-AB24-DB6CD38A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5A8-1A78-45A0-A0DD-CC5F381A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&lt;%@</a:t>
            </a:r>
            <a:r>
              <a:rPr lang="en-US" sz="1400" dirty="0" err="1"/>
              <a:t>taglib</a:t>
            </a:r>
            <a:r>
              <a:rPr lang="en-US" sz="1400" dirty="0"/>
              <a:t> </a:t>
            </a:r>
            <a:r>
              <a:rPr lang="en-US" sz="1400" dirty="0" err="1"/>
              <a:t>uri</a:t>
            </a:r>
            <a:r>
              <a:rPr lang="en-US" sz="1400" dirty="0"/>
              <a:t> = "http://www.springframework.org/tags/form" prefix = "form"%&gt;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 &lt;head&gt;</a:t>
            </a:r>
          </a:p>
          <a:p>
            <a:pPr marL="0" indent="0">
              <a:buNone/>
            </a:pPr>
            <a:r>
              <a:rPr lang="en-US" sz="1400" dirty="0"/>
              <a:t>      &lt;title&gt;Spring Landing Page&lt;/title&gt;</a:t>
            </a:r>
          </a:p>
          <a:p>
            <a:pPr marL="0" indent="0">
              <a:buNone/>
            </a:pPr>
            <a:r>
              <a:rPr lang="en-US" sz="1400" dirty="0"/>
              <a:t>   &lt;/head&gt;</a:t>
            </a:r>
          </a:p>
          <a:p>
            <a:pPr marL="0" indent="0">
              <a:buNone/>
            </a:pPr>
            <a:r>
              <a:rPr lang="en-US" sz="1400" dirty="0"/>
              <a:t>   &lt;body&gt;</a:t>
            </a:r>
          </a:p>
          <a:p>
            <a:pPr marL="0" indent="0">
              <a:buNone/>
            </a:pPr>
            <a:r>
              <a:rPr lang="en-US" sz="1400" dirty="0"/>
              <a:t>      &lt;h2&gt;Spring Landing Pag&lt;/h2&gt;</a:t>
            </a:r>
          </a:p>
          <a:p>
            <a:pPr marL="0" indent="0">
              <a:buNone/>
            </a:pPr>
            <a:r>
              <a:rPr lang="en-US" sz="1400" dirty="0"/>
              <a:t>      &lt;p&gt;Click below button to get a simple HTML page&lt;/p&gt;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form:form</a:t>
            </a:r>
            <a:r>
              <a:rPr lang="en-US" sz="1400" dirty="0"/>
              <a:t> method = "GET" action = "/</a:t>
            </a:r>
            <a:r>
              <a:rPr lang="en-US" sz="1400" dirty="0" err="1"/>
              <a:t>HelloWeb</a:t>
            </a:r>
            <a:r>
              <a:rPr lang="en-US" sz="1400" dirty="0"/>
              <a:t>/</a:t>
            </a:r>
            <a:r>
              <a:rPr lang="en-US" sz="1400" dirty="0" err="1"/>
              <a:t>staticPage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         &lt;table&gt;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   &lt;td&gt;</a:t>
            </a:r>
          </a:p>
          <a:p>
            <a:pPr marL="0" indent="0">
              <a:buNone/>
            </a:pPr>
            <a:r>
              <a:rPr lang="en-US" sz="1400" dirty="0"/>
              <a:t>                  &lt;input type = "submit" value = "Get HTML Page"/&gt;</a:t>
            </a:r>
          </a:p>
          <a:p>
            <a:pPr marL="0" indent="0">
              <a:buNone/>
            </a:pPr>
            <a:r>
              <a:rPr lang="en-US" sz="1400" dirty="0"/>
              <a:t>               &lt;/td&gt;</a:t>
            </a:r>
          </a:p>
          <a:p>
            <a:pPr marL="0" indent="0">
              <a:buNone/>
            </a:pPr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&lt;/table&gt;  </a:t>
            </a:r>
          </a:p>
          <a:p>
            <a:pPr marL="0" indent="0">
              <a:buNone/>
            </a:pPr>
            <a:r>
              <a:rPr lang="en-US" sz="1400" dirty="0"/>
              <a:t>      &lt;/</a:t>
            </a:r>
            <a:r>
              <a:rPr lang="en-US" sz="1400" dirty="0" err="1"/>
              <a:t>form:form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3920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123-6E05-47CB-98D2-866359C6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final.htm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BEF-05EC-4F6A-B89A-C6763090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   &lt;head&gt;</a:t>
            </a:r>
          </a:p>
          <a:p>
            <a:pPr marL="0" indent="0">
              <a:buNone/>
            </a:pPr>
            <a:r>
              <a:rPr lang="en-US" sz="1800" dirty="0"/>
              <a:t>      &lt;title&gt;Spring Static Page&lt;/title&gt;</a:t>
            </a:r>
          </a:p>
          <a:p>
            <a:pPr marL="0" indent="0">
              <a:buNone/>
            </a:pPr>
            <a:r>
              <a:rPr lang="en-US" sz="1800" dirty="0"/>
              <a:t>   &lt;/head&gt;</a:t>
            </a:r>
          </a:p>
          <a:p>
            <a:pPr marL="0" indent="0">
              <a:buNone/>
            </a:pPr>
            <a:r>
              <a:rPr lang="en-US" sz="1800" dirty="0"/>
              <a:t>   &lt;body&gt;</a:t>
            </a:r>
          </a:p>
          <a:p>
            <a:pPr marL="0" indent="0">
              <a:buNone/>
            </a:pPr>
            <a:r>
              <a:rPr lang="en-US" sz="1800" dirty="0"/>
              <a:t>      &lt;h2&gt;A simple HTML page&lt;/h2&gt;</a:t>
            </a:r>
          </a:p>
          <a:p>
            <a:pPr marL="0" indent="0">
              <a:buNone/>
            </a:pPr>
            <a:r>
              <a:rPr lang="en-US" sz="1800" dirty="0"/>
              <a:t>   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620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A0D-E3C7-40D0-96D7-CA7182CE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8008-4272-477F-A3A5-534E1570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기술 많이 알려진 기능 중에서 </a:t>
            </a:r>
            <a:r>
              <a:rPr lang="en-US" altLang="ko-KR" dirty="0"/>
              <a:t>Inversion of Control</a:t>
            </a:r>
            <a:r>
              <a:rPr lang="ko-KR" altLang="en-US" dirty="0"/>
              <a:t>의 </a:t>
            </a:r>
            <a:r>
              <a:rPr lang="en-US" altLang="ko-KR" b="1" dirty="0"/>
              <a:t>DI (Dependency Injection)</a:t>
            </a:r>
            <a:r>
              <a:rPr lang="ko-KR" altLang="en-US" dirty="0"/>
              <a:t> 있습니다</a:t>
            </a:r>
            <a:r>
              <a:rPr lang="en-US" altLang="ko-KR" dirty="0"/>
              <a:t>. </a:t>
            </a:r>
            <a:r>
              <a:rPr lang="ko-KR" altLang="en-US" b="1" dirty="0"/>
              <a:t>제어 반전 </a:t>
            </a:r>
            <a:r>
              <a:rPr lang="en-US" altLang="ko-KR" b="1" dirty="0"/>
              <a:t>IOC (</a:t>
            </a:r>
            <a:r>
              <a:rPr lang="ko-KR" altLang="en-US" b="1" dirty="0"/>
              <a:t>는</a:t>
            </a:r>
            <a:r>
              <a:rPr lang="en-US" altLang="ko-KR" b="1" dirty="0"/>
              <a:t>)</a:t>
            </a:r>
            <a:r>
              <a:rPr lang="ko-KR" altLang="en-US" dirty="0"/>
              <a:t> 일반적인 개념이며</a:t>
            </a:r>
            <a:r>
              <a:rPr lang="en-US" altLang="ko-KR" dirty="0"/>
              <a:t>, </a:t>
            </a:r>
            <a:r>
              <a:rPr lang="ko-KR" altLang="en-US" dirty="0"/>
              <a:t>이는 다양한 방식으로 표현 될 수있습니다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복잡한 </a:t>
            </a:r>
            <a:r>
              <a:rPr lang="en-US" altLang="ko-KR" dirty="0"/>
              <a:t>Java </a:t>
            </a:r>
            <a:r>
              <a:rPr lang="ko-KR" altLang="en-US" dirty="0"/>
              <a:t>응용 프로그램을 작성할 때 응용 프로그램 클래스는 다른 </a:t>
            </a:r>
            <a:r>
              <a:rPr lang="en-US" altLang="ko-KR" dirty="0"/>
              <a:t>Java </a:t>
            </a:r>
            <a:r>
              <a:rPr lang="ko-KR" altLang="en-US" dirty="0"/>
              <a:t>클래스와 가능한 독립적이어야하며 이러한 클래스를 재사용하고 단위 테스트 중에 다른 클래스와 독립적으로 테스트 할 수 있어야합니다</a:t>
            </a:r>
            <a:r>
              <a:rPr lang="en-US" altLang="ko-KR" dirty="0"/>
              <a:t>. Dependency Injection</a:t>
            </a:r>
            <a:r>
              <a:rPr lang="ko-KR" altLang="en-US" dirty="0"/>
              <a:t>은 이러한 클래스를 함께 묶는 동시에 동시에 독립적으로 유지하는 데 장점을 제공합니다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3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AD2C-EB22-46B4-A776-123BB92F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Oriented Programming (AOP)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8A2-7D50-4A8A-8352-54EB8A06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주요 구성 요소 중 하나는 </a:t>
            </a:r>
            <a:r>
              <a:rPr lang="en-US" altLang="ko-KR" b="1" dirty="0"/>
              <a:t>Aspect Oriented Programming (AOP)</a:t>
            </a:r>
            <a:r>
              <a:rPr lang="ko-KR" altLang="en-US" dirty="0"/>
              <a:t> 프레임 워크입니다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OOP</a:t>
            </a:r>
            <a:r>
              <a:rPr lang="ko-KR" altLang="en-US" dirty="0"/>
              <a:t>의 모듈의 단위는 클래스입니다</a:t>
            </a:r>
            <a:r>
              <a:rPr lang="en-US" altLang="ko-KR" dirty="0"/>
              <a:t>. AOP</a:t>
            </a:r>
            <a:r>
              <a:rPr lang="ko-KR" altLang="en-US" dirty="0"/>
              <a:t>에서는 기능적인 단위로 분리합니다</a:t>
            </a:r>
            <a:r>
              <a:rPr lang="en-US" altLang="ko-KR" dirty="0"/>
              <a:t>. DI</a:t>
            </a:r>
            <a:r>
              <a:rPr lang="ko-KR" altLang="en-US" dirty="0"/>
              <a:t>를 사용하면 응용 프로그램 객체를 서로 분리 할 수 ​​있으며 </a:t>
            </a: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b="1" dirty="0"/>
              <a:t>cross-cutting concerns </a:t>
            </a:r>
            <a:r>
              <a:rPr lang="ko-KR" altLang="en-US" dirty="0"/>
              <a:t>영향을 주는 객체와 분리되도록 도와줍니다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8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8B81-35CA-4F56-9715-5B6B45EB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3020-3D9B-47DC-B089-557E3A3C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은 엔터프라이즈 애플리케이션을 개발을 위한 </a:t>
            </a:r>
            <a:r>
              <a:rPr lang="en-US" altLang="ko-KR" dirty="0"/>
              <a:t>Framework</a:t>
            </a:r>
            <a:r>
              <a:rPr lang="ko-KR" altLang="en-US" dirty="0"/>
              <a:t>를 제공합니다</a:t>
            </a:r>
            <a:r>
              <a:rPr lang="en-US" altLang="ko-KR" dirty="0"/>
              <a:t>. Spring</a:t>
            </a:r>
            <a:r>
              <a:rPr lang="ko-KR" altLang="en-US" dirty="0"/>
              <a:t>은 모듈식이므로 나머지 모듈을 사용하지 않는 경우 해당 모듈을 사용하지 않아도 됩니다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Spring Framework Architecture">
            <a:extLst>
              <a:ext uri="{FF2B5EF4-FFF2-40B4-BE49-F238E27FC236}">
                <a16:creationId xmlns:a16="http://schemas.microsoft.com/office/drawing/2014/main" id="{1A08D562-C05A-4411-B63C-DFB11BB1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2077149"/>
            <a:ext cx="5000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9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3455-C849-41A6-904E-52E65772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8563-ADBB-45D7-BE7F-1961657D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컨테이너는 </a:t>
            </a:r>
            <a:r>
              <a:rPr lang="en-US" altLang="ko-KR" dirty="0"/>
              <a:t>Spring Framework</a:t>
            </a:r>
            <a:r>
              <a:rPr lang="ko-KR" altLang="en-US" dirty="0"/>
              <a:t>의 핵심 부분임</a:t>
            </a:r>
            <a:endParaRPr lang="en-US" altLang="ko-KR" dirty="0"/>
          </a:p>
          <a:p>
            <a:r>
              <a:rPr lang="ko-KR" altLang="en-US" dirty="0"/>
              <a:t>컨테이너는 객체를 만들고</a:t>
            </a:r>
            <a:r>
              <a:rPr lang="en-US" altLang="ko-KR" dirty="0"/>
              <a:t>, </a:t>
            </a:r>
            <a:r>
              <a:rPr lang="ko-KR" altLang="en-US" dirty="0"/>
              <a:t>서로 연결하고</a:t>
            </a:r>
            <a:r>
              <a:rPr lang="en-US" altLang="ko-KR" dirty="0"/>
              <a:t>, </a:t>
            </a:r>
            <a:r>
              <a:rPr lang="ko-KR" altLang="en-US" dirty="0"/>
              <a:t>구성하고</a:t>
            </a:r>
            <a:r>
              <a:rPr lang="en-US" altLang="ko-KR" dirty="0"/>
              <a:t>, </a:t>
            </a:r>
            <a:r>
              <a:rPr lang="ko-KR" altLang="en-US" dirty="0"/>
              <a:t>작성부터 적용까지 전체 라이프 사이클을 관리합니다</a:t>
            </a:r>
            <a:r>
              <a:rPr lang="en-US" altLang="ko-KR" dirty="0"/>
              <a:t>. Spring </a:t>
            </a:r>
            <a:r>
              <a:rPr lang="ko-KR" altLang="en-US" dirty="0"/>
              <a:t>컨테이너는 </a:t>
            </a:r>
            <a:r>
              <a:rPr lang="en-US" altLang="ko-KR" dirty="0"/>
              <a:t>DI</a:t>
            </a:r>
            <a:r>
              <a:rPr lang="ko-KR" altLang="en-US" dirty="0"/>
              <a:t>를 사용하여 애플리케이션을 구성하는 컴포넌트를 관리한다</a:t>
            </a:r>
            <a:r>
              <a:rPr lang="en-US" altLang="ko-KR" dirty="0"/>
              <a:t>. </a:t>
            </a:r>
            <a:r>
              <a:rPr lang="ko-KR" altLang="en-US" dirty="0"/>
              <a:t>이러한 객체를 </a:t>
            </a:r>
            <a:r>
              <a:rPr lang="en-US" altLang="ko-KR" dirty="0"/>
              <a:t>Spring Bean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컨테이너는 제공된 구성 메타 데이터를 읽어서 인스턴스화</a:t>
            </a:r>
            <a:r>
              <a:rPr lang="en-US" altLang="ko-KR" dirty="0"/>
              <a:t>, </a:t>
            </a:r>
            <a:r>
              <a:rPr lang="ko-KR" altLang="en-US" dirty="0"/>
              <a:t>구성 및 어셈블할 객체에 대한 설정 정보를 가져옵니다</a:t>
            </a:r>
            <a:r>
              <a:rPr lang="en-US" altLang="ko-KR" dirty="0"/>
              <a:t>. </a:t>
            </a:r>
            <a:r>
              <a:rPr lang="ko-KR" altLang="en-US" dirty="0"/>
              <a:t>구성 메타 데이터는 </a:t>
            </a:r>
            <a:r>
              <a:rPr lang="en-US" altLang="ko-KR" dirty="0"/>
              <a:t>XML, Java </a:t>
            </a:r>
            <a:r>
              <a:rPr lang="ko-KR" altLang="en-US" dirty="0"/>
              <a:t>주석 또는 </a:t>
            </a:r>
            <a:r>
              <a:rPr lang="en-US" altLang="ko-KR" dirty="0"/>
              <a:t>Java </a:t>
            </a:r>
            <a:r>
              <a:rPr lang="ko-KR" altLang="en-US" dirty="0"/>
              <a:t>코드로 나타낼 수 있습니다</a:t>
            </a:r>
            <a:r>
              <a:rPr lang="en-US" altLang="ko-KR" dirty="0"/>
              <a:t>. </a:t>
            </a:r>
          </a:p>
          <a:p>
            <a:endParaRPr lang="en-US" dirty="0"/>
          </a:p>
        </p:txBody>
      </p:sp>
      <p:pic>
        <p:nvPicPr>
          <p:cNvPr id="2050" name="Picture 2" descr="봄 IoC 컨테이너">
            <a:extLst>
              <a:ext uri="{FF2B5EF4-FFF2-40B4-BE49-F238E27FC236}">
                <a16:creationId xmlns:a16="http://schemas.microsoft.com/office/drawing/2014/main" id="{B5C48A94-E352-46D4-8AF7-3169E757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705225"/>
            <a:ext cx="3581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25EF-08E4-4D5B-B7C8-064832DC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87FA-9CCB-4B68-A031-6FCF2EB9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애플리케이션의 </a:t>
            </a:r>
            <a:r>
              <a:rPr lang="en-US" altLang="ko-KR" dirty="0"/>
              <a:t>Backbone</a:t>
            </a:r>
            <a:r>
              <a:rPr lang="ko-KR" altLang="en-US" dirty="0"/>
              <a:t>을 구성하고 </a:t>
            </a:r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컨테이너에 의해 관리되는 객체를 </a:t>
            </a:r>
            <a:r>
              <a:rPr lang="ko-KR" altLang="en-US" b="1" dirty="0"/>
              <a:t>빈 </a:t>
            </a:r>
            <a:r>
              <a:rPr lang="en-US" altLang="ko-KR" b="1" dirty="0"/>
              <a:t>(bean)</a:t>
            </a:r>
            <a:r>
              <a:rPr lang="ko-KR" altLang="en-US" dirty="0"/>
              <a:t> 이라고 부른다 </a:t>
            </a:r>
            <a:r>
              <a:rPr lang="en-US" altLang="ko-KR" dirty="0"/>
              <a:t>. Bean</a:t>
            </a:r>
            <a:r>
              <a:rPr lang="ko-KR" altLang="en-US" dirty="0"/>
              <a:t>은 </a:t>
            </a:r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컨테이너에 의해 </a:t>
            </a:r>
            <a:r>
              <a:rPr lang="en-US" altLang="ko-KR" dirty="0"/>
              <a:t>instantiated, assembled, managed</a:t>
            </a:r>
            <a:r>
              <a:rPr lang="ko-KR" altLang="en-US" dirty="0"/>
              <a:t>되는 객체이다</a:t>
            </a:r>
            <a:r>
              <a:rPr lang="en-US" altLang="ko-KR" dirty="0"/>
              <a:t>. </a:t>
            </a:r>
            <a:r>
              <a:rPr lang="ko-KR" altLang="en-US" dirty="0"/>
              <a:t>이 </a:t>
            </a:r>
            <a:r>
              <a:rPr lang="en-US" altLang="ko-KR" dirty="0"/>
              <a:t>bean</a:t>
            </a:r>
            <a:r>
              <a:rPr lang="ko-KR" altLang="en-US" dirty="0"/>
              <a:t>은 사용자가 컨테이너에 제공하는 구성 메타 데이터로 작성됩니다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Bean </a:t>
            </a:r>
            <a:r>
              <a:rPr lang="ko-KR" altLang="en-US" dirty="0"/>
              <a:t>정의에는 </a:t>
            </a:r>
            <a:r>
              <a:rPr lang="en-US" altLang="ko-KR" b="1" dirty="0"/>
              <a:t>configuration metadata</a:t>
            </a:r>
            <a:r>
              <a:rPr lang="ko-KR" altLang="en-US" dirty="0"/>
              <a:t> 라는 정보가 들어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을 생성 방법</a:t>
            </a:r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의 수명주기 세부 정보</a:t>
            </a:r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의 의존성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A0BD-829D-42E1-A991-AF0754AE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Bean</a:t>
            </a:r>
            <a:r>
              <a:rPr lang="ko-KR" altLang="en-US" dirty="0"/>
              <a:t> 정의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222CEB-F2FE-485A-9BCB-312FF0225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28413"/>
              </p:ext>
            </p:extLst>
          </p:nvPr>
        </p:nvGraphicFramePr>
        <p:xfrm>
          <a:off x="458788" y="1020763"/>
          <a:ext cx="8118475" cy="5148262"/>
        </p:xfrm>
        <a:graphic>
          <a:graphicData uri="http://schemas.openxmlformats.org/drawingml/2006/table">
            <a:tbl>
              <a:tblPr/>
              <a:tblGrid>
                <a:gridCol w="624498">
                  <a:extLst>
                    <a:ext uri="{9D8B030D-6E8A-4147-A177-3AD203B41FA5}">
                      <a16:colId xmlns:a16="http://schemas.microsoft.com/office/drawing/2014/main" val="1340797918"/>
                    </a:ext>
                  </a:extLst>
                </a:gridCol>
                <a:gridCol w="7493976">
                  <a:extLst>
                    <a:ext uri="{9D8B030D-6E8A-4147-A177-3AD203B41FA5}">
                      <a16:colId xmlns:a16="http://schemas.microsoft.com/office/drawing/2014/main" val="8388656"/>
                    </a:ext>
                  </a:extLst>
                </a:gridCol>
              </a:tblGrid>
              <a:tr h="64005">
                <a:tc>
                  <a:txBody>
                    <a:bodyPr/>
                    <a:lstStyle/>
                    <a:p>
                      <a:pPr algn="ctr" fontAlgn="t"/>
                      <a:endParaRPr lang="en-US" altLang="ko-KR" sz="1400" dirty="0">
                        <a:effectLst/>
                      </a:endParaRP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>
                          <a:effectLst/>
                        </a:rPr>
                        <a:t>속성 및 설명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84391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 속성은 필수이며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을 작성하는데 사용할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클래스를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480356"/>
                  </a:ext>
                </a:extLst>
              </a:tr>
              <a:tr h="8153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 속성은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식별자를 고유하게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 XML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기반 구성 메타 데이터에서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및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name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속성을 사용하여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식별자를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064648"/>
                  </a:ext>
                </a:extLst>
              </a:tr>
              <a:tr h="56491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scope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 속성은 특정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정의에서 생성된 객체의 범위를 지정합니다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66945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constructor-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effectLst/>
                        </a:rPr>
                        <a:t>arg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종속성을 주입하는데 사용됩니다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085177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properties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종속성을 주입하는데 사용됩니다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070160"/>
                  </a:ext>
                </a:extLst>
              </a:tr>
              <a:tr h="464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effectLst/>
                        </a:rPr>
                        <a:t>Autowiring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 mode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이것은 종속성을 주입하는데 사용됩니다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68842"/>
                  </a:ext>
                </a:extLst>
              </a:tr>
              <a:tr h="765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Lazy-initialization mode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lazy-initialized 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은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</a:rPr>
                        <a:t>IoC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컨테이너가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 시작될 때가 아니라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인스턴스가 처음 요청 될때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인스턴스를 생성하도록 지시합니다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522377"/>
                  </a:ext>
                </a:extLst>
              </a:tr>
              <a:tr h="665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Initialization method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에 필요한 모든 프로퍼티가 컨테이너에 의해 설정 된 직후에 호출되는 콜백입니다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214374"/>
                  </a:ext>
                </a:extLst>
              </a:tr>
              <a:tr h="564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Destruction method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을 포함한 컨테이너가 파괴 될 때 사용되는 콜백입니다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957" marR="6957" marT="6957" marB="6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3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639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4077</Words>
  <Application>Microsoft Office PowerPoint</Application>
  <PresentationFormat>화면 슬라이드 쇼(4:3)</PresentationFormat>
  <Paragraphs>513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Segoe Light</vt:lpstr>
      <vt:lpstr>Arial</vt:lpstr>
      <vt:lpstr>Segoe UI</vt:lpstr>
      <vt:lpstr>Segoe UI Light</vt:lpstr>
      <vt:lpstr>Verdana</vt:lpstr>
      <vt:lpstr>Wingdings</vt:lpstr>
      <vt:lpstr>Presentation1</vt:lpstr>
      <vt:lpstr>Spring Framework</vt:lpstr>
      <vt:lpstr>Spring Framework</vt:lpstr>
      <vt:lpstr>Spring Framwork 장점</vt:lpstr>
      <vt:lpstr>Dependency Injection</vt:lpstr>
      <vt:lpstr>Aspect Oriented Programming (AOP)</vt:lpstr>
      <vt:lpstr>Spring Framework 구조</vt:lpstr>
      <vt:lpstr>IoC Containers</vt:lpstr>
      <vt:lpstr>Bean 정의</vt:lpstr>
      <vt:lpstr> Bean 정의</vt:lpstr>
      <vt:lpstr>Bean 정의</vt:lpstr>
      <vt:lpstr>Bean Scopes</vt:lpstr>
      <vt:lpstr>Bean Scopes</vt:lpstr>
      <vt:lpstr>Bean Life Cycle</vt:lpstr>
      <vt:lpstr>의존성 주입(Dependency Injection)</vt:lpstr>
      <vt:lpstr>Annotation Based Configuration</vt:lpstr>
      <vt:lpstr>Java Based Configuration</vt:lpstr>
      <vt:lpstr>Spring MVC</vt:lpstr>
      <vt:lpstr>Spring MVC Processing Sequence</vt:lpstr>
      <vt:lpstr>DispatcherServlet</vt:lpstr>
      <vt:lpstr>DispatcherServlet</vt:lpstr>
      <vt:lpstr>Web.xml</vt:lpstr>
      <vt:lpstr>WebContent/WEB-INF/HelloWeb-servlet.xml</vt:lpstr>
      <vt:lpstr>Controller 정의하기</vt:lpstr>
      <vt:lpstr>JSP Views 정의하기</vt:lpstr>
      <vt:lpstr>HelloController.java</vt:lpstr>
      <vt:lpstr>web.xml</vt:lpstr>
      <vt:lpstr>HelloWeb-servlet.xml</vt:lpstr>
      <vt:lpstr>hello.jsp</vt:lpstr>
      <vt:lpstr>Student.java</vt:lpstr>
      <vt:lpstr>StudentController.java</vt:lpstr>
      <vt:lpstr>student.jsp</vt:lpstr>
      <vt:lpstr>result.jsp</vt:lpstr>
      <vt:lpstr>Page Redirection(WebController.java)</vt:lpstr>
      <vt:lpstr>index.jsp</vt:lpstr>
      <vt:lpstr>final.jsp</vt:lpstr>
      <vt:lpstr>Static Pages(WebController.java)</vt:lpstr>
      <vt:lpstr>HelloWeb-servlet.xml</vt:lpstr>
      <vt:lpstr>index.jsp</vt:lpstr>
      <vt:lpstr>final.htm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C#.NET</dc:title>
  <dc:creator>Dennis</dc:creator>
  <cp:lastModifiedBy>B-0</cp:lastModifiedBy>
  <cp:revision>45</cp:revision>
  <dcterms:created xsi:type="dcterms:W3CDTF">2011-08-27T13:50:08Z</dcterms:created>
  <dcterms:modified xsi:type="dcterms:W3CDTF">2020-11-16T23:54:15Z</dcterms:modified>
</cp:coreProperties>
</file>