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2"/>
  </p:notesMasterIdLst>
  <p:sldIdLst>
    <p:sldId id="1272" r:id="rId2"/>
    <p:sldId id="1273" r:id="rId3"/>
    <p:sldId id="1275" r:id="rId4"/>
    <p:sldId id="1276" r:id="rId5"/>
    <p:sldId id="1277" r:id="rId6"/>
    <p:sldId id="1274" r:id="rId7"/>
    <p:sldId id="1279" r:id="rId8"/>
    <p:sldId id="1287" r:id="rId9"/>
    <p:sldId id="1288" r:id="rId10"/>
    <p:sldId id="1289" r:id="rId11"/>
    <p:sldId id="1280" r:id="rId12"/>
    <p:sldId id="1281" r:id="rId13"/>
    <p:sldId id="1282" r:id="rId14"/>
    <p:sldId id="1283" r:id="rId15"/>
    <p:sldId id="1284" r:id="rId16"/>
    <p:sldId id="1285" r:id="rId17"/>
    <p:sldId id="1286" r:id="rId18"/>
    <p:sldId id="1290" r:id="rId19"/>
    <p:sldId id="1291" r:id="rId20"/>
    <p:sldId id="1292" r:id="rId21"/>
    <p:sldId id="1294" r:id="rId22"/>
    <p:sldId id="1295" r:id="rId23"/>
    <p:sldId id="1296" r:id="rId24"/>
    <p:sldId id="1293" r:id="rId25"/>
    <p:sldId id="1297" r:id="rId26"/>
    <p:sldId id="1298" r:id="rId27"/>
    <p:sldId id="1299" r:id="rId28"/>
    <p:sldId id="1300" r:id="rId29"/>
    <p:sldId id="1301" r:id="rId30"/>
    <p:sldId id="1302" r:id="rId31"/>
  </p:sldIdLst>
  <p:sldSz cx="9144000" cy="6858000" type="screen4x3"/>
  <p:notesSz cx="7104063" cy="10234613"/>
  <p:embeddedFontLst>
    <p:embeddedFont>
      <p:font typeface="맑은 고딕" panose="020B0503020000020004" pitchFamily="50" charset="-127"/>
      <p:regular r:id="rId33"/>
      <p:bold r:id="rId34"/>
    </p:embeddedFont>
    <p:embeddedFont>
      <p:font typeface="다음_SemiBold" panose="02000700060000000000" pitchFamily="2" charset="-127"/>
      <p:regular r:id="rId35"/>
    </p:embeddedFont>
    <p:embeddedFont>
      <p:font typeface="나눔고딕" panose="020D0604000000000000" pitchFamily="50" charset="-127"/>
      <p:regular r:id="rId36"/>
      <p:bold r:id="rId37"/>
    </p:embeddedFont>
    <p:embeddedFont>
      <p:font typeface="맑은 고딕" panose="020B0503020000020004" pitchFamily="50" charset="-127"/>
      <p:regular r:id="rId33"/>
      <p:bold r:id="rId34"/>
    </p:embeddedFont>
    <p:embeddedFont>
      <p:font typeface="Trebuchet MS" panose="020B0603020202020204" pitchFamily="34" charset="0"/>
      <p:regular r:id="rId38"/>
      <p:bold r:id="rId39"/>
      <p:italic r:id="rId40"/>
      <p:boldItalic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15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1" autoAdjust="0"/>
    <p:restoredTop sz="78589" autoAdjust="0"/>
  </p:normalViewPr>
  <p:slideViewPr>
    <p:cSldViewPr showGuides="1">
      <p:cViewPr varScale="1">
        <p:scale>
          <a:sx n="87" d="100"/>
          <a:sy n="87" d="100"/>
        </p:scale>
        <p:origin x="998" y="77"/>
      </p:cViewPr>
      <p:guideLst>
        <p:guide orient="horz" pos="2160"/>
        <p:guide orient="horz" pos="981"/>
        <p:guide pos="15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0"/>
    </p:cViewPr>
  </p:sorterViewPr>
  <p:notesViewPr>
    <p:cSldViewPr>
      <p:cViewPr varScale="1">
        <p:scale>
          <a:sx n="59" d="100"/>
          <a:sy n="59" d="100"/>
        </p:scale>
        <p:origin x="2549" y="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CF54973-D966-49B4-95FF-1EBA00B843D4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DC2F61F-FF18-443B-A6DF-FE26CC4F32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647" y="1420515"/>
            <a:ext cx="7886700" cy="5683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" y="430213"/>
            <a:ext cx="8786813" cy="4785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BDDAA6-936E-4A8C-833B-804A73A560A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625" y="65088"/>
            <a:ext cx="2198688" cy="121126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65088"/>
            <a:ext cx="6446837" cy="1211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F6313-6AED-49EA-A16D-6372E3606CB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5" y="6488642"/>
            <a:ext cx="533627" cy="365125"/>
          </a:xfrm>
          <a:prstGeom prst="rect">
            <a:avLst/>
          </a:prstGeom>
        </p:spPr>
        <p:txBody>
          <a:bodyPr/>
          <a:lstStyle/>
          <a:p>
            <a:fld id="{569F084A-0342-47D2-BADC-59EC213A93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idx="1"/>
          </p:nvPr>
        </p:nvSpPr>
        <p:spPr>
          <a:xfrm>
            <a:off x="6286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179512" y="6356350"/>
            <a:ext cx="2133600" cy="365125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fld id="{DE4F2698-A7F6-4F1F-8752-4917FD5133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11A173-7B9A-4F15-BB53-6F7EEC07B34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" y="430213"/>
            <a:ext cx="4316413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430213"/>
            <a:ext cx="4318000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74942E-24E2-4516-9927-5E560442189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475CDE-7B56-4DFD-B386-4EC4C321B84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095FD-23F9-4EE8-87EC-D9A7203169B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7504" y="6484193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EFE47D-E299-4F8C-8668-9616C9FE925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D2DB1E-5BEE-406D-AD7D-082FE7E066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53F383-C33F-45EE-B421-3850D244CAB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0" y="-12700"/>
            <a:ext cx="9144000" cy="877888"/>
            <a:chOff x="0" y="-8"/>
            <a:chExt cx="6240" cy="553"/>
          </a:xfrm>
          <a:solidFill>
            <a:schemeClr val="bg1">
              <a:lumMod val="65000"/>
            </a:schemeClr>
          </a:solidFill>
        </p:grpSpPr>
        <p:sp>
          <p:nvSpPr>
            <p:cNvPr id="18" name="Rectangle 9"/>
            <p:cNvSpPr>
              <a:spLocks noChangeArrowheads="1"/>
            </p:cNvSpPr>
            <p:nvPr userDrawn="1"/>
          </p:nvSpPr>
          <p:spPr bwMode="auto">
            <a:xfrm>
              <a:off x="0" y="-8"/>
              <a:ext cx="6240" cy="5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0" y="545"/>
              <a:ext cx="6240" cy="0"/>
            </a:xfrm>
            <a:prstGeom prst="line">
              <a:avLst/>
            </a:prstGeom>
            <a:grp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65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36550" y="152400"/>
            <a:ext cx="38100" cy="5032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F2698-A7F6-4F1F-8752-4917FD5133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1"/>
          </a:solidFill>
          <a:latin typeface="다음_SemiBold" panose="02000700060000000000" pitchFamily="2" charset="-127"/>
          <a:ea typeface="다음_SemiBold" panose="02000700060000000000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9pPr>
    </p:titleStyle>
    <p:bodyStyle>
      <a:lvl1pPr marL="355600" indent="-3556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Tx/>
        <a:buBlip>
          <a:blip r:embed="rId14"/>
        </a:buBlip>
        <a:defRPr lang="ko-KR" altLang="en-US" sz="1800" b="1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42925" indent="-18415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lang="ko-KR" altLang="en-US" sz="16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723900" indent="-1905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9017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0795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vie.naver.com/movie/bi/mi/pointWriteFormList.nhn?code=174050&amp;type=after&amp;isActualPointWriteExecute=false&amp;isMileageSubscriptionAlready=false&amp;isMileageSubscriptionReject=false&amp;page=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v.daum.net/v/2019041421575761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html/html_intro_elementStructu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886700" cy="568325"/>
          </a:xfrm>
        </p:spPr>
        <p:txBody>
          <a:bodyPr anchor="ctr"/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web Crawling &amp; Scrapping</a:t>
            </a:r>
            <a:endParaRPr lang="ko-KR" alt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371600" y="2906713"/>
            <a:ext cx="6872808" cy="1500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2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r>
              <a:rPr lang="en-US" altLang="ko-KR" dirty="0"/>
              <a:t>Crawling </a:t>
            </a:r>
            <a:r>
              <a:rPr lang="en-US" altLang="ko-KR" dirty="0" smtClean="0"/>
              <a:t>vs. Scrapping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의 이해</a:t>
            </a:r>
            <a:endParaRPr lang="en-US" altLang="ko-KR" dirty="0" smtClean="0"/>
          </a:p>
          <a:p>
            <a:r>
              <a:rPr lang="en-US" dirty="0" err="1" smtClean="0"/>
              <a:t>urllib</a:t>
            </a:r>
            <a:endParaRPr lang="en-US" dirty="0" smtClean="0"/>
          </a:p>
          <a:p>
            <a:r>
              <a:rPr lang="en-US" dirty="0" err="1" smtClean="0"/>
              <a:t>beautifulsoup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CSS Selector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Xpath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표기법</a:t>
            </a:r>
            <a:r>
              <a:rPr lang="en-US" altLang="ko-KR" b="1" dirty="0" smtClean="0"/>
              <a:t>(2)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8849047" cy="372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4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평점 페이지 선택 버튼에서</a:t>
            </a:r>
            <a:endParaRPr lang="en-US" altLang="ko-KR" dirty="0"/>
          </a:p>
          <a:p>
            <a:pPr lvl="1"/>
            <a:r>
              <a:rPr lang="ko-KR" altLang="en-US" dirty="0"/>
              <a:t>마우스 오른쪽 버튼을 눌러 </a:t>
            </a:r>
            <a:r>
              <a:rPr lang="en-US" altLang="ko-KR" dirty="0"/>
              <a:t>[</a:t>
            </a:r>
            <a:r>
              <a:rPr lang="ko-KR" altLang="en-US" dirty="0" err="1"/>
              <a:t>새탭에서</a:t>
            </a:r>
            <a:r>
              <a:rPr lang="ko-KR" altLang="en-US" dirty="0"/>
              <a:t> 열기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 err="1"/>
              <a:t>새탭의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은 아래와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https://movie.naver.com/movie/bi/mi/pointWriteFormList.nhn?code=174050&amp;type=after&amp;isActualPointWriteExecute=false&amp;isMileageSubscriptionAlready=false&amp;isMileageSubscriptionReject=false&amp;page=3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구글의 개발자 도구 사용</a:t>
            </a:r>
            <a:endParaRPr lang="en-US" altLang="ko-KR" dirty="0"/>
          </a:p>
          <a:p>
            <a:pPr lvl="1"/>
            <a:r>
              <a:rPr lang="ko-KR" altLang="en-US" dirty="0"/>
              <a:t>평점 </a:t>
            </a:r>
            <a:r>
              <a:rPr lang="ko-KR" altLang="en-US" dirty="0" err="1"/>
              <a:t>더보기에서</a:t>
            </a:r>
            <a:r>
              <a:rPr lang="ko-KR" altLang="en-US" dirty="0"/>
              <a:t> </a:t>
            </a:r>
            <a:r>
              <a:rPr lang="en-US" altLang="ko-KR" dirty="0"/>
              <a:t>[F12]</a:t>
            </a:r>
            <a:r>
              <a:rPr lang="ko-KR" altLang="en-US" dirty="0"/>
              <a:t>로 개발자 도구 실행</a:t>
            </a:r>
            <a:endParaRPr lang="en-US" altLang="ko-KR" dirty="0"/>
          </a:p>
          <a:p>
            <a:pPr lvl="1"/>
            <a:r>
              <a:rPr lang="en-US" altLang="ko-KR" dirty="0"/>
              <a:t>Network </a:t>
            </a:r>
            <a:r>
              <a:rPr lang="ko-KR" altLang="en-US" dirty="0"/>
              <a:t>탭으로 이동한 상태에서</a:t>
            </a:r>
            <a:endParaRPr lang="en-US" altLang="ko-KR" dirty="0"/>
          </a:p>
          <a:p>
            <a:pPr lvl="1"/>
            <a:r>
              <a:rPr lang="ko-KR" altLang="en-US" dirty="0"/>
              <a:t>평점 페이지 선택 버튼을 누르면 </a:t>
            </a:r>
            <a:r>
              <a:rPr lang="en-US" altLang="ko-KR" dirty="0"/>
              <a:t>page</a:t>
            </a:r>
            <a:r>
              <a:rPr lang="ko-KR" altLang="en-US" dirty="0"/>
              <a:t>가 있는 </a:t>
            </a:r>
            <a:r>
              <a:rPr lang="en-US" altLang="ko-KR" dirty="0" err="1"/>
              <a:t>url</a:t>
            </a:r>
            <a:r>
              <a:rPr lang="ko-KR" altLang="en-US" dirty="0"/>
              <a:t>을 </a:t>
            </a:r>
            <a:r>
              <a:rPr lang="en-US" altLang="ko-KR" dirty="0"/>
              <a:t>name</a:t>
            </a:r>
            <a:r>
              <a:rPr lang="ko-KR" altLang="en-US" dirty="0"/>
              <a:t>에서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linker </a:t>
            </a:r>
            <a:r>
              <a:rPr lang="ko-KR" altLang="en-US" dirty="0"/>
              <a:t>노드를 선택하면 </a:t>
            </a:r>
            <a:r>
              <a:rPr lang="en-US" altLang="ko-KR" dirty="0" err="1"/>
              <a:t>Hearders</a:t>
            </a:r>
            <a:r>
              <a:rPr lang="ko-KR" altLang="en-US" dirty="0"/>
              <a:t>에서 </a:t>
            </a:r>
            <a:r>
              <a:rPr lang="en-US" altLang="ko-KR" dirty="0" err="1"/>
              <a:t>url</a:t>
            </a:r>
            <a:r>
              <a:rPr lang="ko-KR" altLang="en-US" dirty="0"/>
              <a:t>을 복사할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네이버 영화 평점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추출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27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1157176"/>
            <a:ext cx="9284455" cy="46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2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평점 정보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3" y="1369959"/>
            <a:ext cx="8914184" cy="394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1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추출하고자 하는 정보가 있는 </a:t>
            </a:r>
            <a:r>
              <a:rPr lang="en-US" altLang="ko-KR" dirty="0"/>
              <a:t>tag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크롬 개발자 도구의 </a:t>
            </a:r>
            <a:r>
              <a:rPr lang="en-US" altLang="ko-KR" dirty="0"/>
              <a:t>[select an </a:t>
            </a:r>
            <a:r>
              <a:rPr lang="en-US" altLang="ko-KR" dirty="0" err="1"/>
              <a:t>elment</a:t>
            </a:r>
            <a:r>
              <a:rPr lang="en-US" altLang="ko-KR" dirty="0"/>
              <a:t>] </a:t>
            </a:r>
            <a:r>
              <a:rPr lang="ko-KR" altLang="en-US" dirty="0"/>
              <a:t>버튼을 누른다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추출하려는 컨텐츠를 </a:t>
            </a:r>
            <a:r>
              <a:rPr lang="en-US" altLang="ko-KR" dirty="0"/>
              <a:t>highlight </a:t>
            </a:r>
            <a:r>
              <a:rPr lang="ko-KR" altLang="en-US" dirty="0"/>
              <a:t>시키고</a:t>
            </a:r>
            <a:r>
              <a:rPr lang="en-US" altLang="ko-KR" dirty="0"/>
              <a:t>, </a:t>
            </a:r>
            <a:r>
              <a:rPr lang="ko-KR" altLang="en-US" dirty="0"/>
              <a:t>마우스로 선택한다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평점 정보 추출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69" y="1743720"/>
            <a:ext cx="6629400" cy="1085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69" y="3429000"/>
            <a:ext cx="81629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4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추출하고자 하는 정보가 있는 </a:t>
            </a:r>
            <a:r>
              <a:rPr lang="en-US" altLang="ko-KR" dirty="0"/>
              <a:t>tag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크롬 개발자 도구에서 선택된 </a:t>
            </a:r>
            <a:r>
              <a:rPr lang="en-US" altLang="ko-KR" dirty="0"/>
              <a:t>tag</a:t>
            </a:r>
            <a:r>
              <a:rPr lang="ko-KR" altLang="en-US" dirty="0"/>
              <a:t>에서 아래와 같이 </a:t>
            </a:r>
            <a:r>
              <a:rPr lang="en-US" altLang="ko-KR" dirty="0"/>
              <a:t>tag </a:t>
            </a:r>
            <a:r>
              <a:rPr lang="ko-KR" altLang="en-US" dirty="0"/>
              <a:t>정보를 복사한다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평점 정보 추출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47" y="1844824"/>
            <a:ext cx="6362700" cy="3505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16" y="2759242"/>
            <a:ext cx="6362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9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추출하고자 하는 정보가 있는 </a:t>
            </a:r>
            <a:r>
              <a:rPr lang="en-US" altLang="ko-KR" dirty="0"/>
              <a:t>tag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복사한 정보는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2"/>
            <a:r>
              <a:rPr lang="ko-KR" altLang="en-US" dirty="0"/>
              <a:t>뒤의 </a:t>
            </a:r>
            <a:r>
              <a:rPr lang="en-US" altLang="ko-KR" dirty="0" err="1"/>
              <a:t>div.score_reple</a:t>
            </a:r>
            <a:r>
              <a:rPr lang="ko-KR" altLang="en-US" dirty="0"/>
              <a:t>은 </a:t>
            </a:r>
            <a:r>
              <a:rPr lang="en-US" altLang="ko-KR" dirty="0"/>
              <a:t>div tag</a:t>
            </a:r>
            <a:r>
              <a:rPr lang="ko-KR" altLang="en-US" dirty="0"/>
              <a:t>의 </a:t>
            </a:r>
            <a:r>
              <a:rPr lang="en-US" altLang="ko-KR" dirty="0"/>
              <a:t>class </a:t>
            </a:r>
            <a:r>
              <a:rPr lang="ko-KR" altLang="en-US" dirty="0"/>
              <a:t>속성값이 </a:t>
            </a:r>
            <a:r>
              <a:rPr lang="en-US" altLang="ko-KR" dirty="0" err="1"/>
              <a:t>score_reple</a:t>
            </a:r>
            <a:r>
              <a:rPr lang="ko-KR" altLang="en-US" dirty="0"/>
              <a:t>이며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&gt; p</a:t>
            </a:r>
            <a:r>
              <a:rPr lang="ko-KR" altLang="en-US" dirty="0"/>
              <a:t>는 </a:t>
            </a:r>
            <a:r>
              <a:rPr lang="en-US" altLang="ko-KR" dirty="0"/>
              <a:t>div tag</a:t>
            </a:r>
            <a:r>
              <a:rPr lang="ko-KR" altLang="en-US" dirty="0"/>
              <a:t>의 하위 </a:t>
            </a:r>
            <a:r>
              <a:rPr lang="en-US" altLang="ko-KR" dirty="0"/>
              <a:t>element p tag</a:t>
            </a:r>
            <a:r>
              <a:rPr lang="ko-KR" altLang="en-US" dirty="0"/>
              <a:t>라는 의미이다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평점 리플의 최종 </a:t>
            </a:r>
            <a:r>
              <a:rPr lang="en-US" altLang="ko-KR" dirty="0"/>
              <a:t>tag</a:t>
            </a:r>
            <a:r>
              <a:rPr lang="ko-KR" altLang="en-US" dirty="0"/>
              <a:t>는 </a:t>
            </a:r>
            <a:r>
              <a:rPr lang="en-US" altLang="ko-KR" dirty="0"/>
              <a:t>p</a:t>
            </a:r>
            <a:r>
              <a:rPr lang="ko-KR" altLang="en-US" dirty="0"/>
              <a:t>인데 </a:t>
            </a:r>
            <a:endParaRPr lang="en-US" altLang="ko-KR" dirty="0"/>
          </a:p>
          <a:p>
            <a:pPr lvl="2"/>
            <a:r>
              <a:rPr lang="ko-KR" altLang="en-US" dirty="0"/>
              <a:t>이를 구분하기 위해서는 </a:t>
            </a:r>
            <a:r>
              <a:rPr lang="en-US" altLang="ko-KR" dirty="0"/>
              <a:t>.</a:t>
            </a:r>
            <a:r>
              <a:rPr lang="en-US" altLang="ko-KR" dirty="0" err="1"/>
              <a:t>score_reple</a:t>
            </a:r>
            <a:r>
              <a:rPr lang="en-US" altLang="ko-KR" dirty="0"/>
              <a:t> &gt; p</a:t>
            </a:r>
            <a:r>
              <a:rPr lang="ko-KR" altLang="en-US" dirty="0"/>
              <a:t>이면 충분하다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평점 정보 추출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46312" y="1719122"/>
            <a:ext cx="750665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body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div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div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div.score_result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ul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li:nth-child</a:t>
            </a:r>
            <a:r>
              <a:rPr lang="ko-KR" altLang="en-US" sz="1600" dirty="0" smtClean="0"/>
              <a:t>(1) &gt; </a:t>
            </a:r>
            <a:r>
              <a:rPr lang="ko-KR" altLang="en-US" sz="1600" dirty="0" err="1" smtClean="0"/>
              <a:t>div.score_reple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860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평점 리플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평점 시간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추출된 평점 정보 </a:t>
            </a:r>
            <a:r>
              <a:rPr lang="en-US" altLang="ko-KR" dirty="0"/>
              <a:t>tag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374388"/>
            <a:ext cx="748883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body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div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div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div.score_result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ul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li:nth-child</a:t>
            </a:r>
            <a:r>
              <a:rPr lang="ko-KR" altLang="en-US" sz="1600" dirty="0" smtClean="0"/>
              <a:t>(1) &gt; </a:t>
            </a:r>
            <a:r>
              <a:rPr lang="ko-KR" altLang="en-US" sz="1600" dirty="0" err="1" smtClean="0"/>
              <a:t>div.score_reple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23654" y="2226350"/>
            <a:ext cx="746477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body &gt; div &gt; div &gt; </a:t>
            </a:r>
            <a:r>
              <a:rPr lang="en-US" altLang="ko-KR" sz="1600" dirty="0" err="1" smtClean="0"/>
              <a:t>div.score_result</a:t>
            </a:r>
            <a:r>
              <a:rPr lang="en-US" altLang="ko-KR" sz="1600" dirty="0" smtClean="0"/>
              <a:t> &gt; 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 &gt; </a:t>
            </a:r>
            <a:r>
              <a:rPr lang="en-US" altLang="ko-KR" sz="1600" dirty="0" err="1" smtClean="0"/>
              <a:t>li:nth-child</a:t>
            </a:r>
            <a:r>
              <a:rPr lang="en-US" altLang="ko-KR" sz="1600" dirty="0" smtClean="0"/>
              <a:t>(1) &gt; </a:t>
            </a:r>
            <a:r>
              <a:rPr lang="en-US" altLang="ko-KR" sz="1600" dirty="0" err="1" smtClean="0"/>
              <a:t>div.star_score</a:t>
            </a:r>
            <a:r>
              <a:rPr lang="en-US" altLang="ko-KR" sz="1600" dirty="0" smtClean="0"/>
              <a:t> &gt; </a:t>
            </a:r>
            <a:r>
              <a:rPr lang="en-US" altLang="ko-KR" sz="1600" dirty="0" err="1" smtClean="0"/>
              <a:t>em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719064" y="3062908"/>
            <a:ext cx="842493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body &gt; div &gt; div &gt; </a:t>
            </a:r>
            <a:r>
              <a:rPr lang="en-US" altLang="ko-KR" sz="1400" dirty="0" err="1" smtClean="0"/>
              <a:t>div.score_result</a:t>
            </a:r>
            <a:r>
              <a:rPr lang="en-US" altLang="ko-KR" sz="1400" dirty="0" smtClean="0"/>
              <a:t> &gt;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 &gt; </a:t>
            </a:r>
            <a:r>
              <a:rPr lang="en-US" altLang="ko-KR" sz="1400" dirty="0" err="1" smtClean="0"/>
              <a:t>li:nth-child</a:t>
            </a:r>
            <a:r>
              <a:rPr lang="en-US" altLang="ko-KR" sz="1400" dirty="0" smtClean="0"/>
              <a:t>(1) &gt; </a:t>
            </a:r>
            <a:r>
              <a:rPr lang="en-US" altLang="ko-KR" sz="1400" dirty="0" err="1" smtClean="0"/>
              <a:t>div.score_reple</a:t>
            </a:r>
            <a:r>
              <a:rPr lang="en-US" altLang="ko-KR" sz="1400" dirty="0" smtClean="0"/>
              <a:t> &gt; dl &gt; </a:t>
            </a:r>
            <a:r>
              <a:rPr lang="en-US" altLang="ko-KR" sz="1400" dirty="0" err="1" smtClean="0"/>
              <a:t>dt</a:t>
            </a:r>
            <a:r>
              <a:rPr lang="en-US" altLang="ko-KR" sz="1400" dirty="0" smtClean="0"/>
              <a:t> &gt; </a:t>
            </a:r>
            <a:r>
              <a:rPr lang="en-US" altLang="ko-KR" sz="1400" dirty="0" err="1" smtClean="0"/>
              <a:t>em:nth-child</a:t>
            </a:r>
            <a:r>
              <a:rPr lang="en-US" altLang="ko-KR" sz="1400" dirty="0" smtClean="0"/>
              <a:t>(2)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551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tag </a:t>
            </a:r>
            <a:r>
              <a:rPr lang="ko-KR" altLang="en-US" dirty="0"/>
              <a:t>조정</a:t>
            </a:r>
            <a:r>
              <a:rPr lang="en-US" altLang="ko-KR" dirty="0"/>
              <a:t>: </a:t>
            </a:r>
            <a:r>
              <a:rPr lang="en-US" altLang="ko-KR" dirty="0" err="1"/>
              <a:t>ElementTree</a:t>
            </a:r>
            <a:r>
              <a:rPr lang="ko-KR" altLang="en-US" dirty="0"/>
              <a:t>에서 </a:t>
            </a:r>
            <a:r>
              <a:rPr lang="en-US" altLang="ko-KR" dirty="0"/>
              <a:t>unique</a:t>
            </a:r>
            <a:r>
              <a:rPr lang="ko-KR" altLang="en-US" dirty="0"/>
              <a:t>하게 식별할 수 있도록 축약</a:t>
            </a:r>
            <a:endParaRPr lang="en-US" altLang="ko-KR" dirty="0"/>
          </a:p>
          <a:p>
            <a:r>
              <a:rPr lang="ko-KR" altLang="en-US" dirty="0"/>
              <a:t>평점 리플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score_reple</a:t>
            </a:r>
            <a:r>
              <a:rPr lang="en-US" altLang="ko-KR" dirty="0"/>
              <a:t> &gt; p </a:t>
            </a:r>
            <a:r>
              <a:rPr lang="ko-KR" altLang="en-US" dirty="0"/>
              <a:t>또는 </a:t>
            </a:r>
            <a:r>
              <a:rPr lang="en-US" altLang="ko-KR" dirty="0" err="1"/>
              <a:t>score_reple</a:t>
            </a:r>
            <a:r>
              <a:rPr lang="en-US" altLang="ko-KR" dirty="0"/>
              <a:t> p </a:t>
            </a:r>
            <a:r>
              <a:rPr lang="ko-KR" altLang="en-US" dirty="0"/>
              <a:t>만으로 충분</a:t>
            </a:r>
            <a:endParaRPr lang="en-US" altLang="ko-KR" dirty="0"/>
          </a:p>
          <a:p>
            <a:r>
              <a:rPr lang="ko-KR" altLang="en-US" dirty="0"/>
              <a:t>평점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star_core</a:t>
            </a:r>
            <a:r>
              <a:rPr lang="en-US" altLang="ko-KR" dirty="0"/>
              <a:t> </a:t>
            </a:r>
            <a:r>
              <a:rPr lang="en-US" altLang="ko-KR" dirty="0" err="1"/>
              <a:t>em</a:t>
            </a:r>
            <a:r>
              <a:rPr lang="ko-KR" altLang="en-US" dirty="0"/>
              <a:t>으로 하면</a:t>
            </a:r>
            <a:r>
              <a:rPr lang="en-US" altLang="ko-KR" dirty="0"/>
              <a:t>,                         </a:t>
            </a:r>
            <a:r>
              <a:rPr lang="ko-KR" altLang="en-US" dirty="0"/>
              <a:t>정보가 추가되는 문제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score_result</a:t>
            </a:r>
            <a:r>
              <a:rPr lang="en-US" altLang="ko-KR" dirty="0"/>
              <a:t> .</a:t>
            </a:r>
            <a:r>
              <a:rPr lang="en-US" altLang="ko-KR" dirty="0" err="1"/>
              <a:t>star_core</a:t>
            </a:r>
            <a:r>
              <a:rPr lang="en-US" altLang="ko-KR" dirty="0"/>
              <a:t> </a:t>
            </a:r>
            <a:r>
              <a:rPr lang="en-US" altLang="ko-KR" dirty="0" err="1"/>
              <a:t>em</a:t>
            </a:r>
            <a:r>
              <a:rPr lang="ko-KR" altLang="en-US" dirty="0"/>
              <a:t>으로 </a:t>
            </a:r>
            <a:r>
              <a:rPr lang="en-US" altLang="ko-KR" dirty="0"/>
              <a:t>unique</a:t>
            </a:r>
            <a:r>
              <a:rPr lang="ko-KR" altLang="en-US" dirty="0"/>
              <a:t>하게 식별해준다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평점 시간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score_reple</a:t>
            </a:r>
            <a:r>
              <a:rPr lang="en-US" altLang="ko-KR" dirty="0"/>
              <a:t> </a:t>
            </a:r>
            <a:r>
              <a:rPr lang="en-US" altLang="ko-KR" dirty="0" err="1"/>
              <a:t>em:nth-child</a:t>
            </a:r>
            <a:r>
              <a:rPr lang="en-US" altLang="ko-KR" dirty="0"/>
              <a:t>(2)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평점 정보 </a:t>
            </a:r>
            <a:r>
              <a:rPr lang="en-US" altLang="ko-KR" dirty="0"/>
              <a:t>tag </a:t>
            </a:r>
            <a:r>
              <a:rPr lang="ko-KR" altLang="en-US" dirty="0"/>
              <a:t>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754085"/>
            <a:ext cx="777686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body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div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div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div.score_result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ul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li:nth-child</a:t>
            </a:r>
            <a:r>
              <a:rPr lang="ko-KR" altLang="en-US" sz="1600" dirty="0" smtClean="0"/>
              <a:t>(1) &gt; </a:t>
            </a:r>
            <a:r>
              <a:rPr lang="ko-KR" altLang="en-US" sz="1600" dirty="0" err="1" smtClean="0"/>
              <a:t>div.score_reple</a:t>
            </a:r>
            <a:r>
              <a:rPr lang="ko-KR" altLang="en-US" sz="1600" dirty="0" smtClean="0"/>
              <a:t> &gt; </a:t>
            </a:r>
            <a:r>
              <a:rPr lang="ko-KR" altLang="en-US" sz="1600" dirty="0" err="1" smtClean="0"/>
              <a:t>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71599" y="2832276"/>
            <a:ext cx="777686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body &gt; div &gt; div &gt; </a:t>
            </a:r>
            <a:r>
              <a:rPr lang="en-US" altLang="ko-KR" sz="1600" dirty="0" err="1" smtClean="0"/>
              <a:t>div.score_result</a:t>
            </a:r>
            <a:r>
              <a:rPr lang="en-US" altLang="ko-KR" sz="1600" dirty="0" smtClean="0"/>
              <a:t> &gt; 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 &gt; </a:t>
            </a:r>
            <a:r>
              <a:rPr lang="en-US" altLang="ko-KR" sz="1600" dirty="0" err="1" smtClean="0"/>
              <a:t>li:nth-child</a:t>
            </a:r>
            <a:r>
              <a:rPr lang="en-US" altLang="ko-KR" sz="1600" dirty="0" smtClean="0"/>
              <a:t>(1) &gt; </a:t>
            </a:r>
            <a:r>
              <a:rPr lang="en-US" altLang="ko-KR" sz="1600" dirty="0" err="1" smtClean="0"/>
              <a:t>div.star_score</a:t>
            </a:r>
            <a:r>
              <a:rPr lang="en-US" altLang="ko-KR" sz="1600" dirty="0" smtClean="0"/>
              <a:t> &gt; </a:t>
            </a:r>
            <a:r>
              <a:rPr lang="en-US" altLang="ko-KR" sz="1600" dirty="0" err="1" smtClean="0"/>
              <a:t>em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755577" y="4293096"/>
            <a:ext cx="8388424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body &gt; div &gt; div &gt; </a:t>
            </a:r>
            <a:r>
              <a:rPr lang="en-US" altLang="ko-KR" sz="1400" dirty="0" err="1" smtClean="0"/>
              <a:t>div.score_result</a:t>
            </a:r>
            <a:r>
              <a:rPr lang="en-US" altLang="ko-KR" sz="1400" dirty="0" smtClean="0"/>
              <a:t> &gt; 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 &gt; </a:t>
            </a:r>
            <a:r>
              <a:rPr lang="en-US" altLang="ko-KR" sz="1400" dirty="0" err="1" smtClean="0"/>
              <a:t>li:nth-child</a:t>
            </a:r>
            <a:r>
              <a:rPr lang="en-US" altLang="ko-KR" sz="1400" dirty="0" smtClean="0"/>
              <a:t>(1) &gt; </a:t>
            </a:r>
            <a:r>
              <a:rPr lang="en-US" altLang="ko-KR" sz="1400" dirty="0" err="1" smtClean="0"/>
              <a:t>div.score_reple</a:t>
            </a:r>
            <a:r>
              <a:rPr lang="en-US" altLang="ko-KR" sz="1400" dirty="0" smtClean="0"/>
              <a:t> &gt; dl &gt; </a:t>
            </a:r>
            <a:r>
              <a:rPr lang="en-US" altLang="ko-KR" sz="1400" dirty="0" err="1" smtClean="0"/>
              <a:t>dt</a:t>
            </a:r>
            <a:r>
              <a:rPr lang="en-US" altLang="ko-KR" sz="1400" dirty="0" smtClean="0"/>
              <a:t> &gt; </a:t>
            </a:r>
            <a:r>
              <a:rPr lang="en-US" altLang="ko-KR" sz="1400" dirty="0" err="1" smtClean="0"/>
              <a:t>em:nth-child</a:t>
            </a:r>
            <a:r>
              <a:rPr lang="en-US" altLang="ko-KR" sz="1400" dirty="0" smtClean="0"/>
              <a:t>(2)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41" y="3214905"/>
            <a:ext cx="1468024" cy="3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Chrome_Crawling</a:t>
            </a:r>
            <a:r>
              <a:rPr lang="en-US" altLang="ko-KR" dirty="0"/>
              <a:t> Bookmark.html</a:t>
            </a:r>
            <a:r>
              <a:rPr lang="ko-KR" altLang="en-US" dirty="0"/>
              <a:t>을 실행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주소를 복사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즐겨찾기에</a:t>
            </a:r>
            <a:r>
              <a:rPr lang="ko-KR" altLang="en-US" dirty="0"/>
              <a:t> 등록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를 이용한</a:t>
            </a:r>
            <a:r>
              <a:rPr lang="en-US" altLang="ko-KR" dirty="0"/>
              <a:t> </a:t>
            </a:r>
            <a:r>
              <a:rPr lang="ko-KR" altLang="en-US" dirty="0"/>
              <a:t>편리한 </a:t>
            </a:r>
            <a:r>
              <a:rPr lang="en-US" altLang="ko-KR" dirty="0"/>
              <a:t>tag </a:t>
            </a:r>
            <a:r>
              <a:rPr lang="ko-KR" altLang="en-US" dirty="0" err="1"/>
              <a:t>식별방법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744763"/>
            <a:ext cx="81295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javascript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:(function(){var%20s=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document.createElement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('div');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s.innerHTML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='Loading...';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s.style.color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='black';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s.style.padding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='20px';s.style.position='fixed';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s.style.zIndex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='9999';s.style.fontSize='3.0em';s.style.border='2px%20solid%20black';s.style.right='40px';s.style.top='40px';s.setAttribute('class','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selector_gadget_loading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');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s.style.background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='white';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document.body.appendChild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(s);s=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document.createElement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('script');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s.setAttribute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type','text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javascript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');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s.setAttribute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('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src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','https://dv0akt2986vzh.cloudfront.net/unstable/lib/selectorgadget.js');</a:t>
            </a:r>
            <a:r>
              <a:rPr lang="en-US" altLang="ko-KR" sz="1600" b="0" i="0" dirty="0" err="1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document.body.appendChild</a:t>
            </a:r>
            <a:r>
              <a:rPr lang="en-US" altLang="ko-KR" sz="1600" b="0" i="0" dirty="0" smtClean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(s);})();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130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Crawling</a:t>
            </a:r>
          </a:p>
          <a:p>
            <a:pPr lvl="1"/>
            <a:r>
              <a:rPr lang="ko-KR" altLang="en-US" dirty="0"/>
              <a:t>웹에서 링크를 </a:t>
            </a:r>
            <a:r>
              <a:rPr lang="ko-KR" altLang="en-US" dirty="0" smtClean="0"/>
              <a:t>타고 다니며 </a:t>
            </a:r>
            <a:r>
              <a:rPr lang="ko-KR" altLang="en-US" dirty="0"/>
              <a:t>웹페이지들을 수집하는 행위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) Google bot</a:t>
            </a:r>
            <a:r>
              <a:rPr lang="ko-KR" altLang="en-US" dirty="0"/>
              <a:t>이 전 세계의 웹사이트를 수집하여 검색 서비스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 smtClean="0"/>
              <a:t>Scrapping</a:t>
            </a:r>
          </a:p>
          <a:p>
            <a:pPr lvl="1"/>
            <a:r>
              <a:rPr lang="ko-KR" altLang="en-US" dirty="0" smtClean="0"/>
              <a:t>어떤 웹페이지에서 원하는 데이터를 긁어오는 행위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Crawling vs. </a:t>
            </a:r>
            <a:r>
              <a:rPr lang="en-US" altLang="ko-KR" dirty="0" smtClean="0"/>
              <a:t>Scrapping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94" y="3212976"/>
            <a:ext cx="6716638" cy="2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6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추출할 페이지를 크롬에서 열기</a:t>
            </a:r>
            <a:endParaRPr lang="en-US" altLang="ko-KR" dirty="0"/>
          </a:p>
          <a:p>
            <a:r>
              <a:rPr lang="ko-KR" altLang="en-US" dirty="0" err="1"/>
              <a:t>즐겨찾기</a:t>
            </a:r>
            <a:r>
              <a:rPr lang="ko-KR" altLang="en-US" dirty="0"/>
              <a:t> 등록한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함수를 클릭</a:t>
            </a:r>
            <a:endParaRPr lang="en-US" altLang="ko-KR" dirty="0"/>
          </a:p>
          <a:p>
            <a:r>
              <a:rPr lang="ko-KR" altLang="en-US" dirty="0"/>
              <a:t>추출하고자 하는 컨텐츠를 클릭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함수를 이용한 </a:t>
            </a:r>
            <a:r>
              <a:rPr lang="en-US" altLang="ko-KR" dirty="0"/>
              <a:t>tag </a:t>
            </a:r>
            <a:r>
              <a:rPr lang="ko-KR" altLang="en-US" dirty="0" smtClean="0"/>
              <a:t>추출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968675" cy="27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8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추출하고자 하는 컨텐츠를 클릭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/>
              <a:t>제외하고자 하는 컨텐츠를 클릭하여 하단 </a:t>
            </a:r>
            <a:r>
              <a:rPr lang="en-US" altLang="ko-KR" dirty="0"/>
              <a:t>tag </a:t>
            </a:r>
            <a:r>
              <a:rPr lang="ko-KR" altLang="en-US" dirty="0"/>
              <a:t>확인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함수를 이용한 </a:t>
            </a:r>
            <a:r>
              <a:rPr lang="en-US" altLang="ko-KR" dirty="0"/>
              <a:t>tag </a:t>
            </a:r>
            <a:r>
              <a:rPr lang="ko-KR" altLang="en-US" dirty="0" smtClean="0"/>
              <a:t>추출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93711"/>
            <a:ext cx="7986212" cy="3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5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제외하고자 하는 컨텐츠를 클릭하여 하단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tag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확인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/>
              <a:t>tag </a:t>
            </a:r>
            <a:r>
              <a:rPr lang="ko-KR" altLang="en-US" dirty="0"/>
              <a:t>정보 수집</a:t>
            </a:r>
            <a:endParaRPr lang="en-US" altLang="ko-KR" dirty="0"/>
          </a:p>
          <a:p>
            <a:pPr lvl="1"/>
            <a:r>
              <a:rPr lang="ko-KR" altLang="en-US" dirty="0"/>
              <a:t>평점 리플</a:t>
            </a:r>
            <a:endParaRPr lang="en-US" altLang="ko-KR" dirty="0"/>
          </a:p>
          <a:p>
            <a:pPr lvl="2"/>
            <a:r>
              <a:rPr lang="en-US" altLang="ko-KR" dirty="0" err="1"/>
              <a:t>score_reple</a:t>
            </a:r>
            <a:r>
              <a:rPr lang="en-US" altLang="ko-KR" dirty="0"/>
              <a:t> p</a:t>
            </a:r>
          </a:p>
          <a:p>
            <a:pPr lvl="1"/>
            <a:r>
              <a:rPr lang="ko-KR" altLang="en-US" dirty="0"/>
              <a:t>평점</a:t>
            </a:r>
            <a:endParaRPr lang="en-US" altLang="ko-KR" dirty="0"/>
          </a:p>
          <a:p>
            <a:pPr lvl="2"/>
            <a:r>
              <a:rPr lang="en-US" altLang="ko-KR" dirty="0"/>
              <a:t>.</a:t>
            </a:r>
            <a:r>
              <a:rPr lang="en-US" altLang="ko-KR" dirty="0" err="1"/>
              <a:t>score_result</a:t>
            </a:r>
            <a:r>
              <a:rPr lang="en-US" altLang="ko-KR" dirty="0"/>
              <a:t> .</a:t>
            </a:r>
            <a:r>
              <a:rPr lang="en-US" altLang="ko-KR" dirty="0" err="1"/>
              <a:t>star_core</a:t>
            </a:r>
            <a:r>
              <a:rPr lang="en-US" altLang="ko-KR" dirty="0"/>
              <a:t> </a:t>
            </a:r>
            <a:r>
              <a:rPr lang="en-US" altLang="ko-KR" dirty="0" err="1"/>
              <a:t>em</a:t>
            </a:r>
            <a:endParaRPr lang="en-US" altLang="ko-KR" dirty="0"/>
          </a:p>
          <a:p>
            <a:pPr lvl="1"/>
            <a:r>
              <a:rPr lang="ko-KR" altLang="en-US" dirty="0"/>
              <a:t>평점 시간</a:t>
            </a:r>
            <a:endParaRPr lang="en-US" altLang="ko-KR" dirty="0"/>
          </a:p>
          <a:p>
            <a:pPr lvl="2"/>
            <a:r>
              <a:rPr lang="en-US" altLang="ko-KR" dirty="0"/>
              <a:t>.</a:t>
            </a:r>
            <a:r>
              <a:rPr lang="en-US" altLang="ko-KR" dirty="0" err="1"/>
              <a:t>score_reple</a:t>
            </a:r>
            <a:r>
              <a:rPr lang="en-US" altLang="ko-KR" dirty="0"/>
              <a:t> </a:t>
            </a:r>
            <a:r>
              <a:rPr lang="en-US" altLang="ko-KR" dirty="0" err="1"/>
              <a:t>em:nth-child</a:t>
            </a:r>
            <a:r>
              <a:rPr lang="en-US" altLang="ko-KR" dirty="0"/>
              <a:t>(2)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함수를 이용한 </a:t>
            </a:r>
            <a:r>
              <a:rPr lang="en-US" altLang="ko-KR" dirty="0"/>
              <a:t>tag </a:t>
            </a:r>
            <a:r>
              <a:rPr lang="ko-KR" altLang="en-US" dirty="0" smtClean="0"/>
              <a:t>추출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082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daum</a:t>
            </a:r>
            <a:r>
              <a:rPr lang="en-US" altLang="ko-KR" dirty="0"/>
              <a:t> </a:t>
            </a:r>
            <a:r>
              <a:rPr lang="ko-KR" altLang="en-US" dirty="0"/>
              <a:t>영화에서 동일한 생일 영화에 대해 크롤링하세요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471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검색하고자 하는 </a:t>
            </a:r>
            <a:r>
              <a:rPr lang="en-US" altLang="ko-KR" dirty="0" err="1"/>
              <a:t>url</a:t>
            </a:r>
            <a:r>
              <a:rPr lang="ko-KR" altLang="en-US" dirty="0"/>
              <a:t>을 선택</a:t>
            </a:r>
            <a:endParaRPr lang="en-US" altLang="ko-KR" dirty="0"/>
          </a:p>
          <a:p>
            <a:r>
              <a:rPr lang="ko-KR" altLang="en-US" dirty="0"/>
              <a:t>이미지 </a:t>
            </a:r>
            <a:r>
              <a:rPr lang="en-US" altLang="ko-KR" dirty="0"/>
              <a:t>tag</a:t>
            </a:r>
            <a:r>
              <a:rPr lang="ko-KR" altLang="en-US" dirty="0"/>
              <a:t>를 추출</a:t>
            </a:r>
            <a:endParaRPr lang="en-US" altLang="ko-KR" dirty="0"/>
          </a:p>
          <a:p>
            <a:pPr lvl="1"/>
            <a:r>
              <a:rPr lang="en-US" altLang="ko-KR" dirty="0" err="1"/>
              <a:t>javascript</a:t>
            </a:r>
            <a:r>
              <a:rPr lang="ko-KR" altLang="en-US" dirty="0"/>
              <a:t>와 크롬 개발자 도구를 이용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</a:t>
            </a:r>
            <a:r>
              <a:rPr lang="en-US" altLang="ko-KR" dirty="0" err="1"/>
              <a:t>imageurl</a:t>
            </a:r>
            <a:r>
              <a:rPr lang="en-US" altLang="ko-KR" dirty="0"/>
              <a:t>”&gt;</a:t>
            </a:r>
          </a:p>
          <a:p>
            <a:r>
              <a:rPr lang="en-US" altLang="ko-KR" dirty="0" err="1"/>
              <a:t>html_attr</a:t>
            </a:r>
            <a:r>
              <a:rPr lang="en-US" altLang="ko-KR" dirty="0"/>
              <a:t>(node, “</a:t>
            </a:r>
            <a:r>
              <a:rPr lang="en-US" altLang="ko-KR" dirty="0" err="1"/>
              <a:t>src</a:t>
            </a:r>
            <a:r>
              <a:rPr lang="en-US" altLang="ko-KR" dirty="0"/>
              <a:t>”)</a:t>
            </a:r>
            <a:r>
              <a:rPr lang="ko-KR" altLang="en-US" dirty="0"/>
              <a:t>로 </a:t>
            </a:r>
            <a:r>
              <a:rPr lang="en-US" altLang="ko-KR" dirty="0" err="1"/>
              <a:t>imageurl</a:t>
            </a:r>
            <a:r>
              <a:rPr lang="en-US" altLang="ko-KR" dirty="0"/>
              <a:t> </a:t>
            </a:r>
            <a:r>
              <a:rPr lang="ko-KR" altLang="en-US" dirty="0"/>
              <a:t>획득</a:t>
            </a:r>
            <a:endParaRPr lang="en-US" altLang="ko-KR" dirty="0"/>
          </a:p>
          <a:p>
            <a:r>
              <a:rPr lang="en-US" altLang="ko-KR" dirty="0" err="1"/>
              <a:t>download.file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en-US" altLang="ko-KR" dirty="0"/>
              <a:t>image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적절한 포맷에 맞는 </a:t>
            </a:r>
            <a:r>
              <a:rPr lang="ko-KR" altLang="en-US" dirty="0" err="1"/>
              <a:t>확장자</a:t>
            </a:r>
            <a:r>
              <a:rPr lang="ko-KR" altLang="en-US" dirty="0"/>
              <a:t> 지정 필요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python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11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뉴스에서 여러 개의 이미지 추출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https://news.v.daum.net/v/20190414215757617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575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고려사항</a:t>
            </a:r>
            <a:r>
              <a:rPr lang="en-US" altLang="ko-KR" dirty="0"/>
              <a:t>: </a:t>
            </a:r>
            <a:r>
              <a:rPr lang="ko-KR" altLang="en-US" dirty="0"/>
              <a:t>응답에 대한 선택</a:t>
            </a:r>
            <a:endParaRPr lang="en-US" altLang="ko-KR" dirty="0"/>
          </a:p>
          <a:p>
            <a:pPr lvl="1"/>
            <a:r>
              <a:rPr lang="ko-KR" altLang="en-US" dirty="0"/>
              <a:t>각 개별 지식인 질문에 대한 응답들을 링크로 제공</a:t>
            </a:r>
            <a:endParaRPr lang="en-US" altLang="ko-KR" dirty="0"/>
          </a:p>
          <a:p>
            <a:pPr lvl="1"/>
            <a:r>
              <a:rPr lang="ko-KR" altLang="en-US" dirty="0"/>
              <a:t>링크 이동시 여러 응답이 존재할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이때 마지막 응답을 선택하는 것으로 결정한다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지식인 검색 결과 수집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6322"/>
            <a:ext cx="4912132" cy="21756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064" y="2650632"/>
            <a:ext cx="3767871" cy="1133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087" y="4019365"/>
            <a:ext cx="5051913" cy="18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51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지식인 </a:t>
            </a:r>
            <a:r>
              <a:rPr lang="ko-KR" altLang="en-US" dirty="0" err="1"/>
              <a:t>응답특성의</a:t>
            </a:r>
            <a:r>
              <a:rPr lang="ko-KR" altLang="en-US" dirty="0"/>
              <a:t> 다양한 유형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753241"/>
              </p:ext>
            </p:extLst>
          </p:nvPr>
        </p:nvGraphicFramePr>
        <p:xfrm>
          <a:off x="422647" y="1299533"/>
          <a:ext cx="8352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8092166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723674916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54074435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8224977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7367251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96148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유형 </a:t>
                      </a:r>
                      <a:r>
                        <a:rPr lang="en-US" altLang="ko-KR" sz="1600" dirty="0" smtClean="0"/>
                        <a:t>1: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유형 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유형 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유형 </a:t>
                      </a:r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유형 </a:t>
                      </a:r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유형 </a:t>
                      </a:r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3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질문자채택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지식인채택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질문자채택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err="1" smtClean="0"/>
                        <a:t>지식인채택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질문자채택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응답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응답 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응답 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응답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지식인채택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응답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5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응답 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응답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응답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4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26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3" y="4918076"/>
            <a:ext cx="4016643" cy="12001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" y="3318143"/>
            <a:ext cx="4793092" cy="1455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597" y="2276872"/>
            <a:ext cx="6053028" cy="2836001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크롤링의</a:t>
            </a:r>
            <a:r>
              <a:rPr lang="ko-KR" altLang="en-US" dirty="0"/>
              <a:t> 대표적인 작업은 검색한 후</a:t>
            </a:r>
            <a:r>
              <a:rPr lang="en-US" altLang="ko-KR" dirty="0"/>
              <a:t>, </a:t>
            </a:r>
            <a:r>
              <a:rPr lang="ko-KR" altLang="en-US" dirty="0"/>
              <a:t>검색 결과를 수집</a:t>
            </a:r>
            <a:endParaRPr lang="en-US" altLang="ko-KR" dirty="0"/>
          </a:p>
          <a:p>
            <a:pPr lvl="1"/>
            <a:r>
              <a:rPr lang="ko-KR" altLang="en-US" dirty="0"/>
              <a:t>검색 키워드와 일치하는 여러 페이지에 대한 링크</a:t>
            </a:r>
            <a:endParaRPr lang="en-US" altLang="ko-KR" dirty="0"/>
          </a:p>
          <a:p>
            <a:pPr lvl="2"/>
            <a:r>
              <a:rPr lang="en-US" altLang="ko-KR" dirty="0"/>
              <a:t>title</a:t>
            </a:r>
          </a:p>
          <a:p>
            <a:pPr lvl="2"/>
            <a:r>
              <a:rPr lang="en-US" altLang="ko-KR" dirty="0"/>
              <a:t>date</a:t>
            </a:r>
          </a:p>
          <a:p>
            <a:pPr lvl="2"/>
            <a:r>
              <a:rPr lang="ko-KR" altLang="en-US" dirty="0"/>
              <a:t>링크</a:t>
            </a:r>
            <a:endParaRPr lang="en-US" altLang="ko-KR" dirty="0"/>
          </a:p>
          <a:p>
            <a:pPr lvl="2"/>
            <a:r>
              <a:rPr lang="ko-KR" altLang="en-US" dirty="0"/>
              <a:t>링크에서 마지막 응답 내용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지식인 </a:t>
            </a:r>
            <a:r>
              <a:rPr lang="ko-KR" altLang="en-US" dirty="0"/>
              <a:t>검색 결과 수집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03848" y="3933056"/>
            <a:ext cx="1510426" cy="2813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1835697" y="1960135"/>
            <a:ext cx="1440159" cy="197292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1"/>
          </p:cNvCxnSpPr>
          <p:nvPr/>
        </p:nvCxnSpPr>
        <p:spPr>
          <a:xfrm flipH="1" flipV="1">
            <a:off x="2034322" y="3584953"/>
            <a:ext cx="1169526" cy="488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313963" y="2982567"/>
            <a:ext cx="840367" cy="195653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100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5" y="1245704"/>
            <a:ext cx="8546290" cy="43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4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우리가인터넷에서정보를검색하는방법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이용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73213"/>
            <a:ext cx="8467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66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/>
              <a:t>tip</a:t>
            </a:r>
            <a:r>
              <a:rPr lang="ko-KR" altLang="en-US" dirty="0"/>
              <a:t>에서 </a:t>
            </a:r>
            <a:r>
              <a:rPr lang="ko-KR" altLang="en-US" dirty="0" err="1"/>
              <a:t>파이썬을</a:t>
            </a:r>
            <a:r>
              <a:rPr lang="ko-KR" altLang="en-US" dirty="0"/>
              <a:t> 검색어로 사용하여 </a:t>
            </a:r>
            <a:endParaRPr lang="en-US" altLang="ko-KR" dirty="0"/>
          </a:p>
          <a:p>
            <a:r>
              <a:rPr lang="ko-KR" altLang="en-US" dirty="0" err="1"/>
              <a:t>최신순으로</a:t>
            </a:r>
            <a:r>
              <a:rPr lang="ko-KR" altLang="en-US" dirty="0"/>
              <a:t> 할 때</a:t>
            </a:r>
            <a:r>
              <a:rPr lang="en-US" altLang="ko-KR" dirty="0"/>
              <a:t>, </a:t>
            </a:r>
            <a:r>
              <a:rPr lang="ko-KR" altLang="en-US" dirty="0"/>
              <a:t>각 질문을 대한 첫 응답을 수집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528223"/>
            <a:ext cx="3848821" cy="27432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" y="2362377"/>
            <a:ext cx="4858698" cy="31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8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스크래핑은</a:t>
            </a:r>
            <a:r>
              <a:rPr lang="ko-KR" altLang="en-US" dirty="0" smtClean="0"/>
              <a:t> 인터넷 검색과 유사하다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scrapping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8" y="1516063"/>
            <a:ext cx="7343775" cy="4314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9431" y="5393034"/>
            <a:ext cx="1170761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pd.Dataframe</a:t>
            </a:r>
            <a:r>
              <a:rPr lang="en-US" altLang="ko-KR" sz="1200" b="1" dirty="0" smtClean="0"/>
              <a:t>,</a:t>
            </a:r>
            <a:endParaRPr lang="ko-KR" altLang="en-US" sz="1200" b="1" dirty="0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164288" y="1628800"/>
            <a:ext cx="18722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urllib.request</a:t>
            </a:r>
            <a:endParaRPr kumimoji="0" lang="en-US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selenium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7155614" y="3786987"/>
            <a:ext cx="1872208" cy="7941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beautifulsoup</a:t>
            </a:r>
            <a:endParaRPr kumimoji="0" lang="en-US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lxml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7380312" y="4935920"/>
            <a:ext cx="1656184" cy="7941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pandas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scikit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-learn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40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err="1"/>
              <a:t>웹페이지는회사가비즈니스를영위할목적으로만든것입니다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 err="1" smtClean="0"/>
              <a:t>웹</a:t>
            </a:r>
            <a:r>
              <a:rPr lang="ko-KR" altLang="en-US" b="0" dirty="0" err="1"/>
              <a:t>크롤링은</a:t>
            </a:r>
            <a:r>
              <a:rPr lang="ko-KR" altLang="en-US" b="0" dirty="0"/>
              <a:t>‘</a:t>
            </a:r>
            <a:r>
              <a:rPr lang="ko-KR" altLang="en-US" b="0" dirty="0" err="1"/>
              <a:t>영업권및지적재산권’을침해하는행위로</a:t>
            </a:r>
            <a:r>
              <a:rPr lang="ko-KR" altLang="en-US" dirty="0" err="1"/>
              <a:t>민사소송</a:t>
            </a:r>
            <a:r>
              <a:rPr lang="ko-KR" altLang="en-US" b="0" dirty="0" err="1"/>
              <a:t>에휘말릴</a:t>
            </a:r>
            <a:r>
              <a:rPr lang="ko-KR" altLang="en-US" b="0" dirty="0" err="1" smtClean="0"/>
              <a:t>수</a:t>
            </a:r>
            <a:r>
              <a:rPr lang="ko-KR" altLang="en-US" b="0" dirty="0" smtClean="0"/>
              <a:t> 있습니다</a:t>
            </a:r>
            <a:r>
              <a:rPr lang="en-US" altLang="ko-KR" b="0" dirty="0"/>
              <a:t>.(</a:t>
            </a:r>
            <a:r>
              <a:rPr lang="ko-KR" altLang="en-US" b="0" dirty="0"/>
              <a:t>잡코리아</a:t>
            </a:r>
            <a:r>
              <a:rPr lang="en-US" altLang="ko-KR" b="0" dirty="0"/>
              <a:t>,</a:t>
            </a:r>
            <a:r>
              <a:rPr lang="ko-KR" altLang="en-US" b="0" dirty="0"/>
              <a:t>사람인에승소</a:t>
            </a:r>
            <a:r>
              <a:rPr lang="en-US" altLang="ko-KR" b="0" dirty="0"/>
              <a:t>)</a:t>
            </a:r>
          </a:p>
          <a:p>
            <a:r>
              <a:rPr lang="ko-KR" altLang="en-US" b="0" dirty="0" err="1" smtClean="0"/>
              <a:t>따라서</a:t>
            </a:r>
            <a:r>
              <a:rPr lang="ko-KR" altLang="en-US" b="0" dirty="0" err="1"/>
              <a:t>웹크롤링하려는웹사이트의메인페이지에서사전에</a:t>
            </a:r>
            <a:r>
              <a:rPr lang="ko-KR" altLang="en-US" dirty="0"/>
              <a:t>‘</a:t>
            </a:r>
            <a:r>
              <a:rPr lang="en-US" altLang="ko-KR" dirty="0"/>
              <a:t>robots.txt’</a:t>
            </a:r>
            <a:r>
              <a:rPr lang="ko-KR" altLang="en-US" dirty="0" err="1" smtClean="0"/>
              <a:t>를확인</a:t>
            </a:r>
            <a:r>
              <a:rPr lang="ko-KR" altLang="en-US" b="0" dirty="0" err="1" smtClean="0"/>
              <a:t>해야</a:t>
            </a:r>
            <a:r>
              <a:rPr lang="ko-KR" altLang="en-US" b="0" dirty="0" err="1"/>
              <a:t>하며</a:t>
            </a:r>
            <a:r>
              <a:rPr lang="en-US" altLang="ko-KR" b="0" dirty="0"/>
              <a:t>,</a:t>
            </a:r>
          </a:p>
          <a:p>
            <a:r>
              <a:rPr lang="ko-KR" altLang="en-US" b="0" dirty="0" err="1" smtClean="0"/>
              <a:t>특히</a:t>
            </a:r>
            <a:r>
              <a:rPr lang="ko-KR" altLang="en-US" b="0" dirty="0" err="1"/>
              <a:t>수집한데이터를영업에사용할목적이라면</a:t>
            </a:r>
            <a:r>
              <a:rPr lang="ko-KR" altLang="en-US" dirty="0" err="1"/>
              <a:t>반드시법률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검토를</a:t>
            </a:r>
            <a:r>
              <a:rPr lang="ko-KR" altLang="en-US" dirty="0" err="1"/>
              <a:t>진행</a:t>
            </a:r>
            <a:r>
              <a:rPr lang="ko-KR" altLang="en-US" b="0" dirty="0" err="1"/>
              <a:t>하시기바랍니다</a:t>
            </a:r>
            <a:r>
              <a:rPr lang="en-US" altLang="ko-KR" b="0" dirty="0"/>
              <a:t>.</a:t>
            </a:r>
            <a:r>
              <a:rPr lang="ko-KR" altLang="en-US" dirty="0"/>
              <a:t>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웹 </a:t>
            </a:r>
            <a:r>
              <a:rPr lang="ko-KR" altLang="en-US" b="1" dirty="0" err="1" smtClean="0"/>
              <a:t>크롤링</a:t>
            </a:r>
            <a:r>
              <a:rPr lang="ko-KR" altLang="en-US" b="1" dirty="0"/>
              <a:t> </a:t>
            </a:r>
            <a:r>
              <a:rPr lang="ko-KR" altLang="en-US" b="1" dirty="0" smtClean="0"/>
              <a:t>관련</a:t>
            </a:r>
            <a:r>
              <a:rPr lang="ko-KR" altLang="en-US" b="1" dirty="0"/>
              <a:t> </a:t>
            </a:r>
            <a:r>
              <a:rPr lang="ko-KR" altLang="en-US" b="1" dirty="0" smtClean="0"/>
              <a:t>주의사항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1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기본구조는 </a:t>
            </a:r>
            <a:r>
              <a:rPr lang="en-US" altLang="ko-KR" dirty="0"/>
              <a:t>notebook</a:t>
            </a:r>
            <a:r>
              <a:rPr lang="ko-KR" altLang="en-US" dirty="0"/>
              <a:t>으로 대체</a:t>
            </a:r>
            <a:endParaRPr lang="en-US" altLang="ko-KR" dirty="0"/>
          </a:p>
          <a:p>
            <a:r>
              <a:rPr lang="ko-KR" altLang="en-US" dirty="0"/>
              <a:t>상세 </a:t>
            </a:r>
            <a:r>
              <a:rPr lang="en-US" altLang="ko-KR" dirty="0"/>
              <a:t>html </a:t>
            </a:r>
            <a:r>
              <a:rPr lang="ko-KR" altLang="en-US" dirty="0"/>
              <a:t>문법은 </a:t>
            </a:r>
            <a:r>
              <a:rPr lang="ko-KR" altLang="en-US" dirty="0">
                <a:hlinkClick r:id="rId2"/>
              </a:rPr>
              <a:t>관련 </a:t>
            </a:r>
            <a:r>
              <a:rPr lang="en-US" altLang="ko-KR" dirty="0">
                <a:hlinkClick r:id="rId2"/>
              </a:rPr>
              <a:t>TCP</a:t>
            </a:r>
            <a:r>
              <a:rPr lang="ko-KR" altLang="en-US" dirty="0">
                <a:hlinkClick r:id="rId2"/>
              </a:rPr>
              <a:t>스쿨로 </a:t>
            </a:r>
            <a:r>
              <a:rPr lang="ko-KR" altLang="en-US" dirty="0"/>
              <a:t>대체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의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3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‘크롬개발자도구’는웹페이지에서수집하려는내용을담고있는</a:t>
            </a:r>
            <a:r>
              <a:rPr lang="en-US" altLang="ko-KR" b="0" dirty="0"/>
              <a:t>HTML</a:t>
            </a:r>
            <a:r>
              <a:rPr lang="ko-KR" altLang="en-US" b="0" dirty="0" err="1"/>
              <a:t>요소를</a:t>
            </a:r>
            <a:r>
              <a:rPr lang="ko-KR" altLang="en-US" b="0" dirty="0" err="1" smtClean="0"/>
              <a:t>찾거나</a:t>
            </a:r>
            <a:r>
              <a:rPr lang="en-US" altLang="ko-KR" b="0" dirty="0"/>
              <a:t>,HTTP</a:t>
            </a:r>
            <a:r>
              <a:rPr lang="ko-KR" altLang="en-US" b="0" dirty="0"/>
              <a:t>요청과정에서클라이언트와웹서버간주고받은</a:t>
            </a:r>
            <a:r>
              <a:rPr lang="en-US" altLang="ko-KR" b="0" dirty="0"/>
              <a:t>(</a:t>
            </a:r>
            <a:r>
              <a:rPr lang="ko-KR" altLang="en-US" b="0" dirty="0" err="1"/>
              <a:t>사용자에게</a:t>
            </a:r>
            <a:r>
              <a:rPr lang="ko-KR" altLang="en-US" b="0" dirty="0" err="1" smtClean="0"/>
              <a:t>보이지</a:t>
            </a:r>
            <a:r>
              <a:rPr lang="ko-KR" altLang="en-US" b="0" dirty="0" err="1"/>
              <a:t>않는</a:t>
            </a:r>
            <a:r>
              <a:rPr lang="en-US" altLang="ko-KR" b="0" dirty="0"/>
              <a:t>)</a:t>
            </a:r>
            <a:r>
              <a:rPr lang="ko-KR" altLang="en-US" b="0" dirty="0"/>
              <a:t>리소스를찾고자할때사용합니다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 smtClean="0"/>
              <a:t>크롬</a:t>
            </a:r>
            <a:r>
              <a:rPr lang="ko-KR" altLang="en-US" b="0" dirty="0" err="1"/>
              <a:t>메뉴에서</a:t>
            </a:r>
            <a:r>
              <a:rPr lang="ko-KR" altLang="en-US" dirty="0"/>
              <a:t>‘도구더보기</a:t>
            </a:r>
            <a:r>
              <a:rPr lang="en-US" altLang="ko-KR" dirty="0"/>
              <a:t>(MoreTools)-&gt;</a:t>
            </a:r>
            <a:r>
              <a:rPr lang="ko-KR" altLang="en-US" dirty="0"/>
              <a:t>개발자도구</a:t>
            </a:r>
            <a:r>
              <a:rPr lang="en-US" altLang="ko-KR" dirty="0"/>
              <a:t>(DeveloperTools)’</a:t>
            </a:r>
            <a:r>
              <a:rPr lang="ko-KR" altLang="en-US" b="0" dirty="0"/>
              <a:t>를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선택하면</a:t>
            </a:r>
            <a:r>
              <a:rPr lang="ko-KR" altLang="en-US" b="0" dirty="0" err="1"/>
              <a:t>됩니다</a:t>
            </a:r>
            <a:r>
              <a:rPr lang="en-US" altLang="ko-KR" b="0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크롬 </a:t>
            </a:r>
            <a:r>
              <a:rPr lang="ko-KR" altLang="en-US" b="1" dirty="0" err="1" smtClean="0"/>
              <a:t>개발자도구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12" y="2831125"/>
            <a:ext cx="6408712" cy="35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는</a:t>
            </a:r>
            <a:r>
              <a:rPr lang="en-US" altLang="ko-KR" dirty="0"/>
              <a:t>HTML</a:t>
            </a:r>
            <a:r>
              <a:rPr lang="ko-KR" altLang="en-US" dirty="0"/>
              <a:t>의디자인을담당</a:t>
            </a:r>
            <a:r>
              <a:rPr lang="ko-KR" altLang="en-US" b="0" dirty="0"/>
              <a:t>합니다</a:t>
            </a:r>
            <a:r>
              <a:rPr lang="en-US" altLang="ko-KR" b="0" dirty="0"/>
              <a:t>.HTML</a:t>
            </a:r>
            <a:r>
              <a:rPr lang="ko-KR" altLang="en-US" b="0" dirty="0"/>
              <a:t>요소에포함된</a:t>
            </a:r>
            <a:r>
              <a:rPr lang="en-US" altLang="ko-KR" b="0" dirty="0"/>
              <a:t>Selector</a:t>
            </a:r>
            <a:r>
              <a:rPr lang="ko-KR" altLang="en-US" b="0" dirty="0"/>
              <a:t>를참조하여</a:t>
            </a:r>
            <a:r>
              <a:rPr lang="ko-KR" altLang="en-US" b="0" dirty="0" smtClean="0"/>
              <a:t>웹</a:t>
            </a:r>
            <a:r>
              <a:rPr lang="ko-KR" altLang="en-US" b="0" dirty="0"/>
              <a:t>브라우저에출력되는모습을변경합니다</a:t>
            </a:r>
            <a:r>
              <a:rPr lang="en-US" altLang="ko-KR" b="0" dirty="0"/>
              <a:t>.(</a:t>
            </a:r>
            <a:r>
              <a:rPr lang="ko-KR" altLang="en-US" b="0" dirty="0"/>
              <a:t>폰트</a:t>
            </a:r>
            <a:r>
              <a:rPr lang="en-US" altLang="ko-KR" b="0" dirty="0"/>
              <a:t>,</a:t>
            </a:r>
            <a:r>
              <a:rPr lang="ko-KR" altLang="en-US" b="0" dirty="0"/>
              <a:t>컬러</a:t>
            </a:r>
            <a:r>
              <a:rPr lang="en-US" altLang="ko-KR" b="0" dirty="0"/>
              <a:t>,</a:t>
            </a:r>
            <a:r>
              <a:rPr lang="ko-KR" altLang="en-US" b="0" dirty="0"/>
              <a:t>크기</a:t>
            </a:r>
            <a:r>
              <a:rPr lang="en-US" altLang="ko-KR" b="0" dirty="0"/>
              <a:t>,</a:t>
            </a:r>
            <a:r>
              <a:rPr lang="ko-KR" altLang="en-US" b="0" dirty="0" err="1"/>
              <a:t>굵기등</a:t>
            </a:r>
            <a:r>
              <a:rPr lang="en-US" altLang="ko-KR" b="0" dirty="0" smtClean="0"/>
              <a:t>)</a:t>
            </a:r>
          </a:p>
          <a:p>
            <a:r>
              <a:rPr lang="en-US" altLang="ko-KR" dirty="0" smtClean="0"/>
              <a:t>XPath</a:t>
            </a:r>
            <a:r>
              <a:rPr lang="ko-KR" altLang="en-US" dirty="0"/>
              <a:t>는</a:t>
            </a:r>
            <a:r>
              <a:rPr lang="en-US" altLang="ko-KR" dirty="0"/>
              <a:t>XMLPathLanguage</a:t>
            </a:r>
            <a:r>
              <a:rPr lang="ko-KR" altLang="en-US" b="0" dirty="0"/>
              <a:t>를나타내며</a:t>
            </a:r>
            <a:r>
              <a:rPr lang="en-US" altLang="ko-KR" b="0" dirty="0"/>
              <a:t>,</a:t>
            </a:r>
            <a:r>
              <a:rPr lang="ko-KR" altLang="en-US" b="0" dirty="0"/>
              <a:t>계층구조를갖는</a:t>
            </a:r>
            <a:r>
              <a:rPr lang="en-US" altLang="ko-KR" b="0" dirty="0"/>
              <a:t>XML</a:t>
            </a:r>
            <a:r>
              <a:rPr lang="ko-KR" altLang="en-US" b="0" dirty="0" err="1"/>
              <a:t>문서에서</a:t>
            </a:r>
            <a:r>
              <a:rPr lang="ko-KR" altLang="en-US" b="0" dirty="0" err="1" smtClean="0"/>
              <a:t>노드</a:t>
            </a:r>
            <a:r>
              <a:rPr lang="en-US" altLang="ko-KR" b="0" dirty="0"/>
              <a:t>(HTML</a:t>
            </a:r>
            <a:r>
              <a:rPr lang="ko-KR" altLang="en-US" b="0" dirty="0"/>
              <a:t>의태그</a:t>
            </a:r>
            <a:r>
              <a:rPr lang="en-US" altLang="ko-KR" b="0" dirty="0"/>
              <a:t>)</a:t>
            </a:r>
            <a:r>
              <a:rPr lang="ko-KR" altLang="en-US" b="0" dirty="0"/>
              <a:t>를탐색하는경로로사용됩니다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 err="1" smtClean="0"/>
              <a:t>이두가지는</a:t>
            </a:r>
            <a:r>
              <a:rPr lang="en-US" altLang="ko-KR" b="0" dirty="0" smtClean="0"/>
              <a:t>HTML</a:t>
            </a:r>
            <a:r>
              <a:rPr lang="ko-KR" altLang="en-US" b="0" dirty="0" err="1" smtClean="0"/>
              <a:t>요소를지정할때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우열없이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사용됩니다</a:t>
            </a:r>
            <a:r>
              <a:rPr lang="en-US" altLang="ko-KR" b="0" dirty="0" smtClean="0"/>
              <a:t>.</a:t>
            </a:r>
            <a:r>
              <a:rPr lang="ko-KR" altLang="en-US" b="0" dirty="0" smtClean="0"/>
              <a:t>다만일반적인크롤러에서는</a:t>
            </a:r>
            <a:r>
              <a:rPr lang="en-US" altLang="ko-KR" b="0" dirty="0" err="1" smtClean="0"/>
              <a:t>CSSSelector</a:t>
            </a:r>
            <a:r>
              <a:rPr lang="ko-KR" altLang="en-US" b="0" dirty="0" smtClean="0"/>
              <a:t>를보통 사용합니다</a:t>
            </a:r>
            <a:r>
              <a:rPr lang="en-US" altLang="ko-KR" b="0" dirty="0" smtClean="0"/>
              <a:t>.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CSS Selector</a:t>
            </a:r>
            <a:r>
              <a:rPr lang="ko-KR" altLang="en-US" b="1" dirty="0" smtClean="0"/>
              <a:t>과 </a:t>
            </a:r>
            <a:r>
              <a:rPr lang="en-US" altLang="ko-KR" b="1" dirty="0" err="1" smtClean="0"/>
              <a:t>Xpath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비교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6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CSS Selector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Xpath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표기법</a:t>
            </a:r>
            <a:r>
              <a:rPr lang="en-US" altLang="ko-KR" b="1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2" y="1274416"/>
            <a:ext cx="8791327" cy="37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8861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Trebuchet MS"/>
        <a:ea typeface="굴림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C12A5C18-07FC-4EC4-9A1D-A05CBB1CD9AA}" vid="{9691ECFF-25C6-4751-9F7F-507ECF8F84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판교빅파이센터 교육 양식</Template>
  <TotalTime>61860</TotalTime>
  <Words>966</Words>
  <Application>Microsoft Office PowerPoint</Application>
  <PresentationFormat>화면 슬라이드 쇼(4:3)</PresentationFormat>
  <Paragraphs>198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맑은 고딕</vt:lpstr>
      <vt:lpstr>다음_SemiBold</vt:lpstr>
      <vt:lpstr>Arial</vt:lpstr>
      <vt:lpstr>Wingdings</vt:lpstr>
      <vt:lpstr>나눔고딕</vt:lpstr>
      <vt:lpstr>맑은 고딕</vt:lpstr>
      <vt:lpstr>굴림</vt:lpstr>
      <vt:lpstr>Trebuchet MS</vt:lpstr>
      <vt:lpstr>Blank</vt:lpstr>
      <vt:lpstr>1. web Crawling &amp; Scrapping</vt:lpstr>
      <vt:lpstr>Crawling vs. Scrapping</vt:lpstr>
      <vt:lpstr>웹 이용 방식</vt:lpstr>
      <vt:lpstr>web scrapping process</vt:lpstr>
      <vt:lpstr>웹 크롤링 관련 주의사항 </vt:lpstr>
      <vt:lpstr>html의 이해</vt:lpstr>
      <vt:lpstr>크롬 개발자도구 </vt:lpstr>
      <vt:lpstr>CSS Selector과 Xpath 비교 </vt:lpstr>
      <vt:lpstr>CSS Selector와 Xpath 표기법(1) </vt:lpstr>
      <vt:lpstr>CSS Selector와 Xpath 표기법(2) </vt:lpstr>
      <vt:lpstr>1. 네이버 영화 평점 url 추출</vt:lpstr>
      <vt:lpstr>PowerPoint 프레젠테이션</vt:lpstr>
      <vt:lpstr>평점 정보</vt:lpstr>
      <vt:lpstr>평점 정보 추출 방법(1)</vt:lpstr>
      <vt:lpstr>평점 정보 추출 방법(2)</vt:lpstr>
      <vt:lpstr>평점 정보 추출 방법(3)</vt:lpstr>
      <vt:lpstr>추출된 평점 정보 tag</vt:lpstr>
      <vt:lpstr>평점 정보 tag 조정</vt:lpstr>
      <vt:lpstr>javascript를 이용한 편리한 tag 식별방법</vt:lpstr>
      <vt:lpstr>javascript 함수를 이용한 tag 추출(1)</vt:lpstr>
      <vt:lpstr>javascript 함수를 이용한 tag 추출(2)</vt:lpstr>
      <vt:lpstr>javascript 함수를 이용한 tag 추출(3)</vt:lpstr>
      <vt:lpstr>실습 1</vt:lpstr>
      <vt:lpstr>2. 이미지 크롤링</vt:lpstr>
      <vt:lpstr>실습 2</vt:lpstr>
      <vt:lpstr>3. 지식인 검색 결과 수집</vt:lpstr>
      <vt:lpstr>지식인 응답특성의 다양한 유형</vt:lpstr>
      <vt:lpstr>지식인 검색 결과 수집</vt:lpstr>
      <vt:lpstr>PowerPoint 프레젠테이션</vt:lpstr>
      <vt:lpstr>실습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권 오성</cp:lastModifiedBy>
  <cp:revision>868</cp:revision>
  <cp:lastPrinted>2017-10-26T10:44:58Z</cp:lastPrinted>
  <dcterms:created xsi:type="dcterms:W3CDTF">2016-06-17T21:45:26Z</dcterms:created>
  <dcterms:modified xsi:type="dcterms:W3CDTF">2019-10-30T11:39:25Z</dcterms:modified>
</cp:coreProperties>
</file>