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A7DF2"/>
    <a:srgbClr val="FCB2A6"/>
    <a:srgbClr val="EE3739"/>
    <a:srgbClr val="E6E6E6"/>
    <a:srgbClr val="F3F3F3"/>
    <a:srgbClr val="CDCAE9"/>
    <a:srgbClr val="E90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88" autoAdjust="0"/>
    <p:restoredTop sz="94660"/>
  </p:normalViewPr>
  <p:slideViewPr>
    <p:cSldViewPr snapToGrid="0">
      <p:cViewPr varScale="1">
        <p:scale>
          <a:sx n="86" d="100"/>
          <a:sy n="86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683067280364974"/>
          <c:y val="0.14144998150277746"/>
          <c:w val="0.75142421259842518"/>
          <c:h val="0.73967398254958272"/>
        </c:manualLayout>
      </c:layout>
      <c:barChart>
        <c:barDir val="bar"/>
        <c:grouping val="percent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E5CF-449A-9B1E-C883B1B79CE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5CF-449A-9B1E-C883B1B79CEE}"/>
              </c:ext>
            </c:extLst>
          </c:dPt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Sheet1!$A$2:$A$5</c15:sqref>
                  </c15:fullRef>
                </c:ext>
              </c:extLst>
              <c:f>Sheet1!$A$2:$A$3</c:f>
              <c:strCache>
                <c:ptCount val="2"/>
                <c:pt idx="0">
                  <c:v>Python</c:v>
                </c:pt>
                <c:pt idx="1">
                  <c:v>LSTM, RNN, Prophet, 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Sheet1!$B$2:$B$5</c15:sqref>
                  </c15:fullRef>
                </c:ext>
              </c:extLst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계열 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E5CF-449A-9B1E-C883B1B79CEE}"/>
            </c:ext>
          </c:extLst>
        </c:ser>
        <c:ser>
          <c:idx val="1"/>
          <c:order val="1"/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Sheet1!$A$2:$A$5</c15:sqref>
                  </c15:fullRef>
                </c:ext>
              </c:extLst>
              <c:f>Sheet1!$A$2:$A$3</c:f>
              <c:strCache>
                <c:ptCount val="2"/>
                <c:pt idx="0">
                  <c:v>Python</c:v>
                </c:pt>
                <c:pt idx="1">
                  <c:v>LSTM, RNN, Prophet, 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Sheet1!$C$2:$C$5</c15:sqref>
                  </c15:fullRef>
                </c:ext>
              </c:extLst>
              <c:f>Sheet1!$C$2:$C$3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계열 2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1-E5CF-449A-9B1E-C883B1B79C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9072032"/>
        <c:axId val="389070064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ullRef>
                          <c15:sqref>Sheet1!$A$2:$A$5</c15:sqref>
                        </c15:fullRef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Python</c:v>
                      </c:pt>
                      <c:pt idx="1">
                        <c:v>LSTM, RNN, Prophet, 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Sheet1!$D$2:$D$5</c15:sqref>
                        </c15:fullRef>
                        <c15:formulaRef>
                          <c15:sqref>Sheet1!$D$2:$D$3</c15:sqref>
                        </c15:formulaRef>
                      </c:ext>
                    </c:extLst>
                    <c:numCache>
                      <c:formatCode>General</c:formatCode>
                      <c:ptCount val="2"/>
                    </c:numCache>
                  </c:numRef>
                </c:val>
                <c:extLst>
                  <c:ext uri="{02D57815-91ED-43cb-92C2-25804820EDAC}">
                    <c15:filteredSeriesTitle>
                      <c15:tx>
                        <c:strRef>
                          <c:extLst>
                            <c:ext uri="{02D57815-91ED-43cb-92C2-25804820EDAC}">
                              <c15:formulaRef>
                                <c15:sqref>Sheet1!$D$1</c15:sqref>
                              </c15:formulaRef>
                            </c:ext>
                          </c:extLst>
                          <c:strCache>
                            <c:ptCount val="1"/>
                            <c:pt idx="0">
                              <c:v>열1</c:v>
                            </c:pt>
                          </c:strCache>
                        </c:strRef>
                      </c15:tx>
                    </c15:filteredSeriesTitle>
                  </c:ext>
                  <c:ext xmlns:c16="http://schemas.microsoft.com/office/drawing/2014/chart" uri="{C3380CC4-5D6E-409C-BE32-E72D297353CC}">
                    <c16:uniqueId val="{00000002-E5CF-449A-9B1E-C883B1B79CEE}"/>
                  </c:ext>
                </c:extLst>
              </c15:ser>
            </c15:filteredBarSeries>
          </c:ext>
        </c:extLst>
      </c:barChart>
      <c:catAx>
        <c:axId val="3890720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9070064"/>
        <c:crosses val="autoZero"/>
        <c:auto val="1"/>
        <c:lblAlgn val="ctr"/>
        <c:lblOffset val="100"/>
        <c:noMultiLvlLbl val="0"/>
      </c:catAx>
      <c:valAx>
        <c:axId val="38907006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389072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502EC-1F72-4AA8-8495-6D10B90B6BC3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152D2-6B28-4920-B068-5A9017F49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151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60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3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98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2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87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0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40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44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83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56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20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9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DAC486-8B59-4E64-9F8E-13C7A7EC058F}"/>
              </a:ext>
            </a:extLst>
          </p:cNvPr>
          <p:cNvSpPr/>
          <p:nvPr/>
        </p:nvSpPr>
        <p:spPr>
          <a:xfrm>
            <a:off x="0" y="-41945"/>
            <a:ext cx="12192000" cy="270734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027744-C81D-4561-96DC-F8DFE755A7B4}"/>
              </a:ext>
            </a:extLst>
          </p:cNvPr>
          <p:cNvSpPr txBox="1"/>
          <p:nvPr/>
        </p:nvSpPr>
        <p:spPr>
          <a:xfrm>
            <a:off x="0" y="283298"/>
            <a:ext cx="1219200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딥러닝 기반</a:t>
            </a:r>
            <a:endParaRPr lang="en-US" altLang="ko-KR" sz="44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브랜드별 스마트폰 점유율 예측 서비스</a:t>
            </a:r>
            <a:endParaRPr lang="en-US" altLang="ko-KR" sz="40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0" name="직사각형 5">
            <a:extLst>
              <a:ext uri="{FF2B5EF4-FFF2-40B4-BE49-F238E27FC236}">
                <a16:creationId xmlns:a16="http://schemas.microsoft.com/office/drawing/2014/main" id="{606A7FC7-92DB-4CCD-A87F-E4283660C66E}"/>
              </a:ext>
            </a:extLst>
          </p:cNvPr>
          <p:cNvSpPr/>
          <p:nvPr/>
        </p:nvSpPr>
        <p:spPr>
          <a:xfrm>
            <a:off x="990842" y="4516875"/>
            <a:ext cx="12023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Work Role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40E23F0-9125-4EA2-897D-278B6DACBFF4}"/>
              </a:ext>
            </a:extLst>
          </p:cNvPr>
          <p:cNvSpPr/>
          <p:nvPr/>
        </p:nvSpPr>
        <p:spPr>
          <a:xfrm>
            <a:off x="990842" y="4075970"/>
            <a:ext cx="198323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Predict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Smart_Phone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최현진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팀장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김지원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정승훈</a:t>
            </a:r>
          </a:p>
        </p:txBody>
      </p:sp>
      <p:sp>
        <p:nvSpPr>
          <p:cNvPr id="125" name="직사각형 5">
            <a:extLst>
              <a:ext uri="{FF2B5EF4-FFF2-40B4-BE49-F238E27FC236}">
                <a16:creationId xmlns:a16="http://schemas.microsoft.com/office/drawing/2014/main" id="{599A3F8D-CAA2-47A0-8F5C-108EEA842CD0}"/>
              </a:ext>
            </a:extLst>
          </p:cNvPr>
          <p:cNvSpPr/>
          <p:nvPr/>
        </p:nvSpPr>
        <p:spPr>
          <a:xfrm>
            <a:off x="967325" y="3720732"/>
            <a:ext cx="25829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Team Name &amp; Members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9FC706DC-F3D0-4A12-89F4-43E054407F33}"/>
              </a:ext>
            </a:extLst>
          </p:cNvPr>
          <p:cNvSpPr txBox="1">
            <a:spLocks/>
          </p:cNvSpPr>
          <p:nvPr/>
        </p:nvSpPr>
        <p:spPr>
          <a:xfrm>
            <a:off x="5915711" y="3262726"/>
            <a:ext cx="5489275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스마트폰 판매 점유율 예측 서비스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직사각형 1">
            <a:extLst>
              <a:ext uri="{FF2B5EF4-FFF2-40B4-BE49-F238E27FC236}">
                <a16:creationId xmlns:a16="http://schemas.microsoft.com/office/drawing/2014/main" id="{13F86968-8344-4882-83AE-5292732973D1}"/>
              </a:ext>
            </a:extLst>
          </p:cNvPr>
          <p:cNvSpPr/>
          <p:nvPr/>
        </p:nvSpPr>
        <p:spPr>
          <a:xfrm>
            <a:off x="5895359" y="4066189"/>
            <a:ext cx="571945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학습된 모델을 통한 예측 스마트폰 시장 점유율 및 모델 제공 서비스</a:t>
            </a:r>
          </a:p>
        </p:txBody>
      </p:sp>
      <p:sp>
        <p:nvSpPr>
          <p:cNvPr id="36" name="Oval 14">
            <a:extLst>
              <a:ext uri="{FF2B5EF4-FFF2-40B4-BE49-F238E27FC236}">
                <a16:creationId xmlns:a16="http://schemas.microsoft.com/office/drawing/2014/main" id="{D9ECA277-B58E-4F3B-85C0-608019C1748C}"/>
              </a:ext>
            </a:extLst>
          </p:cNvPr>
          <p:cNvSpPr/>
          <p:nvPr/>
        </p:nvSpPr>
        <p:spPr>
          <a:xfrm>
            <a:off x="5074912" y="3282880"/>
            <a:ext cx="696686" cy="6966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5">
            <a:extLst>
              <a:ext uri="{FF2B5EF4-FFF2-40B4-BE49-F238E27FC236}">
                <a16:creationId xmlns:a16="http://schemas.microsoft.com/office/drawing/2014/main" id="{FEAD7FD0-567B-45C2-83B1-679B022D2B10}"/>
              </a:ext>
            </a:extLst>
          </p:cNvPr>
          <p:cNvSpPr/>
          <p:nvPr/>
        </p:nvSpPr>
        <p:spPr>
          <a:xfrm flipH="1">
            <a:off x="5227414" y="348769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6673DB-EFA8-43E2-98DA-2A55593469CA}"/>
              </a:ext>
            </a:extLst>
          </p:cNvPr>
          <p:cNvSpPr/>
          <p:nvPr/>
        </p:nvSpPr>
        <p:spPr>
          <a:xfrm>
            <a:off x="5972876" y="3727623"/>
            <a:ext cx="60987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1200" b="1" dirty="0"/>
              <a:t>스마트폰 구매자를 위한 스마트폰 점유 예측 현황 서비스 개발    </a:t>
            </a:r>
            <a:endParaRPr lang="en-US" altLang="ko-KR" sz="1200" b="1" dirty="0"/>
          </a:p>
        </p:txBody>
      </p:sp>
      <p:sp>
        <p:nvSpPr>
          <p:cNvPr id="46" name="Rectangle 5">
            <a:extLst>
              <a:ext uri="{FF2B5EF4-FFF2-40B4-BE49-F238E27FC236}">
                <a16:creationId xmlns:a16="http://schemas.microsoft.com/office/drawing/2014/main" id="{80D0505F-03B3-4947-836B-C69389645A7D}"/>
              </a:ext>
            </a:extLst>
          </p:cNvPr>
          <p:cNvSpPr/>
          <p:nvPr/>
        </p:nvSpPr>
        <p:spPr>
          <a:xfrm>
            <a:off x="4667794" y="3179838"/>
            <a:ext cx="45719" cy="34205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직사각형 1">
            <a:extLst>
              <a:ext uri="{FF2B5EF4-FFF2-40B4-BE49-F238E27FC236}">
                <a16:creationId xmlns:a16="http://schemas.microsoft.com/office/drawing/2014/main" id="{CFF05D7D-EAD5-4BC9-8DB4-313736535FAF}"/>
              </a:ext>
            </a:extLst>
          </p:cNvPr>
          <p:cNvSpPr/>
          <p:nvPr/>
        </p:nvSpPr>
        <p:spPr>
          <a:xfrm>
            <a:off x="990841" y="4855429"/>
            <a:ext cx="34083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최현진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수집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·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가공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 기획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김지원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예측 모델 설계 및 서비스 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정승훈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예측 모델 설계 및 서비스 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1">
            <a:extLst>
              <a:ext uri="{FF2B5EF4-FFF2-40B4-BE49-F238E27FC236}">
                <a16:creationId xmlns:a16="http://schemas.microsoft.com/office/drawing/2014/main" id="{D301A70A-DC72-49C4-8411-C6AD6D09C618}"/>
              </a:ext>
            </a:extLst>
          </p:cNvPr>
          <p:cNvSpPr/>
          <p:nvPr/>
        </p:nvSpPr>
        <p:spPr>
          <a:xfrm>
            <a:off x="990842" y="5894992"/>
            <a:ext cx="34083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2020.12.19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데이터셋 완료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2020.12.31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2021.01.05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모델 훈련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프로그램 완성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2021.01.12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시범 서비스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5">
            <a:extLst>
              <a:ext uri="{FF2B5EF4-FFF2-40B4-BE49-F238E27FC236}">
                <a16:creationId xmlns:a16="http://schemas.microsoft.com/office/drawing/2014/main" id="{590D2588-CDC7-48FA-A323-3981E379AC35}"/>
              </a:ext>
            </a:extLst>
          </p:cNvPr>
          <p:cNvSpPr/>
          <p:nvPr/>
        </p:nvSpPr>
        <p:spPr>
          <a:xfrm>
            <a:off x="990842" y="5556438"/>
            <a:ext cx="16519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Work Schedule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D72877B-5CAD-48D9-A863-434F71E606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00" t="34800" r="50575" b="40134"/>
          <a:stretch/>
        </p:blipFill>
        <p:spPr>
          <a:xfrm>
            <a:off x="1330381" y="1784526"/>
            <a:ext cx="1856837" cy="1816754"/>
          </a:xfrm>
          <a:prstGeom prst="rect">
            <a:avLst/>
          </a:prstGeom>
        </p:spPr>
      </p:pic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9F698559-50B0-47A2-8F69-C8CC2CE73D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7967415"/>
              </p:ext>
            </p:extLst>
          </p:nvPr>
        </p:nvGraphicFramePr>
        <p:xfrm>
          <a:off x="5578199" y="4714123"/>
          <a:ext cx="5207099" cy="1903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9" name="Rectangle 7">
            <a:extLst>
              <a:ext uri="{FF2B5EF4-FFF2-40B4-BE49-F238E27FC236}">
                <a16:creationId xmlns:a16="http://schemas.microsoft.com/office/drawing/2014/main" id="{DA330FDA-45C1-4B97-881E-1FC865C25D0E}"/>
              </a:ext>
            </a:extLst>
          </p:cNvPr>
          <p:cNvSpPr/>
          <p:nvPr/>
        </p:nvSpPr>
        <p:spPr>
          <a:xfrm>
            <a:off x="4833704" y="4500185"/>
            <a:ext cx="1875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</a:rPr>
              <a:t>Technology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F0B6B2-1381-4BA8-96E0-C9367198327E}"/>
              </a:ext>
            </a:extLst>
          </p:cNvPr>
          <p:cNvSpPr txBox="1"/>
          <p:nvPr/>
        </p:nvSpPr>
        <p:spPr>
          <a:xfrm>
            <a:off x="10868749" y="5132428"/>
            <a:ext cx="94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60%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131D14-3775-4A0A-AEBB-9FE240408618}"/>
              </a:ext>
            </a:extLst>
          </p:cNvPr>
          <p:cNvSpPr txBox="1"/>
          <p:nvPr/>
        </p:nvSpPr>
        <p:spPr>
          <a:xfrm>
            <a:off x="10868748" y="5831417"/>
            <a:ext cx="94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40%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494565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96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1_Office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Choi Hyunjin</cp:lastModifiedBy>
  <cp:revision>52</cp:revision>
  <dcterms:created xsi:type="dcterms:W3CDTF">2020-11-23T02:45:40Z</dcterms:created>
  <dcterms:modified xsi:type="dcterms:W3CDTF">2021-01-08T09:17:41Z</dcterms:modified>
</cp:coreProperties>
</file>