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5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59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8" r:id="rId44"/>
    <p:sldId id="349" r:id="rId45"/>
    <p:sldId id="350" r:id="rId46"/>
    <p:sldId id="351" r:id="rId47"/>
    <p:sldId id="357" r:id="rId48"/>
    <p:sldId id="352" r:id="rId49"/>
    <p:sldId id="353" r:id="rId50"/>
    <p:sldId id="354" r:id="rId51"/>
    <p:sldId id="355" r:id="rId52"/>
    <p:sldId id="356" r:id="rId53"/>
    <p:sldId id="358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600" dirty="0"/>
              <a:t>오라클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F660AB2-4269-4049-AE71-AEE802096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268760"/>
            <a:ext cx="52565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 – DESC </a:t>
            </a:r>
            <a:r>
              <a:rPr lang="ko-KR" altLang="en-US" b="1" dirty="0">
                <a:solidFill>
                  <a:schemeClr val="tx1"/>
                </a:solidFill>
              </a:rPr>
              <a:t>로 테이블 구조 파악하기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83" y="2204864"/>
            <a:ext cx="3921866" cy="131367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841335" y="2348880"/>
          <a:ext cx="2043033" cy="1008112"/>
        </p:xfrm>
        <a:graphic>
          <a:graphicData uri="http://schemas.openxmlformats.org/drawingml/2006/table">
            <a:tbl>
              <a:tblPr/>
              <a:tblGrid>
                <a:gridCol w="80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DNAME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00" dirty="0">
                          <a:latin typeface="맑은 고딕"/>
                          <a:ea typeface="맑은 고딕"/>
                        </a:rPr>
                        <a:t>LOC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5004048" y="2636912"/>
            <a:ext cx="576064" cy="432048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그림 16" descr="1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950" y="3933056"/>
            <a:ext cx="3040978" cy="1394101"/>
          </a:xfrm>
          <a:prstGeom prst="rect">
            <a:avLst/>
          </a:prstGeom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15616" y="5157192"/>
            <a:ext cx="2409825" cy="3714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내용은 생략합니다</a:t>
            </a:r>
            <a:endParaRPr kumimoji="1" 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83968" y="4149080"/>
            <a:ext cx="2808312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해당 사용자가 만든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모든 테이블 조회하기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1124744"/>
            <a:ext cx="30963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원하는 칼럼만 조회하기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1948486" cy="280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844824"/>
            <a:ext cx="18002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403648" y="4797152"/>
            <a:ext cx="18722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11g</a:t>
            </a: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리눅스</a:t>
            </a:r>
            <a:r>
              <a:rPr lang="ko-KR" altLang="en-US" b="1" dirty="0">
                <a:solidFill>
                  <a:schemeClr val="tx1"/>
                </a:solidFill>
              </a:rPr>
              <a:t> 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04048" y="4797152"/>
            <a:ext cx="20882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12c</a:t>
            </a: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윈도우즈</a:t>
            </a:r>
            <a:r>
              <a:rPr lang="ko-KR" altLang="en-US" b="1" dirty="0">
                <a:solidFill>
                  <a:schemeClr val="tx1"/>
                </a:solidFill>
              </a:rPr>
              <a:t> 용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43808" y="3212976"/>
            <a:ext cx="936104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13 </a:t>
            </a:r>
            <a:r>
              <a:rPr lang="ko-KR" altLang="en-US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44208" y="3212976"/>
            <a:ext cx="936104" cy="57606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 </a:t>
            </a:r>
            <a:r>
              <a:rPr lang="ko-KR" altLang="en-US" b="1" dirty="0">
                <a:solidFill>
                  <a:schemeClr val="tx1"/>
                </a:solidFill>
              </a:rPr>
              <a:t>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484784"/>
            <a:ext cx="864096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미리 알려 드립니다</a:t>
            </a:r>
            <a:r>
              <a:rPr lang="en-US" altLang="ko-KR" b="1" dirty="0">
                <a:solidFill>
                  <a:schemeClr val="tx1"/>
                </a:solidFill>
              </a:rPr>
              <a:t> ! ]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앞에서 본 것처럼 </a:t>
            </a:r>
            <a:r>
              <a:rPr lang="en-US" altLang="ko-KR" dirty="0">
                <a:solidFill>
                  <a:schemeClr val="tx1"/>
                </a:solidFill>
              </a:rPr>
              <a:t>11g </a:t>
            </a:r>
            <a:r>
              <a:rPr lang="ko-KR" altLang="ko-KR" dirty="0">
                <a:solidFill>
                  <a:schemeClr val="tx1"/>
                </a:solidFill>
              </a:rPr>
              <a:t>와</a:t>
            </a:r>
            <a:r>
              <a:rPr lang="en-US" altLang="ko-KR" dirty="0">
                <a:solidFill>
                  <a:schemeClr val="tx1"/>
                </a:solidFill>
              </a:rPr>
              <a:t> 12c </a:t>
            </a:r>
            <a:r>
              <a:rPr lang="ko-KR" altLang="ko-KR" dirty="0">
                <a:solidFill>
                  <a:schemeClr val="tx1"/>
                </a:solidFill>
              </a:rPr>
              <a:t>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테이블의 데이터가 달라서 실습할 때 혼동이 있을 것 같아서 </a:t>
            </a:r>
            <a:r>
              <a:rPr lang="ko-KR" altLang="ko-KR" b="1" dirty="0">
                <a:solidFill>
                  <a:srgbClr val="FF0000"/>
                </a:solidFill>
              </a:rPr>
              <a:t>이 책에서는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11g </a:t>
            </a:r>
            <a:r>
              <a:rPr lang="ko-KR" altLang="ko-KR" dirty="0">
                <a:solidFill>
                  <a:schemeClr val="tx1"/>
                </a:solidFill>
              </a:rPr>
              <a:t>버전에서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scott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계정으로 </a:t>
            </a:r>
            <a:r>
              <a:rPr lang="ko-KR" altLang="ko-KR" dirty="0" err="1">
                <a:solidFill>
                  <a:schemeClr val="tx1"/>
                </a:solidFill>
              </a:rPr>
              <a:t>오라클에</a:t>
            </a:r>
            <a:r>
              <a:rPr lang="ko-KR" altLang="ko-KR" dirty="0">
                <a:solidFill>
                  <a:schemeClr val="tx1"/>
                </a:solidFill>
              </a:rPr>
              <a:t> 로그인 한 후 저자가 제공하는</a:t>
            </a:r>
            <a:r>
              <a:rPr lang="en-US" altLang="ko-KR" dirty="0">
                <a:solidFill>
                  <a:schemeClr val="tx1"/>
                </a:solidFill>
              </a:rPr>
              <a:t> test_data_eng.sql </a:t>
            </a:r>
            <a:r>
              <a:rPr lang="ko-KR" altLang="ko-KR" dirty="0">
                <a:solidFill>
                  <a:schemeClr val="tx1"/>
                </a:solidFill>
              </a:rPr>
              <a:t>스크립트를 수행하면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테이블에서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 'ADAMS' </a:t>
            </a:r>
            <a:r>
              <a:rPr lang="ko-KR" altLang="ko-KR" dirty="0">
                <a:solidFill>
                  <a:schemeClr val="tx1"/>
                </a:solidFill>
              </a:rPr>
              <a:t>인 사람을 삭제하여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11g </a:t>
            </a:r>
            <a:r>
              <a:rPr lang="ko-KR" altLang="ko-KR" b="1" dirty="0">
                <a:solidFill>
                  <a:srgbClr val="FF0000"/>
                </a:solidFill>
              </a:rPr>
              <a:t>와</a:t>
            </a:r>
            <a:r>
              <a:rPr lang="en-US" altLang="ko-KR" b="1" dirty="0">
                <a:solidFill>
                  <a:srgbClr val="FF0000"/>
                </a:solidFill>
              </a:rPr>
              <a:t> 12c </a:t>
            </a:r>
            <a:r>
              <a:rPr lang="ko-KR" altLang="ko-KR" b="1" dirty="0">
                <a:solidFill>
                  <a:srgbClr val="FF0000"/>
                </a:solidFill>
              </a:rPr>
              <a:t>모두 동일한</a:t>
            </a:r>
            <a:r>
              <a:rPr lang="en-US" altLang="ko-KR" b="1" dirty="0">
                <a:solidFill>
                  <a:srgbClr val="FF0000"/>
                </a:solidFill>
              </a:rPr>
              <a:t> 12 </a:t>
            </a:r>
            <a:r>
              <a:rPr lang="ko-KR" altLang="ko-KR" b="1" dirty="0">
                <a:solidFill>
                  <a:srgbClr val="FF0000"/>
                </a:solidFill>
              </a:rPr>
              <a:t>건으로 만들도록 설정이 되어 있습니다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ko-KR" dirty="0">
                <a:solidFill>
                  <a:schemeClr val="tx1"/>
                </a:solidFill>
              </a:rPr>
              <a:t>이 때문에 이 책의 이후 부분부터</a:t>
            </a:r>
            <a:r>
              <a:rPr lang="en-US" altLang="ko-KR" dirty="0">
                <a:solidFill>
                  <a:schemeClr val="tx1"/>
                </a:solidFill>
              </a:rPr>
              <a:t> 11g </a:t>
            </a:r>
            <a:r>
              <a:rPr lang="ko-KR" altLang="ko-KR" dirty="0">
                <a:solidFill>
                  <a:schemeClr val="tx1"/>
                </a:solidFill>
              </a:rPr>
              <a:t>와</a:t>
            </a:r>
            <a:r>
              <a:rPr lang="en-US" altLang="ko-KR" dirty="0">
                <a:solidFill>
                  <a:schemeClr val="tx1"/>
                </a:solidFill>
              </a:rPr>
              <a:t> 12c </a:t>
            </a:r>
            <a:r>
              <a:rPr lang="ko-KR" altLang="ko-KR" dirty="0">
                <a:solidFill>
                  <a:schemeClr val="tx1"/>
                </a:solidFill>
              </a:rPr>
              <a:t>모두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테이블이 총</a:t>
            </a:r>
            <a:r>
              <a:rPr lang="en-US" altLang="ko-KR" dirty="0">
                <a:solidFill>
                  <a:schemeClr val="tx1"/>
                </a:solidFill>
              </a:rPr>
              <a:t> 12</a:t>
            </a:r>
            <a:r>
              <a:rPr lang="ko-KR" altLang="ko-KR" dirty="0">
                <a:solidFill>
                  <a:schemeClr val="tx1"/>
                </a:solidFill>
              </a:rPr>
              <a:t>건으로 사용됨을 미리 알려 드립니다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836712"/>
            <a:ext cx="338437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~! ]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1772816"/>
            <a:ext cx="6624736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데이터가 숫자일 경우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b="1" dirty="0">
                <a:solidFill>
                  <a:schemeClr val="tx1"/>
                </a:solidFill>
              </a:rPr>
              <a:t>COL  </a:t>
            </a:r>
            <a:r>
              <a:rPr lang="en-US" altLang="ko-KR" b="1" dirty="0" err="1">
                <a:solidFill>
                  <a:schemeClr val="tx1"/>
                </a:solidFill>
              </a:rPr>
              <a:t>empno</a:t>
            </a:r>
            <a:r>
              <a:rPr lang="en-US" altLang="ko-KR" b="1" dirty="0">
                <a:solidFill>
                  <a:schemeClr val="tx1"/>
                </a:solidFill>
              </a:rPr>
              <a:t>  FOR  9999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empno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라는 칼럼의 길이를 숫자</a:t>
            </a:r>
            <a:r>
              <a:rPr lang="en-US" altLang="ko-KR" dirty="0">
                <a:solidFill>
                  <a:schemeClr val="tx1"/>
                </a:solidFill>
              </a:rPr>
              <a:t> 4</a:t>
            </a:r>
            <a:r>
              <a:rPr lang="ko-KR" altLang="ko-KR" dirty="0">
                <a:solidFill>
                  <a:schemeClr val="tx1"/>
                </a:solidFill>
              </a:rPr>
              <a:t>자리까지 들어가게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데이터가 문자일 경우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b="1" dirty="0">
                <a:solidFill>
                  <a:schemeClr val="tx1"/>
                </a:solidFill>
              </a:rPr>
              <a:t>COL 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  FOR  a8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ename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이란 칼럼의 길이를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ko-KR" dirty="0">
                <a:solidFill>
                  <a:schemeClr val="tx1"/>
                </a:solidFill>
              </a:rPr>
              <a:t>바이트까지 들어가게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한 화면에 출력 가능한 줄 길이 설정</a:t>
            </a:r>
            <a:r>
              <a:rPr lang="en-US" altLang="ko-KR" b="1" dirty="0">
                <a:solidFill>
                  <a:schemeClr val="tx1"/>
                </a:solidFill>
              </a:rPr>
              <a:t> ( </a:t>
            </a:r>
            <a:r>
              <a:rPr lang="ko-KR" altLang="ko-KR" b="1" dirty="0">
                <a:solidFill>
                  <a:schemeClr val="tx1"/>
                </a:solidFill>
              </a:rPr>
              <a:t>가로 길이 설정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SET LINE 200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ko-KR" dirty="0">
                <a:solidFill>
                  <a:schemeClr val="tx1"/>
                </a:solidFill>
              </a:rPr>
              <a:t>한 화면을 가로로</a:t>
            </a:r>
            <a:r>
              <a:rPr lang="en-US" altLang="ko-KR" dirty="0">
                <a:solidFill>
                  <a:schemeClr val="tx1"/>
                </a:solidFill>
              </a:rPr>
              <a:t> 200 </a:t>
            </a:r>
            <a:r>
              <a:rPr lang="ko-KR" altLang="ko-KR" dirty="0">
                <a:solidFill>
                  <a:schemeClr val="tx1"/>
                </a:solidFill>
              </a:rPr>
              <a:t>바이트 까지 되게 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한 페이지에 출력 가능한 줄 수 설정</a:t>
            </a:r>
            <a:r>
              <a:rPr lang="en-US" altLang="ko-KR" b="1" dirty="0">
                <a:solidFill>
                  <a:schemeClr val="tx1"/>
                </a:solidFill>
              </a:rPr>
              <a:t>  ( </a:t>
            </a:r>
            <a:r>
              <a:rPr lang="ko-KR" altLang="ko-KR" b="1" dirty="0">
                <a:solidFill>
                  <a:schemeClr val="tx1"/>
                </a:solidFill>
              </a:rPr>
              <a:t>세로 길이 설정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SET PAGES 50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ko-KR" dirty="0">
                <a:solidFill>
                  <a:schemeClr val="tx1"/>
                </a:solidFill>
              </a:rPr>
              <a:t>한 페이지에</a:t>
            </a:r>
            <a:r>
              <a:rPr lang="en-US" altLang="ko-KR" dirty="0">
                <a:solidFill>
                  <a:schemeClr val="tx1"/>
                </a:solidFill>
              </a:rPr>
              <a:t> 50 </a:t>
            </a:r>
            <a:r>
              <a:rPr lang="ko-KR" altLang="ko-KR" dirty="0">
                <a:solidFill>
                  <a:schemeClr val="tx1"/>
                </a:solidFill>
              </a:rPr>
              <a:t>줄까지 출력하세요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2" cstate="print"/>
          <a:srcRect l="26459" t="34958" r="38724" b="8007"/>
          <a:stretch>
            <a:fillRect/>
          </a:stretch>
        </p:blipFill>
        <p:spPr bwMode="auto">
          <a:xfrm>
            <a:off x="755576" y="1844824"/>
            <a:ext cx="43924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908720"/>
            <a:ext cx="84969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(3) SELECT </a:t>
            </a:r>
            <a:r>
              <a:rPr lang="ko-KR" altLang="ko-KR" b="1" dirty="0">
                <a:solidFill>
                  <a:schemeClr val="tx1"/>
                </a:solidFill>
              </a:rPr>
              <a:t>명령에 </a:t>
            </a:r>
            <a:r>
              <a:rPr lang="ko-KR" altLang="ko-KR" b="1" dirty="0" err="1">
                <a:solidFill>
                  <a:schemeClr val="tx1"/>
                </a:solidFill>
              </a:rPr>
              <a:t>표현식</a:t>
            </a:r>
            <a:r>
              <a:rPr lang="en-US" altLang="ko-KR" b="1" dirty="0">
                <a:solidFill>
                  <a:schemeClr val="tx1"/>
                </a:solidFill>
              </a:rPr>
              <a:t>(Expression)</a:t>
            </a:r>
            <a:r>
              <a:rPr lang="ko-KR" altLang="ko-KR" b="1" dirty="0">
                <a:solidFill>
                  <a:schemeClr val="tx1"/>
                </a:solidFill>
              </a:rPr>
              <a:t>을 사용하여 출력하기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good mornin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4608512" cy="43924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92080" y="1988840"/>
            <a:ext cx="3384376" cy="108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 err="1">
                <a:solidFill>
                  <a:schemeClr val="tx1"/>
                </a:solidFill>
              </a:rPr>
              <a:t>리터럴</a:t>
            </a:r>
            <a:r>
              <a:rPr lang="en-US" altLang="ko-KR" b="1" dirty="0">
                <a:solidFill>
                  <a:schemeClr val="tx1"/>
                </a:solidFill>
              </a:rPr>
              <a:t>(literal) </a:t>
            </a:r>
            <a:r>
              <a:rPr lang="ko-KR" altLang="ko-KR" b="1" dirty="0">
                <a:solidFill>
                  <a:schemeClr val="tx1"/>
                </a:solidFill>
              </a:rPr>
              <a:t>상수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문자</a:t>
            </a:r>
            <a:r>
              <a:rPr lang="en-US" altLang="ko-KR" b="1" dirty="0">
                <a:solidFill>
                  <a:schemeClr val="tx1"/>
                </a:solidFill>
              </a:rPr>
              <a:t>)’ /</a:t>
            </a: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표현식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어퍼스트로피 출력하기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5495975" cy="21495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51720" y="2204864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63688" y="2636912"/>
            <a:ext cx="576064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1196752"/>
            <a:ext cx="76328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표현식</a:t>
            </a:r>
            <a:r>
              <a:rPr lang="ko-KR" altLang="en-US" b="1" dirty="0">
                <a:solidFill>
                  <a:schemeClr val="tx1"/>
                </a:solidFill>
              </a:rPr>
              <a:t> 안에 </a:t>
            </a:r>
            <a:r>
              <a:rPr lang="ko-KR" altLang="en-US" b="1" dirty="0" err="1">
                <a:solidFill>
                  <a:schemeClr val="tx1"/>
                </a:solidFill>
              </a:rPr>
              <a:t>홑따옴표</a:t>
            </a:r>
            <a:r>
              <a:rPr lang="ko-KR" altLang="en-US" b="1" dirty="0">
                <a:solidFill>
                  <a:schemeClr val="tx1"/>
                </a:solidFill>
              </a:rPr>
              <a:t> 있을 경우 특히 주의 하세요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그림 16" descr="어퍼스트로피 출력하기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4149080"/>
            <a:ext cx="5472608" cy="2088232"/>
          </a:xfrm>
          <a:prstGeom prst="rect">
            <a:avLst/>
          </a:prstGeom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619672" y="4941168"/>
            <a:ext cx="1224136" cy="100811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907704" y="4509120"/>
            <a:ext cx="1584176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32040" y="5085184"/>
            <a:ext cx="2592288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공인 교재 방식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124744"/>
            <a:ext cx="42484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(4) </a:t>
            </a:r>
            <a:r>
              <a:rPr lang="ko-KR" altLang="ko-KR" b="1" dirty="0">
                <a:solidFill>
                  <a:schemeClr val="tx1"/>
                </a:solidFill>
              </a:rPr>
              <a:t>칼럼 별칭 사용하여 출력하기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alias_!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060848"/>
            <a:ext cx="3106087" cy="1723477"/>
          </a:xfrm>
          <a:prstGeom prst="rect">
            <a:avLst/>
          </a:prstGeom>
        </p:spPr>
      </p:pic>
      <p:pic>
        <p:nvPicPr>
          <p:cNvPr id="15" name="그림 14" descr="alias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2060848"/>
            <a:ext cx="4572958" cy="173879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3563888" y="2780928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4149080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별칭 사용 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6056" y="4149080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별칭 사용 후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683568" y="3573016"/>
            <a:ext cx="2304256" cy="28803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</a:t>
            </a:r>
            <a:r>
              <a:rPr kumimoji="1" lang="ko-KR" altLang="en-US" sz="10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내용은 생략합니다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220072" y="3645024"/>
            <a:ext cx="2520280" cy="28803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</a:t>
            </a:r>
            <a:r>
              <a:rPr kumimoji="1" lang="ko-KR" altLang="en-US" sz="10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내용은 생략합니다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24744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(5) DISTINCT </a:t>
            </a:r>
            <a:r>
              <a:rPr lang="ko-KR" altLang="ko-KR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distinct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16832"/>
            <a:ext cx="2297969" cy="3154919"/>
          </a:xfrm>
          <a:prstGeom prst="rect">
            <a:avLst/>
          </a:prstGeom>
        </p:spPr>
      </p:pic>
      <p:pic>
        <p:nvPicPr>
          <p:cNvPr id="15" name="그림 14" descr="distinct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7864" y="2492896"/>
            <a:ext cx="2111259" cy="1838375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2771800" y="3140968"/>
            <a:ext cx="504056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6136" y="2492896"/>
            <a:ext cx="2952328" cy="18722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Oracle 10g R1 </a:t>
            </a:r>
            <a:r>
              <a:rPr lang="ko-KR" altLang="en-US" b="1" dirty="0">
                <a:solidFill>
                  <a:schemeClr val="tx1"/>
                </a:solidFill>
              </a:rPr>
              <a:t>버전까지는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정렬 후 출력이 되지만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10g R2 </a:t>
            </a:r>
            <a:r>
              <a:rPr lang="ko-KR" altLang="en-US" b="1" dirty="0">
                <a:solidFill>
                  <a:schemeClr val="tx1"/>
                </a:solidFill>
              </a:rPr>
              <a:t>버전부터는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Hash </a:t>
            </a:r>
            <a:r>
              <a:rPr lang="ko-KR" altLang="en-US" b="1" dirty="0">
                <a:solidFill>
                  <a:schemeClr val="tx1"/>
                </a:solidFill>
              </a:rPr>
              <a:t>알고리즘으로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변경되어 정렬 안됨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distinct_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588" y="2132856"/>
            <a:ext cx="2173495" cy="33990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35696" y="1124744"/>
            <a:ext cx="53285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Distinct </a:t>
            </a:r>
            <a:r>
              <a:rPr lang="ko-KR" altLang="en-US" b="1" dirty="0">
                <a:solidFill>
                  <a:schemeClr val="tx1"/>
                </a:solidFill>
              </a:rPr>
              <a:t>를 사용할 때는 아주 조심해야 합니다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 descr="distinct_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036" y="2132856"/>
            <a:ext cx="2470316" cy="3413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0. </a:t>
            </a:r>
            <a:r>
              <a:rPr lang="ko-KR" altLang="ko-KR" sz="3600" b="1" dirty="0"/>
              <a:t>공부를 시작하기 전에 </a:t>
            </a:r>
            <a:br>
              <a:rPr lang="en-US" altLang="ko-KR" sz="3600" b="1" dirty="0"/>
            </a:br>
            <a:r>
              <a:rPr lang="ko-KR" altLang="ko-KR" sz="3600" b="1" dirty="0"/>
              <a:t>미리 알아두세요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3212976"/>
            <a:ext cx="6336704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데이터베이스의 의미와 </a:t>
            </a:r>
            <a:r>
              <a:rPr lang="ko-KR" altLang="ko-KR" b="1" dirty="0" err="1">
                <a:solidFill>
                  <a:schemeClr val="tx1"/>
                </a:solidFill>
              </a:rPr>
              <a:t>오라클의</a:t>
            </a:r>
            <a:r>
              <a:rPr lang="ko-KR" altLang="ko-KR" b="1" dirty="0">
                <a:solidFill>
                  <a:schemeClr val="tx1"/>
                </a:solidFill>
              </a:rPr>
              <a:t> 원리를 살펴봅니다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 err="1">
                <a:solidFill>
                  <a:schemeClr val="tx1"/>
                </a:solidFill>
              </a:rPr>
              <a:t>오라클에</a:t>
            </a:r>
            <a:r>
              <a:rPr lang="ko-KR" altLang="ko-KR" b="1" dirty="0">
                <a:solidFill>
                  <a:schemeClr val="tx1"/>
                </a:solidFill>
              </a:rPr>
              <a:t> 연습용 계정으로 로그인하기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ko-KR" b="1" dirty="0" err="1">
                <a:solidFill>
                  <a:schemeClr val="tx1"/>
                </a:solidFill>
              </a:rPr>
              <a:t>오라클</a:t>
            </a:r>
            <a:r>
              <a:rPr lang="ko-KR" altLang="ko-KR" b="1" dirty="0">
                <a:solidFill>
                  <a:schemeClr val="tx1"/>
                </a:solidFill>
              </a:rPr>
              <a:t> 서버가 꺼져 있을 때 켠 후 로그인 하기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사용자 계정 모양으로 프롬프트 바꾸기 입니다</a:t>
            </a:r>
            <a:r>
              <a:rPr lang="en-US" altLang="ko-KR" b="1" dirty="0">
                <a:solidFill>
                  <a:schemeClr val="tx1"/>
                </a:solidFill>
              </a:rPr>
              <a:t>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24744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(5) DISTINCT </a:t>
            </a:r>
            <a:r>
              <a:rPr lang="ko-KR" altLang="ko-KR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771800" y="3140968"/>
            <a:ext cx="504056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2204864"/>
            <a:ext cx="3240360" cy="18722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반드시 </a:t>
            </a:r>
            <a:r>
              <a:rPr lang="en-US" altLang="ko-KR" b="1" dirty="0">
                <a:solidFill>
                  <a:schemeClr val="tx1"/>
                </a:solidFill>
              </a:rPr>
              <a:t>SELECT </a:t>
            </a:r>
            <a:r>
              <a:rPr lang="ko-KR" altLang="en-US" b="1" dirty="0">
                <a:solidFill>
                  <a:schemeClr val="tx1"/>
                </a:solidFill>
              </a:rPr>
              <a:t>키워드 뒤에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사용해야 합니다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불필요한 </a:t>
            </a:r>
            <a:r>
              <a:rPr lang="en-US" altLang="ko-KR" b="1" dirty="0">
                <a:solidFill>
                  <a:schemeClr val="tx1"/>
                </a:solidFill>
              </a:rPr>
              <a:t>DISTINCT </a:t>
            </a:r>
            <a:r>
              <a:rPr lang="ko-KR" altLang="en-US" b="1" dirty="0">
                <a:solidFill>
                  <a:schemeClr val="tx1"/>
                </a:solidFill>
              </a:rPr>
              <a:t>금지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2" y="2114847"/>
            <a:ext cx="3955711" cy="298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2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1124744"/>
            <a:ext cx="734481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(6) </a:t>
            </a:r>
            <a:r>
              <a:rPr lang="ko-KR" altLang="ko-KR" b="1" dirty="0">
                <a:solidFill>
                  <a:schemeClr val="tx1"/>
                </a:solidFill>
              </a:rPr>
              <a:t>연결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합성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연산자</a:t>
            </a:r>
            <a:r>
              <a:rPr lang="en-US" altLang="ko-KR" b="1" dirty="0">
                <a:solidFill>
                  <a:schemeClr val="tx1"/>
                </a:solidFill>
              </a:rPr>
              <a:t> (Concatenation)</a:t>
            </a:r>
            <a:r>
              <a:rPr lang="ko-KR" altLang="ko-KR" b="1" dirty="0">
                <a:solidFill>
                  <a:schemeClr val="tx1"/>
                </a:solidFill>
              </a:rPr>
              <a:t>로 칼럼을 붙여서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연결연산자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04864"/>
            <a:ext cx="2475104" cy="3159707"/>
          </a:xfrm>
          <a:prstGeom prst="rect">
            <a:avLst/>
          </a:prstGeom>
        </p:spPr>
      </p:pic>
      <p:pic>
        <p:nvPicPr>
          <p:cNvPr id="16" name="그림 15" descr="연결연산자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2383" y="2204863"/>
            <a:ext cx="2479891" cy="31357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연결연산자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4986592" cy="376292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3928" y="2924944"/>
            <a:ext cx="4680520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리터럴</a:t>
            </a:r>
            <a:r>
              <a:rPr lang="ko-KR" altLang="en-US" b="1" dirty="0">
                <a:solidFill>
                  <a:schemeClr val="tx1"/>
                </a:solidFill>
              </a:rPr>
              <a:t> 문자와 연결 연산자 함께 사용하기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96752"/>
            <a:ext cx="828092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연습 문제</a:t>
            </a:r>
            <a:r>
              <a:rPr lang="en-US" altLang="ko-KR" b="1" dirty="0">
                <a:solidFill>
                  <a:schemeClr val="tx1"/>
                </a:solidFill>
              </a:rPr>
              <a:t> 1 : 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모든 학생의 이름과</a:t>
            </a:r>
            <a:r>
              <a:rPr lang="en-US" altLang="ko-KR" b="1" dirty="0">
                <a:solidFill>
                  <a:schemeClr val="tx1"/>
                </a:solidFill>
              </a:rPr>
              <a:t> ID </a:t>
            </a:r>
            <a:r>
              <a:rPr lang="ko-KR" altLang="ko-KR" b="1" dirty="0">
                <a:solidFill>
                  <a:schemeClr val="tx1"/>
                </a:solidFill>
              </a:rPr>
              <a:t>와 체중을 아래 화면과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이름도</a:t>
            </a:r>
            <a:r>
              <a:rPr lang="en-US" altLang="ko-KR" b="1" dirty="0">
                <a:solidFill>
                  <a:schemeClr val="tx1"/>
                </a:solidFill>
              </a:rPr>
              <a:t> "ID AND WEIGHT" </a:t>
            </a:r>
            <a:r>
              <a:rPr lang="ko-KR" altLang="ko-KR" b="1" dirty="0">
                <a:solidFill>
                  <a:schemeClr val="tx1"/>
                </a:solidFill>
              </a:rPr>
              <a:t>로 나오게 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연결연산자 연습문제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636912"/>
            <a:ext cx="6936993" cy="2560320"/>
          </a:xfrm>
          <a:prstGeom prst="rect">
            <a:avLst/>
          </a:prstGeom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331640" y="4941168"/>
            <a:ext cx="3528392" cy="432048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</a:t>
            </a:r>
            <a:r>
              <a:rPr kumimoji="1" lang="ko-KR" altLang="en-US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내용은 생략합니다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96752"/>
            <a:ext cx="828092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연습 문제</a:t>
            </a:r>
            <a:r>
              <a:rPr lang="en-US" altLang="ko-KR" b="1" dirty="0">
                <a:solidFill>
                  <a:schemeClr val="tx1"/>
                </a:solidFill>
              </a:rPr>
              <a:t> 2: 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모든 사람들의 이름과 직업을 아래와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연결연산자 연습문제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5" y="2492896"/>
            <a:ext cx="5475868" cy="2754690"/>
          </a:xfrm>
          <a:prstGeom prst="rect">
            <a:avLst/>
          </a:prstGeom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39552" y="4797152"/>
            <a:ext cx="3456384" cy="34766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내용은 생략합니다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96752"/>
            <a:ext cx="828092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연습문제</a:t>
            </a:r>
            <a:r>
              <a:rPr lang="en-US" altLang="ko-KR" b="1" dirty="0">
                <a:solidFill>
                  <a:schemeClr val="tx1"/>
                </a:solidFill>
              </a:rPr>
              <a:t> 3: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모든 사원의 이름과 급여를 아래와 같은 형태로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출력하세요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16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178" y="2636912"/>
            <a:ext cx="3384716" cy="1923592"/>
          </a:xfrm>
          <a:prstGeom prst="rect">
            <a:avLst/>
          </a:prstGeom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678186" y="4365104"/>
            <a:ext cx="2304256" cy="576064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내용은 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생략합니다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96752"/>
            <a:ext cx="65527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(7) </a:t>
            </a:r>
            <a:r>
              <a:rPr lang="ko-KR" altLang="ko-KR" b="1" dirty="0">
                <a:solidFill>
                  <a:schemeClr val="tx1"/>
                </a:solidFill>
              </a:rPr>
              <a:t>원하는 조건만 골라내기</a:t>
            </a:r>
            <a:r>
              <a:rPr lang="en-US" altLang="ko-KR" b="1" dirty="0">
                <a:solidFill>
                  <a:schemeClr val="tx1"/>
                </a:solidFill>
              </a:rPr>
              <a:t> - WHERE </a:t>
            </a:r>
            <a:r>
              <a:rPr lang="ko-KR" altLang="ko-KR" b="1" dirty="0">
                <a:solidFill>
                  <a:schemeClr val="tx1"/>
                </a:solidFill>
              </a:rPr>
              <a:t>절 사용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95536" y="1916832"/>
            <a:ext cx="4443338" cy="9361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[ Column or Expression ]</a:t>
            </a:r>
            <a:endParaRPr kumimoji="1" lang="en-US" altLang="ko-KR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[ Table  or View ]</a:t>
            </a:r>
            <a:endParaRPr kumimoji="1" lang="en-US" altLang="ko-KR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조건 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그림 13" descr="비교연산자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996952"/>
            <a:ext cx="5293939" cy="234249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940152" y="3645024"/>
            <a:ext cx="2520280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숫자는 그냥 사용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문자조건검색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96752"/>
            <a:ext cx="3609726" cy="2346322"/>
          </a:xfrm>
          <a:prstGeom prst="rect">
            <a:avLst/>
          </a:prstGeom>
        </p:spPr>
      </p:pic>
      <p:pic>
        <p:nvPicPr>
          <p:cNvPr id="14" name="그림 13" descr="문자조건검색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196752"/>
            <a:ext cx="3236306" cy="234632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355976" y="1988840"/>
            <a:ext cx="576064" cy="50405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 descr="문자조건검색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077072"/>
            <a:ext cx="2987359" cy="1855609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1907704" y="3645024"/>
            <a:ext cx="360040" cy="360040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20072" y="4149080"/>
            <a:ext cx="3384376" cy="13681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문자는 홑 따옴표 써야 하고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대소문자 구분합니다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날짜조회하기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888" y="1196752"/>
            <a:ext cx="2987359" cy="2010722"/>
          </a:xfrm>
          <a:prstGeom prst="rect">
            <a:avLst/>
          </a:prstGeom>
        </p:spPr>
      </p:pic>
      <p:pic>
        <p:nvPicPr>
          <p:cNvPr id="14" name="그림 13" descr="날짜조회하기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9320" y="1196752"/>
            <a:ext cx="3039064" cy="1792416"/>
          </a:xfrm>
          <a:prstGeom prst="rect">
            <a:avLst/>
          </a:prstGeom>
        </p:spPr>
      </p:pic>
      <p:pic>
        <p:nvPicPr>
          <p:cNvPr id="15" name="그림 14" descr="1장_p19_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888" y="3855452"/>
            <a:ext cx="2987359" cy="216583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283968" y="1988840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267744" y="3356992"/>
            <a:ext cx="504056" cy="43204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72200" y="2708920"/>
            <a:ext cx="2376264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리눅스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유닉스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63888" y="4797152"/>
            <a:ext cx="2376264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윈도우즈용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44208" y="3861048"/>
            <a:ext cx="1872208" cy="13681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날짜 형태 다름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주의하세요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19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5193409" cy="2165836"/>
          </a:xfrm>
          <a:prstGeom prst="rect">
            <a:avLst/>
          </a:prstGeom>
        </p:spPr>
      </p:pic>
      <p:pic>
        <p:nvPicPr>
          <p:cNvPr id="14" name="그림 13" descr="1장_p19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933056"/>
            <a:ext cx="3360779" cy="1941784"/>
          </a:xfrm>
          <a:prstGeom prst="rect">
            <a:avLst/>
          </a:prstGeom>
        </p:spPr>
      </p:pic>
      <p:pic>
        <p:nvPicPr>
          <p:cNvPr id="15" name="그림 14" descr="1장_p19_그림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933056"/>
            <a:ext cx="3360779" cy="19417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99992" y="1844824"/>
            <a:ext cx="338437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홑 따옴표 사용하세요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35896" y="4509120"/>
            <a:ext cx="1728192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대소문자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구분 안 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0. </a:t>
            </a:r>
            <a:r>
              <a:rPr lang="ko-KR" altLang="en-US" sz="4000" b="1" dirty="0">
                <a:solidFill>
                  <a:schemeClr val="tx1"/>
                </a:solidFill>
              </a:rPr>
              <a:t>공부를 시작하기 전에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668" y="1484784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원통 16"/>
          <p:cNvSpPr/>
          <p:nvPr/>
        </p:nvSpPr>
        <p:spPr>
          <a:xfrm>
            <a:off x="1151620" y="2924944"/>
            <a:ext cx="432048" cy="576064"/>
          </a:xfrm>
          <a:prstGeom prst="can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원통 17"/>
          <p:cNvSpPr/>
          <p:nvPr/>
        </p:nvSpPr>
        <p:spPr>
          <a:xfrm>
            <a:off x="1727684" y="2924944"/>
            <a:ext cx="432048" cy="576064"/>
          </a:xfrm>
          <a:prstGeom prst="can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원통 18"/>
          <p:cNvSpPr/>
          <p:nvPr/>
        </p:nvSpPr>
        <p:spPr>
          <a:xfrm>
            <a:off x="2303748" y="2924944"/>
            <a:ext cx="432048" cy="576064"/>
          </a:xfrm>
          <a:prstGeom prst="can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원통 19"/>
          <p:cNvSpPr/>
          <p:nvPr/>
        </p:nvSpPr>
        <p:spPr>
          <a:xfrm>
            <a:off x="1151620" y="3645024"/>
            <a:ext cx="432048" cy="576064"/>
          </a:xfrm>
          <a:prstGeom prst="can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원통 20"/>
          <p:cNvSpPr/>
          <p:nvPr/>
        </p:nvSpPr>
        <p:spPr>
          <a:xfrm>
            <a:off x="1727684" y="3645024"/>
            <a:ext cx="432048" cy="576064"/>
          </a:xfrm>
          <a:prstGeom prst="can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>
            <a:off x="2303748" y="3645024"/>
            <a:ext cx="432048" cy="576064"/>
          </a:xfrm>
          <a:prstGeom prst="can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원통 22"/>
          <p:cNvSpPr/>
          <p:nvPr/>
        </p:nvSpPr>
        <p:spPr>
          <a:xfrm>
            <a:off x="1151620" y="4365104"/>
            <a:ext cx="432048" cy="576064"/>
          </a:xfrm>
          <a:prstGeom prst="can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원통 23"/>
          <p:cNvSpPr/>
          <p:nvPr/>
        </p:nvSpPr>
        <p:spPr>
          <a:xfrm>
            <a:off x="1727684" y="4365104"/>
            <a:ext cx="432048" cy="576064"/>
          </a:xfrm>
          <a:prstGeom prst="can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원통 24"/>
          <p:cNvSpPr/>
          <p:nvPr/>
        </p:nvSpPr>
        <p:spPr>
          <a:xfrm>
            <a:off x="2303748" y="4365104"/>
            <a:ext cx="432048" cy="576064"/>
          </a:xfrm>
          <a:prstGeom prst="can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35596" y="2780928"/>
            <a:ext cx="201622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5596" y="5229200"/>
            <a:ext cx="20162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 </a:t>
            </a:r>
            <a:r>
              <a:rPr lang="ko-KR" altLang="en-US" b="1" dirty="0">
                <a:solidFill>
                  <a:schemeClr val="tx1"/>
                </a:solidFill>
              </a:rPr>
              <a:t>창고 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35596" y="2204864"/>
            <a:ext cx="64807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31740" y="2132856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276" y="3284984"/>
            <a:ext cx="5715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4103948" y="4293096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DBMS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5956" y="3356992"/>
            <a:ext cx="1000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6840252" y="4293096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사람</a:t>
            </a:r>
          </a:p>
        </p:txBody>
      </p:sp>
      <p:sp>
        <p:nvSpPr>
          <p:cNvPr id="34" name="왼쪽 화살표 33"/>
          <p:cNvSpPr/>
          <p:nvPr/>
        </p:nvSpPr>
        <p:spPr>
          <a:xfrm>
            <a:off x="5256076" y="3501008"/>
            <a:ext cx="151216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구름 모양 설명선 34"/>
          <p:cNvSpPr/>
          <p:nvPr/>
        </p:nvSpPr>
        <p:spPr>
          <a:xfrm>
            <a:off x="5256076" y="2204864"/>
            <a:ext cx="1656184" cy="9361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6" name="왼쪽/오른쪽 화살표 35"/>
          <p:cNvSpPr/>
          <p:nvPr/>
        </p:nvSpPr>
        <p:spPr>
          <a:xfrm>
            <a:off x="3239852" y="3573016"/>
            <a:ext cx="8640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5328084" y="3933056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구름 모양 설명선 37"/>
          <p:cNvSpPr/>
          <p:nvPr/>
        </p:nvSpPr>
        <p:spPr>
          <a:xfrm>
            <a:off x="5256076" y="4293096"/>
            <a:ext cx="1656184" cy="9361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31540" y="1196752"/>
            <a:ext cx="8280920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43808" y="1412776"/>
            <a:ext cx="31683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데이터베이스란 무엇일까요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1196752"/>
            <a:ext cx="71287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(8) SQL </a:t>
            </a:r>
            <a:r>
              <a:rPr lang="ko-KR" altLang="ko-KR" b="1" dirty="0">
                <a:solidFill>
                  <a:schemeClr val="tx1"/>
                </a:solidFill>
              </a:rPr>
              <a:t>에서 기본 산술연산자 사용하기 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20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2901185" cy="2240519"/>
          </a:xfrm>
          <a:prstGeom prst="rect">
            <a:avLst/>
          </a:prstGeom>
        </p:spPr>
      </p:pic>
      <p:pic>
        <p:nvPicPr>
          <p:cNvPr id="15" name="그림 14" descr="1장_p20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700808"/>
            <a:ext cx="3441208" cy="2240519"/>
          </a:xfrm>
          <a:prstGeom prst="rect">
            <a:avLst/>
          </a:prstGeom>
        </p:spPr>
      </p:pic>
      <p:pic>
        <p:nvPicPr>
          <p:cNvPr id="16" name="그림 15" descr="1장_p20_그림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1" y="4077072"/>
            <a:ext cx="3441208" cy="22405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355976" y="4221088"/>
            <a:ext cx="2952328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 , - , x , /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052736"/>
            <a:ext cx="57606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(9) </a:t>
            </a:r>
            <a:r>
              <a:rPr lang="ko-KR" altLang="ko-KR" b="1" dirty="0">
                <a:solidFill>
                  <a:schemeClr val="tx1"/>
                </a:solidFill>
              </a:rPr>
              <a:t>다양한 연산자를 활용하는 방법 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1560" y="1700814"/>
          <a:ext cx="7848872" cy="4104450"/>
        </p:xfrm>
        <a:graphic>
          <a:graphicData uri="http://schemas.openxmlformats.org/drawingml/2006/table">
            <a:tbl>
              <a:tblPr/>
              <a:tblGrid>
                <a:gridCol w="236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같은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!= ,  &lt;&gt;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같지 않은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큰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크거나 같은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&lt; 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비교 대상에서 작은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비교 대상에서 작거나 같은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BETWEEN a AND 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사이에 있는 범위 값을 모두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IN(a,b,c)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C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인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LIKE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특정 패턴을 가지고 있는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IS NULL/ IS NOT NULL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값을 검색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/ Null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 아닌 값을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A  AND  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조건과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조건을 모두 만족하는 값만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A  OR  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조건이나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 중 한가지라도 만족하는 값을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NOT  A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가 아닌 모든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① 비교 연산자 사용하기</a:t>
            </a:r>
            <a:r>
              <a:rPr lang="en-US" altLang="ko-KR" b="1" dirty="0">
                <a:solidFill>
                  <a:schemeClr val="tx1"/>
                </a:solidFill>
              </a:rPr>
              <a:t> – </a:t>
            </a:r>
            <a:r>
              <a:rPr lang="ko-KR" altLang="en-US" b="1" dirty="0">
                <a:solidFill>
                  <a:schemeClr val="tx1"/>
                </a:solidFill>
              </a:rPr>
              <a:t>숫자와 문자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060848"/>
            <a:ext cx="3441208" cy="1941784"/>
          </a:xfrm>
          <a:prstGeom prst="rect">
            <a:avLst/>
          </a:prstGeom>
        </p:spPr>
      </p:pic>
      <p:pic>
        <p:nvPicPr>
          <p:cNvPr id="14" name="그림 13" descr="1장_p21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1192" y="2060848"/>
            <a:ext cx="3441208" cy="194178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699792" y="4293096"/>
            <a:ext cx="338437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숫자나 문자 모두 사용 가능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1장_p2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1930294" cy="3020393"/>
          </a:xfrm>
          <a:prstGeom prst="rect">
            <a:avLst/>
          </a:prstGeom>
        </p:spPr>
      </p:pic>
      <p:pic>
        <p:nvPicPr>
          <p:cNvPr id="13" name="그림 12" descr="1장_p2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848" y="1988840"/>
            <a:ext cx="2188815" cy="1624377"/>
          </a:xfrm>
          <a:prstGeom prst="rect">
            <a:avLst/>
          </a:prstGeom>
        </p:spPr>
      </p:pic>
      <p:pic>
        <p:nvPicPr>
          <p:cNvPr id="14" name="그림 13" descr="날짜조회하기_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8144" y="1988840"/>
            <a:ext cx="2218976" cy="279634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51520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① 비교 연산자 사용하기</a:t>
            </a:r>
            <a:r>
              <a:rPr lang="en-US" altLang="ko-KR" b="1" dirty="0">
                <a:solidFill>
                  <a:schemeClr val="tx1"/>
                </a:solidFill>
              </a:rPr>
              <a:t> – </a:t>
            </a:r>
            <a:r>
              <a:rPr lang="ko-KR" altLang="en-US" b="1" dirty="0">
                <a:solidFill>
                  <a:schemeClr val="tx1"/>
                </a:solidFill>
              </a:rPr>
              <a:t>날짜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3848" y="3789040"/>
            <a:ext cx="2088232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윈도우즈용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날짜 형식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40152" y="4941168"/>
            <a:ext cx="216024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리눅스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유닉스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날짜 형식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96752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② BETWEEN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2000 </a:t>
            </a:r>
            <a:r>
              <a:rPr lang="ko-KR" altLang="ko-KR" b="1" dirty="0">
                <a:solidFill>
                  <a:schemeClr val="tx1"/>
                </a:solidFill>
              </a:rPr>
              <a:t>과</a:t>
            </a:r>
            <a:r>
              <a:rPr lang="en-US" altLang="ko-KR" b="1" dirty="0">
                <a:solidFill>
                  <a:schemeClr val="tx1"/>
                </a:solidFill>
              </a:rPr>
              <a:t> 3000 </a:t>
            </a:r>
            <a:r>
              <a:rPr lang="ko-KR" altLang="ko-KR" b="1" dirty="0">
                <a:solidFill>
                  <a:schemeClr val="tx1"/>
                </a:solidFill>
              </a:rPr>
              <a:t>사이인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ko-KR" altLang="ko-KR" b="1" dirty="0">
                <a:solidFill>
                  <a:schemeClr val="tx1"/>
                </a:solidFill>
              </a:rPr>
              <a:t>사람들의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empno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을 출력하세요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3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348880"/>
            <a:ext cx="3682495" cy="2389888"/>
          </a:xfrm>
          <a:prstGeom prst="rect">
            <a:avLst/>
          </a:prstGeom>
        </p:spPr>
      </p:pic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3275856" y="2204864"/>
            <a:ext cx="1152128" cy="72008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주의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355976" y="2420888"/>
            <a:ext cx="4536504" cy="158417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작은 값을 앞에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큰 값을 뒤에 쓴다는 것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1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값을 모두 포함하는 결과를 출력한다는 것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1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 BETWEEN </a:t>
            </a:r>
            <a:r>
              <a:rPr kumimoji="1" lang="ko-KR" altLang="en-US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대신 비교 연산자 쓰세요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~!</a:t>
            </a:r>
            <a:endParaRPr kumimoji="1" lang="ko-KR" altLang="ko-KR" sz="1500" b="1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그림 13" descr="1장_p23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149080"/>
            <a:ext cx="3068746" cy="1991573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2341409">
            <a:off x="3788832" y="4907675"/>
            <a:ext cx="93610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1장_p23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5" y="2060848"/>
            <a:ext cx="2417654" cy="3107045"/>
          </a:xfrm>
          <a:prstGeom prst="rect">
            <a:avLst/>
          </a:prstGeom>
        </p:spPr>
      </p:pic>
      <p:pic>
        <p:nvPicPr>
          <p:cNvPr id="13" name="그림 12" descr="1장_p23_그림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060848"/>
            <a:ext cx="3466103" cy="199157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51720" y="1196752"/>
            <a:ext cx="47525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Between </a:t>
            </a:r>
            <a:r>
              <a:rPr lang="ko-KR" altLang="en-US" b="1" dirty="0">
                <a:solidFill>
                  <a:schemeClr val="tx1"/>
                </a:solidFill>
              </a:rPr>
              <a:t>연산자로 문자나 날짜도 조회 가능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58326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③ IN </a:t>
            </a:r>
            <a:r>
              <a:rPr lang="ko-KR" altLang="ko-KR" b="1" dirty="0">
                <a:solidFill>
                  <a:schemeClr val="tx1"/>
                </a:solidFill>
              </a:rPr>
              <a:t>연산자로 여러 조건을 간편하게 검색하기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3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060848"/>
            <a:ext cx="3360779" cy="2981615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644008" y="2132856"/>
            <a:ext cx="3744416" cy="2880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화면은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테이블에서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부서와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부서에 근무하는 사원들의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출력한 것입니다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번줄의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부분에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으로 조건을 준 것을 잘 확인하세요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연산자가 속도가 빨라서 아주 많이 사용되고 있습니다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조건에는 숫자 뿐만 아니라 문자나 날짜도 당연히 올 수 있습니다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69127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④ LIKE </a:t>
            </a:r>
            <a:r>
              <a:rPr lang="ko-KR" altLang="ko-KR" b="1" dirty="0">
                <a:solidFill>
                  <a:schemeClr val="tx1"/>
                </a:solidFill>
              </a:rPr>
              <a:t>연산자로 비슷한 것들 모두 찾기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484784"/>
            <a:ext cx="849694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% : </a:t>
            </a:r>
            <a:r>
              <a:rPr lang="ko-KR" altLang="ko-KR" b="1" dirty="0">
                <a:solidFill>
                  <a:schemeClr val="tx1"/>
                </a:solidFill>
              </a:rPr>
              <a:t>글자수 제한 없고</a:t>
            </a:r>
            <a:r>
              <a:rPr lang="en-US" altLang="ko-KR" b="1" dirty="0">
                <a:solidFill>
                  <a:schemeClr val="tx1"/>
                </a:solidFill>
              </a:rPr>
              <a:t> (0 </a:t>
            </a:r>
            <a:r>
              <a:rPr lang="ko-KR" altLang="ko-KR" b="1" dirty="0">
                <a:solidFill>
                  <a:schemeClr val="tx1"/>
                </a:solidFill>
              </a:rPr>
              <a:t>개 포함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어떤 글자가 와도 상관없습니다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_ ( Underscore ) : </a:t>
            </a:r>
            <a:r>
              <a:rPr lang="ko-KR" altLang="ko-KR" b="1" dirty="0">
                <a:solidFill>
                  <a:schemeClr val="tx1"/>
                </a:solidFill>
              </a:rPr>
              <a:t>글자수는 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글자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ko-KR" b="1" dirty="0">
                <a:solidFill>
                  <a:schemeClr val="tx1"/>
                </a:solidFill>
              </a:rPr>
              <a:t> 어떤 글자가 와도 상관없습니다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2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2708920"/>
            <a:ext cx="2520584" cy="1904441"/>
          </a:xfrm>
          <a:prstGeom prst="rect">
            <a:avLst/>
          </a:prstGeom>
        </p:spPr>
      </p:pic>
      <p:pic>
        <p:nvPicPr>
          <p:cNvPr id="15" name="그림 14" descr="1장_p24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5856" y="2708920"/>
            <a:ext cx="2520584" cy="1456338"/>
          </a:xfrm>
          <a:prstGeom prst="rect">
            <a:avLst/>
          </a:prstGeom>
        </p:spPr>
      </p:pic>
      <p:pic>
        <p:nvPicPr>
          <p:cNvPr id="16" name="그림 15" descr="1장_p24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4168" y="2708920"/>
            <a:ext cx="2822193" cy="1456338"/>
          </a:xfrm>
          <a:prstGeom prst="rect">
            <a:avLst/>
          </a:prstGeom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275856" y="4509120"/>
            <a:ext cx="4104456" cy="1473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그림은 숫자를 조회했고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그림은 문자를 조회했고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그림은 날짜를 조회했습니다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모두 다 사용할 수 있다는 점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3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 같은 경우는 성능에 아주 나쁜 영향을 주기 때문에 위험합니다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1763688" y="4077072"/>
            <a:ext cx="307975" cy="425450"/>
          </a:xfrm>
          <a:prstGeom prst="ellipse">
            <a:avLst/>
          </a:prstGeom>
          <a:solidFill>
            <a:srgbClr val="92D050"/>
          </a:solidFill>
          <a:ln w="12700">
            <a:noFill/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4499992" y="3645024"/>
            <a:ext cx="307975" cy="425450"/>
          </a:xfrm>
          <a:prstGeom prst="ellipse">
            <a:avLst/>
          </a:prstGeom>
          <a:solidFill>
            <a:srgbClr val="92D050"/>
          </a:solidFill>
          <a:ln w="12700">
            <a:noFill/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8316416" y="3645024"/>
            <a:ext cx="307975" cy="425450"/>
          </a:xfrm>
          <a:prstGeom prst="ellipse">
            <a:avLst/>
          </a:prstGeom>
          <a:solidFill>
            <a:srgbClr val="92D050"/>
          </a:solidFill>
          <a:ln w="12700">
            <a:noFill/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1장_p25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916832"/>
            <a:ext cx="3762924" cy="2240519"/>
          </a:xfrm>
          <a:prstGeom prst="rect">
            <a:avLst/>
          </a:prstGeom>
        </p:spPr>
      </p:pic>
      <p:pic>
        <p:nvPicPr>
          <p:cNvPr id="13" name="그림 12" descr="1장_p25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5500" y="1916832"/>
            <a:ext cx="3762924" cy="224051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7544" y="1124744"/>
            <a:ext cx="80648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리눅스용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오라클과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윈도우즈용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오라클의</a:t>
            </a:r>
            <a:r>
              <a:rPr lang="ko-KR" altLang="en-US" b="1" dirty="0">
                <a:solidFill>
                  <a:schemeClr val="tx1"/>
                </a:solidFill>
              </a:rPr>
              <a:t> 날짜 조회 방법 차이점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71600" y="4293096"/>
            <a:ext cx="26642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리눅스용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4293096"/>
            <a:ext cx="2664296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윈도우즈용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1196752"/>
            <a:ext cx="82089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⑤</a:t>
            </a:r>
            <a:r>
              <a:rPr lang="ko-KR" altLang="ko-KR" b="1" dirty="0">
                <a:solidFill>
                  <a:schemeClr val="tx1"/>
                </a:solidFill>
              </a:rPr>
              <a:t>값이 무엇인지 모를 경우</a:t>
            </a:r>
            <a:r>
              <a:rPr lang="en-US" altLang="ko-KR" b="1" dirty="0">
                <a:solidFill>
                  <a:schemeClr val="tx1"/>
                </a:solidFill>
              </a:rPr>
              <a:t> - IS NULL / IS NOT NULL </a:t>
            </a:r>
            <a:r>
              <a:rPr lang="ko-KR" altLang="ko-KR" b="1" dirty="0">
                <a:solidFill>
                  <a:schemeClr val="tx1"/>
                </a:solidFill>
              </a:rPr>
              <a:t>연산자를 활용하기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8" name="그림 17" descr="1장_p26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3199921" cy="3429718"/>
          </a:xfrm>
          <a:prstGeom prst="rect">
            <a:avLst/>
          </a:prstGeom>
        </p:spPr>
      </p:pic>
      <p:pic>
        <p:nvPicPr>
          <p:cNvPr id="19" name="그림 18" descr="1장_p26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1844824"/>
            <a:ext cx="3199921" cy="16487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0. </a:t>
            </a:r>
            <a:r>
              <a:rPr lang="ko-KR" altLang="en-US" sz="4000" b="1" dirty="0">
                <a:solidFill>
                  <a:schemeClr val="tx1"/>
                </a:solidFill>
              </a:rPr>
              <a:t>실습을 시작하기 전에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2" name="그림 11" descr="0장_p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916832"/>
            <a:ext cx="4534658" cy="1593258"/>
          </a:xfrm>
          <a:prstGeom prst="rect">
            <a:avLst/>
          </a:prstGeom>
        </p:spPr>
      </p:pic>
      <p:pic>
        <p:nvPicPr>
          <p:cNvPr id="13" name="그림 12" descr="0장_p3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4412100" cy="205955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7544" y="1124744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 err="1">
                <a:solidFill>
                  <a:schemeClr val="tx1"/>
                </a:solidFill>
              </a:rPr>
              <a:t>오라클에</a:t>
            </a:r>
            <a:r>
              <a:rPr lang="ko-KR" altLang="en-US" b="1" dirty="0">
                <a:solidFill>
                  <a:schemeClr val="tx1"/>
                </a:solidFill>
              </a:rPr>
              <a:t> 접속하기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16016" y="2420888"/>
            <a:ext cx="3528392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11 g – Linux </a:t>
            </a:r>
            <a:r>
              <a:rPr lang="ko-KR" altLang="en-US" b="1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16016" y="4509120"/>
            <a:ext cx="3528392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12c – </a:t>
            </a:r>
            <a:r>
              <a:rPr lang="ko-KR" altLang="en-US" b="1" dirty="0" err="1">
                <a:solidFill>
                  <a:schemeClr val="tx1"/>
                </a:solidFill>
              </a:rPr>
              <a:t>윈도우즈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용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1장_p27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3280350" cy="3280350"/>
          </a:xfrm>
          <a:prstGeom prst="rect">
            <a:avLst/>
          </a:prstGeom>
        </p:spPr>
      </p:pic>
      <p:pic>
        <p:nvPicPr>
          <p:cNvPr id="13" name="그림 12" descr="1장_p27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6066" y="1916832"/>
            <a:ext cx="3280350" cy="23898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83568" y="5373216"/>
            <a:ext cx="2952328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NULL </a:t>
            </a:r>
            <a:r>
              <a:rPr lang="ko-KR" altLang="en-US" b="1" dirty="0">
                <a:solidFill>
                  <a:schemeClr val="tx1"/>
                </a:solidFill>
              </a:rPr>
              <a:t>값 조회하기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80083" y="4437112"/>
            <a:ext cx="2952328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 </a:t>
            </a:r>
            <a:r>
              <a:rPr lang="ko-KR" altLang="en-US" b="1" dirty="0">
                <a:solidFill>
                  <a:schemeClr val="tx1"/>
                </a:solidFill>
              </a:rPr>
              <a:t>아닌 값 조회하기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1369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⑥ </a:t>
            </a:r>
            <a:r>
              <a:rPr lang="ko-KR" altLang="ko-KR" b="1" dirty="0">
                <a:solidFill>
                  <a:schemeClr val="tx1"/>
                </a:solidFill>
              </a:rPr>
              <a:t>검색조건이 두 개 이상일 경우 조회하기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7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1" y="2519562"/>
            <a:ext cx="3280350" cy="2091151"/>
          </a:xfrm>
          <a:prstGeom prst="rect">
            <a:avLst/>
          </a:prstGeom>
        </p:spPr>
      </p:pic>
      <p:pic>
        <p:nvPicPr>
          <p:cNvPr id="14" name="그림 13" descr="1장_p27_그림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519562"/>
            <a:ext cx="3280350" cy="34297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11560" y="1844824"/>
            <a:ext cx="3096344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AND : </a:t>
            </a:r>
            <a:r>
              <a:rPr lang="ko-KR" altLang="en-US" b="1" dirty="0">
                <a:solidFill>
                  <a:schemeClr val="tx1"/>
                </a:solidFill>
              </a:rPr>
              <a:t>두 조건 모두 만족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99992" y="1844824"/>
            <a:ext cx="3456384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 </a:t>
            </a:r>
            <a:r>
              <a:rPr lang="en-US" altLang="ko-KR" b="1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두 조건 중 한가지만 만족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1장_p28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89" y="1988840"/>
            <a:ext cx="3332054" cy="2982572"/>
          </a:xfrm>
          <a:prstGeom prst="rect">
            <a:avLst/>
          </a:prstGeom>
        </p:spPr>
      </p:pic>
      <p:pic>
        <p:nvPicPr>
          <p:cNvPr id="13" name="그림 12" descr="1장_p28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0346" y="1988840"/>
            <a:ext cx="3332054" cy="322673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27584" y="1196752"/>
            <a:ext cx="73448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연산자의 우선 순위를 조심하세요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980728"/>
            <a:ext cx="80648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⑦ 사용자에게 조건을 입력 받아서 조건에 맞는 값 출력하기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9_그림1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3441208" cy="2389888"/>
          </a:xfrm>
          <a:prstGeom prst="rect">
            <a:avLst/>
          </a:prstGeom>
        </p:spPr>
      </p:pic>
      <p:pic>
        <p:nvPicPr>
          <p:cNvPr id="14" name="그림 13" descr="1장_p29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628800"/>
            <a:ext cx="3709077" cy="2414925"/>
          </a:xfrm>
          <a:prstGeom prst="rect">
            <a:avLst/>
          </a:prstGeom>
        </p:spPr>
      </p:pic>
      <p:pic>
        <p:nvPicPr>
          <p:cNvPr id="15" name="그림 14" descr="1장_p29_그림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077072"/>
            <a:ext cx="2901185" cy="209115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11960" y="4437112"/>
            <a:ext cx="2808312" cy="108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&amp; </a:t>
            </a:r>
            <a:r>
              <a:rPr lang="ko-KR" altLang="en-US" b="1" dirty="0">
                <a:solidFill>
                  <a:schemeClr val="tx1"/>
                </a:solidFill>
              </a:rPr>
              <a:t>기호를 사용하여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외부에서 값 입력 받기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24744"/>
            <a:ext cx="842493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b="1" dirty="0">
                <a:solidFill>
                  <a:schemeClr val="tx1"/>
                </a:solidFill>
              </a:rPr>
              <a:t>10) </a:t>
            </a:r>
            <a:r>
              <a:rPr lang="ko-KR" altLang="ko-KR" b="1" dirty="0">
                <a:solidFill>
                  <a:schemeClr val="tx1"/>
                </a:solidFill>
              </a:rPr>
              <a:t>정렬하여 출력하기</a:t>
            </a:r>
            <a:r>
              <a:rPr lang="en-US" altLang="ko-KR" b="1" dirty="0">
                <a:solidFill>
                  <a:schemeClr val="tx1"/>
                </a:solidFill>
              </a:rPr>
              <a:t> - ORDER BY </a:t>
            </a:r>
            <a:r>
              <a:rPr lang="ko-KR" altLang="ko-KR" b="1" dirty="0">
                <a:solidFill>
                  <a:schemeClr val="tx1"/>
                </a:solidFill>
              </a:rPr>
              <a:t>절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772816"/>
            <a:ext cx="8280920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한 글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ko-KR" b="1" dirty="0">
                <a:solidFill>
                  <a:schemeClr val="tx1"/>
                </a:solidFill>
              </a:rPr>
              <a:t>가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나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다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라 </a:t>
            </a:r>
            <a:r>
              <a:rPr lang="en-US" altLang="ko-KR" b="1" dirty="0">
                <a:solidFill>
                  <a:schemeClr val="tx1"/>
                </a:solidFill>
              </a:rPr>
              <a:t>…..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영 어</a:t>
            </a:r>
            <a:r>
              <a:rPr lang="en-US" altLang="ko-KR" b="1" dirty="0">
                <a:solidFill>
                  <a:schemeClr val="tx1"/>
                </a:solidFill>
              </a:rPr>
              <a:t>: A , B , C , D……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 err="1">
                <a:solidFill>
                  <a:schemeClr val="tx1"/>
                </a:solidFill>
              </a:rPr>
              <a:t>숫</a:t>
            </a:r>
            <a:r>
              <a:rPr lang="ko-KR" altLang="ko-KR" b="1" dirty="0">
                <a:solidFill>
                  <a:schemeClr val="tx1"/>
                </a:solidFill>
              </a:rPr>
              <a:t> 자</a:t>
            </a:r>
            <a:r>
              <a:rPr lang="en-US" altLang="ko-KR" b="1" dirty="0">
                <a:solidFill>
                  <a:schemeClr val="tx1"/>
                </a:solidFill>
              </a:rPr>
              <a:t>: 1 , 2 , 3 , 4……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날 짜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ko-KR" b="1" dirty="0">
                <a:solidFill>
                  <a:schemeClr val="tx1"/>
                </a:solidFill>
              </a:rPr>
              <a:t>예전 날짜부터 시작해서 최근 날짜로 정렬됩니다</a:t>
            </a:r>
            <a:r>
              <a:rPr lang="en-US" altLang="ko-KR" b="1" dirty="0">
                <a:solidFill>
                  <a:schemeClr val="tx1"/>
                </a:solidFill>
              </a:rPr>
              <a:t>.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3645024"/>
            <a:ext cx="4104456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날짜 특히 주의하세요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1장_p29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132856"/>
            <a:ext cx="2733625" cy="3107045"/>
          </a:xfrm>
          <a:prstGeom prst="rect">
            <a:avLst/>
          </a:prstGeom>
        </p:spPr>
      </p:pic>
      <p:pic>
        <p:nvPicPr>
          <p:cNvPr id="13" name="그림 12" descr="1장_p29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132856"/>
            <a:ext cx="2733625" cy="31070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87624" y="1484784"/>
            <a:ext cx="2736304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정렬 안 하고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2040" y="1484784"/>
            <a:ext cx="2736304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정렬 하고 출력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71600" y="5373216"/>
            <a:ext cx="684076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오름차순은</a:t>
            </a:r>
            <a:r>
              <a:rPr lang="en-US" altLang="ko-KR" dirty="0">
                <a:solidFill>
                  <a:schemeClr val="tx1"/>
                </a:solidFill>
              </a:rPr>
              <a:t> ASC , </a:t>
            </a:r>
            <a:r>
              <a:rPr lang="ko-KR" altLang="ko-KR" dirty="0">
                <a:solidFill>
                  <a:schemeClr val="tx1"/>
                </a:solidFill>
              </a:rPr>
              <a:t>내림차순은</a:t>
            </a:r>
            <a:r>
              <a:rPr lang="en-US" altLang="ko-KR" dirty="0">
                <a:solidFill>
                  <a:schemeClr val="tx1"/>
                </a:solidFill>
              </a:rPr>
              <a:t> DES </a:t>
            </a:r>
            <a:r>
              <a:rPr lang="ko-KR" altLang="en-US" dirty="0">
                <a:solidFill>
                  <a:schemeClr val="tx1"/>
                </a:solidFill>
              </a:rPr>
              <a:t>사용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기본값은 오름차순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30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3682495" cy="3872077"/>
          </a:xfrm>
          <a:prstGeom prst="rect">
            <a:avLst/>
          </a:prstGeom>
        </p:spPr>
      </p:pic>
      <p:pic>
        <p:nvPicPr>
          <p:cNvPr id="14" name="그림 13" descr="1장_p30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628799"/>
            <a:ext cx="3360779" cy="37284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39552" y="1124744"/>
            <a:ext cx="367240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두 번 정렬 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6056" y="1124744"/>
            <a:ext cx="324036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숫자로 </a:t>
            </a:r>
            <a:r>
              <a:rPr lang="ko-KR" altLang="en-US" b="1" dirty="0" err="1">
                <a:solidFill>
                  <a:schemeClr val="tx1"/>
                </a:solidFill>
              </a:rPr>
              <a:t>위치값</a:t>
            </a:r>
            <a:r>
              <a:rPr lang="ko-KR" altLang="en-US" b="1" dirty="0">
                <a:solidFill>
                  <a:schemeClr val="tx1"/>
                </a:solidFill>
              </a:rPr>
              <a:t> 지정하기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552" y="1628800"/>
          <a:ext cx="8136904" cy="2088230"/>
        </p:xfrm>
        <a:graphic>
          <a:graphicData uri="http://schemas.openxmlformats.org/drawingml/2006/table">
            <a:tbl>
              <a:tblPr/>
              <a:tblGrid>
                <a:gridCol w="164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내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용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UNION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집합의 결과를 합쳐서 출력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중복 값 제거하고 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UNION ALL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집합을 결과를 합쳐서 출력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중복 값 제거 안하고 정렬 안 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INTERSECT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집합의 교집합 결과를 출력함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MINUS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두 집합의 </a:t>
                      </a:r>
                      <a:r>
                        <a:rPr lang="ko-KR" sz="1500" kern="100" dirty="0" err="1">
                          <a:latin typeface="맑은 고딕"/>
                          <a:ea typeface="맑은 고딕"/>
                          <a:cs typeface="Times New Roman"/>
                        </a:rPr>
                        <a:t>차집합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 결과를 출력함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쿼리의 순서 중요함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39552" y="3861048"/>
            <a:ext cx="8136904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첫째 두 집합의 </a:t>
            </a:r>
            <a:r>
              <a:rPr lang="en-US" altLang="ko-KR" dirty="0">
                <a:solidFill>
                  <a:schemeClr val="tx1"/>
                </a:solidFill>
              </a:rPr>
              <a:t>SELECT </a:t>
            </a:r>
            <a:r>
              <a:rPr lang="ko-KR" altLang="ko-KR" dirty="0">
                <a:solidFill>
                  <a:schemeClr val="tx1"/>
                </a:solidFill>
              </a:rPr>
              <a:t>절에 오는 칼럼의 개수가 동일해야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둘째 두 집합의 </a:t>
            </a:r>
            <a:r>
              <a:rPr lang="en-US" altLang="ko-KR" dirty="0">
                <a:solidFill>
                  <a:schemeClr val="tx1"/>
                </a:solidFill>
              </a:rPr>
              <a:t>SELECT </a:t>
            </a:r>
            <a:r>
              <a:rPr lang="ko-KR" altLang="ko-KR" dirty="0">
                <a:solidFill>
                  <a:schemeClr val="tx1"/>
                </a:solidFill>
              </a:rPr>
              <a:t>절에 오는 칼럼의 데이터 형이 동일해야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셋째 두 집합의 칼럼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명은 달라도 상관없습니다</a:t>
            </a:r>
            <a:r>
              <a:rPr lang="en-US" altLang="ko-KR" dirty="0">
                <a:solidFill>
                  <a:schemeClr val="tx1"/>
                </a:solidFill>
              </a:rPr>
              <a:t>.                      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1052736"/>
            <a:ext cx="84969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(11) </a:t>
            </a:r>
            <a:r>
              <a:rPr lang="ko-KR" altLang="ko-KR" b="1" dirty="0">
                <a:solidFill>
                  <a:schemeClr val="tx1"/>
                </a:solidFill>
              </a:rPr>
              <a:t>집합 연산자</a:t>
            </a:r>
            <a:r>
              <a:rPr lang="en-US" altLang="ko-KR" b="1" dirty="0">
                <a:solidFill>
                  <a:schemeClr val="tx1"/>
                </a:solidFill>
              </a:rPr>
              <a:t> ( SET OPERATOR ) 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1196752"/>
            <a:ext cx="82809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① UNION / UNION ALL ( </a:t>
            </a:r>
            <a:r>
              <a:rPr lang="ko-KR" altLang="ko-KR" b="1" dirty="0">
                <a:solidFill>
                  <a:schemeClr val="tx1"/>
                </a:solidFill>
              </a:rPr>
              <a:t>두 집합의 결과들을 더합니다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5" name="그림 14" descr="1장_p3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4321617" cy="2796341"/>
          </a:xfrm>
          <a:prstGeom prst="rect">
            <a:avLst/>
          </a:prstGeom>
        </p:spPr>
      </p:pic>
      <p:pic>
        <p:nvPicPr>
          <p:cNvPr id="16" name="그림 15" descr="1장_p3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3429000"/>
            <a:ext cx="4321617" cy="279634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292080" y="2204864"/>
            <a:ext cx="237626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STUDNO </a:t>
            </a:r>
            <a:r>
              <a:rPr lang="ko-KR" altLang="en-US" b="1" dirty="0">
                <a:solidFill>
                  <a:schemeClr val="tx1"/>
                </a:solidFill>
              </a:rPr>
              <a:t>값으로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정렬됨</a:t>
            </a:r>
          </a:p>
        </p:txBody>
      </p:sp>
      <p:sp>
        <p:nvSpPr>
          <p:cNvPr id="18" name="왼쪽 화살표 17"/>
          <p:cNvSpPr/>
          <p:nvPr/>
        </p:nvSpPr>
        <p:spPr>
          <a:xfrm>
            <a:off x="4788024" y="2564904"/>
            <a:ext cx="432048" cy="288032"/>
          </a:xfrm>
          <a:prstGeom prst="left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31640" y="5013176"/>
            <a:ext cx="237626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정렬 안되고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출력됨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3851920" y="5301208"/>
            <a:ext cx="432048" cy="2880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33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3" y="2564904"/>
            <a:ext cx="2417654" cy="2609152"/>
          </a:xfrm>
          <a:prstGeom prst="rect">
            <a:avLst/>
          </a:prstGeom>
        </p:spPr>
      </p:pic>
      <p:pic>
        <p:nvPicPr>
          <p:cNvPr id="15" name="그림 14" descr="1장_p33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4719" y="2564904"/>
            <a:ext cx="2733625" cy="285809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31640" y="1484784"/>
            <a:ext cx="230425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정 </a:t>
            </a:r>
            <a:r>
              <a:rPr lang="ko-KR" altLang="en-US" b="1" dirty="0" err="1">
                <a:solidFill>
                  <a:schemeClr val="tx1"/>
                </a:solidFill>
              </a:rPr>
              <a:t>렬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: O</a:t>
            </a:r>
          </a:p>
          <a:p>
            <a:r>
              <a:rPr lang="ko-KR" altLang="en-US" b="1" dirty="0" err="1">
                <a:solidFill>
                  <a:schemeClr val="tx1"/>
                </a:solidFill>
              </a:rPr>
              <a:t>중복값</a:t>
            </a:r>
            <a:r>
              <a:rPr lang="ko-KR" altLang="en-US" b="1" dirty="0">
                <a:solidFill>
                  <a:schemeClr val="tx1"/>
                </a:solidFill>
              </a:rPr>
              <a:t> 제거 </a:t>
            </a:r>
            <a:r>
              <a:rPr lang="en-US" altLang="ko-KR" b="1" dirty="0">
                <a:solidFill>
                  <a:schemeClr val="tx1"/>
                </a:solidFill>
              </a:rPr>
              <a:t>: 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48064" y="1484784"/>
            <a:ext cx="230425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정 </a:t>
            </a:r>
            <a:r>
              <a:rPr lang="ko-KR" altLang="en-US" b="1" dirty="0" err="1">
                <a:solidFill>
                  <a:schemeClr val="tx1"/>
                </a:solidFill>
              </a:rPr>
              <a:t>렬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: X</a:t>
            </a:r>
          </a:p>
          <a:p>
            <a:r>
              <a:rPr lang="ko-KR" altLang="en-US" b="1" dirty="0" err="1">
                <a:solidFill>
                  <a:schemeClr val="tx1"/>
                </a:solidFill>
              </a:rPr>
              <a:t>중복값</a:t>
            </a:r>
            <a:r>
              <a:rPr lang="ko-KR" altLang="en-US" b="1" dirty="0">
                <a:solidFill>
                  <a:schemeClr val="tx1"/>
                </a:solidFill>
              </a:rPr>
              <a:t> 제거 </a:t>
            </a:r>
            <a:r>
              <a:rPr lang="en-US" altLang="ko-KR" b="1" dirty="0">
                <a:solidFill>
                  <a:schemeClr val="tx1"/>
                </a:solidFill>
              </a:rPr>
              <a:t>: 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5517232"/>
            <a:ext cx="74168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UNION / UNION </a:t>
            </a:r>
            <a:r>
              <a:rPr lang="ko-KR" altLang="en-US" b="1" dirty="0">
                <a:solidFill>
                  <a:schemeClr val="tx1"/>
                </a:solidFill>
              </a:rPr>
              <a:t>은 실행계획을 복잡하게 만들기 때문에 위험함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0. </a:t>
            </a:r>
            <a:r>
              <a:rPr lang="ko-KR" altLang="en-US" sz="4000" b="1" dirty="0">
                <a:solidFill>
                  <a:schemeClr val="tx1"/>
                </a:solidFill>
              </a:rPr>
              <a:t>실습을 시작하기 전에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2" name="그림 11" descr="1장_p3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4580618" cy="18383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932040" y="3573016"/>
            <a:ext cx="3600400" cy="108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데이터베이스가 종료되어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접속 에러가 날 경우 해결방법</a:t>
            </a:r>
          </a:p>
        </p:txBody>
      </p:sp>
      <p:pic>
        <p:nvPicPr>
          <p:cNvPr id="16" name="그림 15" descr="1장_p4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2040" y="4797152"/>
            <a:ext cx="2197433" cy="116334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41307"/>
            <a:ext cx="3889424" cy="24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1196752"/>
            <a:ext cx="81369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② INTERSECT </a:t>
            </a:r>
            <a:r>
              <a:rPr lang="ko-KR" altLang="ko-KR" b="1" dirty="0">
                <a:solidFill>
                  <a:schemeClr val="tx1"/>
                </a:solidFill>
              </a:rPr>
              <a:t>연산자 사용하기</a:t>
            </a:r>
            <a:r>
              <a:rPr lang="en-US" altLang="ko-KR" b="1" dirty="0">
                <a:solidFill>
                  <a:schemeClr val="tx1"/>
                </a:solidFill>
              </a:rPr>
              <a:t> – </a:t>
            </a:r>
            <a:r>
              <a:rPr lang="ko-KR" altLang="en-US" b="1" dirty="0">
                <a:solidFill>
                  <a:schemeClr val="tx1"/>
                </a:solidFill>
              </a:rPr>
              <a:t>교집합 찾기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5" name="그림 14" descr="1장_p34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04864"/>
            <a:ext cx="2901185" cy="2539255"/>
          </a:xfrm>
          <a:prstGeom prst="rect">
            <a:avLst/>
          </a:prstGeom>
        </p:spPr>
      </p:pic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3635896" y="2708920"/>
            <a:ext cx="4392488" cy="151216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예에서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deptno1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칼럼 은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전공이고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deptno2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칼럼은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전공을 의미합니다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복수 전공자를 구분하기 위해서 사용합니다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). 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student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테이블에서 서진수는 복수전공자라서 왼쪽과 같이 결과가 나옵니다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268760"/>
            <a:ext cx="8424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③ MINUS </a:t>
            </a:r>
            <a:r>
              <a:rPr lang="ko-KR" altLang="ko-KR" b="1" dirty="0">
                <a:solidFill>
                  <a:schemeClr val="tx1"/>
                </a:solidFill>
              </a:rPr>
              <a:t>연산자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35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988840"/>
            <a:ext cx="3199921" cy="3728454"/>
          </a:xfrm>
          <a:prstGeom prst="rect">
            <a:avLst/>
          </a:prstGeom>
        </p:spPr>
      </p:pic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4067944" y="1988840"/>
            <a:ext cx="4392488" cy="1800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MINUS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연산자는 사용법이 간단합니다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큰 결과를 가진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먼저 쓰고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MINUS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쓰고 작은 결과를 가진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나중에 쓰면 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한가지 주의 할 점은 마이너스 이기 때문에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 쓰는 순서만 조심하시면 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35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5440441" cy="2389888"/>
          </a:xfrm>
          <a:prstGeom prst="rect">
            <a:avLst/>
          </a:prstGeom>
        </p:spPr>
      </p:pic>
      <p:pic>
        <p:nvPicPr>
          <p:cNvPr id="14" name="그림 13" descr="1장_p36_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3717032"/>
            <a:ext cx="6399842" cy="23898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32240" y="1700808"/>
            <a:ext cx="2016224" cy="1296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집합 연산자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주의 사항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446449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Check Your Self !!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844824"/>
            <a:ext cx="8496944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ko-KR" altLang="ko-KR" sz="1500" dirty="0" err="1">
                <a:solidFill>
                  <a:schemeClr val="tx1"/>
                </a:solidFill>
              </a:rPr>
              <a:t>오라클</a:t>
            </a:r>
            <a:r>
              <a:rPr lang="ko-KR" altLang="ko-KR" sz="1500" dirty="0">
                <a:solidFill>
                  <a:schemeClr val="tx1"/>
                </a:solidFill>
              </a:rPr>
              <a:t> 서버에 연습용 계정으로 접속할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ko-KR" altLang="ko-KR" sz="1500" dirty="0" err="1">
                <a:solidFill>
                  <a:schemeClr val="tx1"/>
                </a:solidFill>
              </a:rPr>
              <a:t>오라클</a:t>
            </a:r>
            <a:r>
              <a:rPr lang="ko-KR" altLang="ko-KR" sz="1500" dirty="0">
                <a:solidFill>
                  <a:schemeClr val="tx1"/>
                </a:solidFill>
              </a:rPr>
              <a:t> 서버가 종료되었을 때 관리자 계정으로 접속 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SELECT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사용하여 데이터를 조회 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WHERE </a:t>
            </a:r>
            <a:r>
              <a:rPr lang="ko-KR" altLang="ko-KR" sz="1500" dirty="0">
                <a:solidFill>
                  <a:schemeClr val="tx1"/>
                </a:solidFill>
              </a:rPr>
              <a:t>절을 사용하여 조건을 주고 검색 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-----------------------( YES / NO ) 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5.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IN </a:t>
            </a:r>
            <a:r>
              <a:rPr lang="ko-KR" altLang="ko-KR" sz="1500" dirty="0">
                <a:solidFill>
                  <a:schemeClr val="tx1"/>
                </a:solidFill>
              </a:rPr>
              <a:t>이나</a:t>
            </a:r>
            <a:r>
              <a:rPr lang="en-US" altLang="ko-KR" sz="1500" dirty="0">
                <a:solidFill>
                  <a:schemeClr val="tx1"/>
                </a:solidFill>
              </a:rPr>
              <a:t> BETWEEN </a:t>
            </a:r>
            <a:r>
              <a:rPr lang="ko-KR" altLang="ko-KR" sz="1500" dirty="0">
                <a:solidFill>
                  <a:schemeClr val="tx1"/>
                </a:solidFill>
              </a:rPr>
              <a:t>등의 연산자를 사용하여</a:t>
            </a:r>
            <a:r>
              <a:rPr lang="en-US" altLang="ko-KR" sz="1500" dirty="0">
                <a:solidFill>
                  <a:schemeClr val="tx1"/>
                </a:solidFill>
              </a:rPr>
              <a:t> SELECT</a:t>
            </a:r>
            <a:r>
              <a:rPr lang="ko-KR" altLang="ko-KR" sz="1500" dirty="0">
                <a:solidFill>
                  <a:schemeClr val="tx1"/>
                </a:solidFill>
              </a:rPr>
              <a:t>를 수행할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6.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NULL </a:t>
            </a:r>
            <a:r>
              <a:rPr lang="ko-KR" altLang="ko-KR" sz="1500" dirty="0">
                <a:solidFill>
                  <a:schemeClr val="tx1"/>
                </a:solidFill>
              </a:rPr>
              <a:t>과</a:t>
            </a:r>
            <a:r>
              <a:rPr lang="en-US" altLang="ko-KR" sz="1500" dirty="0">
                <a:solidFill>
                  <a:schemeClr val="tx1"/>
                </a:solidFill>
              </a:rPr>
              <a:t> NOT NULL </a:t>
            </a:r>
            <a:r>
              <a:rPr lang="ko-KR" altLang="ko-KR" sz="1500" dirty="0">
                <a:solidFill>
                  <a:schemeClr val="tx1"/>
                </a:solidFill>
              </a:rPr>
              <a:t>을 이해하고 결과를 조회 할 수 있는가</a:t>
            </a:r>
            <a:r>
              <a:rPr lang="en-US" altLang="ko-KR" sz="1500" dirty="0">
                <a:solidFill>
                  <a:schemeClr val="tx1"/>
                </a:solidFill>
              </a:rPr>
              <a:t> ? 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7. </a:t>
            </a:r>
            <a:r>
              <a:rPr lang="ko-KR" altLang="ko-KR" sz="1500" dirty="0">
                <a:solidFill>
                  <a:schemeClr val="tx1"/>
                </a:solidFill>
              </a:rPr>
              <a:t>나는 집합 연산자를 사용하여 원하는 결과를 출력할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8.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ORDER BY </a:t>
            </a:r>
            <a:r>
              <a:rPr lang="ko-KR" altLang="ko-KR" sz="1500" dirty="0">
                <a:solidFill>
                  <a:schemeClr val="tx1"/>
                </a:solidFill>
              </a:rPr>
              <a:t>를 사용하여 결과를 정렬해서 출력할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 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0. </a:t>
            </a:r>
            <a:r>
              <a:rPr lang="ko-KR" altLang="en-US" sz="4000" b="1" dirty="0">
                <a:solidFill>
                  <a:schemeClr val="tx1"/>
                </a:solidFill>
              </a:rPr>
              <a:t>실습을 시작하기 전에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2" name="그림 11" descr="1장_p4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5002869" cy="1867099"/>
          </a:xfrm>
          <a:prstGeom prst="rect">
            <a:avLst/>
          </a:prstGeom>
        </p:spPr>
      </p:pic>
      <p:pic>
        <p:nvPicPr>
          <p:cNvPr id="13" name="그림 12" descr="1장_p5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0" y="3645024"/>
            <a:ext cx="5467250" cy="248467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228184" y="3429000"/>
            <a:ext cx="2484784" cy="15841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계정이 잠겨서 에러가 날 경우 해결방법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1340768"/>
            <a:ext cx="705678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</a:t>
            </a:r>
            <a:r>
              <a:rPr lang="ko-KR" altLang="ko-KR" sz="3600" b="1" dirty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SELECT </a:t>
            </a:r>
            <a:r>
              <a:rPr lang="ko-KR" altLang="ko-KR" sz="3600" b="1" dirty="0">
                <a:solidFill>
                  <a:schemeClr val="tx1"/>
                </a:solidFill>
              </a:rPr>
              <a:t>명령을 이용하여 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36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endParaRPr lang="ko-KR" altLang="ko-KR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636912"/>
            <a:ext cx="8568952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1. SELECT </a:t>
            </a:r>
            <a:r>
              <a:rPr lang="ko-KR" altLang="ko-KR" b="1" dirty="0">
                <a:solidFill>
                  <a:schemeClr val="tx1"/>
                </a:solidFill>
              </a:rPr>
              <a:t>명령을 사용하여 데이터를 조회하는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SELECT </a:t>
            </a:r>
            <a:r>
              <a:rPr lang="ko-KR" altLang="ko-KR" b="1" dirty="0">
                <a:solidFill>
                  <a:schemeClr val="tx1"/>
                </a:solidFill>
              </a:rPr>
              <a:t>명령에서 사용하는 다양한 연산자를 활용하는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3. WHERE </a:t>
            </a:r>
            <a:r>
              <a:rPr lang="ko-KR" altLang="ko-KR" b="1" dirty="0">
                <a:solidFill>
                  <a:schemeClr val="tx1"/>
                </a:solidFill>
              </a:rPr>
              <a:t>절을 사용하여 다양한 조건을 주고 검색하는 방법들을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다양한 집합 연산자를 사용하는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ko-KR" b="1" dirty="0">
                <a:solidFill>
                  <a:schemeClr val="tx1"/>
                </a:solidFill>
              </a:rPr>
              <a:t>출력 결과를 정렬하는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980728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SELECT </a:t>
            </a:r>
            <a:r>
              <a:rPr lang="ko-KR" altLang="ko-KR" b="1" dirty="0">
                <a:solidFill>
                  <a:schemeClr val="tx1"/>
                </a:solidFill>
              </a:rPr>
              <a:t>명령어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84784"/>
            <a:ext cx="28083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모든 칼럼 조회하기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118" y="1988840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3222" y="3429000"/>
            <a:ext cx="2743200" cy="3190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118" y="4077072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03648" y="5517232"/>
            <a:ext cx="2743200" cy="31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7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4399652" cy="3973571"/>
          </a:xfrm>
          <a:prstGeom prst="rect">
            <a:avLst/>
          </a:prstGeo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339752" y="2204864"/>
            <a:ext cx="2208213" cy="34131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키워드 줄 바꿔서 에러 남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339752" y="3284984"/>
            <a:ext cx="2162175" cy="34131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 이름 줄 바꿔서 에러 남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339752" y="4509120"/>
            <a:ext cx="2151063" cy="3397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 이름 줄 바꿔서 에러 남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2120" y="2852936"/>
            <a:ext cx="2880320" cy="1440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줄 바꿈 잘못해서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에러 발생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2097</Words>
  <Application>Microsoft Office PowerPoint</Application>
  <PresentationFormat>화면 슬라이드 쇼(4:3)</PresentationFormat>
  <Paragraphs>413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굴림</vt:lpstr>
      <vt:lpstr>맑은 고딕</vt:lpstr>
      <vt:lpstr>Arial</vt:lpstr>
      <vt:lpstr>Times New Roman</vt:lpstr>
      <vt:lpstr>Office 테마</vt:lpstr>
      <vt:lpstr>오라클 SQL 과 PL/SQL</vt:lpstr>
      <vt:lpstr>0. 공부를 시작하기 전에  미리 알아두세요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B-0</cp:lastModifiedBy>
  <cp:revision>70</cp:revision>
  <dcterms:created xsi:type="dcterms:W3CDTF">2012-11-06T06:53:25Z</dcterms:created>
  <dcterms:modified xsi:type="dcterms:W3CDTF">2020-05-06T23:12:21Z</dcterms:modified>
</cp:coreProperties>
</file>