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8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712968" cy="1470025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10</a:t>
            </a:r>
            <a:r>
              <a:rPr lang="ko-KR" altLang="ko-KR" sz="3000" b="1" dirty="0"/>
              <a:t>장</a:t>
            </a:r>
            <a:r>
              <a:rPr lang="en-US" altLang="ko-KR" sz="3000" b="1" dirty="0"/>
              <a:t>. Sub Query (</a:t>
            </a:r>
            <a:r>
              <a:rPr lang="ko-KR" altLang="ko-KR" sz="3000" b="1" dirty="0"/>
              <a:t>서브쿼리</a:t>
            </a:r>
            <a:r>
              <a:rPr lang="en-US" altLang="ko-KR" sz="3000" b="1" dirty="0"/>
              <a:t>)</a:t>
            </a:r>
            <a:r>
              <a:rPr lang="ko-KR" altLang="ko-KR" sz="3000" b="1" dirty="0"/>
              <a:t>를 배웁니다</a:t>
            </a:r>
            <a:r>
              <a:rPr lang="en-US" altLang="ko-KR" sz="3000" b="1" dirty="0"/>
              <a:t>.</a:t>
            </a:r>
            <a:endParaRPr lang="ko-KR" altLang="ko-KR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2852936"/>
            <a:ext cx="6048672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Sub Query </a:t>
            </a:r>
            <a:r>
              <a:rPr lang="ko-KR" altLang="ko-KR" sz="1600" dirty="0">
                <a:solidFill>
                  <a:schemeClr val="tx1"/>
                </a:solidFill>
              </a:rPr>
              <a:t>의 개념과 장점을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 err="1">
                <a:solidFill>
                  <a:schemeClr val="tx1"/>
                </a:solidFill>
              </a:rPr>
              <a:t>단일행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 err="1">
                <a:solidFill>
                  <a:schemeClr val="tx1"/>
                </a:solidFill>
              </a:rPr>
              <a:t>다중행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 err="1">
                <a:solidFill>
                  <a:schemeClr val="tx1"/>
                </a:solidFill>
              </a:rPr>
              <a:t>다중컬럼</a:t>
            </a:r>
            <a:r>
              <a:rPr lang="ko-KR" altLang="ko-KR" sz="1600" dirty="0">
                <a:solidFill>
                  <a:schemeClr val="tx1"/>
                </a:solidFill>
              </a:rPr>
              <a:t> 서브 쿼리의 사용법을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ko-KR" sz="1600" dirty="0">
                <a:solidFill>
                  <a:schemeClr val="tx1"/>
                </a:solidFill>
              </a:rPr>
              <a:t>스칼라 서브쿼리에 대해서 자세히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With </a:t>
            </a:r>
            <a:r>
              <a:rPr lang="ko-KR" altLang="ko-KR" sz="1600" dirty="0">
                <a:solidFill>
                  <a:schemeClr val="tx1"/>
                </a:solidFill>
              </a:rPr>
              <a:t>절을 활용한 서브쿼리에 대해서 자세히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03" y="1052736"/>
            <a:ext cx="704978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376363"/>
            <a:ext cx="79914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80273"/>
            <a:ext cx="80105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2089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ko-KR" b="1" dirty="0">
                <a:solidFill>
                  <a:schemeClr val="tx1"/>
                </a:solidFill>
              </a:rPr>
              <a:t>다중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 Sub Query ( Multi Column Sub Query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700808"/>
            <a:ext cx="87129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>
                <a:solidFill>
                  <a:schemeClr val="tx1"/>
                </a:solidFill>
              </a:rPr>
              <a:t>다중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 :</a:t>
            </a:r>
          </a:p>
          <a:p>
            <a:pPr marL="342900" indent="-342900">
              <a:buAutoNum type="arabicParenBoth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chemeClr val="tx1"/>
                </a:solidFill>
              </a:rPr>
              <a:t> Student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각 학년별로 최대 몸무게를 가진 학생들의 학년과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/>
            <a:r>
              <a:rPr lang="ko-KR" altLang="ko-KR" b="1" dirty="0">
                <a:solidFill>
                  <a:schemeClr val="tx1"/>
                </a:solidFill>
              </a:rPr>
              <a:t>이름과 몸무게를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0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996952"/>
            <a:ext cx="5328592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14425"/>
            <a:ext cx="79629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00163"/>
            <a:ext cx="79724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4807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>
                <a:solidFill>
                  <a:schemeClr val="tx1"/>
                </a:solidFill>
              </a:rPr>
              <a:t>상호 연관</a:t>
            </a:r>
            <a:r>
              <a:rPr lang="en-US" altLang="ko-KR" b="1" dirty="0">
                <a:solidFill>
                  <a:schemeClr val="tx1"/>
                </a:solidFill>
              </a:rPr>
              <a:t> Sub Query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00808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>
                <a:solidFill>
                  <a:schemeClr val="tx1"/>
                </a:solidFill>
              </a:rPr>
              <a:t>상호 연관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1:</a:t>
            </a:r>
          </a:p>
          <a:p>
            <a:pPr marL="342900" indent="-342900">
              <a:buAutoNum type="arabicParenBoth"/>
            </a:pP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Emp2 </a:t>
            </a:r>
            <a:r>
              <a:rPr lang="ko-KR" altLang="ko-KR" b="1" dirty="0">
                <a:solidFill>
                  <a:schemeClr val="tx1"/>
                </a:solidFill>
              </a:rPr>
              <a:t>테이블을 조회해서 직원 들 중에서 자신의 직급의 평균연봉과 같거나 많이 받는 사람들의 이름과 직급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현재 연봉을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0장_p1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996952"/>
            <a:ext cx="5400600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Scalar Sub Query (</a:t>
            </a:r>
            <a:r>
              <a:rPr lang="ko-KR" altLang="ko-KR" b="1" dirty="0">
                <a:solidFill>
                  <a:schemeClr val="tx1"/>
                </a:solidFill>
              </a:rPr>
              <a:t>스칼라 서브쿼리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6129" name="AutoShape 1"/>
          <p:cNvSpPr>
            <a:spLocks noChangeArrowheads="1"/>
          </p:cNvSpPr>
          <p:nvPr/>
        </p:nvSpPr>
        <p:spPr bwMode="auto">
          <a:xfrm>
            <a:off x="611560" y="1784549"/>
            <a:ext cx="7643440" cy="17164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참고하세요**</a:t>
            </a:r>
            <a:endParaRPr kumimoji="1" lang="en-US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Sub Query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오는 위치에 따라서 그 이름이 다릅니다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( Sub Query )  &lt;- 1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행만 반환할 경우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Scalar Sub Query(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스칼라 서브쿼리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( Sub Query )  &lt;- Inline View (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인라인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–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View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장에서 배웁니다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( Sub Query )  &lt;- Sub Query 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라고 부릅니다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</a:b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268760"/>
            <a:ext cx="882047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Scalar Sub Query </a:t>
            </a:r>
            <a:r>
              <a:rPr lang="ko-KR" altLang="ko-KR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) 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dept2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사원들의 이름과 부서이름을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10장_p11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6"/>
            <a:ext cx="3680580" cy="39639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59832" y="242088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988840"/>
            <a:ext cx="8352928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 1. Main Query </a:t>
            </a:r>
            <a:r>
              <a:rPr lang="ko-KR" altLang="ko-KR" sz="1500" dirty="0">
                <a:solidFill>
                  <a:schemeClr val="tx1"/>
                </a:solidFill>
              </a:rPr>
              <a:t>를 수행한 후</a:t>
            </a:r>
            <a:r>
              <a:rPr lang="en-US" altLang="ko-KR" sz="1500" dirty="0">
                <a:solidFill>
                  <a:schemeClr val="tx1"/>
                </a:solidFill>
              </a:rPr>
              <a:t> Scalar Sub Query </a:t>
            </a:r>
            <a:r>
              <a:rPr lang="ko-KR" altLang="ko-KR" sz="1500" dirty="0">
                <a:solidFill>
                  <a:schemeClr val="tx1"/>
                </a:solidFill>
              </a:rPr>
              <a:t>에 필요한 값을 제공합니다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2. Scalar Sub Query </a:t>
            </a:r>
            <a:r>
              <a:rPr lang="ko-KR" altLang="ko-KR" sz="1500" dirty="0">
                <a:solidFill>
                  <a:schemeClr val="tx1"/>
                </a:solidFill>
              </a:rPr>
              <a:t>를 수행하기 위해 필요한 데이터가 들어있는 블록을 메모리로 로딩합니다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3. Main Query </a:t>
            </a:r>
            <a:r>
              <a:rPr lang="ko-KR" altLang="ko-KR" sz="1500" dirty="0">
                <a:solidFill>
                  <a:schemeClr val="tx1"/>
                </a:solidFill>
              </a:rPr>
              <a:t>에서 주어진 조건을 가지고 필요한 값을 찾습니다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그리고 이 결과를 메모리에 입력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값 과 출력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값으로 메모리 내의 </a:t>
            </a:r>
            <a:r>
              <a:rPr lang="en-US" altLang="ko-KR" sz="1500" dirty="0">
                <a:solidFill>
                  <a:schemeClr val="tx1"/>
                </a:solidFill>
              </a:rPr>
              <a:t>query execution cache </a:t>
            </a:r>
            <a:r>
              <a:rPr lang="ko-KR" altLang="ko-KR" sz="1500" dirty="0">
                <a:solidFill>
                  <a:schemeClr val="tx1"/>
                </a:solidFill>
              </a:rPr>
              <a:t>라는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곳에 저장 해 둡니다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여기서 입력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값은</a:t>
            </a:r>
            <a:r>
              <a:rPr lang="en-US" altLang="ko-KR" sz="1500" dirty="0">
                <a:solidFill>
                  <a:schemeClr val="tx1"/>
                </a:solidFill>
              </a:rPr>
              <a:t> Main Query </a:t>
            </a:r>
            <a:r>
              <a:rPr lang="ko-KR" altLang="ko-KR" sz="1500" dirty="0">
                <a:solidFill>
                  <a:schemeClr val="tx1"/>
                </a:solidFill>
              </a:rPr>
              <a:t>에서 주어진 값이고 출력값은 </a:t>
            </a:r>
            <a:r>
              <a:rPr lang="en-US" altLang="ko-KR" sz="1500" dirty="0">
                <a:solidFill>
                  <a:schemeClr val="tx1"/>
                </a:solidFill>
              </a:rPr>
              <a:t>Scalar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Sub Query </a:t>
            </a:r>
            <a:r>
              <a:rPr lang="ko-KR" altLang="ko-KR" sz="1500" dirty="0">
                <a:solidFill>
                  <a:schemeClr val="tx1"/>
                </a:solidFill>
              </a:rPr>
              <a:t>를 수행 후 나온 결과값입니다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이 값을 저장하는 캐쉬 값을 지정하는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파라미터는</a:t>
            </a:r>
            <a:r>
              <a:rPr lang="ko-KR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_</a:t>
            </a:r>
            <a:r>
              <a:rPr lang="en-US" altLang="ko-KR" sz="1500" dirty="0" err="1">
                <a:solidFill>
                  <a:schemeClr val="tx1"/>
                </a:solidFill>
              </a:rPr>
              <a:t>query_execution_cache_max_size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다음 조건이</a:t>
            </a:r>
            <a:r>
              <a:rPr lang="en-US" altLang="ko-KR" sz="1500" dirty="0">
                <a:solidFill>
                  <a:schemeClr val="tx1"/>
                </a:solidFill>
              </a:rPr>
              <a:t> Main Query </a:t>
            </a:r>
            <a:r>
              <a:rPr lang="ko-KR" altLang="ko-KR" sz="1500" dirty="0">
                <a:solidFill>
                  <a:schemeClr val="tx1"/>
                </a:solidFill>
              </a:rPr>
              <a:t>에서</a:t>
            </a:r>
            <a:r>
              <a:rPr lang="en-US" altLang="ko-KR" sz="1500" dirty="0">
                <a:solidFill>
                  <a:schemeClr val="tx1"/>
                </a:solidFill>
              </a:rPr>
              <a:t> Scalar Sub Query </a:t>
            </a:r>
            <a:r>
              <a:rPr lang="ko-KR" altLang="ko-KR" sz="1500" dirty="0">
                <a:solidFill>
                  <a:schemeClr val="tx1"/>
                </a:solidFill>
              </a:rPr>
              <a:t>로 들어오면 </a:t>
            </a:r>
            <a:r>
              <a:rPr lang="ko-KR" altLang="ko-KR" sz="1500" dirty="0" err="1">
                <a:solidFill>
                  <a:schemeClr val="tx1"/>
                </a:solidFill>
              </a:rPr>
              <a:t>해쉬</a:t>
            </a:r>
            <a:r>
              <a:rPr lang="ko-KR" altLang="ko-KR" sz="1500" dirty="0">
                <a:solidFill>
                  <a:schemeClr val="tx1"/>
                </a:solidFill>
              </a:rPr>
              <a:t> 함수를 이용해서 해당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ko-KR" altLang="ko-KR" sz="1500" dirty="0">
                <a:solidFill>
                  <a:schemeClr val="tx1"/>
                </a:solidFill>
              </a:rPr>
              <a:t> 값이 </a:t>
            </a:r>
            <a:r>
              <a:rPr lang="ko-KR" altLang="ko-KR" sz="1500" dirty="0" err="1">
                <a:solidFill>
                  <a:schemeClr val="tx1"/>
                </a:solidFill>
              </a:rPr>
              <a:t>캐쉬에</a:t>
            </a:r>
            <a:r>
              <a:rPr lang="ko-KR" altLang="ko-KR" sz="1500" dirty="0">
                <a:solidFill>
                  <a:schemeClr val="tx1"/>
                </a:solidFill>
              </a:rPr>
              <a:t> 존재하는 지 찾고 있으면 즉시 결과 값을 출력하고 없으면 다시 블록을 </a:t>
            </a:r>
            <a:r>
              <a:rPr lang="ko-KR" altLang="ko-KR" sz="1500" dirty="0" err="1">
                <a:solidFill>
                  <a:schemeClr val="tx1"/>
                </a:solidFill>
              </a:rPr>
              <a:t>엑세스</a:t>
            </a:r>
            <a:r>
              <a:rPr lang="ko-KR" altLang="ko-KR" sz="1500" dirty="0">
                <a:solidFill>
                  <a:schemeClr val="tx1"/>
                </a:solidFill>
              </a:rPr>
              <a:t>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해서 해당 값을 찾은 후 다시 메모리에 </a:t>
            </a:r>
            <a:r>
              <a:rPr lang="ko-KR" altLang="ko-KR" sz="1500" dirty="0" err="1">
                <a:solidFill>
                  <a:schemeClr val="tx1"/>
                </a:solidFill>
              </a:rPr>
              <a:t>캐쉬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해 둡니다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5. Main Query </a:t>
            </a:r>
            <a:r>
              <a:rPr lang="ko-KR" altLang="ko-KR" sz="1500" dirty="0">
                <a:solidFill>
                  <a:schemeClr val="tx1"/>
                </a:solidFill>
              </a:rPr>
              <a:t>가 끝날 때까지 반복합니다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268760"/>
            <a:ext cx="47525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Scalar Sub Query </a:t>
            </a:r>
            <a:r>
              <a:rPr lang="ko-KR" altLang="en-US" b="1" dirty="0">
                <a:solidFill>
                  <a:schemeClr val="tx1"/>
                </a:solidFill>
              </a:rPr>
              <a:t>동작 원리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504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Sub Query </a:t>
            </a:r>
            <a:r>
              <a:rPr lang="ko-KR" altLang="ko-KR" b="1" dirty="0">
                <a:solidFill>
                  <a:schemeClr val="tx1"/>
                </a:solidFill>
              </a:rPr>
              <a:t>가 무엇일까요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323528" y="1844824"/>
            <a:ext cx="3888432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 </a:t>
            </a:r>
            <a:r>
              <a:rPr kumimoji="1" lang="en-US" altLang="ko-KR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</a:t>
            </a:r>
            <a:r>
              <a:rPr kumimoji="1" lang="en-US" altLang="ko-KR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 </a:t>
            </a:r>
            <a:r>
              <a:rPr kumimoji="1" lang="ko-KR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또는 </a:t>
            </a:r>
            <a:r>
              <a:rPr kumimoji="1" lang="en-US" altLang="ko-KR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</a:t>
            </a:r>
            <a:endParaRPr kumimoji="1" lang="en-US" altLang="ko-KR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연산자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</a:t>
            </a:r>
            <a:r>
              <a:rPr kumimoji="1" lang="en-US" altLang="ko-KR" sz="13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3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</a:t>
            </a:r>
            <a:r>
              <a:rPr kumimoji="1" lang="en-US" altLang="ko-KR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 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10장_p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1628800"/>
            <a:ext cx="3686325" cy="209689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56176" y="2132856"/>
            <a:ext cx="180020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861048"/>
            <a:ext cx="828092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sz="13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- Sub Query </a:t>
            </a:r>
            <a:r>
              <a:rPr lang="ko-KR" altLang="ko-KR" sz="1300" dirty="0">
                <a:solidFill>
                  <a:schemeClr val="tx1"/>
                </a:solidFill>
              </a:rPr>
              <a:t>부분은 </a:t>
            </a:r>
            <a:r>
              <a:rPr lang="en-US" altLang="ko-KR" sz="1300" dirty="0">
                <a:solidFill>
                  <a:schemeClr val="tx1"/>
                </a:solidFill>
              </a:rPr>
              <a:t>WHERE </a:t>
            </a:r>
            <a:r>
              <a:rPr lang="ko-KR" altLang="ko-KR" sz="1300" dirty="0">
                <a:solidFill>
                  <a:schemeClr val="tx1"/>
                </a:solidFill>
              </a:rPr>
              <a:t>절에 연산자 오른쪽에 위치해야 하며 반드시 괄호로 묶어야 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- </a:t>
            </a:r>
            <a:r>
              <a:rPr lang="ko-KR" altLang="ko-KR" sz="1300" dirty="0">
                <a:solidFill>
                  <a:schemeClr val="tx1"/>
                </a:solidFill>
              </a:rPr>
              <a:t>특별한 경우</a:t>
            </a:r>
            <a:r>
              <a:rPr lang="en-US" altLang="ko-KR" sz="1300" dirty="0">
                <a:solidFill>
                  <a:schemeClr val="tx1"/>
                </a:solidFill>
              </a:rPr>
              <a:t> (Top-n </a:t>
            </a:r>
            <a:r>
              <a:rPr lang="ko-KR" altLang="ko-KR" sz="1300" dirty="0">
                <a:solidFill>
                  <a:schemeClr val="tx1"/>
                </a:solidFill>
              </a:rPr>
              <a:t>분석 등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r>
              <a:rPr lang="ko-KR" altLang="ko-KR" sz="1300" dirty="0">
                <a:solidFill>
                  <a:schemeClr val="tx1"/>
                </a:solidFill>
              </a:rPr>
              <a:t>를 제외하고는</a:t>
            </a:r>
            <a:r>
              <a:rPr lang="en-US" altLang="ko-KR" sz="1300" dirty="0">
                <a:solidFill>
                  <a:schemeClr val="tx1"/>
                </a:solidFill>
              </a:rPr>
              <a:t> Sub Query </a:t>
            </a:r>
            <a:r>
              <a:rPr lang="ko-KR" altLang="ko-KR" sz="1300" dirty="0">
                <a:solidFill>
                  <a:schemeClr val="tx1"/>
                </a:solidFill>
              </a:rPr>
              <a:t>절에</a:t>
            </a:r>
            <a:r>
              <a:rPr lang="en-US" altLang="ko-KR" sz="1300" dirty="0">
                <a:solidFill>
                  <a:schemeClr val="tx1"/>
                </a:solidFill>
              </a:rPr>
              <a:t> Order by </a:t>
            </a:r>
            <a:r>
              <a:rPr lang="ko-KR" altLang="ko-KR" sz="1300" dirty="0">
                <a:solidFill>
                  <a:schemeClr val="tx1"/>
                </a:solidFill>
              </a:rPr>
              <a:t>절이 올 수 없습니다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- </a:t>
            </a:r>
            <a:r>
              <a:rPr lang="ko-KR" altLang="ko-KR" sz="1300" dirty="0">
                <a:solidFill>
                  <a:schemeClr val="tx1"/>
                </a:solidFill>
              </a:rPr>
              <a:t>단일 행</a:t>
            </a:r>
            <a:r>
              <a:rPr lang="en-US" altLang="ko-KR" sz="1300" dirty="0">
                <a:solidFill>
                  <a:schemeClr val="tx1"/>
                </a:solidFill>
              </a:rPr>
              <a:t> Sub Query </a:t>
            </a:r>
            <a:r>
              <a:rPr lang="ko-KR" altLang="ko-KR" sz="1300" dirty="0">
                <a:solidFill>
                  <a:schemeClr val="tx1"/>
                </a:solidFill>
              </a:rPr>
              <a:t>와 다중 행</a:t>
            </a:r>
            <a:r>
              <a:rPr lang="en-US" altLang="ko-KR" sz="1300" dirty="0">
                <a:solidFill>
                  <a:schemeClr val="tx1"/>
                </a:solidFill>
              </a:rPr>
              <a:t> Sub Query </a:t>
            </a:r>
            <a:r>
              <a:rPr lang="ko-KR" altLang="ko-KR" sz="1300" dirty="0">
                <a:solidFill>
                  <a:schemeClr val="tx1"/>
                </a:solidFill>
              </a:rPr>
              <a:t>에 따라 연산자를 잘 선택해야 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48072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Scalar Sub Query </a:t>
            </a:r>
            <a:r>
              <a:rPr lang="ko-KR" altLang="ko-KR" b="1" dirty="0">
                <a:solidFill>
                  <a:schemeClr val="tx1"/>
                </a:solidFill>
              </a:rPr>
              <a:t>테스트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060848"/>
            <a:ext cx="79208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Test 1 ) 2</a:t>
            </a:r>
            <a:r>
              <a:rPr lang="ko-KR" altLang="ko-KR" b="1" dirty="0">
                <a:solidFill>
                  <a:schemeClr val="tx1"/>
                </a:solidFill>
              </a:rPr>
              <a:t> 건 이상의 데이터 반환을 요청하는 경우</a:t>
            </a:r>
            <a:r>
              <a:rPr lang="en-US" altLang="ko-KR" b="1" dirty="0">
                <a:solidFill>
                  <a:schemeClr val="tx1"/>
                </a:solidFill>
              </a:rPr>
              <a:t> - </a:t>
            </a:r>
            <a:r>
              <a:rPr lang="ko-KR" altLang="ko-KR" b="1" dirty="0">
                <a:solidFill>
                  <a:schemeClr val="tx1"/>
                </a:solidFill>
              </a:rPr>
              <a:t>에러 발생합니다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Test 2) 2 </a:t>
            </a:r>
            <a:r>
              <a:rPr lang="ko-KR" altLang="ko-KR" b="1" dirty="0">
                <a:solidFill>
                  <a:schemeClr val="tx1"/>
                </a:solidFill>
              </a:rPr>
              <a:t>개 이상의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조회할 경우에도 에러가 발생 합니다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3356992"/>
            <a:ext cx="446449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각 실습은 교재 </a:t>
            </a:r>
            <a:r>
              <a:rPr lang="en-US" altLang="ko-KR" b="1" dirty="0">
                <a:solidFill>
                  <a:schemeClr val="tx1"/>
                </a:solidFill>
              </a:rPr>
              <a:t>P.454 </a:t>
            </a:r>
            <a:r>
              <a:rPr lang="ko-KR" altLang="en-US" b="1" dirty="0">
                <a:solidFill>
                  <a:schemeClr val="tx1"/>
                </a:solidFill>
              </a:rPr>
              <a:t>를 참고하세요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Sub Query</a:t>
            </a:r>
            <a:r>
              <a:rPr lang="ko-KR" altLang="ko-KR" b="1" dirty="0">
                <a:solidFill>
                  <a:schemeClr val="tx1"/>
                </a:solidFill>
              </a:rPr>
              <a:t>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단일 행</a:t>
            </a:r>
            <a:r>
              <a:rPr lang="en-US" altLang="ko-KR" b="1" dirty="0">
                <a:solidFill>
                  <a:schemeClr val="tx1"/>
                </a:solidFill>
              </a:rPr>
              <a:t> Sub Query ( Single Row Sub Query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420888"/>
            <a:ext cx="79819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09688"/>
            <a:ext cx="80295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PL/SQL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4" y="1169368"/>
            <a:ext cx="710138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2" y="1052736"/>
            <a:ext cx="7868332" cy="515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8569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다중 행</a:t>
            </a:r>
            <a:r>
              <a:rPr lang="en-US" altLang="ko-KR" b="1" dirty="0">
                <a:solidFill>
                  <a:schemeClr val="tx1"/>
                </a:solidFill>
              </a:rPr>
              <a:t> Sub Query ( Multi Row Sub Query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4" y="1799996"/>
            <a:ext cx="82391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다중 행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1: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Dept2 </a:t>
            </a:r>
            <a:r>
              <a:rPr lang="ko-KR" altLang="ko-KR" b="1" dirty="0">
                <a:solidFill>
                  <a:schemeClr val="tx1"/>
                </a:solidFill>
              </a:rPr>
              <a:t>테이블을 참조하여 근무지역</a:t>
            </a:r>
            <a:r>
              <a:rPr lang="en-US" altLang="ko-KR" b="1" dirty="0">
                <a:solidFill>
                  <a:schemeClr val="tx1"/>
                </a:solidFill>
              </a:rPr>
              <a:t>(dept2 </a:t>
            </a:r>
            <a:r>
              <a:rPr lang="ko-KR" altLang="ko-KR" b="1" dirty="0">
                <a:solidFill>
                  <a:schemeClr val="tx1"/>
                </a:solidFill>
              </a:rPr>
              <a:t>테이블의 </a:t>
            </a:r>
            <a:r>
              <a:rPr lang="en-US" altLang="ko-KR" b="1" dirty="0">
                <a:solidFill>
                  <a:schemeClr val="tx1"/>
                </a:solidFill>
              </a:rPr>
              <a:t>area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이 </a:t>
            </a:r>
            <a:r>
              <a:rPr lang="en-US" altLang="ko-KR" b="1" dirty="0">
                <a:solidFill>
                  <a:schemeClr val="tx1"/>
                </a:solidFill>
              </a:rPr>
              <a:t>'Pohang Main Office' </a:t>
            </a:r>
            <a:r>
              <a:rPr lang="ko-KR" altLang="ko-KR" b="1" dirty="0">
                <a:solidFill>
                  <a:schemeClr val="tx1"/>
                </a:solidFill>
              </a:rPr>
              <a:t>인 모든 사원들의 사번과 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부서번호를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10장_p6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626469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다중 행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2 - Exists </a:t>
            </a:r>
            <a:r>
              <a:rPr lang="ko-KR" altLang="ko-KR" b="1" dirty="0">
                <a:solidFill>
                  <a:schemeClr val="tx1"/>
                </a:solidFill>
              </a:rPr>
              <a:t>연산자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10장_p6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16831"/>
            <a:ext cx="4394200" cy="2829560"/>
          </a:xfrm>
          <a:prstGeom prst="rect">
            <a:avLst/>
          </a:prstGeom>
        </p:spPr>
      </p:pic>
      <p:pic>
        <p:nvPicPr>
          <p:cNvPr id="13" name="그림 12" descr="10장_p7_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16832"/>
            <a:ext cx="4475480" cy="2524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10738</TotalTime>
  <Words>817</Words>
  <Application>Microsoft Office PowerPoint</Application>
  <PresentationFormat>화면 슬라이드 쇼(4:3)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Arial</vt:lpstr>
      <vt:lpstr>Times New Roman</vt:lpstr>
      <vt:lpstr>Office 테마</vt:lpstr>
      <vt:lpstr>10장. Sub Query (서브쿼리)를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B-0</cp:lastModifiedBy>
  <cp:revision>286</cp:revision>
  <dcterms:created xsi:type="dcterms:W3CDTF">2012-11-06T06:53:25Z</dcterms:created>
  <dcterms:modified xsi:type="dcterms:W3CDTF">2020-05-11T05:05:27Z</dcterms:modified>
</cp:coreProperties>
</file>