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81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13" r:id="rId24"/>
    <p:sldId id="302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94660"/>
  </p:normalViewPr>
  <p:slideViewPr>
    <p:cSldViewPr>
      <p:cViewPr varScale="1">
        <p:scale>
          <a:sx n="108" d="100"/>
          <a:sy n="108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1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</a:t>
            </a:r>
            <a:r>
              <a:rPr lang="ko-KR" altLang="en-US" sz="3600" b="1" dirty="0"/>
              <a:t>장</a:t>
            </a:r>
            <a:r>
              <a:rPr lang="en-US" altLang="ko-KR" sz="3600" b="1" dirty="0"/>
              <a:t>.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JOIN </a:t>
            </a:r>
            <a:r>
              <a:rPr lang="ko-KR" altLang="en-US" sz="3600" b="1" dirty="0"/>
              <a:t>을 배웁니다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2348880"/>
            <a:ext cx="7344816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</a:rPr>
              <a:t>Join </a:t>
            </a:r>
            <a:r>
              <a:rPr lang="ko-KR" altLang="ko-KR" sz="1600" dirty="0">
                <a:solidFill>
                  <a:schemeClr val="tx1"/>
                </a:solidFill>
              </a:rPr>
              <a:t>의 개념을 배웁니다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ko-KR" sz="1600" dirty="0">
                <a:solidFill>
                  <a:schemeClr val="tx1"/>
                </a:solidFill>
              </a:rPr>
              <a:t>다양한</a:t>
            </a:r>
            <a:r>
              <a:rPr lang="en-US" altLang="ko-KR" sz="1600" dirty="0">
                <a:solidFill>
                  <a:schemeClr val="tx1"/>
                </a:solidFill>
              </a:rPr>
              <a:t> join </a:t>
            </a:r>
            <a:r>
              <a:rPr lang="ko-KR" altLang="ko-KR" sz="1600" dirty="0">
                <a:solidFill>
                  <a:schemeClr val="tx1"/>
                </a:solidFill>
              </a:rPr>
              <a:t>의 기법들을</a:t>
            </a:r>
            <a:r>
              <a:rPr lang="en-US" altLang="ko-KR" sz="1600" dirty="0">
                <a:solidFill>
                  <a:schemeClr val="tx1"/>
                </a:solidFill>
              </a:rPr>
              <a:t> Oracle join </a:t>
            </a:r>
            <a:r>
              <a:rPr lang="ko-KR" altLang="ko-KR" sz="1600" dirty="0">
                <a:solidFill>
                  <a:schemeClr val="tx1"/>
                </a:solidFill>
              </a:rPr>
              <a:t>과</a:t>
            </a:r>
            <a:r>
              <a:rPr lang="en-US" altLang="ko-KR" sz="1600" dirty="0">
                <a:solidFill>
                  <a:schemeClr val="tx1"/>
                </a:solidFill>
              </a:rPr>
              <a:t> ANSI join </a:t>
            </a:r>
            <a:r>
              <a:rPr lang="ko-KR" altLang="ko-KR" sz="1600" dirty="0">
                <a:solidFill>
                  <a:schemeClr val="tx1"/>
                </a:solidFill>
              </a:rPr>
              <a:t>문법으로 배웁니다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8497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2) </a:t>
            </a:r>
            <a:r>
              <a:rPr lang="ko-KR" altLang="ko-KR" b="1" dirty="0">
                <a:solidFill>
                  <a:schemeClr val="tx1"/>
                </a:solidFill>
              </a:rPr>
              <a:t>학생 테이블</a:t>
            </a:r>
            <a:r>
              <a:rPr lang="en-US" altLang="ko-KR" b="1" dirty="0">
                <a:solidFill>
                  <a:schemeClr val="tx1"/>
                </a:solidFill>
              </a:rPr>
              <a:t> (student) </a:t>
            </a:r>
            <a:r>
              <a:rPr lang="ko-KR" altLang="ko-KR" b="1" dirty="0">
                <a:solidFill>
                  <a:schemeClr val="tx1"/>
                </a:solidFill>
              </a:rPr>
              <a:t>과 교수 테이블</a:t>
            </a:r>
            <a:r>
              <a:rPr lang="en-US" altLang="ko-KR" b="1" dirty="0">
                <a:solidFill>
                  <a:schemeClr val="tx1"/>
                </a:solidFill>
              </a:rPr>
              <a:t> (professor) </a:t>
            </a:r>
            <a:r>
              <a:rPr lang="ko-KR" altLang="ko-KR" b="1" dirty="0">
                <a:solidFill>
                  <a:schemeClr val="tx1"/>
                </a:solidFill>
              </a:rPr>
              <a:t>을</a:t>
            </a:r>
            <a:r>
              <a:rPr lang="en-US" altLang="ko-KR" b="1" dirty="0">
                <a:solidFill>
                  <a:schemeClr val="tx1"/>
                </a:solidFill>
              </a:rPr>
              <a:t> join </a:t>
            </a:r>
            <a:r>
              <a:rPr lang="ko-KR" altLang="ko-KR" b="1" dirty="0">
                <a:solidFill>
                  <a:schemeClr val="tx1"/>
                </a:solidFill>
              </a:rPr>
              <a:t>하여 학생의 이름과 지도교수번호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지도교수 이름을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0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2060848"/>
            <a:ext cx="4464496" cy="3600400"/>
          </a:xfrm>
          <a:prstGeom prst="rect">
            <a:avLst/>
          </a:prstGeom>
        </p:spPr>
      </p:pic>
      <p:pic>
        <p:nvPicPr>
          <p:cNvPr id="13" name="그림 12" descr="4장_p10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048" y="2636912"/>
            <a:ext cx="3864896" cy="986691"/>
          </a:xfrm>
          <a:prstGeom prst="rect">
            <a:avLst/>
          </a:prstGeom>
        </p:spPr>
      </p:pic>
      <p:pic>
        <p:nvPicPr>
          <p:cNvPr id="14" name="그림 13" descr="4장_p10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4048" y="4221088"/>
            <a:ext cx="3933835" cy="98669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004048" y="2132856"/>
            <a:ext cx="32403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3861048"/>
            <a:ext cx="33123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39752" y="5517232"/>
            <a:ext cx="4104456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그런데 학생이 </a:t>
            </a:r>
            <a:r>
              <a:rPr lang="en-US" altLang="ko-KR" b="1" dirty="0">
                <a:solidFill>
                  <a:schemeClr val="tx1"/>
                </a:solidFill>
              </a:rPr>
              <a:t>20 </a:t>
            </a:r>
            <a:r>
              <a:rPr lang="ko-KR" altLang="en-US" b="1" dirty="0">
                <a:solidFill>
                  <a:schemeClr val="tx1"/>
                </a:solidFill>
              </a:rPr>
              <a:t>명인데 결과는 </a:t>
            </a:r>
            <a:r>
              <a:rPr lang="en-US" altLang="ko-KR" b="1" dirty="0">
                <a:solidFill>
                  <a:schemeClr val="tx1"/>
                </a:solidFill>
              </a:rPr>
              <a:t>15</a:t>
            </a:r>
            <a:r>
              <a:rPr lang="ko-KR" altLang="en-US" b="1" dirty="0">
                <a:solidFill>
                  <a:schemeClr val="tx1"/>
                </a:solidFill>
              </a:rPr>
              <a:t>건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87129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3) </a:t>
            </a:r>
            <a:r>
              <a:rPr lang="ko-KR" altLang="ko-KR" b="1" dirty="0">
                <a:solidFill>
                  <a:schemeClr val="tx1"/>
                </a:solidFill>
              </a:rPr>
              <a:t>학생 테이블</a:t>
            </a:r>
            <a:r>
              <a:rPr lang="en-US" altLang="ko-KR" b="1" dirty="0">
                <a:solidFill>
                  <a:schemeClr val="tx1"/>
                </a:solidFill>
              </a:rPr>
              <a:t>(student)</a:t>
            </a:r>
            <a:r>
              <a:rPr lang="ko-KR" altLang="ko-KR" b="1" dirty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>
                <a:solidFill>
                  <a:schemeClr val="tx1"/>
                </a:solidFill>
              </a:rPr>
              <a:t>(department) , </a:t>
            </a:r>
            <a:r>
              <a:rPr lang="ko-KR" altLang="ko-KR" b="1" dirty="0">
                <a:solidFill>
                  <a:schemeClr val="tx1"/>
                </a:solidFill>
              </a:rPr>
              <a:t>교수 테이블</a:t>
            </a:r>
            <a:r>
              <a:rPr lang="en-US" altLang="ko-KR" b="1" dirty="0">
                <a:solidFill>
                  <a:schemeClr val="tx1"/>
                </a:solidFill>
              </a:rPr>
              <a:t>(professor) </a:t>
            </a:r>
            <a:r>
              <a:rPr lang="ko-KR" altLang="ko-KR" b="1" dirty="0">
                <a:solidFill>
                  <a:schemeClr val="tx1"/>
                </a:solidFill>
              </a:rPr>
              <a:t>을 </a:t>
            </a:r>
            <a:r>
              <a:rPr lang="en-US" altLang="ko-KR" b="1" dirty="0">
                <a:solidFill>
                  <a:schemeClr val="tx1"/>
                </a:solidFill>
              </a:rPr>
              <a:t>Join</a:t>
            </a:r>
            <a:r>
              <a:rPr lang="ko-KR" altLang="ko-KR" b="1" dirty="0">
                <a:solidFill>
                  <a:schemeClr val="tx1"/>
                </a:solidFill>
              </a:rPr>
              <a:t>하여 학생의 이름과 학생의 학과이름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학생의 지도교수 이름을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1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165" y="1988840"/>
            <a:ext cx="6988219" cy="38759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" name="그림 9" descr="4장_p1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0413" y="1700808"/>
            <a:ext cx="6487931" cy="1363941"/>
          </a:xfrm>
          <a:prstGeom prst="rect">
            <a:avLst/>
          </a:prstGeom>
        </p:spPr>
      </p:pic>
      <p:pic>
        <p:nvPicPr>
          <p:cNvPr id="12" name="그림 11" descr="4장_p11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0413" y="3712541"/>
            <a:ext cx="6487931" cy="15166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15616" y="1196752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284984"/>
            <a:ext cx="39604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64096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4) student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ko-KR" b="1" dirty="0">
                <a:solidFill>
                  <a:schemeClr val="tx1"/>
                </a:solidFill>
              </a:rPr>
              <a:t>전공</a:t>
            </a:r>
            <a:r>
              <a:rPr lang="en-US" altLang="ko-KR" b="1" dirty="0">
                <a:solidFill>
                  <a:schemeClr val="tx1"/>
                </a:solidFill>
              </a:rPr>
              <a:t>(deptno1)</a:t>
            </a:r>
            <a:r>
              <a:rPr lang="ko-KR" altLang="ko-KR" b="1" dirty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101</a:t>
            </a:r>
            <a:r>
              <a:rPr lang="ko-KR" altLang="ko-KR" b="1" dirty="0">
                <a:solidFill>
                  <a:schemeClr val="tx1"/>
                </a:solidFill>
              </a:rPr>
              <a:t>번인 학생들의 이름과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</a:t>
            </a:r>
            <a:r>
              <a:rPr lang="ko-KR" altLang="ko-KR" b="1" dirty="0">
                <a:solidFill>
                  <a:schemeClr val="tx1"/>
                </a:solidFill>
              </a:rPr>
              <a:t>각 학생들의 지도교수 번호와 지도교수 이름을 출력하세요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2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068960"/>
            <a:ext cx="4104456" cy="1582730"/>
          </a:xfrm>
          <a:prstGeom prst="rect">
            <a:avLst/>
          </a:prstGeom>
        </p:spPr>
      </p:pic>
      <p:pic>
        <p:nvPicPr>
          <p:cNvPr id="13" name="그림 12" descr="4장_p1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9992" y="2348880"/>
            <a:ext cx="4464496" cy="1239946"/>
          </a:xfrm>
          <a:prstGeom prst="rect">
            <a:avLst/>
          </a:prstGeom>
        </p:spPr>
      </p:pic>
      <p:pic>
        <p:nvPicPr>
          <p:cNvPr id="14" name="그림 13" descr="4장_p12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9992" y="4277286"/>
            <a:ext cx="4524126" cy="123994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499992" y="1844824"/>
            <a:ext cx="3384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구문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9992" y="3789040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ko-KR" b="1" dirty="0">
                <a:solidFill>
                  <a:schemeClr val="tx1"/>
                </a:solidFill>
              </a:rPr>
              <a:t>구문</a:t>
            </a:r>
            <a:r>
              <a:rPr lang="en-US" altLang="ko-KR" b="1" dirty="0">
                <a:solidFill>
                  <a:schemeClr val="tx1"/>
                </a:solidFill>
              </a:rPr>
              <a:t> ]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2204864"/>
            <a:ext cx="3600400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조인 조건과 검색 조건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3529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Non-</a:t>
            </a:r>
            <a:r>
              <a:rPr lang="en-US" altLang="ko-KR" b="1" dirty="0" err="1">
                <a:solidFill>
                  <a:schemeClr val="tx1"/>
                </a:solidFill>
              </a:rPr>
              <a:t>Equi</a:t>
            </a:r>
            <a:r>
              <a:rPr lang="en-US" altLang="ko-KR" b="1" dirty="0">
                <a:solidFill>
                  <a:schemeClr val="tx1"/>
                </a:solidFill>
              </a:rPr>
              <a:t> Join (</a:t>
            </a:r>
            <a:r>
              <a:rPr lang="ko-KR" altLang="ko-KR" b="1" dirty="0" err="1">
                <a:solidFill>
                  <a:schemeClr val="tx1"/>
                </a:solidFill>
              </a:rPr>
              <a:t>비등가</a:t>
            </a:r>
            <a:r>
              <a:rPr lang="ko-KR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Join)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412776"/>
            <a:ext cx="878497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1) </a:t>
            </a:r>
            <a:r>
              <a:rPr lang="en-US" altLang="ko-KR" b="1" dirty="0" err="1">
                <a:solidFill>
                  <a:schemeClr val="tx1"/>
                </a:solidFill>
              </a:rPr>
              <a:t>Custormer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gift </a:t>
            </a:r>
            <a:r>
              <a:rPr lang="ko-KR" altLang="ko-KR" b="1" dirty="0">
                <a:solidFill>
                  <a:schemeClr val="tx1"/>
                </a:solidFill>
              </a:rPr>
              <a:t>테이블을 </a:t>
            </a:r>
            <a:r>
              <a:rPr lang="en-US" altLang="ko-KR" b="1" dirty="0">
                <a:solidFill>
                  <a:schemeClr val="tx1"/>
                </a:solidFill>
              </a:rPr>
              <a:t>Join</a:t>
            </a:r>
            <a:r>
              <a:rPr lang="ko-KR" altLang="ko-KR" b="1" dirty="0">
                <a:solidFill>
                  <a:schemeClr val="tx1"/>
                </a:solidFill>
              </a:rPr>
              <a:t>하여 고객별로 </a:t>
            </a:r>
            <a:r>
              <a:rPr lang="ko-KR" altLang="ko-KR" b="1" dirty="0" err="1">
                <a:solidFill>
                  <a:schemeClr val="tx1"/>
                </a:solidFill>
              </a:rPr>
              <a:t>마일리지</a:t>
            </a:r>
            <a:r>
              <a:rPr lang="ko-KR" altLang="ko-KR" b="1" dirty="0">
                <a:solidFill>
                  <a:schemeClr val="tx1"/>
                </a:solidFill>
              </a:rPr>
              <a:t> 포인트를 조회한 후 해당 </a:t>
            </a:r>
            <a:r>
              <a:rPr lang="ko-KR" altLang="ko-KR" b="1" dirty="0" err="1">
                <a:solidFill>
                  <a:schemeClr val="tx1"/>
                </a:solidFill>
              </a:rPr>
              <a:t>마일리지</a:t>
            </a:r>
            <a:r>
              <a:rPr lang="ko-KR" altLang="ko-KR" b="1" dirty="0">
                <a:solidFill>
                  <a:schemeClr val="tx1"/>
                </a:solidFill>
              </a:rPr>
              <a:t> 점수로 받을 수 있는 상품을 조회하여 고객의 이름과 받을 수 있는 상품 명을 아래와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4장_p1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752" y="2492896"/>
            <a:ext cx="4416408" cy="38131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0" name="그림 9" descr="4장_p13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6403672" cy="1205955"/>
          </a:xfrm>
          <a:prstGeom prst="rect">
            <a:avLst/>
          </a:prstGeom>
        </p:spPr>
      </p:pic>
      <p:pic>
        <p:nvPicPr>
          <p:cNvPr id="12" name="그림 11" descr="4장_p13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645024"/>
            <a:ext cx="6403672" cy="120595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15616" y="1268760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구문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3140968"/>
            <a:ext cx="30243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 </a:t>
            </a:r>
            <a:r>
              <a:rPr lang="en-US" altLang="ko-KR" b="1" dirty="0">
                <a:solidFill>
                  <a:schemeClr val="tx1"/>
                </a:solidFill>
              </a:rPr>
              <a:t>ANSI Join </a:t>
            </a:r>
            <a:r>
              <a:rPr lang="ko-KR" altLang="ko-KR" b="1" dirty="0">
                <a:solidFill>
                  <a:schemeClr val="tx1"/>
                </a:solidFill>
              </a:rPr>
              <a:t>구문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5157192"/>
            <a:ext cx="5616624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Between </a:t>
            </a:r>
            <a:r>
              <a:rPr lang="ko-KR" altLang="en-US" b="1" dirty="0">
                <a:solidFill>
                  <a:schemeClr val="tx1"/>
                </a:solidFill>
              </a:rPr>
              <a:t>대신 다음 페이지 예제처럼 작성하세요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" name="그림 9" descr="4장_p13_그림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1150074"/>
            <a:ext cx="5731510" cy="50152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052736"/>
            <a:ext cx="849694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2) Student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score </a:t>
            </a:r>
            <a:r>
              <a:rPr lang="ko-KR" altLang="ko-KR" b="1" dirty="0">
                <a:solidFill>
                  <a:schemeClr val="tx1"/>
                </a:solidFill>
              </a:rPr>
              <a:t>테이블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hakjum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학생들의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</a:t>
            </a:r>
            <a:r>
              <a:rPr lang="ko-KR" altLang="ko-KR" b="1" dirty="0">
                <a:solidFill>
                  <a:schemeClr val="tx1"/>
                </a:solidFill>
              </a:rPr>
              <a:t>이름과 점수와 학점을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5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3" y="1988840"/>
            <a:ext cx="3384376" cy="4236880"/>
          </a:xfrm>
          <a:prstGeom prst="rect">
            <a:avLst/>
          </a:prstGeom>
        </p:spPr>
      </p:pic>
      <p:pic>
        <p:nvPicPr>
          <p:cNvPr id="13" name="그림 12" descr="4장_p15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912" y="2708920"/>
            <a:ext cx="5364088" cy="1239946"/>
          </a:xfrm>
          <a:prstGeom prst="rect">
            <a:avLst/>
          </a:prstGeom>
        </p:spPr>
      </p:pic>
      <p:pic>
        <p:nvPicPr>
          <p:cNvPr id="14" name="그림 13" descr="4장_p15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9912" y="4498491"/>
            <a:ext cx="5364088" cy="137878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779912" y="2132856"/>
            <a:ext cx="25922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구문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9912" y="4077072"/>
            <a:ext cx="28803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ko-KR" b="1" dirty="0">
                <a:solidFill>
                  <a:schemeClr val="tx1"/>
                </a:solidFill>
              </a:rPr>
              <a:t>구문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73448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OUTER Join (</a:t>
            </a:r>
            <a:r>
              <a:rPr lang="ko-KR" altLang="ko-KR" b="1" dirty="0" err="1">
                <a:solidFill>
                  <a:schemeClr val="tx1"/>
                </a:solidFill>
              </a:rPr>
              <a:t>아우터</a:t>
            </a:r>
            <a:r>
              <a:rPr lang="ko-KR" altLang="ko-KR" b="1" dirty="0">
                <a:solidFill>
                  <a:schemeClr val="tx1"/>
                </a:solidFill>
              </a:rPr>
              <a:t> 조인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en-US" altLang="ko-KR" b="1" dirty="0" err="1">
                <a:solidFill>
                  <a:schemeClr val="tx1"/>
                </a:solidFill>
              </a:rPr>
              <a:t>vs</a:t>
            </a:r>
            <a:r>
              <a:rPr lang="en-US" altLang="ko-KR" b="1" dirty="0">
                <a:solidFill>
                  <a:schemeClr val="tx1"/>
                </a:solidFill>
              </a:rPr>
              <a:t> INNER Join ( </a:t>
            </a:r>
            <a:r>
              <a:rPr lang="ko-KR" altLang="en-US" b="1" dirty="0" err="1">
                <a:solidFill>
                  <a:schemeClr val="tx1"/>
                </a:solidFill>
              </a:rPr>
              <a:t>이너</a:t>
            </a:r>
            <a:r>
              <a:rPr lang="ko-KR" altLang="en-US" b="1" dirty="0">
                <a:solidFill>
                  <a:schemeClr val="tx1"/>
                </a:solidFill>
              </a:rPr>
              <a:t> 조인 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556792"/>
            <a:ext cx="871296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b="1" dirty="0">
                <a:solidFill>
                  <a:schemeClr val="tx1"/>
                </a:solidFill>
              </a:rPr>
              <a:t>예</a:t>
            </a:r>
            <a:r>
              <a:rPr lang="en-US" altLang="ko-KR" sz="1500" b="1" dirty="0">
                <a:solidFill>
                  <a:schemeClr val="tx1"/>
                </a:solidFill>
              </a:rPr>
              <a:t> 1 ) </a:t>
            </a:r>
            <a:r>
              <a:rPr lang="en-US" altLang="ko-KR" sz="1500" dirty="0">
                <a:solidFill>
                  <a:schemeClr val="tx1"/>
                </a:solidFill>
              </a:rPr>
              <a:t>Student </a:t>
            </a:r>
            <a:r>
              <a:rPr lang="ko-KR" altLang="ko-KR" sz="1500" dirty="0">
                <a:solidFill>
                  <a:schemeClr val="tx1"/>
                </a:solidFill>
              </a:rPr>
              <a:t>테이블과</a:t>
            </a:r>
            <a:r>
              <a:rPr lang="en-US" altLang="ko-KR" sz="1500" dirty="0">
                <a:solidFill>
                  <a:schemeClr val="tx1"/>
                </a:solidFill>
              </a:rPr>
              <a:t> Professor </a:t>
            </a:r>
            <a:r>
              <a:rPr lang="ko-KR" altLang="ko-KR" sz="1500" dirty="0">
                <a:solidFill>
                  <a:schemeClr val="tx1"/>
                </a:solidFill>
              </a:rPr>
              <a:t>테이블을 </a:t>
            </a:r>
            <a:r>
              <a:rPr lang="en-US" altLang="ko-KR" sz="1500" dirty="0">
                <a:solidFill>
                  <a:schemeClr val="tx1"/>
                </a:solidFill>
              </a:rPr>
              <a:t>Join</a:t>
            </a:r>
            <a:r>
              <a:rPr lang="ko-KR" altLang="ko-KR" sz="1500" dirty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단 </a:t>
            </a:r>
            <a:r>
              <a:rPr lang="ko-KR" altLang="ko-KR" sz="1500" b="1" dirty="0">
                <a:solidFill>
                  <a:schemeClr val="tx1"/>
                </a:solidFill>
              </a:rPr>
              <a:t>지도교수가 결정되지 않은 학생</a:t>
            </a:r>
            <a:r>
              <a:rPr lang="ko-KR" altLang="ko-KR" sz="1500" dirty="0">
                <a:solidFill>
                  <a:schemeClr val="tx1"/>
                </a:solidFill>
              </a:rPr>
              <a:t>의 명단도 함께 출력하세요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3" name="그림 12" descr="4장_p16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2348880"/>
            <a:ext cx="3916121" cy="423688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7504" y="5229200"/>
            <a:ext cx="41044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 descr="4장_p16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3212976"/>
            <a:ext cx="4524126" cy="952699"/>
          </a:xfrm>
          <a:prstGeom prst="rect">
            <a:avLst/>
          </a:prstGeom>
        </p:spPr>
      </p:pic>
      <p:pic>
        <p:nvPicPr>
          <p:cNvPr id="16" name="그림 15" descr="4장_p18_그림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2127" y="4797152"/>
            <a:ext cx="4294329" cy="109632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355976" y="2636912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Outer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5976" y="4293096"/>
            <a:ext cx="40324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Outer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4016" y="1124744"/>
            <a:ext cx="89644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b="1" dirty="0">
                <a:solidFill>
                  <a:schemeClr val="tx1"/>
                </a:solidFill>
              </a:rPr>
              <a:t>예 </a:t>
            </a:r>
            <a:r>
              <a:rPr lang="en-US" altLang="ko-KR" sz="1500" b="1" dirty="0">
                <a:solidFill>
                  <a:schemeClr val="tx1"/>
                </a:solidFill>
              </a:rPr>
              <a:t>2 )</a:t>
            </a:r>
            <a:r>
              <a:rPr lang="en-US" altLang="ko-KR" sz="1500" dirty="0">
                <a:solidFill>
                  <a:schemeClr val="tx1"/>
                </a:solidFill>
              </a:rPr>
              <a:t> Student </a:t>
            </a:r>
            <a:r>
              <a:rPr lang="ko-KR" altLang="ko-KR" sz="1500" dirty="0">
                <a:solidFill>
                  <a:schemeClr val="tx1"/>
                </a:solidFill>
              </a:rPr>
              <a:t>테이블과</a:t>
            </a:r>
            <a:r>
              <a:rPr lang="en-US" altLang="ko-KR" sz="1500" dirty="0">
                <a:solidFill>
                  <a:schemeClr val="tx1"/>
                </a:solidFill>
              </a:rPr>
              <a:t> Professor </a:t>
            </a:r>
            <a:r>
              <a:rPr lang="ko-KR" altLang="ko-KR" sz="1500" dirty="0">
                <a:solidFill>
                  <a:schemeClr val="tx1"/>
                </a:solidFill>
              </a:rPr>
              <a:t>테이블을 </a:t>
            </a:r>
            <a:r>
              <a:rPr lang="en-US" altLang="ko-KR" sz="1500" dirty="0">
                <a:solidFill>
                  <a:schemeClr val="tx1"/>
                </a:solidFill>
              </a:rPr>
              <a:t>Join</a:t>
            </a:r>
            <a:r>
              <a:rPr lang="ko-KR" altLang="ko-KR" sz="1500" dirty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단 </a:t>
            </a:r>
            <a:r>
              <a:rPr lang="ko-KR" altLang="ko-KR" sz="1500" b="1" dirty="0">
                <a:solidFill>
                  <a:schemeClr val="tx1"/>
                </a:solidFill>
              </a:rPr>
              <a:t>지도학생이 결정되지 않은 교수</a:t>
            </a:r>
            <a:r>
              <a:rPr lang="ko-KR" altLang="ko-KR" sz="1500" dirty="0">
                <a:solidFill>
                  <a:schemeClr val="tx1"/>
                </a:solidFill>
              </a:rPr>
              <a:t>의 명단도 함께 출력하세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988840"/>
            <a:ext cx="3455571" cy="39424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1520" y="4581128"/>
            <a:ext cx="36004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 descr="4장_p18_그림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60" y="2564904"/>
            <a:ext cx="4524126" cy="952699"/>
          </a:xfrm>
          <a:prstGeom prst="rect">
            <a:avLst/>
          </a:prstGeom>
        </p:spPr>
      </p:pic>
      <p:pic>
        <p:nvPicPr>
          <p:cNvPr id="15" name="그림 14" descr="4장_p19_그림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1960" y="4221088"/>
            <a:ext cx="4524126" cy="109632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11960" y="1988840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 </a:t>
            </a:r>
            <a:r>
              <a:rPr lang="en-US" altLang="ko-KR" b="1" dirty="0">
                <a:solidFill>
                  <a:schemeClr val="tx1"/>
                </a:solidFill>
              </a:rPr>
              <a:t>Oracle Outer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1960" y="3717032"/>
            <a:ext cx="3384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Outer Join </a:t>
            </a:r>
            <a:r>
              <a:rPr lang="ko-KR" altLang="ko-KR" b="1" dirty="0">
                <a:solidFill>
                  <a:schemeClr val="tx1"/>
                </a:solidFill>
              </a:rPr>
              <a:t>문법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7" name="원통 46"/>
          <p:cNvSpPr/>
          <p:nvPr/>
        </p:nvSpPr>
        <p:spPr>
          <a:xfrm>
            <a:off x="1259632" y="4005064"/>
            <a:ext cx="2304256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8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4509120"/>
            <a:ext cx="1652159" cy="132904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763688" y="4221088"/>
            <a:ext cx="720080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0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628800"/>
            <a:ext cx="2822693" cy="1767993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115616" y="1124744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31640" y="5877272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HDD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132856"/>
            <a:ext cx="5715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구름 모양 설명선 53"/>
          <p:cNvSpPr/>
          <p:nvPr/>
        </p:nvSpPr>
        <p:spPr>
          <a:xfrm>
            <a:off x="5724128" y="980728"/>
            <a:ext cx="2304256" cy="9361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SELECT </a:t>
            </a:r>
            <a:r>
              <a:rPr lang="en-US" altLang="ko-KR" sz="1300" dirty="0" err="1"/>
              <a:t>a,b</a:t>
            </a:r>
            <a:endParaRPr lang="en-US" altLang="ko-KR" sz="1300" dirty="0"/>
          </a:p>
          <a:p>
            <a:r>
              <a:rPr lang="en-US" altLang="ko-KR" sz="1300" dirty="0"/>
              <a:t>FROM member ;</a:t>
            </a:r>
            <a:endParaRPr lang="ko-KR" altLang="en-US" sz="1300" dirty="0"/>
          </a:p>
        </p:txBody>
      </p:sp>
      <p:sp>
        <p:nvSpPr>
          <p:cNvPr id="55" name="위쪽 화살표 54"/>
          <p:cNvSpPr/>
          <p:nvPr/>
        </p:nvSpPr>
        <p:spPr>
          <a:xfrm>
            <a:off x="2195736" y="3212976"/>
            <a:ext cx="432048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>
            <a:off x="4139952" y="2276872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tabl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1640" y="3469000"/>
            <a:ext cx="829128" cy="603556"/>
          </a:xfrm>
          <a:prstGeom prst="rect">
            <a:avLst/>
          </a:prstGeom>
        </p:spPr>
      </p:pic>
      <p:pic>
        <p:nvPicPr>
          <p:cNvPr id="58" name="tabl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43808" y="3469000"/>
            <a:ext cx="1652159" cy="603556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1835696" y="3429000"/>
            <a:ext cx="360040" cy="36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139952" y="3429000"/>
            <a:ext cx="360040" cy="36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08104" y="3645024"/>
            <a:ext cx="2376264" cy="13681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컴퓨터의 원리는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동일합니다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8569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>
                <a:solidFill>
                  <a:schemeClr val="tx1"/>
                </a:solidFill>
              </a:rPr>
              <a:t>예</a:t>
            </a:r>
            <a:r>
              <a:rPr lang="en-US" altLang="ko-KR" sz="1500" dirty="0">
                <a:solidFill>
                  <a:schemeClr val="tx1"/>
                </a:solidFill>
              </a:rPr>
              <a:t> 3 ) Student </a:t>
            </a:r>
            <a:r>
              <a:rPr lang="ko-KR" altLang="ko-KR" sz="1500" dirty="0">
                <a:solidFill>
                  <a:schemeClr val="tx1"/>
                </a:solidFill>
              </a:rPr>
              <a:t>테이블과</a:t>
            </a:r>
            <a:r>
              <a:rPr lang="en-US" altLang="ko-KR" sz="1500" dirty="0">
                <a:solidFill>
                  <a:schemeClr val="tx1"/>
                </a:solidFill>
              </a:rPr>
              <a:t> Professor </a:t>
            </a:r>
            <a:r>
              <a:rPr lang="ko-KR" altLang="ko-KR" sz="1500" dirty="0">
                <a:solidFill>
                  <a:schemeClr val="tx1"/>
                </a:solidFill>
              </a:rPr>
              <a:t>테이블을 </a:t>
            </a:r>
            <a:r>
              <a:rPr lang="en-US" altLang="ko-KR" sz="1500" dirty="0">
                <a:solidFill>
                  <a:schemeClr val="tx1"/>
                </a:solidFill>
              </a:rPr>
              <a:t>Join</a:t>
            </a:r>
            <a:r>
              <a:rPr lang="ko-KR" altLang="ko-KR" sz="1500" dirty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단 </a:t>
            </a:r>
            <a:r>
              <a:rPr lang="ko-KR" altLang="ko-KR" sz="1500" b="1" dirty="0">
                <a:solidFill>
                  <a:schemeClr val="tx1"/>
                </a:solidFill>
              </a:rPr>
              <a:t>지도학생이 결정 안 된 교수 명단과 지도 교수가 결정 안된 학생 명단을 한꺼번에</a:t>
            </a:r>
            <a:r>
              <a:rPr lang="ko-KR" altLang="ko-KR" sz="1500" dirty="0">
                <a:solidFill>
                  <a:schemeClr val="tx1"/>
                </a:solidFill>
              </a:rPr>
              <a:t> 출력하세요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9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410652"/>
            <a:ext cx="4447527" cy="15224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16016" y="2924944"/>
            <a:ext cx="396044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Oracle Outer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 descr="4장_p20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4365104"/>
            <a:ext cx="4447527" cy="109632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16016" y="4653136"/>
            <a:ext cx="3888432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ANSI Full Outer Join </a:t>
            </a:r>
            <a:r>
              <a:rPr lang="ko-KR" altLang="ko-KR" b="1" dirty="0">
                <a:solidFill>
                  <a:schemeClr val="tx1"/>
                </a:solidFill>
              </a:rPr>
              <a:t>문</a:t>
            </a:r>
            <a:r>
              <a:rPr lang="ko-KR" altLang="en-US" b="1" dirty="0">
                <a:solidFill>
                  <a:schemeClr val="tx1"/>
                </a:solidFill>
              </a:rPr>
              <a:t>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" name="그림 9" descr="4장_p20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1124744"/>
            <a:ext cx="3839523" cy="4667749"/>
          </a:xfrm>
          <a:prstGeom prst="rect">
            <a:avLst/>
          </a:prstGeom>
        </p:spPr>
      </p:pic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3707904" y="3861048"/>
            <a:ext cx="1562100" cy="681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 교수가 없는 학생들을 출력한 결과임</a:t>
            </a:r>
            <a:endParaRPr kumimoji="1" 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1907704" y="4581128"/>
            <a:ext cx="1690688" cy="1000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 학생이 없는 교수들을 출력한 결과임</a:t>
            </a:r>
            <a:endParaRPr kumimoji="1" 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30963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SELF Join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1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844824"/>
            <a:ext cx="3686325" cy="3667175"/>
          </a:xfrm>
          <a:prstGeom prst="rect">
            <a:avLst/>
          </a:prstGeom>
        </p:spPr>
      </p:pic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4283968" y="2852936"/>
            <a:ext cx="2952328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참고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 화면에서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1000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Tiger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2000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cat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데이터는 저자가 그룹함수 장에서 연습문제를 위해 임의로 삽입한 데이터로 원본에는 없는 데이터 입니다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35596" y="2420888"/>
            <a:ext cx="7272808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P.250 – P.254  </a:t>
            </a:r>
            <a:r>
              <a:rPr lang="ko-KR" altLang="en-US" b="1" dirty="0"/>
              <a:t>에 있는 </a:t>
            </a:r>
            <a:r>
              <a:rPr lang="en-US" altLang="ko-KR" b="1" dirty="0"/>
              <a:t>OUTER JOIN </a:t>
            </a:r>
            <a:r>
              <a:rPr lang="ko-KR" altLang="en-US" b="1" dirty="0"/>
              <a:t>의 주의 사항은 </a:t>
            </a:r>
            <a:endParaRPr lang="en-US" altLang="ko-KR" b="1" dirty="0"/>
          </a:p>
          <a:p>
            <a:pPr algn="ctr"/>
            <a:r>
              <a:rPr lang="ko-KR" altLang="en-US" b="1" dirty="0"/>
              <a:t>책을 참고하세요</a:t>
            </a:r>
          </a:p>
        </p:txBody>
      </p:sp>
    </p:spTree>
    <p:extLst>
      <p:ext uri="{BB962C8B-B14F-4D97-AF65-F5344CB8AC3E}">
        <p14:creationId xmlns:p14="http://schemas.microsoft.com/office/powerpoint/2010/main" val="419823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10" name="그림 9" descr="4장_p2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626" y="1916832"/>
            <a:ext cx="3686325" cy="3667175"/>
          </a:xfrm>
          <a:prstGeom prst="rect">
            <a:avLst/>
          </a:prstGeom>
        </p:spPr>
      </p:pic>
      <p:pic>
        <p:nvPicPr>
          <p:cNvPr id="12" name="그림 11" descr="4장_p2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7050" y="1916832"/>
            <a:ext cx="3686325" cy="36671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36850" y="2564904"/>
            <a:ext cx="720080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53074" y="2564904"/>
            <a:ext cx="720080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원형 화살표 14"/>
          <p:cNvSpPr/>
          <p:nvPr/>
        </p:nvSpPr>
        <p:spPr>
          <a:xfrm>
            <a:off x="3268898" y="1700808"/>
            <a:ext cx="1944216" cy="14401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722" y="566124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사원 이름 조회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73154" y="566124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상사 이름 조회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8092" y="1161604"/>
            <a:ext cx="17650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5.SELF Join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0" name="그림 9" descr="4장_p2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4" y="1772816"/>
            <a:ext cx="4524126" cy="3523552"/>
          </a:xfrm>
          <a:prstGeom prst="rect">
            <a:avLst/>
          </a:prstGeom>
        </p:spPr>
      </p:pic>
      <p:pic>
        <p:nvPicPr>
          <p:cNvPr id="12" name="그림 11" descr="4장_p2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874" y="2548701"/>
            <a:ext cx="4524126" cy="1096323"/>
          </a:xfrm>
          <a:prstGeom prst="rect">
            <a:avLst/>
          </a:prstGeom>
        </p:spPr>
      </p:pic>
      <p:pic>
        <p:nvPicPr>
          <p:cNvPr id="13" name="그림 12" descr="4장_p22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9874" y="4149080"/>
            <a:ext cx="4524126" cy="109632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08104" y="2132856"/>
            <a:ext cx="280831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Oracle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36096" y="3861048"/>
            <a:ext cx="2880320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ANSI Join </a:t>
            </a:r>
            <a:r>
              <a:rPr lang="ko-KR" altLang="ko-KR" b="1" dirty="0">
                <a:solidFill>
                  <a:schemeClr val="tx1"/>
                </a:solidFill>
              </a:rPr>
              <a:t>문</a:t>
            </a:r>
            <a:r>
              <a:rPr lang="ko-KR" altLang="en-US" b="1" dirty="0">
                <a:solidFill>
                  <a:schemeClr val="tx1"/>
                </a:solidFill>
              </a:rPr>
              <a:t>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연습 문제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1052736"/>
            <a:ext cx="871296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학생 테이블</a:t>
            </a:r>
            <a:r>
              <a:rPr lang="en-US" altLang="ko-KR" b="1" dirty="0">
                <a:solidFill>
                  <a:schemeClr val="tx1"/>
                </a:solidFill>
              </a:rPr>
              <a:t> (student) </a:t>
            </a:r>
            <a:r>
              <a:rPr lang="ko-KR" altLang="ko-KR" b="1" dirty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>
                <a:solidFill>
                  <a:schemeClr val="tx1"/>
                </a:solidFill>
              </a:rPr>
              <a:t> (department)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학생이름</a:t>
            </a:r>
            <a:r>
              <a:rPr lang="en-US" altLang="ko-KR" b="1" dirty="0">
                <a:solidFill>
                  <a:schemeClr val="tx1"/>
                </a:solidFill>
              </a:rPr>
              <a:t>, 1 </a:t>
            </a:r>
            <a:r>
              <a:rPr lang="ko-KR" altLang="ko-KR" b="1" dirty="0">
                <a:solidFill>
                  <a:schemeClr val="tx1"/>
                </a:solidFill>
              </a:rPr>
              <a:t>전공학과번호</a:t>
            </a:r>
            <a:r>
              <a:rPr lang="en-US" altLang="ko-KR" b="1" dirty="0">
                <a:solidFill>
                  <a:schemeClr val="tx1"/>
                </a:solidFill>
              </a:rPr>
              <a:t>(deptno1) , 1</a:t>
            </a:r>
            <a:r>
              <a:rPr lang="ko-KR" altLang="ko-KR" b="1" dirty="0">
                <a:solidFill>
                  <a:schemeClr val="tx1"/>
                </a:solidFill>
              </a:rPr>
              <a:t>전공 학과 이름을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 ANSI Join </a:t>
            </a:r>
            <a:r>
              <a:rPr lang="ko-KR" altLang="ko-KR" dirty="0">
                <a:solidFill>
                  <a:schemeClr val="tx1"/>
                </a:solidFill>
              </a:rPr>
              <a:t>문법과</a:t>
            </a:r>
            <a:r>
              <a:rPr lang="en-US" altLang="ko-KR" dirty="0">
                <a:solidFill>
                  <a:schemeClr val="tx1"/>
                </a:solidFill>
              </a:rPr>
              <a:t> Oracle Join </a:t>
            </a:r>
            <a:r>
              <a:rPr lang="ko-KR" altLang="ko-KR" dirty="0">
                <a:solidFill>
                  <a:schemeClr val="tx1"/>
                </a:solidFill>
              </a:rPr>
              <a:t>문법 </a:t>
            </a:r>
            <a:r>
              <a:rPr lang="ko-KR" altLang="ko-KR" dirty="0" err="1">
                <a:solidFill>
                  <a:schemeClr val="tx1"/>
                </a:solidFill>
              </a:rPr>
              <a:t>으로</a:t>
            </a:r>
            <a:r>
              <a:rPr lang="ko-KR" altLang="ko-KR" dirty="0">
                <a:solidFill>
                  <a:schemeClr val="tx1"/>
                </a:solidFill>
              </a:rPr>
              <a:t> 각각</a:t>
            </a:r>
            <a:r>
              <a:rPr lang="en-US" altLang="ko-KR" dirty="0">
                <a:solidFill>
                  <a:schemeClr val="tx1"/>
                </a:solidFill>
              </a:rPr>
              <a:t> SQL </a:t>
            </a:r>
            <a:r>
              <a:rPr lang="ko-KR" altLang="ko-KR" dirty="0">
                <a:solidFill>
                  <a:schemeClr val="tx1"/>
                </a:solidFill>
              </a:rPr>
              <a:t>을 작성하세요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4장_p2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132856"/>
            <a:ext cx="5472608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124744"/>
            <a:ext cx="896448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emp2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p_grade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현재 직급이 있는 사원의 이름과 직급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현재 연봉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해당 직급의 연봉의 하한금액과 상한 금액을 아래 결과 화면과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1_new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2348880"/>
            <a:ext cx="6408712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64096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Emp2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p_grade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사원들의 이름과 나이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현재 직급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예상 직급 을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예상 직급은 나이로 계산하며 해당 나이가 받아야 하는 직급을 의미합니다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나이는 오늘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sysdate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을 기준으로 하되 </a:t>
            </a:r>
            <a:r>
              <a:rPr lang="en-US" altLang="ko-KR" b="1" dirty="0" err="1">
                <a:solidFill>
                  <a:schemeClr val="tx1"/>
                </a:solidFill>
              </a:rPr>
              <a:t>trunc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로 소수점 이하는 절삭해서 계산하세요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9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276872"/>
            <a:ext cx="5731510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 . customer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gift </a:t>
            </a:r>
            <a:r>
              <a:rPr lang="ko-KR" altLang="ko-KR" b="1" dirty="0">
                <a:solidFill>
                  <a:schemeClr val="tx1"/>
                </a:solidFill>
              </a:rPr>
              <a:t>테이블을</a:t>
            </a:r>
            <a:r>
              <a:rPr lang="en-US" altLang="ko-KR" b="1" dirty="0">
                <a:solidFill>
                  <a:schemeClr val="tx1"/>
                </a:solidFill>
              </a:rPr>
              <a:t> Join</a:t>
            </a:r>
            <a:r>
              <a:rPr lang="ko-KR" altLang="ko-KR" b="1" dirty="0">
                <a:solidFill>
                  <a:schemeClr val="tx1"/>
                </a:solidFill>
              </a:rPr>
              <a:t>하여 고객이 자기 포인트보다 낮은 포인트의 상품 중 한가지를 선택할 수 있다고 할 때 </a:t>
            </a:r>
            <a:r>
              <a:rPr lang="en-US" altLang="ko-KR" b="1" dirty="0">
                <a:solidFill>
                  <a:schemeClr val="tx1"/>
                </a:solidFill>
              </a:rPr>
              <a:t>Notebook </a:t>
            </a:r>
            <a:r>
              <a:rPr lang="ko-KR" altLang="ko-KR" b="1" dirty="0">
                <a:solidFill>
                  <a:schemeClr val="tx1"/>
                </a:solidFill>
              </a:rPr>
              <a:t>을 선택할 수 있는 고객명과 포인트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상품명을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9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6" y="2564904"/>
            <a:ext cx="6912768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81100"/>
            <a:ext cx="71723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64096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교수의 번호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교수이름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입사일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자신보다 입사일 빠른 사람 인원수를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자신보다 입사일이 빠른 사람수를 오름차순으로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en-US" altLang="ko-KR" dirty="0">
                <a:solidFill>
                  <a:schemeClr val="tx1"/>
                </a:solidFill>
              </a:rPr>
              <a:t>  (Oracle Join </a:t>
            </a:r>
            <a:r>
              <a:rPr lang="ko-KR" altLang="ko-KR" dirty="0">
                <a:solidFill>
                  <a:schemeClr val="tx1"/>
                </a:solidFill>
              </a:rPr>
              <a:t>구문과</a:t>
            </a:r>
            <a:r>
              <a:rPr lang="en-US" altLang="ko-KR" dirty="0">
                <a:solidFill>
                  <a:schemeClr val="tx1"/>
                </a:solidFill>
              </a:rPr>
              <a:t> ANSI Join </a:t>
            </a:r>
            <a:r>
              <a:rPr lang="ko-KR" altLang="ko-KR" dirty="0">
                <a:solidFill>
                  <a:schemeClr val="tx1"/>
                </a:solidFill>
              </a:rPr>
              <a:t>구문으로 각각</a:t>
            </a:r>
            <a:r>
              <a:rPr lang="en-US" altLang="ko-KR" dirty="0">
                <a:solidFill>
                  <a:schemeClr val="tx1"/>
                </a:solidFill>
              </a:rPr>
              <a:t> SQL</a:t>
            </a:r>
            <a:r>
              <a:rPr lang="ko-KR" altLang="ko-KR" dirty="0">
                <a:solidFill>
                  <a:schemeClr val="tx1"/>
                </a:solidFill>
              </a:rPr>
              <a:t>을 작성하세요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204864"/>
            <a:ext cx="5328592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78497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6.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 사원번호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사원이름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입사일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자신보다  먼저 입사한 사람 인원수를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자신보다 입사일이 빠른 사람수를 오름차순으로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(Oracle Join </a:t>
            </a:r>
            <a:r>
              <a:rPr lang="ko-KR" altLang="ko-KR" dirty="0">
                <a:solidFill>
                  <a:schemeClr val="tx1"/>
                </a:solidFill>
              </a:rPr>
              <a:t>구문과</a:t>
            </a:r>
            <a:r>
              <a:rPr lang="en-US" altLang="ko-KR" dirty="0">
                <a:solidFill>
                  <a:schemeClr val="tx1"/>
                </a:solidFill>
              </a:rPr>
              <a:t> ANSI Join </a:t>
            </a:r>
            <a:r>
              <a:rPr lang="ko-KR" altLang="ko-KR" dirty="0">
                <a:solidFill>
                  <a:schemeClr val="tx1"/>
                </a:solidFill>
              </a:rPr>
              <a:t>구문으로 각각</a:t>
            </a:r>
            <a:r>
              <a:rPr lang="en-US" altLang="ko-KR" dirty="0">
                <a:solidFill>
                  <a:schemeClr val="tx1"/>
                </a:solidFill>
              </a:rPr>
              <a:t> SQL</a:t>
            </a:r>
            <a:r>
              <a:rPr lang="ko-KR" altLang="ko-KR" dirty="0">
                <a:solidFill>
                  <a:schemeClr val="tx1"/>
                </a:solidFill>
              </a:rPr>
              <a:t>을 작성하세요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276872"/>
            <a:ext cx="4680520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980728"/>
            <a:ext cx="46085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Check Your Self !!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412776"/>
            <a:ext cx="8352928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Join </a:t>
            </a:r>
            <a:r>
              <a:rPr lang="ko-KR" altLang="ko-KR" sz="1500" dirty="0">
                <a:solidFill>
                  <a:schemeClr val="tx1"/>
                </a:solidFill>
              </a:rPr>
              <a:t>의 원리를 정확하게 이해하고 설명할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Oracle Join </a:t>
            </a:r>
            <a:r>
              <a:rPr lang="ko-KR" altLang="ko-KR" sz="1500" dirty="0">
                <a:solidFill>
                  <a:schemeClr val="tx1"/>
                </a:solidFill>
              </a:rPr>
              <a:t>문법과</a:t>
            </a:r>
            <a:r>
              <a:rPr lang="en-US" altLang="ko-KR" sz="1500" dirty="0">
                <a:solidFill>
                  <a:schemeClr val="tx1"/>
                </a:solidFill>
              </a:rPr>
              <a:t> ANSI Join </a:t>
            </a:r>
            <a:r>
              <a:rPr lang="ko-KR" altLang="ko-KR" sz="1500" dirty="0">
                <a:solidFill>
                  <a:schemeClr val="tx1"/>
                </a:solidFill>
              </a:rPr>
              <a:t>문법을 잘 사용할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ko-KR" altLang="ko-KR" sz="1500" dirty="0" err="1">
                <a:solidFill>
                  <a:schemeClr val="tx1"/>
                </a:solidFill>
              </a:rPr>
              <a:t>카티션</a:t>
            </a:r>
            <a:r>
              <a:rPr lang="ko-KR" altLang="ko-KR" sz="1500" dirty="0">
                <a:solidFill>
                  <a:schemeClr val="tx1"/>
                </a:solidFill>
              </a:rPr>
              <a:t> 곱을 정확히 이해하고 사용할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Equi</a:t>
            </a:r>
            <a:r>
              <a:rPr lang="en-US" altLang="ko-KR" sz="1500" dirty="0">
                <a:solidFill>
                  <a:schemeClr val="tx1"/>
                </a:solidFill>
              </a:rPr>
              <a:t>-Join </a:t>
            </a:r>
            <a:r>
              <a:rPr lang="ko-KR" altLang="ko-KR" sz="1500" dirty="0">
                <a:solidFill>
                  <a:schemeClr val="tx1"/>
                </a:solidFill>
              </a:rPr>
              <a:t>을 잘 활용할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5.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Non -</a:t>
            </a:r>
            <a:r>
              <a:rPr lang="en-US" altLang="ko-KR" sz="1500" dirty="0" err="1">
                <a:solidFill>
                  <a:schemeClr val="tx1"/>
                </a:solidFill>
              </a:rPr>
              <a:t>Equi</a:t>
            </a:r>
            <a:r>
              <a:rPr lang="en-US" altLang="ko-KR" sz="1500" dirty="0">
                <a:solidFill>
                  <a:schemeClr val="tx1"/>
                </a:solidFill>
              </a:rPr>
              <a:t> Join </a:t>
            </a:r>
            <a:r>
              <a:rPr lang="ko-KR" altLang="ko-KR" sz="1500" dirty="0">
                <a:solidFill>
                  <a:schemeClr val="tx1"/>
                </a:solidFill>
              </a:rPr>
              <a:t>을 잘 활용할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6.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Inner Join </a:t>
            </a:r>
            <a:r>
              <a:rPr lang="ko-KR" altLang="ko-KR" sz="1500" dirty="0">
                <a:solidFill>
                  <a:schemeClr val="tx1"/>
                </a:solidFill>
              </a:rPr>
              <a:t>과</a:t>
            </a:r>
            <a:r>
              <a:rPr lang="en-US" altLang="ko-KR" sz="1500" dirty="0">
                <a:solidFill>
                  <a:schemeClr val="tx1"/>
                </a:solidFill>
              </a:rPr>
              <a:t> Outer Join </a:t>
            </a:r>
            <a:r>
              <a:rPr lang="ko-KR" altLang="ko-KR" sz="1500" dirty="0">
                <a:solidFill>
                  <a:schemeClr val="tx1"/>
                </a:solidFill>
              </a:rPr>
              <a:t>의 차이점을 설명할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7.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OUTER Join </a:t>
            </a:r>
            <a:r>
              <a:rPr lang="ko-KR" altLang="ko-KR" sz="1500" dirty="0">
                <a:solidFill>
                  <a:schemeClr val="tx1"/>
                </a:solidFill>
              </a:rPr>
              <a:t>의 문제점을 정확히 알고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8.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Self Join </a:t>
            </a:r>
            <a:r>
              <a:rPr lang="ko-KR" altLang="ko-KR" sz="1500" dirty="0">
                <a:solidFill>
                  <a:schemeClr val="tx1"/>
                </a:solidFill>
              </a:rPr>
              <a:t>에 대해서 정확히 이해하고 사용할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935038" y="1695649"/>
            <a:ext cx="2989262" cy="10852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 SELECT a.col1 , b.col1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FROM  table1 a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table2 b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WHERE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a.col2 = b.col2 ; 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4325614" y="1695649"/>
            <a:ext cx="3630762" cy="10852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table1.col1 , table2.col2</a:t>
            </a: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table1 alias1 , table2 alias2</a:t>
            </a: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WHERE table1.col2 = table2.col2 ;</a:t>
            </a:r>
            <a:endParaRPr kumimoji="1" lang="ko-KR" altLang="ko-KR" sz="1500" b="0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052736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en-US" b="1" dirty="0">
                <a:solidFill>
                  <a:schemeClr val="tx1"/>
                </a:solidFill>
              </a:rPr>
              <a:t>문법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935038" y="4084836"/>
            <a:ext cx="4501058" cy="78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 SELECT a.col1 , b.col1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table1 a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[INNER] JOIN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table2 b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a.col2 = b.col2 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3429000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en-US" b="1" dirty="0">
                <a:solidFill>
                  <a:schemeClr val="tx1"/>
                </a:solidFill>
              </a:rPr>
              <a:t>문법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268760"/>
            <a:ext cx="8784976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** </a:t>
            </a:r>
            <a:r>
              <a:rPr lang="ko-KR" altLang="ko-KR" b="1" dirty="0">
                <a:solidFill>
                  <a:schemeClr val="tx1"/>
                </a:solidFill>
              </a:rPr>
              <a:t>참고하세요</a:t>
            </a:r>
            <a:r>
              <a:rPr lang="en-US" altLang="ko-KR" b="1" dirty="0">
                <a:solidFill>
                  <a:schemeClr val="tx1"/>
                </a:solidFill>
              </a:rPr>
              <a:t> **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Join</a:t>
            </a:r>
            <a:r>
              <a:rPr lang="ko-KR" altLang="ko-KR" dirty="0">
                <a:solidFill>
                  <a:schemeClr val="tx1"/>
                </a:solidFill>
              </a:rPr>
              <a:t>에서 사용되는 용어 중 </a:t>
            </a:r>
            <a:r>
              <a:rPr lang="ko-KR" altLang="ko-KR" b="1" dirty="0">
                <a:solidFill>
                  <a:schemeClr val="tx1"/>
                </a:solidFill>
              </a:rPr>
              <a:t>선행 테이블</a:t>
            </a:r>
            <a:r>
              <a:rPr lang="en-US" altLang="ko-KR" b="1" dirty="0">
                <a:solidFill>
                  <a:schemeClr val="tx1"/>
                </a:solidFill>
              </a:rPr>
              <a:t> (driving table , inner table)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과 </a:t>
            </a:r>
            <a:r>
              <a:rPr lang="ko-KR" altLang="ko-KR" b="1" dirty="0">
                <a:solidFill>
                  <a:schemeClr val="tx1"/>
                </a:solidFill>
              </a:rPr>
              <a:t>후행 테이블</a:t>
            </a:r>
            <a:r>
              <a:rPr lang="en-US" altLang="ko-KR" b="1" dirty="0">
                <a:solidFill>
                  <a:schemeClr val="tx1"/>
                </a:solidFill>
              </a:rPr>
              <a:t>(driven table , outer table)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이라는 용어가 있습니다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ko-KR" dirty="0">
                <a:solidFill>
                  <a:schemeClr val="tx1"/>
                </a:solidFill>
              </a:rPr>
              <a:t>조인이 수행될 때는 두 개 이상의 테이블이 사용되는데 이때 둘 중 하나의 테이블을 먼저 읽고 조인 조건 절을 확인하여 나머지 테이블에 가서 데이터를 가져 오게 됩니다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이 때 먼저 읽는 테이블을 선행 테이블</a:t>
            </a:r>
            <a:r>
              <a:rPr lang="en-US" altLang="ko-KR" dirty="0">
                <a:solidFill>
                  <a:schemeClr val="tx1"/>
                </a:solidFill>
              </a:rPr>
              <a:t> (driving table </a:t>
            </a:r>
            <a:r>
              <a:rPr lang="ko-KR" altLang="ko-KR" dirty="0">
                <a:solidFill>
                  <a:schemeClr val="tx1"/>
                </a:solidFill>
              </a:rPr>
              <a:t>또는</a:t>
            </a:r>
            <a:r>
              <a:rPr lang="en-US" altLang="ko-KR" dirty="0">
                <a:solidFill>
                  <a:schemeClr val="tx1"/>
                </a:solidFill>
              </a:rPr>
              <a:t> Inner table) </a:t>
            </a:r>
            <a:r>
              <a:rPr lang="ko-KR" altLang="ko-KR" dirty="0">
                <a:solidFill>
                  <a:schemeClr val="tx1"/>
                </a:solidFill>
              </a:rPr>
              <a:t>이라고 하고 뒤에 읽는 테이블을 후행 테이블</a:t>
            </a:r>
            <a:r>
              <a:rPr lang="en-US" altLang="ko-KR" dirty="0">
                <a:solidFill>
                  <a:schemeClr val="tx1"/>
                </a:solidFill>
              </a:rPr>
              <a:t> (driven table </a:t>
            </a:r>
            <a:r>
              <a:rPr lang="ko-KR" altLang="ko-KR" dirty="0">
                <a:solidFill>
                  <a:schemeClr val="tx1"/>
                </a:solidFill>
              </a:rPr>
              <a:t>또는</a:t>
            </a:r>
            <a:r>
              <a:rPr lang="en-US" altLang="ko-KR" dirty="0">
                <a:solidFill>
                  <a:schemeClr val="tx1"/>
                </a:solidFill>
              </a:rPr>
              <a:t> Outer table) </a:t>
            </a:r>
            <a:r>
              <a:rPr lang="ko-KR" altLang="ko-KR" dirty="0">
                <a:solidFill>
                  <a:schemeClr val="tx1"/>
                </a:solidFill>
              </a:rPr>
              <a:t>이라고 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ko-KR" dirty="0">
                <a:solidFill>
                  <a:schemeClr val="tx1"/>
                </a:solidFill>
              </a:rPr>
              <a:t>그리고 선행 테이블은 조회할 데이터가 적은 테이블로 선택해야 속도 면에서 유리 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64087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Cartesian Product (</a:t>
            </a:r>
            <a:r>
              <a:rPr lang="ko-KR" altLang="ko-KR" b="1" dirty="0" err="1">
                <a:solidFill>
                  <a:schemeClr val="tx1"/>
                </a:solidFill>
              </a:rPr>
              <a:t>카티션</a:t>
            </a:r>
            <a:r>
              <a:rPr lang="ko-KR" altLang="ko-KR" b="1" dirty="0">
                <a:solidFill>
                  <a:schemeClr val="tx1"/>
                </a:solidFill>
              </a:rPr>
              <a:t> 곱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2132856"/>
            <a:ext cx="842493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조인 대상 테이블들의 조건이 누락되었을 경우 발생하는 현상으로 해당 조인에 참여하는 모든 대상 행을 다 출력합니다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3140968"/>
            <a:ext cx="44644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실습은 교재 </a:t>
            </a:r>
            <a:r>
              <a:rPr lang="en-US" altLang="ko-KR" b="1" dirty="0">
                <a:solidFill>
                  <a:schemeClr val="tx1"/>
                </a:solidFill>
              </a:rPr>
              <a:t>P.228 </a:t>
            </a:r>
            <a:r>
              <a:rPr lang="ko-KR" altLang="en-US" b="1" dirty="0">
                <a:solidFill>
                  <a:schemeClr val="tx1"/>
                </a:solidFill>
              </a:rPr>
              <a:t>을 참고 하세요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72273" y="4005064"/>
            <a:ext cx="8420207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[ </a:t>
            </a:r>
            <a:r>
              <a:rPr lang="ko-KR" altLang="en-US" b="1" dirty="0" err="1">
                <a:solidFill>
                  <a:srgbClr val="FF0000"/>
                </a:solidFill>
              </a:rPr>
              <a:t>카티션</a:t>
            </a:r>
            <a:r>
              <a:rPr lang="ko-KR" altLang="en-US" b="1" dirty="0">
                <a:solidFill>
                  <a:srgbClr val="FF0000"/>
                </a:solidFill>
              </a:rPr>
              <a:t> 곱을 사용하는 이유 </a:t>
            </a:r>
            <a:r>
              <a:rPr lang="en-US" altLang="ko-KR" b="1" dirty="0">
                <a:solidFill>
                  <a:srgbClr val="FF0000"/>
                </a:solidFill>
              </a:rPr>
              <a:t>- </a:t>
            </a:r>
            <a:r>
              <a:rPr lang="ko-KR" altLang="en-US" b="1" dirty="0">
                <a:solidFill>
                  <a:srgbClr val="FF0000"/>
                </a:solidFill>
              </a:rPr>
              <a:t>교재 </a:t>
            </a:r>
            <a:r>
              <a:rPr lang="en-US" altLang="ko-KR" b="1" dirty="0">
                <a:solidFill>
                  <a:srgbClr val="FF0000"/>
                </a:solidFill>
              </a:rPr>
              <a:t>P 232 </a:t>
            </a:r>
            <a:r>
              <a:rPr lang="ko-KR" altLang="en-US" b="1" dirty="0">
                <a:solidFill>
                  <a:srgbClr val="FF0000"/>
                </a:solidFill>
              </a:rPr>
              <a:t>참고 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첫째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데이터를 복제해서 원본 테이블을 반복해서 읽는 것을 피하기 위해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둘째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실수로 조인 조건 </a:t>
            </a:r>
            <a:r>
              <a:rPr lang="ko-KR" altLang="en-US" b="1" dirty="0" err="1">
                <a:solidFill>
                  <a:srgbClr val="FF0000"/>
                </a:solidFill>
              </a:rPr>
              <a:t>컬럼</a:t>
            </a:r>
            <a:r>
              <a:rPr lang="ko-KR" altLang="en-US" b="1" dirty="0">
                <a:solidFill>
                  <a:srgbClr val="FF0000"/>
                </a:solidFill>
              </a:rPr>
              <a:t> 중 일부를 빠뜨리는 경우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36004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EQUI Join (</a:t>
            </a:r>
            <a:r>
              <a:rPr lang="ko-KR" altLang="ko-KR" b="1" dirty="0">
                <a:solidFill>
                  <a:schemeClr val="tx1"/>
                </a:solidFill>
              </a:rPr>
              <a:t>등가 </a:t>
            </a:r>
            <a:r>
              <a:rPr lang="en-US" altLang="ko-KR" b="1" dirty="0">
                <a:solidFill>
                  <a:schemeClr val="tx1"/>
                </a:solidFill>
              </a:rPr>
              <a:t>Join)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024" y="1556792"/>
            <a:ext cx="889248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1)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dept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아래와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4장_p8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132855"/>
            <a:ext cx="3872077" cy="4055915"/>
          </a:xfrm>
          <a:prstGeom prst="rect">
            <a:avLst/>
          </a:prstGeom>
        </p:spPr>
      </p:pic>
      <p:pic>
        <p:nvPicPr>
          <p:cNvPr id="14" name="그림 13" descr="4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0706" y="2780928"/>
            <a:ext cx="3456528" cy="1096323"/>
          </a:xfrm>
          <a:prstGeom prst="rect">
            <a:avLst/>
          </a:prstGeom>
        </p:spPr>
      </p:pic>
      <p:pic>
        <p:nvPicPr>
          <p:cNvPr id="15" name="그림 14" descr="4장_p8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0706" y="4564925"/>
            <a:ext cx="3609726" cy="109632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78698" y="2276872"/>
            <a:ext cx="35283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문법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78698" y="41490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" name="그림 9" descr="4장_p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3609726" cy="39544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076056" y="1844824"/>
            <a:ext cx="3528392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SELECT </a:t>
            </a:r>
            <a:r>
              <a:rPr lang="ko-KR" altLang="ko-KR" dirty="0">
                <a:solidFill>
                  <a:schemeClr val="tx1"/>
                </a:solidFill>
              </a:rPr>
              <a:t>절에 </a:t>
            </a:r>
            <a:r>
              <a:rPr lang="en-US" altLang="ko-KR" b="1" dirty="0">
                <a:solidFill>
                  <a:schemeClr val="tx1"/>
                </a:solidFill>
              </a:rPr>
              <a:t>"</a:t>
            </a:r>
            <a:r>
              <a:rPr lang="ko-KR" altLang="ko-KR" b="1" dirty="0">
                <a:solidFill>
                  <a:schemeClr val="tx1"/>
                </a:solidFill>
              </a:rPr>
              <a:t>테이블이름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ko-KR" b="1" dirty="0" err="1">
                <a:solidFill>
                  <a:schemeClr val="tx1"/>
                </a:solidFill>
              </a:rPr>
              <a:t>컬럼이름</a:t>
            </a:r>
            <a:r>
              <a:rPr lang="en-US" altLang="ko-KR" b="1" dirty="0">
                <a:solidFill>
                  <a:schemeClr val="tx1"/>
                </a:solidFill>
              </a:rPr>
              <a:t>" </a:t>
            </a:r>
            <a:r>
              <a:rPr lang="ko-KR" altLang="ko-KR" dirty="0">
                <a:solidFill>
                  <a:schemeClr val="tx1"/>
                </a:solidFill>
              </a:rPr>
              <a:t>같은 형태로 적어주면 되는데 만약 </a:t>
            </a:r>
            <a:r>
              <a:rPr lang="ko-KR" altLang="ko-KR" dirty="0" err="1">
                <a:solidFill>
                  <a:schemeClr val="tx1"/>
                </a:solidFill>
              </a:rPr>
              <a:t>컬럼</a:t>
            </a:r>
            <a:r>
              <a:rPr lang="ko-KR" altLang="ko-KR" dirty="0">
                <a:solidFill>
                  <a:schemeClr val="tx1"/>
                </a:solidFill>
              </a:rPr>
              <a:t> 이름이 하나의 테이블에만 있을 경우에는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테이블 이름을 생략해도 자동으로 테이블 이름을 찾아서 실행 하기도 합니</a:t>
            </a:r>
            <a:r>
              <a:rPr lang="ko-KR" altLang="en-US" dirty="0">
                <a:solidFill>
                  <a:schemeClr val="tx1"/>
                </a:solidFill>
              </a:rPr>
              <a:t>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" name="그림 9" descr="4장_p9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4515509" cy="23439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99592" y="4365104"/>
            <a:ext cx="741682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양쪽 모두 존재하는 </a:t>
            </a:r>
            <a:r>
              <a:rPr lang="ko-KR" altLang="en-US" b="1" dirty="0" err="1">
                <a:solidFill>
                  <a:schemeClr val="tx1"/>
                </a:solidFill>
              </a:rPr>
              <a:t>컬럼일</a:t>
            </a:r>
            <a:r>
              <a:rPr lang="ko-KR" altLang="en-US" b="1" dirty="0">
                <a:solidFill>
                  <a:schemeClr val="tx1"/>
                </a:solidFill>
              </a:rPr>
              <a:t> 경우 반드시 테이블 이름을 함께 </a:t>
            </a:r>
            <a:r>
              <a:rPr lang="en-US" altLang="ko-KR" b="1" dirty="0">
                <a:solidFill>
                  <a:schemeClr val="tx1"/>
                </a:solidFill>
              </a:rPr>
              <a:t>!!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JOIN </a:t>
            </a:r>
            <a:r>
              <a:rPr lang="ko-KR" altLang="en-US" b="1" dirty="0">
                <a:solidFill>
                  <a:schemeClr val="tx1"/>
                </a:solidFill>
              </a:rPr>
              <a:t>문장을 작성할 때는 </a:t>
            </a:r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테이블이름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b="1" dirty="0" err="1">
                <a:solidFill>
                  <a:srgbClr val="FF0000"/>
                </a:solidFill>
              </a:rPr>
              <a:t>컬럼이름</a:t>
            </a:r>
            <a:r>
              <a:rPr lang="en-US" altLang="ko-KR" b="1" dirty="0">
                <a:solidFill>
                  <a:schemeClr val="tx1"/>
                </a:solidFill>
              </a:rPr>
              <a:t>” 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</TotalTime>
  <Words>1382</Words>
  <Application>Microsoft Office PowerPoint</Application>
  <PresentationFormat>화면 슬라이드 쇼(4:3)</PresentationFormat>
  <Paragraphs>173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굴림</vt:lpstr>
      <vt:lpstr>맑은 고딕</vt:lpstr>
      <vt:lpstr>Arial</vt:lpstr>
      <vt:lpstr>Times New Roman</vt:lpstr>
      <vt:lpstr>Office 테마</vt:lpstr>
      <vt:lpstr>4장. JOIN 을 배웁니다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B-0</cp:lastModifiedBy>
  <cp:revision>158</cp:revision>
  <dcterms:created xsi:type="dcterms:W3CDTF">2012-11-06T06:53:25Z</dcterms:created>
  <dcterms:modified xsi:type="dcterms:W3CDTF">2020-05-07T23:05:06Z</dcterms:modified>
</cp:coreProperties>
</file>