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8"/>
  </p:notesMasterIdLst>
  <p:sldIdLst>
    <p:sldId id="281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300" r:id="rId14"/>
    <p:sldId id="297" r:id="rId15"/>
    <p:sldId id="298" r:id="rId16"/>
    <p:sldId id="299" r:id="rId17"/>
    <p:sldId id="301" r:id="rId18"/>
    <p:sldId id="302" r:id="rId19"/>
    <p:sldId id="305" r:id="rId20"/>
    <p:sldId id="306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94660"/>
  </p:normalViewPr>
  <p:slideViewPr>
    <p:cSldViewPr>
      <p:cViewPr varScale="1">
        <p:scale>
          <a:sx n="108" d="100"/>
          <a:sy n="108" d="100"/>
        </p:scale>
        <p:origin x="15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1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1784" y="980728"/>
            <a:ext cx="8134672" cy="1470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5</a:t>
            </a:r>
            <a:r>
              <a:rPr lang="ko-KR" altLang="en-US" sz="3600" b="1" dirty="0"/>
              <a:t>장</a:t>
            </a:r>
            <a:r>
              <a:rPr lang="en-US" altLang="ko-KR" sz="3600" b="1" dirty="0"/>
              <a:t>.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DDL </a:t>
            </a:r>
            <a:r>
              <a:rPr lang="ko-KR" altLang="en-US" sz="3600" b="1" dirty="0"/>
              <a:t>명령과 </a:t>
            </a:r>
            <a:r>
              <a:rPr lang="ko-KR" altLang="en-US" sz="3600" b="1" dirty="0" err="1"/>
              <a:t>딕셔너리를</a:t>
            </a:r>
            <a:r>
              <a:rPr lang="ko-KR" altLang="en-US" sz="3600" b="1" dirty="0"/>
              <a:t> 배웁니다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2564904"/>
            <a:ext cx="7344816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1. </a:t>
            </a:r>
            <a:r>
              <a:rPr lang="ko-KR" altLang="ko-KR" sz="1600" dirty="0">
                <a:solidFill>
                  <a:schemeClr val="tx1"/>
                </a:solidFill>
              </a:rPr>
              <a:t>다양한 </a:t>
            </a:r>
            <a:r>
              <a:rPr lang="ko-KR" altLang="ko-KR" sz="1600" dirty="0" err="1">
                <a:solidFill>
                  <a:schemeClr val="tx1"/>
                </a:solidFill>
              </a:rPr>
              <a:t>오라클</a:t>
            </a:r>
            <a:r>
              <a:rPr lang="ko-KR" altLang="ko-KR" sz="1600" dirty="0">
                <a:solidFill>
                  <a:schemeClr val="tx1"/>
                </a:solidFill>
              </a:rPr>
              <a:t> 명령어들의 종류를 알아봅니다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2. CREATE </a:t>
            </a:r>
            <a:r>
              <a:rPr lang="ko-KR" altLang="ko-KR" sz="1600" dirty="0">
                <a:solidFill>
                  <a:schemeClr val="tx1"/>
                </a:solidFill>
              </a:rPr>
              <a:t>를 사용하여 다양한 오브젝트를 생성하는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3. ALTER </a:t>
            </a:r>
            <a:r>
              <a:rPr lang="ko-KR" altLang="ko-KR" sz="1600" dirty="0">
                <a:solidFill>
                  <a:schemeClr val="tx1"/>
                </a:solidFill>
              </a:rPr>
              <a:t>를 사용하여 기존의 오브젝트를 수정하는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4. TRUNCATE </a:t>
            </a:r>
            <a:r>
              <a:rPr lang="ko-KR" altLang="ko-KR" sz="1600" dirty="0">
                <a:solidFill>
                  <a:schemeClr val="tx1"/>
                </a:solidFill>
              </a:rPr>
              <a:t>와</a:t>
            </a:r>
            <a:r>
              <a:rPr lang="en-US" altLang="ko-KR" sz="1600" dirty="0">
                <a:solidFill>
                  <a:schemeClr val="tx1"/>
                </a:solidFill>
              </a:rPr>
              <a:t> DROP </a:t>
            </a:r>
            <a:r>
              <a:rPr lang="ko-KR" altLang="ko-KR" sz="1600" dirty="0">
                <a:solidFill>
                  <a:schemeClr val="tx1"/>
                </a:solidFill>
              </a:rPr>
              <a:t>명령어로 삭제하는 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5. Data Dictionary </a:t>
            </a:r>
            <a:r>
              <a:rPr lang="ko-KR" altLang="ko-KR" sz="1600" dirty="0">
                <a:solidFill>
                  <a:schemeClr val="tx1"/>
                </a:solidFill>
              </a:rPr>
              <a:t>의 의미와 종류</a:t>
            </a:r>
            <a:r>
              <a:rPr lang="en-US" altLang="ko-KR" sz="1600" dirty="0">
                <a:solidFill>
                  <a:schemeClr val="tx1"/>
                </a:solidFill>
              </a:rPr>
              <a:t> , </a:t>
            </a:r>
            <a:r>
              <a:rPr lang="ko-KR" altLang="ko-KR" sz="1600" dirty="0">
                <a:solidFill>
                  <a:schemeClr val="tx1"/>
                </a:solidFill>
              </a:rPr>
              <a:t>관리 방법들을 배웁니다</a:t>
            </a:r>
            <a:r>
              <a:rPr lang="en-US" altLang="ko-KR" sz="1600" dirty="0">
                <a:solidFill>
                  <a:schemeClr val="tx1"/>
                </a:solidFill>
              </a:rPr>
              <a:t>. 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590465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(2) </a:t>
            </a:r>
            <a:r>
              <a:rPr lang="ko-KR" altLang="ko-KR" b="1" dirty="0">
                <a:solidFill>
                  <a:schemeClr val="tx1"/>
                </a:solidFill>
              </a:rPr>
              <a:t>생성되어 있는</a:t>
            </a:r>
            <a:r>
              <a:rPr lang="en-US" altLang="ko-KR" b="1" dirty="0">
                <a:solidFill>
                  <a:schemeClr val="tx1"/>
                </a:solidFill>
              </a:rPr>
              <a:t> Temporary Table </a:t>
            </a:r>
            <a:r>
              <a:rPr lang="ko-KR" altLang="ko-KR" b="1" dirty="0">
                <a:solidFill>
                  <a:schemeClr val="tx1"/>
                </a:solidFill>
              </a:rPr>
              <a:t>조회하</a:t>
            </a:r>
            <a:r>
              <a:rPr lang="ko-KR" altLang="en-US" b="1" dirty="0">
                <a:solidFill>
                  <a:schemeClr val="tx1"/>
                </a:solidFill>
              </a:rPr>
              <a:t>기</a:t>
            </a:r>
          </a:p>
        </p:txBody>
      </p:sp>
      <p:pic>
        <p:nvPicPr>
          <p:cNvPr id="12" name="그림 11" descr="5장_p6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916831"/>
            <a:ext cx="3693984" cy="2171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65527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5) </a:t>
            </a:r>
            <a:r>
              <a:rPr lang="ko-KR" altLang="ko-KR" b="1" dirty="0">
                <a:solidFill>
                  <a:schemeClr val="tx1"/>
                </a:solidFill>
              </a:rPr>
              <a:t>테이블 복사하기</a:t>
            </a:r>
            <a:r>
              <a:rPr lang="en-US" altLang="ko-KR" b="1" dirty="0">
                <a:solidFill>
                  <a:schemeClr val="tx1"/>
                </a:solidFill>
              </a:rPr>
              <a:t> (CTAS </a:t>
            </a:r>
            <a:r>
              <a:rPr lang="ko-KR" altLang="ko-KR" b="1" dirty="0">
                <a:solidFill>
                  <a:schemeClr val="tx1"/>
                </a:solidFill>
              </a:rPr>
              <a:t>라고도 합니다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7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706908"/>
            <a:ext cx="2880600" cy="16746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51520" y="1844824"/>
            <a:ext cx="68407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(1) </a:t>
            </a:r>
            <a:r>
              <a:rPr lang="ko-KR" altLang="ko-KR" b="1" dirty="0">
                <a:solidFill>
                  <a:schemeClr val="tx1"/>
                </a:solidFill>
              </a:rPr>
              <a:t>모든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다 복사하기</a:t>
            </a:r>
            <a:r>
              <a:rPr lang="en-US" altLang="ko-KR" b="1" dirty="0">
                <a:solidFill>
                  <a:schemeClr val="tx1"/>
                </a:solidFill>
              </a:rPr>
              <a:t> / </a:t>
            </a:r>
            <a:r>
              <a:rPr lang="ko-KR" altLang="ko-KR" b="1" dirty="0">
                <a:solidFill>
                  <a:schemeClr val="tx1"/>
                </a:solidFill>
              </a:rPr>
              <a:t>특정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만 복사하기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5" name="그림 14" descr="5장_p7_그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2708920"/>
            <a:ext cx="2880600" cy="16746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5536" y="1124744"/>
            <a:ext cx="63367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(2) </a:t>
            </a:r>
            <a:r>
              <a:rPr lang="ko-KR" altLang="ko-KR" b="1" dirty="0">
                <a:solidFill>
                  <a:schemeClr val="tx1"/>
                </a:solidFill>
              </a:rPr>
              <a:t>테이블의 구조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ko-KR" b="1" dirty="0">
                <a:solidFill>
                  <a:schemeClr val="tx1"/>
                </a:solidFill>
              </a:rPr>
              <a:t>만 가져오고 데이터 안 가져오기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5장_p7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1" y="1844824"/>
            <a:ext cx="3142472" cy="2516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211960" y="3645024"/>
            <a:ext cx="4464496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dirty="0">
                <a:solidFill>
                  <a:schemeClr val="tx1"/>
                </a:solidFill>
              </a:rPr>
              <a:t>주로 데이터는 필요 없이 테이블 구조만 가져올 때 많이 사용하는 방식이며 문법은 거의 동일한데</a:t>
            </a:r>
            <a:r>
              <a:rPr lang="en-US" altLang="ko-KR" sz="1500" dirty="0">
                <a:solidFill>
                  <a:schemeClr val="tx1"/>
                </a:solidFill>
              </a:rPr>
              <a:t> 3</a:t>
            </a:r>
            <a:r>
              <a:rPr lang="ko-KR" altLang="ko-KR" sz="1500" dirty="0">
                <a:solidFill>
                  <a:schemeClr val="tx1"/>
                </a:solidFill>
              </a:rPr>
              <a:t>번 라인에 보면</a:t>
            </a:r>
            <a:r>
              <a:rPr lang="en-US" altLang="ko-KR" sz="1500" dirty="0">
                <a:solidFill>
                  <a:schemeClr val="tx1"/>
                </a:solidFill>
              </a:rPr>
              <a:t> WHERE </a:t>
            </a:r>
            <a:r>
              <a:rPr lang="ko-KR" altLang="ko-KR" sz="1500" dirty="0">
                <a:solidFill>
                  <a:schemeClr val="tx1"/>
                </a:solidFill>
              </a:rPr>
              <a:t>절에 틀린 조건을 적어 주시는 부분만 다릅니다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611560" y="1772816"/>
            <a:ext cx="7920880" cy="4320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dept6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SELECT </a:t>
            </a:r>
            <a:r>
              <a:rPr kumimoji="1" lang="en-US" altLang="ko-KR" b="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dcode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b="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dname</a:t>
            </a:r>
            <a:endParaRPr kumimoji="1" lang="en-US" altLang="ko-KR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FROM dept2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WHERE </a:t>
            </a:r>
            <a:r>
              <a:rPr kumimoji="1" lang="en-US" altLang="ko-KR" b="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dcode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IN(1000,1001,1002)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created.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dept6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DCODE  DNAME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 -------------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1000   Management Support Team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1001   Financial Management Team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1002   General affairs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3429000"/>
            <a:ext cx="3456384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테스트용 테이블 생성하기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052736"/>
            <a:ext cx="31683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ALTER </a:t>
            </a:r>
            <a:r>
              <a:rPr lang="ko-KR" altLang="ko-KR" b="1" dirty="0">
                <a:solidFill>
                  <a:schemeClr val="tx1"/>
                </a:solidFill>
              </a:rPr>
              <a:t>명령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268760"/>
            <a:ext cx="8136904" cy="41044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SCOTT&gt;ALTER TABLE dept6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2  ADD (location VARCHAR2(10));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Table altered.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SCOTT&gt;SELECT * FROM dept6 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DCODE    DNAME                                LOCATION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---------- ------------------------------------ ---------------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1000       Management Support Team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1001       Financial Management Team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1002       General affairs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88024" y="3356992"/>
            <a:ext cx="1656184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2040" y="1916832"/>
            <a:ext cx="2952328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새로운 </a:t>
            </a:r>
            <a:r>
              <a:rPr lang="ko-KR" altLang="en-US" b="1" dirty="0" err="1">
                <a:solidFill>
                  <a:schemeClr val="tx1"/>
                </a:solidFill>
              </a:rPr>
              <a:t>컬럼</a:t>
            </a:r>
            <a:r>
              <a:rPr lang="ko-KR" altLang="en-US" b="1" dirty="0">
                <a:solidFill>
                  <a:schemeClr val="tx1"/>
                </a:solidFill>
              </a:rPr>
              <a:t> 추가하기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844824"/>
            <a:ext cx="8424936" cy="3960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SCOTT&gt;ALTER TABLE dept6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2  ADD (location2 VARCHAR2(10) </a:t>
            </a:r>
            <a:r>
              <a:rPr lang="en-US" altLang="ko-KR" b="1" dirty="0">
                <a:solidFill>
                  <a:schemeClr val="tx1"/>
                </a:solidFill>
              </a:rPr>
              <a:t>DEFAULT 'SEOUL'</a:t>
            </a:r>
            <a:r>
              <a:rPr lang="en-US" altLang="ko-KR" dirty="0">
                <a:solidFill>
                  <a:schemeClr val="tx1"/>
                </a:solidFill>
              </a:rPr>
              <a:t>) 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Table altered.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SCOTT&gt;SELECT * FROM dept6 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DCODE   DNAME                                LOCATION    LOCATION2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--------- ----------------------------------- --------------- --------------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1000      Management Support Team                         SEOUL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1001      Financial Management Team                        SEOUL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1002      General affairs                                          SEOUL 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40152" y="3789040"/>
            <a:ext cx="1512168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1124744"/>
            <a:ext cx="64807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컬럼</a:t>
            </a:r>
            <a:r>
              <a:rPr lang="ko-KR" altLang="en-US" b="1" dirty="0">
                <a:solidFill>
                  <a:schemeClr val="tx1"/>
                </a:solidFill>
              </a:rPr>
              <a:t> 추가하면서 기본값 지정하기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68407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테이블의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이름 변경하기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251520" y="1772816"/>
            <a:ext cx="7272808" cy="3968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ALTER  TABLE  dept6  RENAME  COLUMN  location2  TO  loc ;</a:t>
            </a:r>
            <a:endParaRPr kumimoji="1" lang="ko-KR" altLang="ko-KR" sz="1500" i="0" u="none" strike="noStrike" cap="none" normalizeH="0" baseline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251520" y="2614364"/>
            <a:ext cx="4652962" cy="3825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RENAME dept6  TO  dept7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8712968" cy="48965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SCOTT&gt;DESC  dept7;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Name                            Null?            Type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----------------------------  --------------  -------------------------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DCODE                                            VARCHAR2(6)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DNAME                         NOT NULL    VARCHAR2(30)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LOCATION                                       VARCHAR2(10)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</a:rPr>
              <a:t>LOC                                               VARCHAR2(10)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SCOTT&gt;ALTER TABLE dept7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2  MODIFY( loc  </a:t>
            </a:r>
            <a:r>
              <a:rPr lang="en-US" altLang="ko-KR" sz="1500" b="1" dirty="0">
                <a:solidFill>
                  <a:schemeClr val="tx1"/>
                </a:solidFill>
              </a:rPr>
              <a:t>VARCHAR2(20)</a:t>
            </a:r>
            <a:r>
              <a:rPr lang="en-US" altLang="ko-KR" sz="1500" dirty="0">
                <a:solidFill>
                  <a:schemeClr val="tx1"/>
                </a:solidFill>
              </a:rPr>
              <a:t>)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Table altered.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SCOTT&gt;DESC dept7;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Name                            Null?             Type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----------------------------  --------------   -------------------------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DCODE                                             VARCHAR2(20)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DNAME                         NOT NULL      VARCHAR2(20)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LOCATION                                         VARCHAR2(10)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</a:rPr>
              <a:t>LOC                                                 VARCHAR2(20)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99992" y="3356992"/>
            <a:ext cx="4248472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3) </a:t>
            </a:r>
            <a:r>
              <a:rPr lang="ko-KR" altLang="en-US" b="1" dirty="0" err="1">
                <a:solidFill>
                  <a:schemeClr val="tx1"/>
                </a:solidFill>
              </a:rPr>
              <a:t>컬럼의</a:t>
            </a:r>
            <a:r>
              <a:rPr lang="ko-KR" altLang="en-US" b="1" dirty="0">
                <a:solidFill>
                  <a:schemeClr val="tx1"/>
                </a:solidFill>
              </a:rPr>
              <a:t> 데이터 크기 조정하기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9685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4)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삭제하기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395536" y="1988840"/>
            <a:ext cx="504056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TABLE dept7 DROP COLUMN  loc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482" name="AutoShape 2"/>
          <p:cNvSpPr>
            <a:spLocks noChangeArrowheads="1"/>
          </p:cNvSpPr>
          <p:nvPr/>
        </p:nvSpPr>
        <p:spPr bwMode="auto">
          <a:xfrm>
            <a:off x="395536" y="2852936"/>
            <a:ext cx="7920880" cy="504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TABLE dept7 DROP COLUMN  loc  </a:t>
            </a:r>
            <a:r>
              <a:rPr kumimoji="1" lang="en-US" altLang="ko-KR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CASCADE  CONSTRAINTS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124744"/>
            <a:ext cx="35283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TRUNCATE </a:t>
            </a:r>
            <a:r>
              <a:rPr lang="ko-KR" altLang="ko-KR" b="1" dirty="0">
                <a:solidFill>
                  <a:schemeClr val="tx1"/>
                </a:solidFill>
              </a:rPr>
              <a:t>명령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67544" y="1700808"/>
            <a:ext cx="5492750" cy="432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SCOTT&gt;TRUNCATE  TABLE  dept7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2492896"/>
            <a:ext cx="54726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DROP </a:t>
            </a:r>
            <a:r>
              <a:rPr lang="ko-KR" altLang="ko-KR" b="1" dirty="0">
                <a:solidFill>
                  <a:schemeClr val="tx1"/>
                </a:solidFill>
              </a:rPr>
              <a:t>명령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67544" y="2996952"/>
            <a:ext cx="5492750" cy="432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SCOTT&gt;DROP  TABLE  dept7 ;</a:t>
            </a:r>
            <a:endParaRPr kumimoji="1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323528" y="1988840"/>
            <a:ext cx="8424936" cy="360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DML (Data Manipulation Language) : INSERT(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입력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 UPDATE(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변경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                  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DELETE(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삭제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 MERGE(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병합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DDL (Data Definition Language) : CREATE 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생성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 ALTER 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수정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            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TRUNCATE 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잘라내기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</a:t>
            </a:r>
            <a:r>
              <a:rPr kumimoji="1" lang="en-US" altLang="ko-KR" b="1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DROP 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삭제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DCL (Data Control Language) : GRANT 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권한 주기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 REVOKE 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권한 뺏기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TCL ( Transaction Control Language): COMMIT 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확정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 ROLLBACK (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취소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en-US" altLang="ko-KR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: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어떤 분류에서는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DQL (Data Query Language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라고 하기도 합니다</a:t>
            </a:r>
            <a:endParaRPr kumimoji="1" lang="ko-KR" b="1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520" y="1268760"/>
            <a:ext cx="43924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en-US" b="1" dirty="0">
                <a:solidFill>
                  <a:schemeClr val="tx1"/>
                </a:solidFill>
              </a:rPr>
              <a:t>다양한 </a:t>
            </a:r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명령어 종류들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DELETE , TRUNCATE , DROP </a:t>
            </a:r>
            <a:r>
              <a:rPr lang="ko-KR" altLang="ko-KR" b="1" dirty="0">
                <a:solidFill>
                  <a:schemeClr val="tx1"/>
                </a:solidFill>
              </a:rPr>
              <a:t>명령어의 차이점 비교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18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204863"/>
            <a:ext cx="8363022" cy="17945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6409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6-1 </a:t>
            </a:r>
            <a:r>
              <a:rPr lang="ko-KR" altLang="ko-KR" b="1" dirty="0">
                <a:solidFill>
                  <a:schemeClr val="tx1"/>
                </a:solidFill>
              </a:rPr>
              <a:t>읽기 전용 테이블로 변경하기</a:t>
            </a:r>
            <a:r>
              <a:rPr lang="en-US" altLang="ko-KR" b="1" dirty="0">
                <a:solidFill>
                  <a:schemeClr val="tx1"/>
                </a:solidFill>
              </a:rPr>
              <a:t> - 11g New Feature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23529" y="1772816"/>
            <a:ext cx="3312368" cy="43924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t_readonly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( no NUMBER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name VARCHAR2(10) 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t_readonly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 (1,'AAA');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SCOTT&gt;COMMIT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Commit complete.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1772816"/>
            <a:ext cx="5112568" cy="4392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SCOTT&gt;SELECT * FROM </a:t>
            </a:r>
            <a:r>
              <a:rPr lang="en-US" altLang="ko-KR" sz="1300" dirty="0" err="1">
                <a:solidFill>
                  <a:schemeClr val="tx1"/>
                </a:solidFill>
              </a:rPr>
              <a:t>t_readonly</a:t>
            </a:r>
            <a:r>
              <a:rPr lang="en-US" altLang="ko-KR" sz="1300" dirty="0">
                <a:solidFill>
                  <a:schemeClr val="tx1"/>
                </a:solidFill>
              </a:rPr>
              <a:t> ;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NO   NAME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---------- ----------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  1   AAA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SCOTT&gt;ALTER TABLE  </a:t>
            </a:r>
            <a:r>
              <a:rPr lang="en-US" altLang="ko-KR" sz="1300" b="1" dirty="0" err="1">
                <a:solidFill>
                  <a:schemeClr val="tx1"/>
                </a:solidFill>
              </a:rPr>
              <a:t>t_readonly</a:t>
            </a:r>
            <a:r>
              <a:rPr lang="en-US" altLang="ko-KR" sz="1300" b="1" dirty="0">
                <a:solidFill>
                  <a:schemeClr val="tx1"/>
                </a:solidFill>
              </a:rPr>
              <a:t>  read only ;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Table altered.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- </a:t>
            </a:r>
            <a:r>
              <a:rPr lang="ko-KR" altLang="ko-KR" sz="1300" b="1" dirty="0">
                <a:solidFill>
                  <a:schemeClr val="tx1"/>
                </a:solidFill>
              </a:rPr>
              <a:t>읽기 전용으로 변경된 테이블에 데이터 입력 시도함</a:t>
            </a:r>
            <a:r>
              <a:rPr lang="en-US" altLang="ko-KR" sz="1300" b="1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 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SCOTT&gt;INSERT INTO </a:t>
            </a:r>
            <a:r>
              <a:rPr lang="en-US" altLang="ko-KR" sz="1300" dirty="0" err="1">
                <a:solidFill>
                  <a:schemeClr val="tx1"/>
                </a:solidFill>
              </a:rPr>
              <a:t>t_readonly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2  VALUES (2,'BBB') ;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INSERT INTO </a:t>
            </a:r>
            <a:r>
              <a:rPr lang="en-US" altLang="ko-KR" sz="1300" dirty="0" err="1">
                <a:solidFill>
                  <a:schemeClr val="tx1"/>
                </a:solidFill>
              </a:rPr>
              <a:t>t_read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*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ERROR at line 1:</a:t>
            </a:r>
            <a:endParaRPr lang="ko-K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ORA-12081: update operation not allowed on table "SCOTT"."T_READONLY"</a:t>
            </a:r>
            <a:endParaRPr lang="ko-KR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3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136904" cy="4968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- </a:t>
            </a:r>
            <a:r>
              <a:rPr lang="ko-KR" altLang="ko-KR" sz="1500" b="1" dirty="0">
                <a:solidFill>
                  <a:schemeClr val="tx1"/>
                </a:solidFill>
              </a:rPr>
              <a:t>읽기전용으로 변경된 테이블에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</a:t>
            </a:r>
            <a:r>
              <a:rPr lang="ko-KR" altLang="ko-KR" sz="1500" b="1" dirty="0">
                <a:solidFill>
                  <a:schemeClr val="tx1"/>
                </a:solidFill>
              </a:rPr>
              <a:t> 추가 시도함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SCOTT&gt;ALTER TABLE </a:t>
            </a:r>
            <a:r>
              <a:rPr lang="en-US" altLang="ko-KR" sz="1500" dirty="0" err="1">
                <a:solidFill>
                  <a:schemeClr val="tx1"/>
                </a:solidFill>
              </a:rPr>
              <a:t>t_readonly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2  ADD (</a:t>
            </a:r>
            <a:r>
              <a:rPr lang="en-US" altLang="ko-KR" sz="1500" dirty="0" err="1">
                <a:solidFill>
                  <a:schemeClr val="tx1"/>
                </a:solidFill>
              </a:rPr>
              <a:t>tel</a:t>
            </a:r>
            <a:r>
              <a:rPr lang="en-US" altLang="ko-KR" sz="1500" dirty="0">
                <a:solidFill>
                  <a:schemeClr val="tx1"/>
                </a:solidFill>
              </a:rPr>
              <a:t> number default 111)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ALTER TABLE </a:t>
            </a:r>
            <a:r>
              <a:rPr lang="en-US" altLang="ko-KR" sz="1500" dirty="0" err="1">
                <a:solidFill>
                  <a:schemeClr val="tx1"/>
                </a:solidFill>
              </a:rPr>
              <a:t>t_readonly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*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ERROR at line 1: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ORA-12081: update operation not allowed on table "SCOTT"."T_READONLY"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- </a:t>
            </a:r>
            <a:r>
              <a:rPr lang="ko-KR" altLang="ko-KR" sz="1500" b="1" dirty="0">
                <a:solidFill>
                  <a:schemeClr val="tx1"/>
                </a:solidFill>
              </a:rPr>
              <a:t>읽기 전용인 테이블을 다시 읽기</a:t>
            </a:r>
            <a:r>
              <a:rPr lang="en-US" altLang="ko-KR" sz="1500" b="1" dirty="0">
                <a:solidFill>
                  <a:schemeClr val="tx1"/>
                </a:solidFill>
              </a:rPr>
              <a:t>/</a:t>
            </a:r>
            <a:r>
              <a:rPr lang="ko-KR" altLang="ko-KR" sz="1500" b="1" dirty="0">
                <a:solidFill>
                  <a:schemeClr val="tx1"/>
                </a:solidFill>
              </a:rPr>
              <a:t>쓰기 모드로 변경함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SQL&gt; ALTER TABLE  </a:t>
            </a:r>
            <a:r>
              <a:rPr lang="en-US" altLang="ko-KR" sz="1500" b="1" dirty="0" err="1">
                <a:solidFill>
                  <a:schemeClr val="tx1"/>
                </a:solidFill>
              </a:rPr>
              <a:t>t_readonly</a:t>
            </a:r>
            <a:r>
              <a:rPr lang="en-US" altLang="ko-KR" sz="1500" b="1" dirty="0">
                <a:solidFill>
                  <a:schemeClr val="tx1"/>
                </a:solidFill>
              </a:rPr>
              <a:t>  read  write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- </a:t>
            </a:r>
            <a:r>
              <a:rPr lang="ko-KR" altLang="ko-KR" sz="1500" b="1" dirty="0">
                <a:solidFill>
                  <a:schemeClr val="tx1"/>
                </a:solidFill>
              </a:rPr>
              <a:t>읽기 전용인 테이블은 읽기 전용 상태일 때 아래의 명령으로 삭제 가능함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SCOTT&gt;DROP TABLE </a:t>
            </a:r>
            <a:r>
              <a:rPr lang="en-US" altLang="ko-KR" sz="1500" dirty="0" err="1">
                <a:solidFill>
                  <a:schemeClr val="tx1"/>
                </a:solidFill>
              </a:rPr>
              <a:t>t_readonly</a:t>
            </a:r>
            <a:r>
              <a:rPr lang="en-US" altLang="ko-KR" sz="1500" dirty="0">
                <a:solidFill>
                  <a:schemeClr val="tx1"/>
                </a:solidFill>
              </a:rPr>
              <a:t> ;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Table dropped.</a:t>
            </a:r>
            <a:endParaRPr lang="ko-KR" altLang="ko-KR" sz="1500" dirty="0">
              <a:solidFill>
                <a:schemeClr val="tx1"/>
              </a:solidFill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3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72008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6-2. </a:t>
            </a:r>
            <a:r>
              <a:rPr lang="ko-KR" altLang="ko-KR" b="1" dirty="0">
                <a:solidFill>
                  <a:schemeClr val="tx1"/>
                </a:solidFill>
              </a:rPr>
              <a:t>가상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테이블 생성하기</a:t>
            </a:r>
            <a:r>
              <a:rPr lang="en-US" altLang="ko-KR" b="1" dirty="0">
                <a:solidFill>
                  <a:schemeClr val="tx1"/>
                </a:solidFill>
              </a:rPr>
              <a:t> (11g </a:t>
            </a:r>
            <a:r>
              <a:rPr lang="ko-KR" altLang="ko-KR" b="1" dirty="0">
                <a:solidFill>
                  <a:schemeClr val="tx1"/>
                </a:solidFill>
              </a:rPr>
              <a:t>부터 추가된 기능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4600725" cy="1666027"/>
          </a:xfrm>
          <a:prstGeom prst="rect">
            <a:avLst/>
          </a:prstGeom>
        </p:spPr>
      </p:pic>
      <p:pic>
        <p:nvPicPr>
          <p:cNvPr id="13" name="그림 12" descr="5장_p8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3789040"/>
            <a:ext cx="4983719" cy="224051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16016" y="2492896"/>
            <a:ext cx="3672408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테이블을 생성합니다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48064" y="4653136"/>
            <a:ext cx="3600400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가상 </a:t>
            </a:r>
            <a:r>
              <a:rPr lang="ko-KR" altLang="en-US" b="1" dirty="0" err="1">
                <a:solidFill>
                  <a:schemeClr val="tx1"/>
                </a:solidFill>
              </a:rPr>
              <a:t>컬럼에는</a:t>
            </a:r>
            <a:r>
              <a:rPr lang="ko-KR" altLang="en-US" b="1" dirty="0">
                <a:solidFill>
                  <a:schemeClr val="tx1"/>
                </a:solidFill>
              </a:rPr>
              <a:t> 데이터 입력 불가</a:t>
            </a:r>
          </a:p>
        </p:txBody>
      </p:sp>
    </p:spTree>
    <p:extLst>
      <p:ext uri="{BB962C8B-B14F-4D97-AF65-F5344CB8AC3E}">
        <p14:creationId xmlns:p14="http://schemas.microsoft.com/office/powerpoint/2010/main" val="3718216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10" name="그림 9" descr="5장_p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1628800"/>
            <a:ext cx="3727018" cy="1887206"/>
          </a:xfrm>
          <a:prstGeom prst="rect">
            <a:avLst/>
          </a:prstGeom>
        </p:spPr>
      </p:pic>
      <p:pic>
        <p:nvPicPr>
          <p:cNvPr id="12" name="그림 11" descr="5장_p9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2" y="3789040"/>
            <a:ext cx="2770488" cy="201646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283968" y="2204864"/>
            <a:ext cx="2736304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입력된 데이터 조회하기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75856" y="4581128"/>
            <a:ext cx="2736304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입력된 데이터 변경하기</a:t>
            </a:r>
          </a:p>
        </p:txBody>
      </p:sp>
    </p:spTree>
    <p:extLst>
      <p:ext uri="{BB962C8B-B14F-4D97-AF65-F5344CB8AC3E}">
        <p14:creationId xmlns:p14="http://schemas.microsoft.com/office/powerpoint/2010/main" val="1233287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10" name="그림 9" descr="5장_p9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4140653" cy="1240903"/>
          </a:xfrm>
          <a:prstGeom prst="rect">
            <a:avLst/>
          </a:prstGeom>
        </p:spPr>
      </p:pic>
      <p:pic>
        <p:nvPicPr>
          <p:cNvPr id="12" name="그림 11" descr="5장_p10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3140968"/>
            <a:ext cx="3593448" cy="124090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27984" y="1988840"/>
            <a:ext cx="338437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새로운 가상 </a:t>
            </a:r>
            <a:r>
              <a:rPr lang="ko-KR" altLang="en-US" b="1" dirty="0" err="1">
                <a:solidFill>
                  <a:schemeClr val="tx1"/>
                </a:solidFill>
              </a:rPr>
              <a:t>컬럼</a:t>
            </a:r>
            <a:r>
              <a:rPr lang="ko-KR" altLang="en-US" b="1" dirty="0">
                <a:solidFill>
                  <a:schemeClr val="tx1"/>
                </a:solidFill>
              </a:rPr>
              <a:t> 추가하기</a:t>
            </a:r>
          </a:p>
        </p:txBody>
      </p:sp>
    </p:spTree>
    <p:extLst>
      <p:ext uri="{BB962C8B-B14F-4D97-AF65-F5344CB8AC3E}">
        <p14:creationId xmlns:p14="http://schemas.microsoft.com/office/powerpoint/2010/main" val="97569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10" name="그림 9" descr="5장_p10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4608512" cy="38884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72000" y="2780928"/>
            <a:ext cx="3744416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가상컬럼</a:t>
            </a:r>
            <a:r>
              <a:rPr lang="ko-KR" altLang="en-US" b="1" dirty="0">
                <a:solidFill>
                  <a:schemeClr val="tx1"/>
                </a:solidFill>
              </a:rPr>
              <a:t> 내역 조회하기</a:t>
            </a:r>
          </a:p>
        </p:txBody>
      </p:sp>
    </p:spTree>
    <p:extLst>
      <p:ext uri="{BB962C8B-B14F-4D97-AF65-F5344CB8AC3E}">
        <p14:creationId xmlns:p14="http://schemas.microsoft.com/office/powerpoint/2010/main" val="762613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7344816" cy="4680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SCOTT&gt;CREATE TABLE  sales10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2  ( no      NUMBER,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3   </a:t>
            </a:r>
            <a:r>
              <a:rPr lang="en-US" altLang="ko-KR" dirty="0" err="1">
                <a:solidFill>
                  <a:schemeClr val="tx1"/>
                </a:solidFill>
              </a:rPr>
              <a:t>pcode</a:t>
            </a:r>
            <a:r>
              <a:rPr lang="en-US" altLang="ko-KR" dirty="0">
                <a:solidFill>
                  <a:schemeClr val="tx1"/>
                </a:solidFill>
              </a:rPr>
              <a:t>   CHAR(4),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4   </a:t>
            </a:r>
            <a:r>
              <a:rPr lang="en-US" altLang="ko-KR" dirty="0" err="1">
                <a:solidFill>
                  <a:schemeClr val="tx1"/>
                </a:solidFill>
              </a:rPr>
              <a:t>pdate</a:t>
            </a:r>
            <a:r>
              <a:rPr lang="en-US" altLang="ko-KR" dirty="0">
                <a:solidFill>
                  <a:schemeClr val="tx1"/>
                </a:solidFill>
              </a:rPr>
              <a:t>   CHAR(8),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5   </a:t>
            </a:r>
            <a:r>
              <a:rPr lang="en-US" altLang="ko-KR" dirty="0" err="1">
                <a:solidFill>
                  <a:schemeClr val="tx1"/>
                </a:solidFill>
              </a:rPr>
              <a:t>pqty</a:t>
            </a:r>
            <a:r>
              <a:rPr lang="en-US" altLang="ko-KR" dirty="0">
                <a:solidFill>
                  <a:schemeClr val="tx1"/>
                </a:solidFill>
              </a:rPr>
              <a:t>    NUMBER,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6   </a:t>
            </a:r>
            <a:r>
              <a:rPr lang="en-US" altLang="ko-KR" dirty="0" err="1">
                <a:solidFill>
                  <a:schemeClr val="tx1"/>
                </a:solidFill>
              </a:rPr>
              <a:t>pbungi</a:t>
            </a:r>
            <a:r>
              <a:rPr lang="en-US" altLang="ko-KR" dirty="0">
                <a:solidFill>
                  <a:schemeClr val="tx1"/>
                </a:solidFill>
              </a:rPr>
              <a:t>  NUMBER(1)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7   GENERATED ALWAYS  AS 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8    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9    CASE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10      WHEN  SUBSTR(pdate,5,2)  IN  ('01','02','03')  THEN  1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11      WHEN  SUBSTR(pdate,5,2)  IN  ('04','05','06')  THEN  2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12      WHEN  SUBSTR(pdate,5,2)  IN  ('07','08','09')  THEN  3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13      ELSE  4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14    END ) virtual );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1844824"/>
            <a:ext cx="3744416" cy="1440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조건절로</a:t>
            </a:r>
            <a:r>
              <a:rPr lang="ko-KR" altLang="en-US" b="1" dirty="0">
                <a:solidFill>
                  <a:schemeClr val="tx1"/>
                </a:solidFill>
              </a:rPr>
              <a:t> 가상 </a:t>
            </a:r>
            <a:r>
              <a:rPr lang="ko-KR" altLang="en-US" b="1" dirty="0" err="1">
                <a:solidFill>
                  <a:schemeClr val="tx1"/>
                </a:solidFill>
              </a:rPr>
              <a:t>컬럼</a:t>
            </a:r>
            <a:r>
              <a:rPr lang="ko-KR" altLang="en-US" b="1" dirty="0">
                <a:solidFill>
                  <a:schemeClr val="tx1"/>
                </a:solidFill>
              </a:rPr>
              <a:t> 생성하기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입력 후 테스트 하는 것은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교재를 참고하세요</a:t>
            </a:r>
          </a:p>
        </p:txBody>
      </p:sp>
    </p:spTree>
    <p:extLst>
      <p:ext uri="{BB962C8B-B14F-4D97-AF65-F5344CB8AC3E}">
        <p14:creationId xmlns:p14="http://schemas.microsoft.com/office/powerpoint/2010/main" val="3362190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544" y="1124744"/>
            <a:ext cx="59766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7. Data Dictionary ( </a:t>
            </a:r>
            <a:r>
              <a:rPr lang="ko-KR" altLang="ko-KR" b="1" dirty="0">
                <a:solidFill>
                  <a:schemeClr val="tx1"/>
                </a:solidFill>
              </a:rPr>
              <a:t>데이터 </a:t>
            </a:r>
            <a:r>
              <a:rPr lang="ko-KR" altLang="ko-KR" b="1" dirty="0" err="1">
                <a:solidFill>
                  <a:schemeClr val="tx1"/>
                </a:solidFill>
              </a:rPr>
              <a:t>딕셔너리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916832"/>
            <a:ext cx="8064896" cy="288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 err="1">
                <a:solidFill>
                  <a:schemeClr val="tx1"/>
                </a:solidFill>
              </a:rPr>
              <a:t>오라클</a:t>
            </a:r>
            <a:r>
              <a:rPr lang="ko-KR" altLang="ko-KR" dirty="0">
                <a:solidFill>
                  <a:schemeClr val="tx1"/>
                </a:solidFill>
              </a:rPr>
              <a:t> 데이터베이스의 메모리 구조와 파일에 대한 구조 정보들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각 오브젝트들이 사용하고 있는 공간들의 정보들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제약 조건 정보들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사용자에 대한 정보들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권한이나 프로파일</a:t>
            </a:r>
            <a:r>
              <a:rPr lang="en-US" altLang="ko-KR" dirty="0">
                <a:solidFill>
                  <a:schemeClr val="tx1"/>
                </a:solidFill>
              </a:rPr>
              <a:t> , </a:t>
            </a:r>
            <a:r>
              <a:rPr lang="ko-KR" altLang="ko-KR" dirty="0" err="1">
                <a:solidFill>
                  <a:schemeClr val="tx1"/>
                </a:solidFill>
              </a:rPr>
              <a:t>롤에</a:t>
            </a:r>
            <a:r>
              <a:rPr lang="ko-KR" altLang="ko-KR" dirty="0">
                <a:solidFill>
                  <a:schemeClr val="tx1"/>
                </a:solidFill>
              </a:rPr>
              <a:t> 대한 정보들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* </a:t>
            </a:r>
            <a:r>
              <a:rPr lang="ko-KR" altLang="ko-KR" dirty="0">
                <a:solidFill>
                  <a:schemeClr val="tx1"/>
                </a:solidFill>
              </a:rPr>
              <a:t>감사</a:t>
            </a:r>
            <a:r>
              <a:rPr lang="en-US" altLang="ko-KR" dirty="0">
                <a:solidFill>
                  <a:schemeClr val="tx1"/>
                </a:solidFill>
              </a:rPr>
              <a:t>(Audit) </a:t>
            </a:r>
            <a:r>
              <a:rPr lang="ko-KR" altLang="ko-KR" dirty="0">
                <a:solidFill>
                  <a:schemeClr val="tx1"/>
                </a:solidFill>
              </a:rPr>
              <a:t>에 대한 정보들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99592" y="1268760"/>
            <a:ext cx="302433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 Data Dictionary </a:t>
            </a:r>
            <a:r>
              <a:rPr lang="ko-KR" altLang="en-US" b="1" dirty="0">
                <a:solidFill>
                  <a:schemeClr val="tx1"/>
                </a:solidFill>
              </a:rPr>
              <a:t>의 종류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990725"/>
            <a:ext cx="7038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39604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CREATE - </a:t>
            </a:r>
            <a:r>
              <a:rPr lang="ko-KR" altLang="ko-KR" b="1" dirty="0">
                <a:solidFill>
                  <a:schemeClr val="tx1"/>
                </a:solidFill>
              </a:rPr>
              <a:t>새로 생성하라</a:t>
            </a:r>
            <a:r>
              <a:rPr lang="en-US" altLang="ko-KR" b="1" dirty="0">
                <a:solidFill>
                  <a:schemeClr val="tx1"/>
                </a:solidFill>
              </a:rPr>
              <a:t> !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700808"/>
            <a:ext cx="30243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ko-KR" altLang="ko-KR" b="1" dirty="0">
                <a:solidFill>
                  <a:schemeClr val="tx1"/>
                </a:solidFill>
              </a:rPr>
              <a:t>일반 테이블 생성하기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5장_p2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795" y="2564904"/>
            <a:ext cx="2494733" cy="1499424"/>
          </a:xfrm>
          <a:prstGeom prst="rect">
            <a:avLst/>
          </a:prstGeom>
        </p:spPr>
      </p:pic>
      <p:sp>
        <p:nvSpPr>
          <p:cNvPr id="319490" name="AutoShape 2"/>
          <p:cNvSpPr>
            <a:spLocks noChangeArrowheads="1"/>
          </p:cNvSpPr>
          <p:nvPr/>
        </p:nvSpPr>
        <p:spPr bwMode="auto">
          <a:xfrm>
            <a:off x="4004099" y="3212976"/>
            <a:ext cx="382588" cy="238125"/>
          </a:xfrm>
          <a:prstGeom prst="rightArrow">
            <a:avLst>
              <a:gd name="adj1" fmla="val 50000"/>
              <a:gd name="adj2" fmla="val 40167"/>
            </a:avLst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 descr="5장_p2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0163" y="2708920"/>
            <a:ext cx="2368101" cy="120325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19672" y="2060848"/>
            <a:ext cx="5544616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Static Dictionary TEST</a:t>
            </a:r>
            <a:r>
              <a:rPr lang="ko-KR" altLang="en-US" b="1" dirty="0">
                <a:solidFill>
                  <a:schemeClr val="tx1"/>
                </a:solidFill>
              </a:rPr>
              <a:t>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교재 </a:t>
            </a:r>
            <a:r>
              <a:rPr lang="en-US" altLang="ko-KR" b="1" dirty="0">
                <a:solidFill>
                  <a:schemeClr val="tx1"/>
                </a:solidFill>
              </a:rPr>
              <a:t>P.289 – P.290 </a:t>
            </a:r>
            <a:r>
              <a:rPr lang="ko-KR" altLang="en-US" b="1" dirty="0">
                <a:solidFill>
                  <a:schemeClr val="tx1"/>
                </a:solidFill>
              </a:rPr>
              <a:t>의 실습을 참고하세요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052736"/>
            <a:ext cx="33123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연습문제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628800"/>
            <a:ext cx="56166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아래와 같은 구조의 일반 테이블을 생성하세요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 descr="5장_p23_연습문제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2564904"/>
            <a:ext cx="6696744" cy="28083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640960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ko-KR" b="1" dirty="0">
                <a:solidFill>
                  <a:schemeClr val="tx1"/>
                </a:solidFill>
              </a:rPr>
              <a:t>위</a:t>
            </a:r>
            <a:r>
              <a:rPr lang="en-US" altLang="ko-KR" b="1" dirty="0">
                <a:solidFill>
                  <a:schemeClr val="tx1"/>
                </a:solidFill>
              </a:rPr>
              <a:t> 1</a:t>
            </a:r>
            <a:r>
              <a:rPr lang="ko-KR" altLang="ko-KR" b="1" dirty="0">
                <a:solidFill>
                  <a:schemeClr val="tx1"/>
                </a:solidFill>
              </a:rPr>
              <a:t>번 문제에서 생성한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new_emp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테이블에서</a:t>
            </a:r>
            <a:r>
              <a:rPr lang="en-US" altLang="ko-KR" b="1" dirty="0">
                <a:solidFill>
                  <a:schemeClr val="tx1"/>
                </a:solidFill>
              </a:rPr>
              <a:t> NO , NAME , HIREDATE </a:t>
            </a:r>
            <a:r>
              <a:rPr lang="ko-KR" altLang="ko-KR" b="1" dirty="0" err="1">
                <a:solidFill>
                  <a:schemeClr val="tx1"/>
                </a:solidFill>
              </a:rPr>
              <a:t>컬럼만</a:t>
            </a:r>
            <a:r>
              <a:rPr lang="ko-KR" altLang="ko-KR" b="1" dirty="0">
                <a:solidFill>
                  <a:schemeClr val="tx1"/>
                </a:solidFill>
              </a:rPr>
              <a:t> 가져와서 아래 그림과 같이</a:t>
            </a:r>
            <a:r>
              <a:rPr lang="en-US" altLang="ko-KR" b="1" dirty="0">
                <a:solidFill>
                  <a:schemeClr val="tx1"/>
                </a:solidFill>
              </a:rPr>
              <a:t> new_emp2 </a:t>
            </a:r>
            <a:r>
              <a:rPr lang="ko-KR" altLang="ko-KR" b="1" dirty="0">
                <a:solidFill>
                  <a:schemeClr val="tx1"/>
                </a:solidFill>
              </a:rPr>
              <a:t>테이블을 생성하는 쿼리를 쓰세요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23_연습문제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2492896"/>
            <a:ext cx="5328592" cy="2664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196752"/>
            <a:ext cx="8496944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ko-KR" b="1" dirty="0">
                <a:solidFill>
                  <a:schemeClr val="tx1"/>
                </a:solidFill>
              </a:rPr>
              <a:t>위</a:t>
            </a:r>
            <a:r>
              <a:rPr lang="en-US" altLang="ko-KR" b="1" dirty="0">
                <a:solidFill>
                  <a:schemeClr val="tx1"/>
                </a:solidFill>
              </a:rPr>
              <a:t> 2</a:t>
            </a:r>
            <a:r>
              <a:rPr lang="ko-KR" altLang="ko-KR" b="1" dirty="0">
                <a:solidFill>
                  <a:schemeClr val="tx1"/>
                </a:solidFill>
              </a:rPr>
              <a:t>번 문제에서 생성한</a:t>
            </a:r>
            <a:r>
              <a:rPr lang="en-US" altLang="ko-KR" b="1" dirty="0">
                <a:solidFill>
                  <a:schemeClr val="tx1"/>
                </a:solidFill>
              </a:rPr>
              <a:t> new_emp2 </a:t>
            </a:r>
            <a:r>
              <a:rPr lang="ko-KR" altLang="ko-KR" b="1" dirty="0">
                <a:solidFill>
                  <a:schemeClr val="tx1"/>
                </a:solidFill>
              </a:rPr>
              <a:t>테이블과 동일한 구조의 테이블을</a:t>
            </a:r>
            <a:r>
              <a:rPr lang="en-US" altLang="ko-KR" b="1" dirty="0">
                <a:solidFill>
                  <a:schemeClr val="tx1"/>
                </a:solidFill>
              </a:rPr>
              <a:t> new_emp3 </a:t>
            </a:r>
            <a:r>
              <a:rPr lang="ko-KR" altLang="ko-KR" b="1" dirty="0">
                <a:solidFill>
                  <a:schemeClr val="tx1"/>
                </a:solidFill>
              </a:rPr>
              <a:t>이름으로 생성하되 테이블 구조만 가져오고 데이터는 가져오지 않도록 하는 쿼리를 쓰세요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2492896"/>
            <a:ext cx="7776864" cy="33843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784976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ko-KR" b="1" dirty="0">
                <a:solidFill>
                  <a:schemeClr val="tx1"/>
                </a:solidFill>
              </a:rPr>
              <a:t>위</a:t>
            </a:r>
            <a:r>
              <a:rPr lang="en-US" altLang="ko-KR" b="1" dirty="0">
                <a:solidFill>
                  <a:schemeClr val="tx1"/>
                </a:solidFill>
              </a:rPr>
              <a:t> 2</a:t>
            </a:r>
            <a:r>
              <a:rPr lang="ko-KR" altLang="ko-KR" b="1" dirty="0">
                <a:solidFill>
                  <a:schemeClr val="tx1"/>
                </a:solidFill>
              </a:rPr>
              <a:t>번 문제에서 생성한 </a:t>
            </a:r>
            <a:r>
              <a:rPr lang="en-US" altLang="ko-KR" b="1" dirty="0">
                <a:solidFill>
                  <a:schemeClr val="tx1"/>
                </a:solidFill>
              </a:rPr>
              <a:t>new_emp2 </a:t>
            </a:r>
            <a:r>
              <a:rPr lang="ko-KR" altLang="ko-KR" b="1" dirty="0">
                <a:solidFill>
                  <a:schemeClr val="tx1"/>
                </a:solidFill>
              </a:rPr>
              <a:t>테이블에</a:t>
            </a:r>
            <a:r>
              <a:rPr lang="en-US" altLang="ko-KR" b="1" dirty="0">
                <a:solidFill>
                  <a:schemeClr val="tx1"/>
                </a:solidFill>
              </a:rPr>
              <a:t> DATE </a:t>
            </a:r>
            <a:r>
              <a:rPr lang="ko-KR" altLang="ko-KR" b="1" dirty="0">
                <a:solidFill>
                  <a:schemeClr val="tx1"/>
                </a:solidFill>
              </a:rPr>
              <a:t>타입을 가진</a:t>
            </a:r>
            <a:r>
              <a:rPr lang="en-US" altLang="ko-KR" b="1" dirty="0">
                <a:solidFill>
                  <a:schemeClr val="tx1"/>
                </a:solidFill>
              </a:rPr>
              <a:t> BIRTHDAY </a:t>
            </a:r>
            <a:r>
              <a:rPr lang="ko-KR" altLang="ko-KR" b="1" dirty="0" err="1">
                <a:solidFill>
                  <a:schemeClr val="tx1"/>
                </a:solidFill>
              </a:rPr>
              <a:t>컬럼을</a:t>
            </a:r>
            <a:r>
              <a:rPr lang="ko-KR" altLang="ko-KR" b="1" dirty="0">
                <a:solidFill>
                  <a:schemeClr val="tx1"/>
                </a:solidFill>
              </a:rPr>
              <a:t> 추가하는 쿼리를 쓰세요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해당 </a:t>
            </a:r>
            <a:r>
              <a:rPr lang="ko-KR" altLang="ko-KR" b="1" dirty="0" err="1">
                <a:solidFill>
                  <a:schemeClr val="tx1"/>
                </a:solidFill>
              </a:rPr>
              <a:t>컬럼이</a:t>
            </a:r>
            <a:r>
              <a:rPr lang="ko-KR" altLang="ko-KR" b="1" dirty="0">
                <a:solidFill>
                  <a:schemeClr val="tx1"/>
                </a:solidFill>
              </a:rPr>
              <a:t> 추가될 때 기본값으로 현재날짜</a:t>
            </a:r>
            <a:r>
              <a:rPr lang="en-US" altLang="ko-KR" b="1" dirty="0">
                <a:solidFill>
                  <a:schemeClr val="tx1"/>
                </a:solidFill>
              </a:rPr>
              <a:t> ( SYSDATE ) </a:t>
            </a:r>
            <a:r>
              <a:rPr lang="ko-KR" altLang="ko-KR" b="1" dirty="0">
                <a:solidFill>
                  <a:schemeClr val="tx1"/>
                </a:solidFill>
              </a:rPr>
              <a:t>가 자동으로 입력되도록 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24_연습문제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2780928"/>
            <a:ext cx="7056784" cy="30963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6516216" y="3284984"/>
            <a:ext cx="1440160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640960" cy="49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5. </a:t>
            </a:r>
            <a:r>
              <a:rPr lang="ko-KR" altLang="ko-KR" sz="1500" b="1" dirty="0">
                <a:solidFill>
                  <a:schemeClr val="tx1"/>
                </a:solidFill>
              </a:rPr>
              <a:t>위</a:t>
            </a:r>
            <a:r>
              <a:rPr lang="en-US" altLang="ko-KR" sz="1500" b="1" dirty="0">
                <a:solidFill>
                  <a:schemeClr val="tx1"/>
                </a:solidFill>
              </a:rPr>
              <a:t> 4</a:t>
            </a:r>
            <a:r>
              <a:rPr lang="ko-KR" altLang="ko-KR" sz="1500" b="1" dirty="0">
                <a:solidFill>
                  <a:schemeClr val="tx1"/>
                </a:solidFill>
              </a:rPr>
              <a:t>번 문제에서 생성한</a:t>
            </a:r>
            <a:r>
              <a:rPr lang="en-US" altLang="ko-KR" sz="1500" b="1" dirty="0">
                <a:solidFill>
                  <a:schemeClr val="tx1"/>
                </a:solidFill>
              </a:rPr>
              <a:t> new_emp2 </a:t>
            </a:r>
            <a:r>
              <a:rPr lang="ko-KR" altLang="ko-KR" sz="1500" b="1" dirty="0">
                <a:solidFill>
                  <a:schemeClr val="tx1"/>
                </a:solidFill>
              </a:rPr>
              <a:t>테이블의</a:t>
            </a:r>
            <a:r>
              <a:rPr lang="en-US" altLang="ko-KR" sz="1500" b="1" dirty="0">
                <a:solidFill>
                  <a:schemeClr val="tx1"/>
                </a:solidFill>
              </a:rPr>
              <a:t> BIRTHDAY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</a:t>
            </a:r>
            <a:r>
              <a:rPr lang="ko-KR" altLang="ko-KR" sz="1500" b="1" dirty="0">
                <a:solidFill>
                  <a:schemeClr val="tx1"/>
                </a:solidFill>
              </a:rPr>
              <a:t> 이름을</a:t>
            </a:r>
            <a:r>
              <a:rPr lang="en-US" altLang="ko-KR" sz="1500" b="1" dirty="0">
                <a:solidFill>
                  <a:schemeClr val="tx1"/>
                </a:solidFill>
              </a:rPr>
              <a:t> BIRTH </a:t>
            </a:r>
            <a:r>
              <a:rPr lang="ko-KR" altLang="ko-KR" sz="1500" b="1" dirty="0">
                <a:solidFill>
                  <a:schemeClr val="tx1"/>
                </a:solidFill>
              </a:rPr>
              <a:t>로 변경하는 쿼리를 쓰세요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6. </a:t>
            </a:r>
            <a:r>
              <a:rPr lang="ko-KR" altLang="ko-KR" sz="1500" b="1" dirty="0">
                <a:solidFill>
                  <a:schemeClr val="tx1"/>
                </a:solidFill>
              </a:rPr>
              <a:t>위</a:t>
            </a:r>
            <a:r>
              <a:rPr lang="en-US" altLang="ko-KR" sz="1500" b="1" dirty="0">
                <a:solidFill>
                  <a:schemeClr val="tx1"/>
                </a:solidFill>
              </a:rPr>
              <a:t> 4</a:t>
            </a:r>
            <a:r>
              <a:rPr lang="ko-KR" altLang="ko-KR" sz="1500" b="1" dirty="0">
                <a:solidFill>
                  <a:schemeClr val="tx1"/>
                </a:solidFill>
              </a:rPr>
              <a:t>번 문제에서 생성한</a:t>
            </a:r>
            <a:r>
              <a:rPr lang="en-US" altLang="ko-KR" sz="1500" b="1" dirty="0">
                <a:solidFill>
                  <a:schemeClr val="tx1"/>
                </a:solidFill>
              </a:rPr>
              <a:t> new_emp2 </a:t>
            </a:r>
            <a:r>
              <a:rPr lang="ko-KR" altLang="ko-KR" sz="1500" b="1" dirty="0">
                <a:solidFill>
                  <a:schemeClr val="tx1"/>
                </a:solidFill>
              </a:rPr>
              <a:t>테이블의</a:t>
            </a:r>
            <a:r>
              <a:rPr lang="en-US" altLang="ko-KR" sz="1500" b="1" dirty="0">
                <a:solidFill>
                  <a:schemeClr val="tx1"/>
                </a:solidFill>
              </a:rPr>
              <a:t> NO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컬럼의</a:t>
            </a:r>
            <a:r>
              <a:rPr lang="ko-KR" altLang="ko-KR" sz="1500" b="1" dirty="0">
                <a:solidFill>
                  <a:schemeClr val="tx1"/>
                </a:solidFill>
              </a:rPr>
              <a:t> 길이를</a:t>
            </a:r>
            <a:r>
              <a:rPr lang="en-US" altLang="ko-KR" sz="1500" b="1" dirty="0">
                <a:solidFill>
                  <a:schemeClr val="tx1"/>
                </a:solidFill>
              </a:rPr>
              <a:t> NUMBER(7) </a:t>
            </a:r>
            <a:r>
              <a:rPr lang="ko-KR" altLang="ko-KR" sz="1500" b="1" dirty="0">
                <a:solidFill>
                  <a:schemeClr val="tx1"/>
                </a:solidFill>
              </a:rPr>
              <a:t>로 변경하는 쿼리를 쓰세요</a:t>
            </a:r>
            <a:r>
              <a:rPr lang="en-US" altLang="ko-KR" sz="1500" b="1" dirty="0">
                <a:solidFill>
                  <a:schemeClr val="tx1"/>
                </a:solidFill>
              </a:rPr>
              <a:t>.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7. new_emp2 </a:t>
            </a:r>
            <a:r>
              <a:rPr lang="ko-KR" altLang="ko-KR" sz="1500" b="1" dirty="0">
                <a:solidFill>
                  <a:schemeClr val="tx1"/>
                </a:solidFill>
              </a:rPr>
              <a:t>테이블의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</a:t>
            </a:r>
            <a:r>
              <a:rPr lang="ko-KR" altLang="ko-KR" sz="1500" b="1" dirty="0">
                <a:solidFill>
                  <a:schemeClr val="tx1"/>
                </a:solidFill>
              </a:rPr>
              <a:t> 중에서</a:t>
            </a:r>
            <a:r>
              <a:rPr lang="en-US" altLang="ko-KR" sz="1500" b="1" dirty="0">
                <a:solidFill>
                  <a:schemeClr val="tx1"/>
                </a:solidFill>
              </a:rPr>
              <a:t> BIRTH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컬럼을</a:t>
            </a:r>
            <a:r>
              <a:rPr lang="ko-KR" altLang="ko-KR" sz="1500" b="1" dirty="0">
                <a:solidFill>
                  <a:schemeClr val="tx1"/>
                </a:solidFill>
              </a:rPr>
              <a:t> 삭제하는 쿼리를 쓰세요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8. new_emp2 </a:t>
            </a:r>
            <a:r>
              <a:rPr lang="ko-KR" altLang="ko-KR" sz="1500" b="1" dirty="0">
                <a:solidFill>
                  <a:schemeClr val="tx1"/>
                </a:solidFill>
              </a:rPr>
              <a:t>테이블의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컬럼은</a:t>
            </a:r>
            <a:r>
              <a:rPr lang="ko-KR" altLang="ko-KR" sz="1500" b="1" dirty="0">
                <a:solidFill>
                  <a:schemeClr val="tx1"/>
                </a:solidFill>
              </a:rPr>
              <a:t> 남겨 놓고 데이터만 지우는 쿼리를 쓰세요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9. new_emp2 </a:t>
            </a:r>
            <a:r>
              <a:rPr lang="ko-KR" altLang="ko-KR" sz="1500" b="1" dirty="0">
                <a:solidFill>
                  <a:schemeClr val="tx1"/>
                </a:solidFill>
              </a:rPr>
              <a:t>테이블을 완전히 삭제하는 쿼리를 쓰세요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10. </a:t>
            </a:r>
            <a:r>
              <a:rPr lang="ko-KR" altLang="ko-KR" sz="1500" b="1" dirty="0">
                <a:solidFill>
                  <a:schemeClr val="tx1"/>
                </a:solidFill>
              </a:rPr>
              <a:t>데이터 </a:t>
            </a:r>
            <a:r>
              <a:rPr lang="ko-KR" altLang="ko-KR" sz="1500" b="1" dirty="0" err="1">
                <a:solidFill>
                  <a:schemeClr val="tx1"/>
                </a:solidFill>
              </a:rPr>
              <a:t>딕셔너리</a:t>
            </a:r>
            <a:r>
              <a:rPr lang="ko-KR" altLang="ko-KR" sz="1500" b="1" dirty="0">
                <a:solidFill>
                  <a:schemeClr val="tx1"/>
                </a:solidFill>
              </a:rPr>
              <a:t> 종류와 특징을 간단하게 쓰세요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6409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Check Your Self !!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0040" y="1700808"/>
            <a:ext cx="9036496" cy="295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1.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en-US" altLang="ko-KR" sz="1500" dirty="0">
                <a:solidFill>
                  <a:schemeClr val="tx1"/>
                </a:solidFill>
              </a:rPr>
              <a:t>CREATE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사용해서 테이블을 생성할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en-US" altLang="ko-KR" sz="1500" dirty="0">
                <a:solidFill>
                  <a:schemeClr val="tx1"/>
                </a:solidFill>
              </a:rPr>
              <a:t>ALTER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사용해서 테이블을 수정할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en-US" altLang="ko-KR" sz="1500" dirty="0">
                <a:solidFill>
                  <a:schemeClr val="tx1"/>
                </a:solidFill>
              </a:rPr>
              <a:t>DROP </a:t>
            </a:r>
            <a:r>
              <a:rPr lang="ko-KR" altLang="ko-KR" sz="1500" dirty="0">
                <a:solidFill>
                  <a:schemeClr val="tx1"/>
                </a:solidFill>
              </a:rPr>
              <a:t>과</a:t>
            </a:r>
            <a:r>
              <a:rPr lang="en-US" altLang="ko-KR" sz="1500" dirty="0">
                <a:solidFill>
                  <a:schemeClr val="tx1"/>
                </a:solidFill>
              </a:rPr>
              <a:t> TRUNCATE </a:t>
            </a:r>
            <a:r>
              <a:rPr lang="ko-KR" altLang="ko-KR" sz="1500" dirty="0">
                <a:solidFill>
                  <a:schemeClr val="tx1"/>
                </a:solidFill>
              </a:rPr>
              <a:t>문장을 사용할 수 있는가</a:t>
            </a:r>
            <a:r>
              <a:rPr lang="en-US" altLang="ko-KR" sz="1500" dirty="0">
                <a:solidFill>
                  <a:schemeClr val="tx1"/>
                </a:solidFill>
              </a:rPr>
              <a:t>?- ------------------------------(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4.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en-US" altLang="ko-KR" sz="1500" dirty="0">
                <a:solidFill>
                  <a:schemeClr val="tx1"/>
                </a:solidFill>
              </a:rPr>
              <a:t>Static Dictionary </a:t>
            </a:r>
            <a:r>
              <a:rPr lang="ko-KR" altLang="ko-KR" sz="1500" dirty="0">
                <a:solidFill>
                  <a:schemeClr val="tx1"/>
                </a:solidFill>
              </a:rPr>
              <a:t>를 잘 이해하고 설명할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--------------------------( YES / NO )</a:t>
            </a:r>
            <a:endParaRPr lang="ko-KR" altLang="ko-KR" sz="1500" dirty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5. </a:t>
            </a:r>
            <a:r>
              <a:rPr lang="ko-KR" altLang="ko-KR" sz="1500" dirty="0">
                <a:solidFill>
                  <a:schemeClr val="tx1"/>
                </a:solidFill>
              </a:rPr>
              <a:t>나는 </a:t>
            </a:r>
            <a:r>
              <a:rPr lang="en-US" altLang="ko-KR" sz="1500" dirty="0">
                <a:solidFill>
                  <a:schemeClr val="tx1"/>
                </a:solidFill>
              </a:rPr>
              <a:t>Dynamic Dictionary View </a:t>
            </a:r>
            <a:r>
              <a:rPr lang="ko-KR" altLang="ko-KR" sz="1500" dirty="0">
                <a:solidFill>
                  <a:schemeClr val="tx1"/>
                </a:solidFill>
              </a:rPr>
              <a:t>를 활용하여 데이터를 조회할 수 있는가</a:t>
            </a:r>
            <a:r>
              <a:rPr lang="en-US" altLang="ko-KR" sz="1500" dirty="0">
                <a:solidFill>
                  <a:schemeClr val="tx1"/>
                </a:solidFill>
              </a:rPr>
              <a:t>? ---------( YES / NO )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196752"/>
            <a:ext cx="62646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기본 입력 값을 설정하면서 생성하기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2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916832"/>
            <a:ext cx="3795957" cy="1370164"/>
          </a:xfrm>
          <a:prstGeom prst="rect">
            <a:avLst/>
          </a:prstGeom>
        </p:spPr>
      </p:pic>
      <p:pic>
        <p:nvPicPr>
          <p:cNvPr id="13" name="그림 12" descr="5장_p3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36" y="3645024"/>
            <a:ext cx="3179814" cy="18872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196752"/>
            <a:ext cx="41764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</a:t>
            </a:r>
            <a:r>
              <a:rPr lang="ko-KR" altLang="ko-KR" b="1" dirty="0">
                <a:solidFill>
                  <a:schemeClr val="tx1"/>
                </a:solidFill>
              </a:rPr>
              <a:t>한글 이름으로 테이블 생성하기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3051696" cy="129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10632"/>
            <a:ext cx="7471172" cy="496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57606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4) Global Temporary Table (</a:t>
            </a:r>
            <a:r>
              <a:rPr lang="ko-KR" altLang="ko-KR" b="1" dirty="0">
                <a:solidFill>
                  <a:schemeClr val="tx1"/>
                </a:solidFill>
              </a:rPr>
              <a:t>임시 테이블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생성하기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268760"/>
            <a:ext cx="8496944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 Oracle 8 </a:t>
            </a:r>
            <a:r>
              <a:rPr lang="ko-KR" altLang="en-US" b="1" dirty="0">
                <a:solidFill>
                  <a:schemeClr val="tx1"/>
                </a:solidFill>
              </a:rPr>
              <a:t>버전부터 등장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실제 데이터를 저장하지 않고 테스트 등 임시 용도로 사용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리두</a:t>
            </a:r>
            <a:r>
              <a:rPr lang="ko-KR" altLang="en-US" b="1" dirty="0">
                <a:solidFill>
                  <a:schemeClr val="tx1"/>
                </a:solidFill>
              </a:rPr>
              <a:t> 데이터 생성 안 해서 속도 빠름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작업 마치면 데이터를 자동으로 지우게 됨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세션 별로 만들어져서 다른 사용자의 데이터를 볼 수 없음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1520" y="3861048"/>
            <a:ext cx="4824536" cy="1584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CREATE GLOBAL TEMPORARY TABLE 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테이블명</a:t>
            </a:r>
            <a:endParaRPr kumimoji="1" lang="ko-KR" altLang="en-US" sz="15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 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 타입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</a:t>
            </a:r>
            <a:r>
              <a:rPr kumimoji="1" lang="ko-KR" altLang="en-US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데이터 타입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……,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 COMMIT [ delete | preserve ] ROWS ;</a:t>
            </a:r>
            <a:endParaRPr kumimoji="1" lang="en-US" altLang="ko-KR" sz="15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92080" y="4077072"/>
            <a:ext cx="3456384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ON COMMIT delete ROWS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ON COMMIT preserve ROWS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3608" y="1556792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세  </a:t>
            </a:r>
            <a:r>
              <a:rPr lang="ko-KR" altLang="en-US" b="1" dirty="0" err="1">
                <a:solidFill>
                  <a:schemeClr val="tx1"/>
                </a:solidFill>
              </a:rPr>
              <a:t>션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5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2132856"/>
            <a:ext cx="3386632" cy="2787723"/>
          </a:xfrm>
          <a:prstGeom prst="rect">
            <a:avLst/>
          </a:prstGeom>
        </p:spPr>
      </p:pic>
      <p:pic>
        <p:nvPicPr>
          <p:cNvPr id="13" name="그림 12" descr="5장_p5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0072" y="2132856"/>
            <a:ext cx="2356854" cy="111595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860032" y="1556792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세  </a:t>
            </a:r>
            <a:r>
              <a:rPr lang="ko-KR" altLang="en-US" b="1" dirty="0" err="1">
                <a:solidFill>
                  <a:schemeClr val="tx1"/>
                </a:solidFill>
              </a:rPr>
              <a:t>션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8024" y="3717032"/>
            <a:ext cx="3672408" cy="1440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세션 </a:t>
            </a:r>
            <a:r>
              <a:rPr lang="en-US" altLang="ko-KR" b="1" dirty="0">
                <a:solidFill>
                  <a:schemeClr val="tx1"/>
                </a:solidFill>
              </a:rPr>
              <a:t>1 </a:t>
            </a:r>
            <a:r>
              <a:rPr lang="ko-KR" altLang="en-US" b="1" dirty="0">
                <a:solidFill>
                  <a:schemeClr val="tx1"/>
                </a:solidFill>
              </a:rPr>
              <a:t>에서 하는 작업이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세션  </a:t>
            </a:r>
            <a:r>
              <a:rPr lang="en-US" altLang="ko-KR" b="1" dirty="0">
                <a:solidFill>
                  <a:schemeClr val="tx1"/>
                </a:solidFill>
              </a:rPr>
              <a:t>2 </a:t>
            </a:r>
            <a:r>
              <a:rPr lang="ko-KR" altLang="en-US" b="1" dirty="0">
                <a:solidFill>
                  <a:schemeClr val="tx1"/>
                </a:solidFill>
              </a:rPr>
              <a:t>에서 안 보임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DDL </a:t>
            </a:r>
            <a:r>
              <a:rPr lang="ko-KR" altLang="en-US" sz="2000" b="1" dirty="0">
                <a:solidFill>
                  <a:schemeClr val="tx1"/>
                </a:solidFill>
              </a:rPr>
              <a:t>명령과 </a:t>
            </a:r>
            <a:r>
              <a:rPr lang="ko-KR" altLang="en-US" sz="20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000" b="1" dirty="0">
                <a:solidFill>
                  <a:schemeClr val="tx1"/>
                </a:solidFill>
              </a:rPr>
              <a:t> 배웁니다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268760"/>
            <a:ext cx="4320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ON COMMIT delete ROWS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5장_p6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1988840"/>
            <a:ext cx="2964859" cy="293326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283968" y="3212976"/>
            <a:ext cx="3672408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COMMIT </a:t>
            </a:r>
            <a:r>
              <a:rPr lang="ko-KR" altLang="en-US" b="1" dirty="0">
                <a:solidFill>
                  <a:schemeClr val="tx1"/>
                </a:solidFill>
              </a:rPr>
              <a:t>수행 후 데이터 삭제됨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4581</TotalTime>
  <Words>1759</Words>
  <Application>Microsoft Office PowerPoint</Application>
  <PresentationFormat>화면 슬라이드 쇼(4:3)</PresentationFormat>
  <Paragraphs>318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굴림</vt:lpstr>
      <vt:lpstr>맑은 고딕</vt:lpstr>
      <vt:lpstr>Arial</vt:lpstr>
      <vt:lpstr>Times New Roman</vt:lpstr>
      <vt:lpstr>Office 테마</vt:lpstr>
      <vt:lpstr>5장. DDL 명령과 딕셔너리를 배웁니다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B-0</cp:lastModifiedBy>
  <cp:revision>176</cp:revision>
  <dcterms:created xsi:type="dcterms:W3CDTF">2012-11-06T06:53:25Z</dcterms:created>
  <dcterms:modified xsi:type="dcterms:W3CDTF">2020-05-07T23:08:22Z</dcterms:modified>
</cp:coreProperties>
</file>