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20"/>
  </p:notesMasterIdLst>
  <p:sldIdLst>
    <p:sldId id="281" r:id="rId2"/>
    <p:sldId id="257" r:id="rId3"/>
    <p:sldId id="282" r:id="rId4"/>
    <p:sldId id="283" r:id="rId5"/>
    <p:sldId id="284" r:id="rId6"/>
    <p:sldId id="285" r:id="rId7"/>
    <p:sldId id="286" r:id="rId8"/>
    <p:sldId id="287" r:id="rId9"/>
    <p:sldId id="288" r:id="rId10"/>
    <p:sldId id="289" r:id="rId11"/>
    <p:sldId id="290" r:id="rId12"/>
    <p:sldId id="291" r:id="rId13"/>
    <p:sldId id="292" r:id="rId14"/>
    <p:sldId id="293" r:id="rId15"/>
    <p:sldId id="294" r:id="rId16"/>
    <p:sldId id="295" r:id="rId17"/>
    <p:sldId id="296" r:id="rId18"/>
    <p:sldId id="297" r:id="rId1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817" autoAdjust="0"/>
    <p:restoredTop sz="94660"/>
  </p:normalViewPr>
  <p:slideViewPr>
    <p:cSldViewPr>
      <p:cViewPr varScale="1">
        <p:scale>
          <a:sx n="108" d="100"/>
          <a:sy n="108" d="100"/>
        </p:scale>
        <p:origin x="1578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A81361-FCED-41E4-9E6E-F28E91F6AC7D}" type="datetimeFigureOut">
              <a:rPr lang="ko-KR" altLang="en-US" smtClean="0"/>
              <a:pPr/>
              <a:t>2020-05-12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AFA717-62C1-40ED-B71F-99E92A5F965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66225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F9A60-AA47-4D20-8196-AACC45CFC63E}" type="datetime1">
              <a:rPr lang="ko-KR" altLang="en-US" smtClean="0"/>
              <a:pPr/>
              <a:t>2020-05-12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D1626-3FB0-4FD0-B90F-A12871C24FCF}" type="datetime1">
              <a:rPr lang="ko-KR" altLang="en-US" smtClean="0"/>
              <a:pPr/>
              <a:t>2020-05-12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06175-8289-459A-A489-3EA5F7C0F0C2}" type="datetime1">
              <a:rPr lang="ko-KR" altLang="en-US" smtClean="0"/>
              <a:pPr/>
              <a:t>2020-05-12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F62F6-C47C-4859-AF7F-468FD60CE8EC}" type="datetime1">
              <a:rPr lang="ko-KR" altLang="en-US" smtClean="0"/>
              <a:pPr/>
              <a:t>2020-05-12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C6C82-86D1-40DF-A252-0648A19DCB4F}" type="datetime1">
              <a:rPr lang="ko-KR" altLang="en-US" smtClean="0"/>
              <a:pPr/>
              <a:t>2020-05-12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F52B5-A0B6-4F94-8717-43D9A4F5AB05}" type="datetime1">
              <a:rPr lang="ko-KR" altLang="en-US" smtClean="0"/>
              <a:pPr/>
              <a:t>2020-05-12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D04DE-634B-495F-8272-38F9C7E602F8}" type="datetime1">
              <a:rPr lang="ko-KR" altLang="en-US" smtClean="0"/>
              <a:pPr/>
              <a:t>2020-05-12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D0C1-A57F-4A9E-9D81-EE175EA8522F}" type="datetime1">
              <a:rPr lang="ko-KR" altLang="en-US" smtClean="0"/>
              <a:pPr/>
              <a:t>2020-05-12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74F7F-7C4B-48D4-B678-0EFBD219B7AE}" type="datetime1">
              <a:rPr lang="ko-KR" altLang="en-US" smtClean="0"/>
              <a:pPr/>
              <a:t>2020-05-12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5FA86-37FC-4C99-AB74-CE3BADB93046}" type="datetime1">
              <a:rPr lang="ko-KR" altLang="en-US" smtClean="0"/>
              <a:pPr/>
              <a:t>2020-05-12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FEAB9-4EA0-4513-AF4A-8FC23C63E131}" type="datetime1">
              <a:rPr lang="ko-KR" altLang="en-US" smtClean="0"/>
              <a:pPr/>
              <a:t>2020-05-12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6B1C96-7FD5-411B-B3B4-5881091D5B28}" type="datetime1">
              <a:rPr lang="ko-KR" altLang="en-US" smtClean="0"/>
              <a:pPr/>
              <a:t>2020-05-12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39552" y="980728"/>
            <a:ext cx="8134672" cy="1470025"/>
          </a:xfrm>
        </p:spPr>
        <p:txBody>
          <a:bodyPr>
            <a:normAutofit/>
          </a:bodyPr>
          <a:lstStyle/>
          <a:p>
            <a:r>
              <a:rPr lang="en-US" altLang="ko-KR" sz="3600" b="1" dirty="0"/>
              <a:t>9</a:t>
            </a:r>
            <a:r>
              <a:rPr lang="ko-KR" altLang="ko-KR" sz="3600" b="1" dirty="0"/>
              <a:t>장</a:t>
            </a:r>
            <a:r>
              <a:rPr lang="en-US" altLang="ko-KR" sz="3600" b="1" dirty="0"/>
              <a:t>. VIEW(</a:t>
            </a:r>
            <a:r>
              <a:rPr lang="ko-KR" altLang="ko-KR" sz="3600" b="1" dirty="0" err="1"/>
              <a:t>뷰</a:t>
            </a:r>
            <a:r>
              <a:rPr lang="en-US" altLang="ko-KR" sz="3600" b="1" dirty="0"/>
              <a:t>) </a:t>
            </a:r>
            <a:r>
              <a:rPr lang="ko-KR" altLang="ko-KR" sz="3600" b="1" dirty="0"/>
              <a:t>를 배웁니다</a:t>
            </a:r>
            <a:r>
              <a:rPr lang="en-US" altLang="ko-KR" sz="3600" b="1" dirty="0"/>
              <a:t>.</a:t>
            </a:r>
            <a:endParaRPr lang="ko-KR" altLang="ko-KR" sz="360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1</a:t>
            </a:fld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043608" y="2564904"/>
            <a:ext cx="6336704" cy="28083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ko-KR" altLang="ko-KR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2852936"/>
            <a:ext cx="5544616" cy="23042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schemeClr val="tx1"/>
                </a:solidFill>
              </a:rPr>
              <a:t>[ </a:t>
            </a:r>
            <a:r>
              <a:rPr lang="ko-KR" altLang="ko-KR" sz="1600" b="1" dirty="0">
                <a:solidFill>
                  <a:schemeClr val="tx1"/>
                </a:solidFill>
              </a:rPr>
              <a:t>이번 장에서 배울 내용들</a:t>
            </a:r>
            <a:r>
              <a:rPr lang="en-US" altLang="ko-KR" sz="1600" b="1" dirty="0">
                <a:solidFill>
                  <a:schemeClr val="tx1"/>
                </a:solidFill>
              </a:rPr>
              <a:t> ]</a:t>
            </a:r>
          </a:p>
          <a:p>
            <a:endParaRPr lang="ko-KR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1. View </a:t>
            </a:r>
            <a:r>
              <a:rPr lang="ko-KR" altLang="ko-KR" sz="1600" dirty="0">
                <a:solidFill>
                  <a:schemeClr val="tx1"/>
                </a:solidFill>
              </a:rPr>
              <a:t>의 개념을 정확하게 배웁니다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  <a:endParaRPr lang="ko-KR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2. Simple View </a:t>
            </a:r>
            <a:r>
              <a:rPr lang="ko-KR" altLang="ko-KR" sz="1600" dirty="0">
                <a:solidFill>
                  <a:schemeClr val="tx1"/>
                </a:solidFill>
              </a:rPr>
              <a:t>와</a:t>
            </a:r>
            <a:r>
              <a:rPr lang="en-US" altLang="ko-KR" sz="1600" dirty="0">
                <a:solidFill>
                  <a:schemeClr val="tx1"/>
                </a:solidFill>
              </a:rPr>
              <a:t> Complex View </a:t>
            </a:r>
            <a:r>
              <a:rPr lang="ko-KR" altLang="ko-KR" sz="1600" dirty="0">
                <a:solidFill>
                  <a:schemeClr val="tx1"/>
                </a:solidFill>
              </a:rPr>
              <a:t>를 만들 수 있습니다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  <a:endParaRPr lang="ko-KR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3. Inline View </a:t>
            </a:r>
            <a:r>
              <a:rPr lang="ko-KR" altLang="ko-KR" sz="1600" dirty="0">
                <a:solidFill>
                  <a:schemeClr val="tx1"/>
                </a:solidFill>
              </a:rPr>
              <a:t>를 이해하고 활용하는 방법을 배웁니다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  <a:endParaRPr lang="ko-KR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4. </a:t>
            </a:r>
            <a:r>
              <a:rPr lang="en-US" altLang="ko-KR" sz="1600" dirty="0" err="1">
                <a:solidFill>
                  <a:schemeClr val="tx1"/>
                </a:solidFill>
              </a:rPr>
              <a:t>Mview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ko-KR" altLang="ko-KR" sz="1600" dirty="0">
                <a:solidFill>
                  <a:schemeClr val="tx1"/>
                </a:solidFill>
              </a:rPr>
              <a:t>의 개념과 활용법을 배웁니다</a:t>
            </a:r>
            <a:r>
              <a:rPr lang="en-US" altLang="ko-KR" sz="1600" dirty="0">
                <a:solidFill>
                  <a:schemeClr val="tx1"/>
                </a:solidFill>
              </a:rPr>
              <a:t>.                                </a:t>
            </a:r>
            <a:endParaRPr lang="ko-KR" altLang="ko-KR" sz="16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</a:rPr>
              <a:t>.</a:t>
            </a:r>
            <a:endParaRPr lang="ko-KR" altLang="ko-KR" sz="16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</a:rPr>
              <a:t>. </a:t>
            </a:r>
            <a:endParaRPr lang="ko-KR" altLang="ko-KR" sz="16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solidFill>
                  <a:schemeClr val="tx1"/>
                </a:solidFill>
              </a:rPr>
              <a:t>.                 </a:t>
            </a:r>
            <a:endParaRPr lang="ko-KR" altLang="ko-KR" sz="15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555776" y="0"/>
            <a:ext cx="4176464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>
                <a:solidFill>
                  <a:schemeClr val="tx1"/>
                </a:solidFill>
              </a:rPr>
              <a:t>9</a:t>
            </a:r>
            <a:r>
              <a:rPr lang="ko-KR" altLang="ko-KR" sz="2000" b="1" dirty="0">
                <a:solidFill>
                  <a:schemeClr val="tx1"/>
                </a:solidFill>
              </a:rPr>
              <a:t>장</a:t>
            </a:r>
            <a:r>
              <a:rPr lang="en-US" altLang="ko-KR" sz="2000" b="1" dirty="0">
                <a:solidFill>
                  <a:schemeClr val="tx1"/>
                </a:solidFill>
              </a:rPr>
              <a:t>. VIEW(</a:t>
            </a:r>
            <a:r>
              <a:rPr lang="ko-KR" altLang="ko-KR" sz="2000" b="1" dirty="0" err="1">
                <a:solidFill>
                  <a:schemeClr val="tx1"/>
                </a:solidFill>
              </a:rPr>
              <a:t>뷰</a:t>
            </a:r>
            <a:r>
              <a:rPr lang="en-US" altLang="ko-KR" sz="2000" b="1" dirty="0">
                <a:solidFill>
                  <a:schemeClr val="tx1"/>
                </a:solidFill>
              </a:rPr>
              <a:t>) </a:t>
            </a:r>
            <a:r>
              <a:rPr lang="ko-KR" altLang="ko-KR" sz="2000" b="1" dirty="0">
                <a:solidFill>
                  <a:schemeClr val="tx1"/>
                </a:solidFill>
              </a:rPr>
              <a:t>를 배웁니다</a:t>
            </a:r>
            <a:r>
              <a:rPr lang="en-US" altLang="ko-KR" sz="2000" b="1" dirty="0">
                <a:solidFill>
                  <a:schemeClr val="tx1"/>
                </a:solidFill>
              </a:rPr>
              <a:t>.</a:t>
            </a:r>
            <a:endParaRPr lang="ko-KR" altLang="ko-KR" sz="2000" dirty="0">
              <a:solidFill>
                <a:schemeClr val="tx1"/>
              </a:solidFill>
            </a:endParaRP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51520" y="1124744"/>
            <a:ext cx="5472608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4. View </a:t>
            </a:r>
            <a:r>
              <a:rPr lang="ko-KR" altLang="ko-KR" b="1" dirty="0">
                <a:solidFill>
                  <a:schemeClr val="tx1"/>
                </a:solidFill>
              </a:rPr>
              <a:t>조회 및 삭제하기</a:t>
            </a:r>
            <a:endParaRPr lang="ko-KR" altLang="ko-KR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51520" y="1772816"/>
            <a:ext cx="8640960" cy="35283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300" dirty="0">
                <a:solidFill>
                  <a:schemeClr val="tx1"/>
                </a:solidFill>
              </a:rPr>
              <a:t>SCOTT&gt;set line 200</a:t>
            </a:r>
            <a:endParaRPr lang="ko-KR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>
                <a:solidFill>
                  <a:schemeClr val="tx1"/>
                </a:solidFill>
              </a:rPr>
              <a:t>SCOTT&gt;</a:t>
            </a:r>
            <a:r>
              <a:rPr lang="en-US" altLang="ko-KR" sz="1300" dirty="0" err="1">
                <a:solidFill>
                  <a:schemeClr val="tx1"/>
                </a:solidFill>
              </a:rPr>
              <a:t>col</a:t>
            </a:r>
            <a:r>
              <a:rPr lang="en-US" altLang="ko-KR" sz="1300" dirty="0">
                <a:solidFill>
                  <a:schemeClr val="tx1"/>
                </a:solidFill>
              </a:rPr>
              <a:t> </a:t>
            </a:r>
            <a:r>
              <a:rPr lang="en-US" altLang="ko-KR" sz="1300" dirty="0" err="1">
                <a:solidFill>
                  <a:schemeClr val="tx1"/>
                </a:solidFill>
              </a:rPr>
              <a:t>view_name</a:t>
            </a:r>
            <a:r>
              <a:rPr lang="en-US" altLang="ko-KR" sz="1300" dirty="0">
                <a:solidFill>
                  <a:schemeClr val="tx1"/>
                </a:solidFill>
              </a:rPr>
              <a:t> for a15</a:t>
            </a:r>
            <a:endParaRPr lang="ko-KR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>
                <a:solidFill>
                  <a:schemeClr val="tx1"/>
                </a:solidFill>
              </a:rPr>
              <a:t>SCOTT&gt;</a:t>
            </a:r>
            <a:r>
              <a:rPr lang="en-US" altLang="ko-KR" sz="1300" dirty="0" err="1">
                <a:solidFill>
                  <a:schemeClr val="tx1"/>
                </a:solidFill>
              </a:rPr>
              <a:t>col</a:t>
            </a:r>
            <a:r>
              <a:rPr lang="en-US" altLang="ko-KR" sz="1300" dirty="0">
                <a:solidFill>
                  <a:schemeClr val="tx1"/>
                </a:solidFill>
              </a:rPr>
              <a:t> text for a50</a:t>
            </a:r>
            <a:endParaRPr lang="ko-KR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>
                <a:solidFill>
                  <a:schemeClr val="tx1"/>
                </a:solidFill>
              </a:rPr>
              <a:t>SCOTT&gt;</a:t>
            </a:r>
            <a:r>
              <a:rPr lang="en-US" altLang="ko-KR" sz="1300" dirty="0" err="1">
                <a:solidFill>
                  <a:schemeClr val="tx1"/>
                </a:solidFill>
              </a:rPr>
              <a:t>col</a:t>
            </a:r>
            <a:r>
              <a:rPr lang="en-US" altLang="ko-KR" sz="1300" dirty="0">
                <a:solidFill>
                  <a:schemeClr val="tx1"/>
                </a:solidFill>
              </a:rPr>
              <a:t> </a:t>
            </a:r>
            <a:r>
              <a:rPr lang="en-US" altLang="ko-KR" sz="1300" dirty="0" err="1">
                <a:solidFill>
                  <a:schemeClr val="tx1"/>
                </a:solidFill>
              </a:rPr>
              <a:t>read_only</a:t>
            </a:r>
            <a:r>
              <a:rPr lang="en-US" altLang="ko-KR" sz="1300" dirty="0">
                <a:solidFill>
                  <a:schemeClr val="tx1"/>
                </a:solidFill>
              </a:rPr>
              <a:t> for a10</a:t>
            </a:r>
            <a:endParaRPr lang="ko-KR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>
                <a:solidFill>
                  <a:schemeClr val="tx1"/>
                </a:solidFill>
              </a:rPr>
              <a:t>SCOTT&gt;</a:t>
            </a:r>
            <a:endParaRPr lang="ko-KR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>
                <a:solidFill>
                  <a:schemeClr val="tx1"/>
                </a:solidFill>
              </a:rPr>
              <a:t>SCOTT&gt;SELECT </a:t>
            </a:r>
            <a:r>
              <a:rPr lang="en-US" altLang="ko-KR" sz="1300" dirty="0" err="1">
                <a:solidFill>
                  <a:schemeClr val="tx1"/>
                </a:solidFill>
              </a:rPr>
              <a:t>view_name,text,read_only</a:t>
            </a:r>
            <a:endParaRPr lang="ko-KR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>
                <a:solidFill>
                  <a:schemeClr val="tx1"/>
                </a:solidFill>
              </a:rPr>
              <a:t>  2      FROM </a:t>
            </a:r>
            <a:r>
              <a:rPr lang="en-US" altLang="ko-KR" sz="1300" dirty="0" err="1">
                <a:solidFill>
                  <a:schemeClr val="tx1"/>
                </a:solidFill>
              </a:rPr>
              <a:t>user_views</a:t>
            </a:r>
            <a:r>
              <a:rPr lang="en-US" altLang="ko-KR" sz="1300" dirty="0">
                <a:solidFill>
                  <a:schemeClr val="tx1"/>
                </a:solidFill>
              </a:rPr>
              <a:t>;</a:t>
            </a:r>
            <a:endParaRPr lang="ko-KR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>
                <a:solidFill>
                  <a:schemeClr val="tx1"/>
                </a:solidFill>
              </a:rPr>
              <a:t> </a:t>
            </a:r>
            <a:endParaRPr lang="ko-KR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>
                <a:solidFill>
                  <a:schemeClr val="tx1"/>
                </a:solidFill>
              </a:rPr>
              <a:t>VIEW_NAME         TEXT                                     READ_ONLY</a:t>
            </a:r>
            <a:endParaRPr lang="ko-KR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>
                <a:solidFill>
                  <a:schemeClr val="tx1"/>
                </a:solidFill>
              </a:rPr>
              <a:t>------------------- ------------------------------------  --------------------</a:t>
            </a:r>
            <a:endParaRPr lang="ko-KR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>
                <a:solidFill>
                  <a:schemeClr val="tx1"/>
                </a:solidFill>
              </a:rPr>
              <a:t>V1_TABLE            SELECT </a:t>
            </a:r>
            <a:r>
              <a:rPr lang="en-US" altLang="ko-KR" sz="1300" dirty="0" err="1">
                <a:solidFill>
                  <a:schemeClr val="tx1"/>
                </a:solidFill>
              </a:rPr>
              <a:t>a,b</a:t>
            </a:r>
            <a:r>
              <a:rPr lang="en-US" altLang="ko-KR" sz="1300" dirty="0">
                <a:solidFill>
                  <a:schemeClr val="tx1"/>
                </a:solidFill>
              </a:rPr>
              <a:t>                                   N</a:t>
            </a:r>
            <a:endParaRPr lang="ko-KR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>
                <a:solidFill>
                  <a:schemeClr val="tx1"/>
                </a:solidFill>
              </a:rPr>
              <a:t>                        FROM </a:t>
            </a:r>
            <a:r>
              <a:rPr lang="en-US" altLang="ko-KR" sz="1300" dirty="0" err="1">
                <a:solidFill>
                  <a:schemeClr val="tx1"/>
                </a:solidFill>
              </a:rPr>
              <a:t>o_table</a:t>
            </a:r>
            <a:endParaRPr lang="ko-KR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>
                <a:solidFill>
                  <a:schemeClr val="tx1"/>
                </a:solidFill>
              </a:rPr>
              <a:t> </a:t>
            </a:r>
            <a:endParaRPr lang="ko-KR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>
                <a:solidFill>
                  <a:schemeClr val="tx1"/>
                </a:solidFill>
              </a:rPr>
              <a:t>V2_TABLE           SELECT </a:t>
            </a:r>
            <a:r>
              <a:rPr lang="en-US" altLang="ko-KR" sz="1300" dirty="0" err="1">
                <a:solidFill>
                  <a:schemeClr val="tx1"/>
                </a:solidFill>
              </a:rPr>
              <a:t>a,b</a:t>
            </a:r>
            <a:r>
              <a:rPr lang="en-US" altLang="ko-KR" sz="1300" dirty="0">
                <a:solidFill>
                  <a:schemeClr val="tx1"/>
                </a:solidFill>
              </a:rPr>
              <a:t>                                    Y</a:t>
            </a:r>
            <a:endParaRPr lang="ko-KR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>
                <a:solidFill>
                  <a:schemeClr val="tx1"/>
                </a:solidFill>
              </a:rPr>
              <a:t>                       FROM </a:t>
            </a:r>
            <a:r>
              <a:rPr lang="en-US" altLang="ko-KR" sz="1300" dirty="0" err="1">
                <a:solidFill>
                  <a:schemeClr val="tx1"/>
                </a:solidFill>
              </a:rPr>
              <a:t>o_table</a:t>
            </a:r>
            <a:endParaRPr lang="ko-KR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>
                <a:solidFill>
                  <a:schemeClr val="tx1"/>
                </a:solidFill>
              </a:rPr>
              <a:t>                       with read only</a:t>
            </a:r>
            <a:endParaRPr lang="ko-KR" altLang="ko-KR" sz="13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771800" y="5085184"/>
            <a:ext cx="4032448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solidFill>
                  <a:schemeClr val="tx1"/>
                </a:solidFill>
              </a:rPr>
              <a:t>지면 관계상 이하 내용은 생략합니다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555776" y="0"/>
            <a:ext cx="4176464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>
                <a:solidFill>
                  <a:schemeClr val="tx1"/>
                </a:solidFill>
              </a:rPr>
              <a:t>9</a:t>
            </a:r>
            <a:r>
              <a:rPr lang="ko-KR" altLang="ko-KR" sz="2000" b="1" dirty="0">
                <a:solidFill>
                  <a:schemeClr val="tx1"/>
                </a:solidFill>
              </a:rPr>
              <a:t>장</a:t>
            </a:r>
            <a:r>
              <a:rPr lang="en-US" altLang="ko-KR" sz="2000" b="1" dirty="0">
                <a:solidFill>
                  <a:schemeClr val="tx1"/>
                </a:solidFill>
              </a:rPr>
              <a:t>. VIEW(</a:t>
            </a:r>
            <a:r>
              <a:rPr lang="ko-KR" altLang="ko-KR" sz="2000" b="1" dirty="0" err="1">
                <a:solidFill>
                  <a:schemeClr val="tx1"/>
                </a:solidFill>
              </a:rPr>
              <a:t>뷰</a:t>
            </a:r>
            <a:r>
              <a:rPr lang="en-US" altLang="ko-KR" sz="2000" b="1" dirty="0">
                <a:solidFill>
                  <a:schemeClr val="tx1"/>
                </a:solidFill>
              </a:rPr>
              <a:t>) </a:t>
            </a:r>
            <a:r>
              <a:rPr lang="ko-KR" altLang="ko-KR" sz="2000" b="1" dirty="0">
                <a:solidFill>
                  <a:schemeClr val="tx1"/>
                </a:solidFill>
              </a:rPr>
              <a:t>를 배웁니다</a:t>
            </a:r>
            <a:r>
              <a:rPr lang="en-US" altLang="ko-KR" sz="2000" b="1" dirty="0">
                <a:solidFill>
                  <a:schemeClr val="tx1"/>
                </a:solidFill>
              </a:rPr>
              <a:t>.</a:t>
            </a:r>
            <a:endParaRPr lang="ko-KR" altLang="ko-KR" sz="2000" dirty="0">
              <a:solidFill>
                <a:schemeClr val="tx1"/>
              </a:solidFill>
            </a:endParaRP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79512" y="1124744"/>
            <a:ext cx="6192688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5. Materialized View (MVIEW) - </a:t>
            </a:r>
            <a:r>
              <a:rPr lang="ko-KR" altLang="ko-KR" b="1" dirty="0">
                <a:solidFill>
                  <a:schemeClr val="tx1"/>
                </a:solidFill>
              </a:rPr>
              <a:t>구체화 된 </a:t>
            </a:r>
            <a:r>
              <a:rPr lang="ko-KR" altLang="ko-KR" b="1" dirty="0" err="1">
                <a:solidFill>
                  <a:schemeClr val="tx1"/>
                </a:solidFill>
              </a:rPr>
              <a:t>뷰</a:t>
            </a:r>
            <a:endParaRPr lang="ko-KR" altLang="ko-KR" dirty="0">
              <a:solidFill>
                <a:schemeClr val="tx1"/>
              </a:solidFill>
            </a:endParaRPr>
          </a:p>
        </p:txBody>
      </p:sp>
      <p:pic>
        <p:nvPicPr>
          <p:cNvPr id="12" name="그림 11" descr="9장_p12_그림1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7544" y="1772816"/>
            <a:ext cx="4730410" cy="1961226"/>
          </a:xfrm>
          <a:prstGeom prst="rect">
            <a:avLst/>
          </a:prstGeom>
        </p:spPr>
      </p:pic>
      <p:pic>
        <p:nvPicPr>
          <p:cNvPr id="13" name="그림 12" descr="9장_p12_그림2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67544" y="3933056"/>
            <a:ext cx="4730410" cy="1961226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5148064" y="2420888"/>
            <a:ext cx="2520280" cy="64807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solidFill>
                  <a:schemeClr val="tx1"/>
                </a:solidFill>
              </a:rPr>
              <a:t>일반 </a:t>
            </a:r>
            <a:r>
              <a:rPr lang="ko-KR" altLang="en-US" b="1" dirty="0" err="1">
                <a:solidFill>
                  <a:schemeClr val="tx1"/>
                </a:solidFill>
              </a:rPr>
              <a:t>뷰의</a:t>
            </a:r>
            <a:r>
              <a:rPr lang="en-US" altLang="ko-KR" b="1" dirty="0">
                <a:solidFill>
                  <a:schemeClr val="tx1"/>
                </a:solidFill>
              </a:rPr>
              <a:t> </a:t>
            </a:r>
            <a:r>
              <a:rPr lang="ko-KR" altLang="en-US" b="1" dirty="0">
                <a:solidFill>
                  <a:schemeClr val="tx1"/>
                </a:solidFill>
              </a:rPr>
              <a:t>경우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5148064" y="4581128"/>
            <a:ext cx="2520280" cy="64807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tx1"/>
                </a:solidFill>
              </a:rPr>
              <a:t>Mview</a:t>
            </a:r>
            <a:r>
              <a:rPr lang="ko-KR" altLang="en-US" b="1" dirty="0">
                <a:solidFill>
                  <a:schemeClr val="tx1"/>
                </a:solidFill>
              </a:rPr>
              <a:t>의</a:t>
            </a:r>
            <a:r>
              <a:rPr lang="en-US" altLang="ko-KR" b="1" dirty="0">
                <a:solidFill>
                  <a:schemeClr val="tx1"/>
                </a:solidFill>
              </a:rPr>
              <a:t> </a:t>
            </a:r>
            <a:r>
              <a:rPr lang="ko-KR" altLang="en-US" b="1" dirty="0">
                <a:solidFill>
                  <a:schemeClr val="tx1"/>
                </a:solidFill>
              </a:rPr>
              <a:t>경우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555776" y="0"/>
            <a:ext cx="4176464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>
                <a:solidFill>
                  <a:schemeClr val="tx1"/>
                </a:solidFill>
              </a:rPr>
              <a:t>9</a:t>
            </a:r>
            <a:r>
              <a:rPr lang="ko-KR" altLang="ko-KR" sz="2000" b="1" dirty="0">
                <a:solidFill>
                  <a:schemeClr val="tx1"/>
                </a:solidFill>
              </a:rPr>
              <a:t>장</a:t>
            </a:r>
            <a:r>
              <a:rPr lang="en-US" altLang="ko-KR" sz="2000" b="1" dirty="0">
                <a:solidFill>
                  <a:schemeClr val="tx1"/>
                </a:solidFill>
              </a:rPr>
              <a:t>. VIEW(</a:t>
            </a:r>
            <a:r>
              <a:rPr lang="ko-KR" altLang="ko-KR" sz="2000" b="1" dirty="0" err="1">
                <a:solidFill>
                  <a:schemeClr val="tx1"/>
                </a:solidFill>
              </a:rPr>
              <a:t>뷰</a:t>
            </a:r>
            <a:r>
              <a:rPr lang="en-US" altLang="ko-KR" sz="2000" b="1" dirty="0">
                <a:solidFill>
                  <a:schemeClr val="tx1"/>
                </a:solidFill>
              </a:rPr>
              <a:t>) </a:t>
            </a:r>
            <a:r>
              <a:rPr lang="ko-KR" altLang="ko-KR" sz="2000" b="1" dirty="0">
                <a:solidFill>
                  <a:schemeClr val="tx1"/>
                </a:solidFill>
              </a:rPr>
              <a:t>를 배웁니다</a:t>
            </a:r>
            <a:r>
              <a:rPr lang="en-US" altLang="ko-KR" sz="2000" b="1" dirty="0">
                <a:solidFill>
                  <a:schemeClr val="tx1"/>
                </a:solidFill>
              </a:rPr>
              <a:t>.</a:t>
            </a:r>
            <a:endParaRPr lang="ko-KR" altLang="ko-KR" sz="2000" dirty="0">
              <a:solidFill>
                <a:schemeClr val="tx1"/>
              </a:solidFill>
            </a:endParaRP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79512" y="1052736"/>
            <a:ext cx="4104456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2) </a:t>
            </a:r>
            <a:r>
              <a:rPr lang="en-US" altLang="ko-KR" b="1" dirty="0" err="1">
                <a:solidFill>
                  <a:schemeClr val="tx1"/>
                </a:solidFill>
              </a:rPr>
              <a:t>Mview</a:t>
            </a:r>
            <a:r>
              <a:rPr lang="en-US" altLang="ko-KR" b="1" dirty="0">
                <a:solidFill>
                  <a:schemeClr val="tx1"/>
                </a:solidFill>
              </a:rPr>
              <a:t> </a:t>
            </a:r>
            <a:r>
              <a:rPr lang="ko-KR" altLang="ko-KR" b="1" dirty="0">
                <a:solidFill>
                  <a:schemeClr val="tx1"/>
                </a:solidFill>
              </a:rPr>
              <a:t>생성하기</a:t>
            </a:r>
            <a:endParaRPr lang="ko-KR" altLang="ko-KR" dirty="0">
              <a:solidFill>
                <a:schemeClr val="tx1"/>
              </a:solidFill>
            </a:endParaRPr>
          </a:p>
        </p:txBody>
      </p:sp>
      <p:sp>
        <p:nvSpPr>
          <p:cNvPr id="120833" name="Rectangle 1"/>
          <p:cNvSpPr>
            <a:spLocks noChangeArrowheads="1"/>
          </p:cNvSpPr>
          <p:nvPr/>
        </p:nvSpPr>
        <p:spPr bwMode="auto">
          <a:xfrm>
            <a:off x="179512" y="1700808"/>
            <a:ext cx="4680520" cy="3816424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SCOTT&gt;CONN  /  AS  SYSDBA ;</a:t>
            </a:r>
            <a:endParaRPr kumimoji="1" lang="en-US" altLang="ko-KR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SYS&gt;GRANT query rewrite TO </a:t>
            </a:r>
            <a:r>
              <a:rPr kumimoji="1" lang="en-US" altLang="ko-KR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scott</a:t>
            </a:r>
            <a:r>
              <a:rPr kumimoji="1" lang="en-US" altLang="ko-KR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;</a:t>
            </a:r>
            <a:endParaRPr kumimoji="1" lang="en-US" altLang="ko-KR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SYS&gt;GRANT create materialized view TO </a:t>
            </a:r>
            <a:r>
              <a:rPr kumimoji="1" lang="en-US" altLang="ko-KR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scott</a:t>
            </a:r>
            <a:r>
              <a:rPr kumimoji="1" lang="en-US" altLang="ko-KR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;</a:t>
            </a:r>
            <a:endParaRPr kumimoji="1" lang="en-US" altLang="ko-KR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SYS&gt;CONN  </a:t>
            </a:r>
            <a:r>
              <a:rPr kumimoji="1" lang="en-US" altLang="ko-KR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scott</a:t>
            </a:r>
            <a:r>
              <a:rPr kumimoji="1" lang="en-US" altLang="ko-KR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/tiger ;</a:t>
            </a:r>
            <a:endParaRPr kumimoji="1" lang="en-US" altLang="ko-KR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SCOTT&gt; CREATE MATERIALIZED VIEW  </a:t>
            </a:r>
            <a:r>
              <a:rPr kumimoji="1" lang="en-US" altLang="ko-KR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m_prof</a:t>
            </a:r>
            <a:endParaRPr kumimoji="1" lang="en-US" altLang="ko-KR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2  BUILD IMMEDIATE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3  REFRESH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4  ON DEMAND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5  COMPLETE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6  ENABLE QUERY REWRITE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7  AS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8    SELECT </a:t>
            </a:r>
            <a:r>
              <a:rPr kumimoji="1" lang="en-US" altLang="ko-KR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profno</a:t>
            </a:r>
            <a:r>
              <a:rPr kumimoji="1" lang="en-US" altLang="ko-KR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, name , pay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9    FROM  professor ;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pic>
        <p:nvPicPr>
          <p:cNvPr id="12" name="그림 11" descr="9장_p14_그림1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04048" y="1700808"/>
            <a:ext cx="3744416" cy="3816424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555776" y="0"/>
            <a:ext cx="4176464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>
                <a:solidFill>
                  <a:schemeClr val="tx1"/>
                </a:solidFill>
              </a:rPr>
              <a:t>9</a:t>
            </a:r>
            <a:r>
              <a:rPr lang="ko-KR" altLang="ko-KR" sz="2000" b="1" dirty="0">
                <a:solidFill>
                  <a:schemeClr val="tx1"/>
                </a:solidFill>
              </a:rPr>
              <a:t>장</a:t>
            </a:r>
            <a:r>
              <a:rPr lang="en-US" altLang="ko-KR" sz="2000" b="1" dirty="0">
                <a:solidFill>
                  <a:schemeClr val="tx1"/>
                </a:solidFill>
              </a:rPr>
              <a:t>. VIEW(</a:t>
            </a:r>
            <a:r>
              <a:rPr lang="ko-KR" altLang="ko-KR" sz="2000" b="1" dirty="0" err="1">
                <a:solidFill>
                  <a:schemeClr val="tx1"/>
                </a:solidFill>
              </a:rPr>
              <a:t>뷰</a:t>
            </a:r>
            <a:r>
              <a:rPr lang="en-US" altLang="ko-KR" sz="2000" b="1" dirty="0">
                <a:solidFill>
                  <a:schemeClr val="tx1"/>
                </a:solidFill>
              </a:rPr>
              <a:t>) </a:t>
            </a:r>
            <a:r>
              <a:rPr lang="ko-KR" altLang="ko-KR" sz="2000" b="1" dirty="0">
                <a:solidFill>
                  <a:schemeClr val="tx1"/>
                </a:solidFill>
              </a:rPr>
              <a:t>를 배웁니다</a:t>
            </a:r>
            <a:r>
              <a:rPr lang="en-US" altLang="ko-KR" sz="2000" b="1" dirty="0">
                <a:solidFill>
                  <a:schemeClr val="tx1"/>
                </a:solidFill>
              </a:rPr>
              <a:t>.</a:t>
            </a:r>
            <a:endParaRPr lang="ko-KR" altLang="ko-KR" sz="2000" dirty="0">
              <a:solidFill>
                <a:schemeClr val="tx1"/>
              </a:solidFill>
            </a:endParaRP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119809" name="Rectangle 1"/>
          <p:cNvSpPr>
            <a:spLocks noChangeArrowheads="1"/>
          </p:cNvSpPr>
          <p:nvPr/>
        </p:nvSpPr>
        <p:spPr bwMode="auto">
          <a:xfrm>
            <a:off x="179512" y="1340768"/>
            <a:ext cx="5397500" cy="7920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SCOTT&gt;CREATE INDEX </a:t>
            </a:r>
            <a:r>
              <a:rPr kumimoji="1" lang="en-US" altLang="ko-KR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idx_m_prof_pay</a:t>
            </a:r>
            <a:endParaRPr kumimoji="1" lang="en-US" altLang="ko-KR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2  ON </a:t>
            </a:r>
            <a:r>
              <a:rPr kumimoji="1" lang="en-US" altLang="ko-KR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m_prof</a:t>
            </a:r>
            <a:r>
              <a:rPr kumimoji="1" lang="en-US" altLang="ko-KR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(pay);</a:t>
            </a:r>
            <a:endParaRPr kumimoji="1" lang="ko-KR" altLang="ko-KR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499992" y="1484784"/>
            <a:ext cx="3168352" cy="57606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Index </a:t>
            </a:r>
            <a:r>
              <a:rPr lang="ko-KR" altLang="en-US" b="1" dirty="0">
                <a:solidFill>
                  <a:schemeClr val="tx1"/>
                </a:solidFill>
              </a:rPr>
              <a:t>생성 가능함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251520" y="2204864"/>
            <a:ext cx="3024336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3) </a:t>
            </a:r>
            <a:r>
              <a:rPr lang="en-US" altLang="ko-KR" b="1" dirty="0" err="1">
                <a:solidFill>
                  <a:schemeClr val="tx1"/>
                </a:solidFill>
              </a:rPr>
              <a:t>MView</a:t>
            </a:r>
            <a:r>
              <a:rPr lang="en-US" altLang="ko-KR" b="1" dirty="0">
                <a:solidFill>
                  <a:schemeClr val="tx1"/>
                </a:solidFill>
              </a:rPr>
              <a:t> </a:t>
            </a:r>
            <a:r>
              <a:rPr lang="ko-KR" altLang="ko-KR" b="1" dirty="0">
                <a:solidFill>
                  <a:schemeClr val="tx1"/>
                </a:solidFill>
              </a:rPr>
              <a:t>관리하기</a:t>
            </a:r>
            <a:endParaRPr lang="ko-KR" altLang="ko-KR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691680" y="3212976"/>
            <a:ext cx="4320480" cy="57606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실습은 교재 </a:t>
            </a:r>
            <a:r>
              <a:rPr lang="en-US" altLang="ko-KR" b="1" dirty="0">
                <a:solidFill>
                  <a:schemeClr val="tx1"/>
                </a:solidFill>
              </a:rPr>
              <a:t>P.429 </a:t>
            </a:r>
            <a:r>
              <a:rPr lang="ko-KR" altLang="en-US" b="1" dirty="0">
                <a:solidFill>
                  <a:schemeClr val="tx1"/>
                </a:solidFill>
              </a:rPr>
              <a:t>를 참고하세요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555776" y="0"/>
            <a:ext cx="4176464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>
                <a:solidFill>
                  <a:schemeClr val="tx1"/>
                </a:solidFill>
              </a:rPr>
              <a:t>9</a:t>
            </a:r>
            <a:r>
              <a:rPr lang="ko-KR" altLang="ko-KR" sz="2000" b="1" dirty="0">
                <a:solidFill>
                  <a:schemeClr val="tx1"/>
                </a:solidFill>
              </a:rPr>
              <a:t>장</a:t>
            </a:r>
            <a:r>
              <a:rPr lang="en-US" altLang="ko-KR" sz="2000" b="1" dirty="0">
                <a:solidFill>
                  <a:schemeClr val="tx1"/>
                </a:solidFill>
              </a:rPr>
              <a:t>. VIEW(</a:t>
            </a:r>
            <a:r>
              <a:rPr lang="ko-KR" altLang="ko-KR" sz="2000" b="1" dirty="0" err="1">
                <a:solidFill>
                  <a:schemeClr val="tx1"/>
                </a:solidFill>
              </a:rPr>
              <a:t>뷰</a:t>
            </a:r>
            <a:r>
              <a:rPr lang="en-US" altLang="ko-KR" sz="2000" b="1" dirty="0">
                <a:solidFill>
                  <a:schemeClr val="tx1"/>
                </a:solidFill>
              </a:rPr>
              <a:t>) </a:t>
            </a:r>
            <a:r>
              <a:rPr lang="ko-KR" altLang="ko-KR" sz="2000" b="1" dirty="0">
                <a:solidFill>
                  <a:schemeClr val="tx1"/>
                </a:solidFill>
              </a:rPr>
              <a:t>를 배웁니다</a:t>
            </a:r>
            <a:r>
              <a:rPr lang="en-US" altLang="ko-KR" sz="2000" b="1" dirty="0">
                <a:solidFill>
                  <a:schemeClr val="tx1"/>
                </a:solidFill>
              </a:rPr>
              <a:t>.</a:t>
            </a:r>
            <a:endParaRPr lang="ko-KR" altLang="ko-KR" sz="2000" dirty="0">
              <a:solidFill>
                <a:schemeClr val="tx1"/>
              </a:solidFill>
            </a:endParaRP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14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79512" y="1196752"/>
            <a:ext cx="2880320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[ </a:t>
            </a:r>
            <a:r>
              <a:rPr lang="ko-KR" altLang="ko-KR" b="1" dirty="0">
                <a:solidFill>
                  <a:schemeClr val="tx1"/>
                </a:solidFill>
              </a:rPr>
              <a:t>연습문제</a:t>
            </a:r>
            <a:r>
              <a:rPr lang="en-US" altLang="ko-KR" b="1" dirty="0">
                <a:solidFill>
                  <a:schemeClr val="tx1"/>
                </a:solidFill>
              </a:rPr>
              <a:t> ] </a:t>
            </a:r>
            <a:endParaRPr lang="ko-KR" altLang="ko-KR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51520" y="1700808"/>
            <a:ext cx="8568952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300" dirty="0">
                <a:solidFill>
                  <a:schemeClr val="tx1"/>
                </a:solidFill>
              </a:rPr>
              <a:t>1. Professor </a:t>
            </a:r>
            <a:r>
              <a:rPr lang="ko-KR" altLang="ko-KR" sz="1300" dirty="0">
                <a:solidFill>
                  <a:schemeClr val="tx1"/>
                </a:solidFill>
              </a:rPr>
              <a:t>테이블과</a:t>
            </a:r>
            <a:r>
              <a:rPr lang="en-US" altLang="ko-KR" sz="1300" dirty="0">
                <a:solidFill>
                  <a:schemeClr val="tx1"/>
                </a:solidFill>
              </a:rPr>
              <a:t> department </a:t>
            </a:r>
            <a:r>
              <a:rPr lang="ko-KR" altLang="ko-KR" sz="1300" dirty="0">
                <a:solidFill>
                  <a:schemeClr val="tx1"/>
                </a:solidFill>
              </a:rPr>
              <a:t>테이블을 조인하여 교수번호와 교수이름</a:t>
            </a:r>
            <a:r>
              <a:rPr lang="en-US" altLang="ko-KR" sz="1300" dirty="0">
                <a:solidFill>
                  <a:schemeClr val="tx1"/>
                </a:solidFill>
              </a:rPr>
              <a:t>, </a:t>
            </a:r>
            <a:r>
              <a:rPr lang="ko-KR" altLang="ko-KR" sz="1300" dirty="0">
                <a:solidFill>
                  <a:schemeClr val="tx1"/>
                </a:solidFill>
              </a:rPr>
              <a:t>소속 학과이름을 조회하는</a:t>
            </a:r>
            <a:r>
              <a:rPr lang="en-US" altLang="ko-KR" sz="1300" dirty="0">
                <a:solidFill>
                  <a:schemeClr val="tx1"/>
                </a:solidFill>
              </a:rPr>
              <a:t> view </a:t>
            </a:r>
            <a:r>
              <a:rPr lang="ko-KR" altLang="ko-KR" sz="1300" dirty="0">
                <a:solidFill>
                  <a:schemeClr val="tx1"/>
                </a:solidFill>
              </a:rPr>
              <a:t>를 생성하세요</a:t>
            </a:r>
            <a:r>
              <a:rPr lang="en-US" altLang="ko-KR" sz="1300" dirty="0">
                <a:solidFill>
                  <a:schemeClr val="tx1"/>
                </a:solidFill>
              </a:rPr>
              <a:t>. View </a:t>
            </a:r>
            <a:r>
              <a:rPr lang="ko-KR" altLang="ko-KR" sz="1300" dirty="0">
                <a:solidFill>
                  <a:schemeClr val="tx1"/>
                </a:solidFill>
              </a:rPr>
              <a:t>이름은</a:t>
            </a:r>
            <a:r>
              <a:rPr lang="en-US" altLang="ko-KR" sz="1300" dirty="0">
                <a:solidFill>
                  <a:schemeClr val="tx1"/>
                </a:solidFill>
              </a:rPr>
              <a:t> v_prof_dept2 </a:t>
            </a:r>
            <a:r>
              <a:rPr lang="ko-KR" altLang="ko-KR" sz="1300" dirty="0">
                <a:solidFill>
                  <a:schemeClr val="tx1"/>
                </a:solidFill>
              </a:rPr>
              <a:t>로 하세요</a:t>
            </a:r>
            <a:r>
              <a:rPr lang="en-US" altLang="ko-KR" sz="1300" dirty="0">
                <a:solidFill>
                  <a:schemeClr val="tx1"/>
                </a:solidFill>
              </a:rPr>
              <a:t>.</a:t>
            </a:r>
            <a:endParaRPr lang="ko-KR" altLang="ko-KR" sz="13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23528" y="2420888"/>
            <a:ext cx="8568952" cy="7920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300" dirty="0">
                <a:solidFill>
                  <a:schemeClr val="tx1"/>
                </a:solidFill>
              </a:rPr>
              <a:t>2. Inline View </a:t>
            </a:r>
            <a:r>
              <a:rPr lang="ko-KR" altLang="ko-KR" sz="1300" dirty="0">
                <a:solidFill>
                  <a:schemeClr val="tx1"/>
                </a:solidFill>
              </a:rPr>
              <a:t>를 사용하여 아래 그림과 같이 </a:t>
            </a:r>
            <a:r>
              <a:rPr lang="en-US" altLang="ko-KR" sz="1300" dirty="0">
                <a:solidFill>
                  <a:schemeClr val="tx1"/>
                </a:solidFill>
              </a:rPr>
              <a:t>Student </a:t>
            </a:r>
            <a:r>
              <a:rPr lang="ko-KR" altLang="ko-KR" sz="1300" dirty="0">
                <a:solidFill>
                  <a:schemeClr val="tx1"/>
                </a:solidFill>
              </a:rPr>
              <a:t>테이블과</a:t>
            </a:r>
            <a:r>
              <a:rPr lang="en-US" altLang="ko-KR" sz="1300" dirty="0">
                <a:solidFill>
                  <a:schemeClr val="tx1"/>
                </a:solidFill>
              </a:rPr>
              <a:t> department </a:t>
            </a:r>
            <a:r>
              <a:rPr lang="ko-KR" altLang="ko-KR" sz="1300" dirty="0">
                <a:solidFill>
                  <a:schemeClr val="tx1"/>
                </a:solidFill>
              </a:rPr>
              <a:t>테이블을 사용하여 학과별로 학생들의 최대 키와 최대 몸무게</a:t>
            </a:r>
            <a:r>
              <a:rPr lang="en-US" altLang="ko-KR" sz="1300" dirty="0">
                <a:solidFill>
                  <a:schemeClr val="tx1"/>
                </a:solidFill>
              </a:rPr>
              <a:t>, </a:t>
            </a:r>
            <a:r>
              <a:rPr lang="ko-KR" altLang="ko-KR" sz="1300" dirty="0">
                <a:solidFill>
                  <a:schemeClr val="tx1"/>
                </a:solidFill>
              </a:rPr>
              <a:t>학과이름을 출력하세요</a:t>
            </a:r>
            <a:r>
              <a:rPr lang="en-US" altLang="ko-KR" sz="1300" dirty="0">
                <a:solidFill>
                  <a:schemeClr val="tx1"/>
                </a:solidFill>
              </a:rPr>
              <a:t>.</a:t>
            </a:r>
            <a:endParaRPr lang="ko-KR" altLang="ko-KR" sz="1300" dirty="0">
              <a:solidFill>
                <a:schemeClr val="tx1"/>
              </a:solidFill>
            </a:endParaRPr>
          </a:p>
        </p:txBody>
      </p:sp>
      <p:pic>
        <p:nvPicPr>
          <p:cNvPr id="14" name="그림 13" descr="9장_p17_그림1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5536" y="3284984"/>
            <a:ext cx="4347469" cy="2016467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555776" y="0"/>
            <a:ext cx="4176464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>
                <a:solidFill>
                  <a:schemeClr val="tx1"/>
                </a:solidFill>
              </a:rPr>
              <a:t>9</a:t>
            </a:r>
            <a:r>
              <a:rPr lang="ko-KR" altLang="ko-KR" sz="2000" b="1" dirty="0">
                <a:solidFill>
                  <a:schemeClr val="tx1"/>
                </a:solidFill>
              </a:rPr>
              <a:t>장</a:t>
            </a:r>
            <a:r>
              <a:rPr lang="en-US" altLang="ko-KR" sz="2000" b="1" dirty="0">
                <a:solidFill>
                  <a:schemeClr val="tx1"/>
                </a:solidFill>
              </a:rPr>
              <a:t>. VIEW(</a:t>
            </a:r>
            <a:r>
              <a:rPr lang="ko-KR" altLang="ko-KR" sz="2000" b="1" dirty="0" err="1">
                <a:solidFill>
                  <a:schemeClr val="tx1"/>
                </a:solidFill>
              </a:rPr>
              <a:t>뷰</a:t>
            </a:r>
            <a:r>
              <a:rPr lang="en-US" altLang="ko-KR" sz="2000" b="1" dirty="0">
                <a:solidFill>
                  <a:schemeClr val="tx1"/>
                </a:solidFill>
              </a:rPr>
              <a:t>) </a:t>
            </a:r>
            <a:r>
              <a:rPr lang="ko-KR" altLang="ko-KR" sz="2000" b="1" dirty="0">
                <a:solidFill>
                  <a:schemeClr val="tx1"/>
                </a:solidFill>
              </a:rPr>
              <a:t>를 배웁니다</a:t>
            </a:r>
            <a:r>
              <a:rPr lang="en-US" altLang="ko-KR" sz="2000" b="1" dirty="0">
                <a:solidFill>
                  <a:schemeClr val="tx1"/>
                </a:solidFill>
              </a:rPr>
              <a:t>.</a:t>
            </a:r>
            <a:endParaRPr lang="ko-KR" altLang="ko-KR" sz="2000" dirty="0">
              <a:solidFill>
                <a:schemeClr val="tx1"/>
              </a:solidFill>
            </a:endParaRP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15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79512" y="1124744"/>
            <a:ext cx="8784976" cy="7920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300" b="1" dirty="0">
                <a:solidFill>
                  <a:schemeClr val="tx1"/>
                </a:solidFill>
              </a:rPr>
              <a:t>3. Student </a:t>
            </a:r>
            <a:r>
              <a:rPr lang="ko-KR" altLang="ko-KR" sz="1300" b="1" dirty="0">
                <a:solidFill>
                  <a:schemeClr val="tx1"/>
                </a:solidFill>
              </a:rPr>
              <a:t>테이블과 </a:t>
            </a:r>
            <a:r>
              <a:rPr lang="en-US" altLang="ko-KR" sz="1300" b="1" dirty="0">
                <a:solidFill>
                  <a:schemeClr val="tx1"/>
                </a:solidFill>
              </a:rPr>
              <a:t>department </a:t>
            </a:r>
            <a:r>
              <a:rPr lang="ko-KR" altLang="ko-KR" sz="1300" b="1" dirty="0">
                <a:solidFill>
                  <a:schemeClr val="tx1"/>
                </a:solidFill>
              </a:rPr>
              <a:t>테이블을 사용하여 학과이름</a:t>
            </a:r>
            <a:r>
              <a:rPr lang="en-US" altLang="ko-KR" sz="1300" b="1" dirty="0">
                <a:solidFill>
                  <a:schemeClr val="tx1"/>
                </a:solidFill>
              </a:rPr>
              <a:t> , </a:t>
            </a:r>
            <a:r>
              <a:rPr lang="ko-KR" altLang="ko-KR" sz="1300" b="1" dirty="0">
                <a:solidFill>
                  <a:schemeClr val="tx1"/>
                </a:solidFill>
              </a:rPr>
              <a:t>학과별 </a:t>
            </a:r>
            <a:r>
              <a:rPr lang="ko-KR" altLang="ko-KR" sz="1300" b="1" dirty="0" err="1">
                <a:solidFill>
                  <a:schemeClr val="tx1"/>
                </a:solidFill>
              </a:rPr>
              <a:t>최대키</a:t>
            </a:r>
            <a:r>
              <a:rPr lang="en-US" altLang="ko-KR" sz="1300" b="1" dirty="0">
                <a:solidFill>
                  <a:schemeClr val="tx1"/>
                </a:solidFill>
              </a:rPr>
              <a:t> , </a:t>
            </a:r>
            <a:r>
              <a:rPr lang="ko-KR" altLang="ko-KR" sz="1300" b="1" dirty="0">
                <a:solidFill>
                  <a:schemeClr val="tx1"/>
                </a:solidFill>
              </a:rPr>
              <a:t>학과별로 가장 키가 큰 학생들의 </a:t>
            </a:r>
            <a:endParaRPr lang="en-US" altLang="ko-KR" sz="1300" b="1" dirty="0">
              <a:solidFill>
                <a:schemeClr val="tx1"/>
              </a:solidFill>
            </a:endParaRPr>
          </a:p>
          <a:p>
            <a:r>
              <a:rPr lang="en-US" altLang="ko-KR" sz="1300" b="1" dirty="0">
                <a:solidFill>
                  <a:schemeClr val="tx1"/>
                </a:solidFill>
              </a:rPr>
              <a:t>   </a:t>
            </a:r>
            <a:r>
              <a:rPr lang="ko-KR" altLang="ko-KR" sz="1300" b="1" dirty="0">
                <a:solidFill>
                  <a:schemeClr val="tx1"/>
                </a:solidFill>
              </a:rPr>
              <a:t>이름과 키 </a:t>
            </a:r>
            <a:r>
              <a:rPr lang="ko-KR" altLang="ko-KR" sz="1300" b="1" dirty="0" err="1">
                <a:solidFill>
                  <a:schemeClr val="tx1"/>
                </a:solidFill>
              </a:rPr>
              <a:t>를</a:t>
            </a:r>
            <a:r>
              <a:rPr lang="ko-KR" altLang="ko-KR" sz="1300" b="1" dirty="0">
                <a:solidFill>
                  <a:schemeClr val="tx1"/>
                </a:solidFill>
              </a:rPr>
              <a:t> </a:t>
            </a:r>
            <a:r>
              <a:rPr lang="en-US" altLang="ko-KR" sz="1300" b="1" dirty="0">
                <a:solidFill>
                  <a:schemeClr val="tx1"/>
                </a:solidFill>
              </a:rPr>
              <a:t>Inline View </a:t>
            </a:r>
            <a:r>
              <a:rPr lang="ko-KR" altLang="ko-KR" sz="1300" b="1" dirty="0">
                <a:solidFill>
                  <a:schemeClr val="tx1"/>
                </a:solidFill>
              </a:rPr>
              <a:t>를 사용하여 아래와 같이 출력하세요</a:t>
            </a:r>
            <a:r>
              <a:rPr lang="en-US" altLang="ko-KR" sz="1300" b="1" dirty="0">
                <a:solidFill>
                  <a:schemeClr val="tx1"/>
                </a:solidFill>
              </a:rPr>
              <a:t>. </a:t>
            </a:r>
            <a:endParaRPr lang="ko-KR" altLang="ko-KR" sz="1300" b="1" dirty="0">
              <a:solidFill>
                <a:schemeClr val="tx1"/>
              </a:solidFill>
            </a:endParaRPr>
          </a:p>
        </p:txBody>
      </p:sp>
      <p:pic>
        <p:nvPicPr>
          <p:cNvPr id="12" name="그림 11" descr="9장_p17_그림2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3528" y="2276872"/>
            <a:ext cx="6696744" cy="252028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555776" y="0"/>
            <a:ext cx="4176464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>
                <a:solidFill>
                  <a:schemeClr val="tx1"/>
                </a:solidFill>
              </a:rPr>
              <a:t>9</a:t>
            </a:r>
            <a:r>
              <a:rPr lang="ko-KR" altLang="ko-KR" sz="2000" b="1" dirty="0">
                <a:solidFill>
                  <a:schemeClr val="tx1"/>
                </a:solidFill>
              </a:rPr>
              <a:t>장</a:t>
            </a:r>
            <a:r>
              <a:rPr lang="en-US" altLang="ko-KR" sz="2000" b="1" dirty="0">
                <a:solidFill>
                  <a:schemeClr val="tx1"/>
                </a:solidFill>
              </a:rPr>
              <a:t>. VIEW(</a:t>
            </a:r>
            <a:r>
              <a:rPr lang="ko-KR" altLang="ko-KR" sz="2000" b="1" dirty="0" err="1">
                <a:solidFill>
                  <a:schemeClr val="tx1"/>
                </a:solidFill>
              </a:rPr>
              <a:t>뷰</a:t>
            </a:r>
            <a:r>
              <a:rPr lang="en-US" altLang="ko-KR" sz="2000" b="1" dirty="0">
                <a:solidFill>
                  <a:schemeClr val="tx1"/>
                </a:solidFill>
              </a:rPr>
              <a:t>) </a:t>
            </a:r>
            <a:r>
              <a:rPr lang="ko-KR" altLang="ko-KR" sz="2000" b="1" dirty="0">
                <a:solidFill>
                  <a:schemeClr val="tx1"/>
                </a:solidFill>
              </a:rPr>
              <a:t>를 배웁니다</a:t>
            </a:r>
            <a:r>
              <a:rPr lang="en-US" altLang="ko-KR" sz="2000" b="1" dirty="0">
                <a:solidFill>
                  <a:schemeClr val="tx1"/>
                </a:solidFill>
              </a:rPr>
              <a:t>.</a:t>
            </a:r>
            <a:endParaRPr lang="ko-KR" altLang="ko-KR" sz="2000" dirty="0">
              <a:solidFill>
                <a:schemeClr val="tx1"/>
              </a:solidFill>
            </a:endParaRP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16</a:t>
            </a:fld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1907704" y="6381328"/>
            <a:ext cx="5328592" cy="4046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진수 쌤이 전해주는 실전 </a:t>
            </a:r>
            <a:r>
              <a:rPr lang="en-US" altLang="ko-KR" dirty="0">
                <a:solidFill>
                  <a:schemeClr val="tx1"/>
                </a:solidFill>
              </a:rPr>
              <a:t>SQL </a:t>
            </a:r>
            <a:r>
              <a:rPr lang="ko-KR" altLang="en-US" dirty="0">
                <a:solidFill>
                  <a:schemeClr val="tx1"/>
                </a:solidFill>
              </a:rPr>
              <a:t>과 </a:t>
            </a:r>
            <a:r>
              <a:rPr lang="en-US" altLang="ko-KR" dirty="0">
                <a:solidFill>
                  <a:schemeClr val="tx1"/>
                </a:solidFill>
              </a:rPr>
              <a:t>PL/SQL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79512" y="1124744"/>
            <a:ext cx="8496944" cy="10801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300" b="1" dirty="0">
                <a:solidFill>
                  <a:schemeClr val="tx1"/>
                </a:solidFill>
              </a:rPr>
              <a:t>4 . Student </a:t>
            </a:r>
            <a:r>
              <a:rPr lang="ko-KR" altLang="ko-KR" sz="1300" b="1" dirty="0">
                <a:solidFill>
                  <a:schemeClr val="tx1"/>
                </a:solidFill>
              </a:rPr>
              <a:t>테이블에서 학생의 키가 동일 학년의 평균 키 보다 큰 학생들의 학년과 이름과 키</a:t>
            </a:r>
            <a:r>
              <a:rPr lang="en-US" altLang="ko-KR" sz="1300" b="1" dirty="0">
                <a:solidFill>
                  <a:schemeClr val="tx1"/>
                </a:solidFill>
              </a:rPr>
              <a:t>,</a:t>
            </a:r>
            <a:endParaRPr lang="ko-KR" altLang="ko-KR" sz="1300" dirty="0">
              <a:solidFill>
                <a:schemeClr val="tx1"/>
              </a:solidFill>
            </a:endParaRPr>
          </a:p>
          <a:p>
            <a:r>
              <a:rPr lang="ko-KR" altLang="ko-KR" sz="1300" b="1" dirty="0">
                <a:solidFill>
                  <a:schemeClr val="tx1"/>
                </a:solidFill>
              </a:rPr>
              <a:t>해당 학년의 평균 키를 출력하되</a:t>
            </a:r>
            <a:r>
              <a:rPr lang="en-US" altLang="ko-KR" sz="1300" b="1" dirty="0">
                <a:solidFill>
                  <a:schemeClr val="tx1"/>
                </a:solidFill>
              </a:rPr>
              <a:t> Inline View </a:t>
            </a:r>
            <a:r>
              <a:rPr lang="ko-KR" altLang="ko-KR" sz="1300" b="1" dirty="0">
                <a:solidFill>
                  <a:schemeClr val="tx1"/>
                </a:solidFill>
              </a:rPr>
              <a:t>를 사용해서 아래와 같이 출력 하세요</a:t>
            </a:r>
            <a:r>
              <a:rPr lang="en-US" altLang="ko-KR" sz="1300" b="1" dirty="0">
                <a:solidFill>
                  <a:schemeClr val="tx1"/>
                </a:solidFill>
              </a:rPr>
              <a:t>.</a:t>
            </a:r>
            <a:endParaRPr lang="ko-KR" altLang="ko-KR" sz="1300" dirty="0">
              <a:solidFill>
                <a:schemeClr val="tx1"/>
              </a:solidFill>
            </a:endParaRPr>
          </a:p>
          <a:p>
            <a:r>
              <a:rPr lang="en-US" altLang="ko-KR" sz="1300" b="1" dirty="0">
                <a:solidFill>
                  <a:schemeClr val="tx1"/>
                </a:solidFill>
              </a:rPr>
              <a:t>(</a:t>
            </a:r>
            <a:r>
              <a:rPr lang="ko-KR" altLang="ko-KR" sz="1300" b="1" dirty="0">
                <a:solidFill>
                  <a:schemeClr val="tx1"/>
                </a:solidFill>
              </a:rPr>
              <a:t>학년 </a:t>
            </a:r>
            <a:r>
              <a:rPr lang="ko-KR" altLang="ko-KR" sz="1300" b="1" dirty="0" err="1">
                <a:solidFill>
                  <a:schemeClr val="tx1"/>
                </a:solidFill>
              </a:rPr>
              <a:t>컬럼으로</a:t>
            </a:r>
            <a:r>
              <a:rPr lang="ko-KR" altLang="ko-KR" sz="1300" b="1" dirty="0">
                <a:solidFill>
                  <a:schemeClr val="tx1"/>
                </a:solidFill>
              </a:rPr>
              <a:t> 오름차순 정렬해서 출력하세요</a:t>
            </a:r>
            <a:r>
              <a:rPr lang="en-US" altLang="ko-KR" sz="1300" b="1" dirty="0">
                <a:solidFill>
                  <a:schemeClr val="tx1"/>
                </a:solidFill>
              </a:rPr>
              <a:t>) </a:t>
            </a:r>
            <a:endParaRPr lang="ko-KR" altLang="ko-KR" sz="1300" dirty="0">
              <a:solidFill>
                <a:schemeClr val="tx1"/>
              </a:solidFill>
            </a:endParaRPr>
          </a:p>
        </p:txBody>
      </p:sp>
      <p:pic>
        <p:nvPicPr>
          <p:cNvPr id="12" name="그림 11" descr="9장_p18_그림1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3608" y="2132856"/>
            <a:ext cx="5040560" cy="2952328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555776" y="0"/>
            <a:ext cx="4176464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>
                <a:solidFill>
                  <a:schemeClr val="tx1"/>
                </a:solidFill>
              </a:rPr>
              <a:t>9</a:t>
            </a:r>
            <a:r>
              <a:rPr lang="ko-KR" altLang="ko-KR" sz="2000" b="1" dirty="0">
                <a:solidFill>
                  <a:schemeClr val="tx1"/>
                </a:solidFill>
              </a:rPr>
              <a:t>장</a:t>
            </a:r>
            <a:r>
              <a:rPr lang="en-US" altLang="ko-KR" sz="2000" b="1" dirty="0">
                <a:solidFill>
                  <a:schemeClr val="tx1"/>
                </a:solidFill>
              </a:rPr>
              <a:t>. VIEW(</a:t>
            </a:r>
            <a:r>
              <a:rPr lang="ko-KR" altLang="ko-KR" sz="2000" b="1" dirty="0" err="1">
                <a:solidFill>
                  <a:schemeClr val="tx1"/>
                </a:solidFill>
              </a:rPr>
              <a:t>뷰</a:t>
            </a:r>
            <a:r>
              <a:rPr lang="en-US" altLang="ko-KR" sz="2000" b="1" dirty="0">
                <a:solidFill>
                  <a:schemeClr val="tx1"/>
                </a:solidFill>
              </a:rPr>
              <a:t>) </a:t>
            </a:r>
            <a:r>
              <a:rPr lang="ko-KR" altLang="ko-KR" sz="2000" b="1" dirty="0">
                <a:solidFill>
                  <a:schemeClr val="tx1"/>
                </a:solidFill>
              </a:rPr>
              <a:t>를 배웁니다</a:t>
            </a:r>
            <a:r>
              <a:rPr lang="en-US" altLang="ko-KR" sz="2000" b="1" dirty="0">
                <a:solidFill>
                  <a:schemeClr val="tx1"/>
                </a:solidFill>
              </a:rPr>
              <a:t>.</a:t>
            </a:r>
            <a:endParaRPr lang="ko-KR" altLang="ko-KR" sz="2000" dirty="0">
              <a:solidFill>
                <a:schemeClr val="tx1"/>
              </a:solidFill>
            </a:endParaRP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17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79512" y="1124744"/>
            <a:ext cx="8496944" cy="10801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chemeClr val="tx1"/>
                </a:solidFill>
              </a:rPr>
              <a:t>5. professor </a:t>
            </a:r>
            <a:r>
              <a:rPr lang="ko-KR" altLang="ko-KR" sz="1400" b="1" dirty="0">
                <a:solidFill>
                  <a:schemeClr val="tx1"/>
                </a:solidFill>
              </a:rPr>
              <a:t>테이블을 조회하여 아래와 같이 교수들의 급여순위와 이름과 급여를 출력하시오</a:t>
            </a:r>
            <a:endParaRPr lang="ko-KR" altLang="ko-KR" sz="1400" dirty="0">
              <a:solidFill>
                <a:schemeClr val="tx1"/>
              </a:solidFill>
            </a:endParaRPr>
          </a:p>
          <a:p>
            <a:r>
              <a:rPr lang="ko-KR" altLang="ko-KR" sz="1400" b="1" dirty="0">
                <a:solidFill>
                  <a:schemeClr val="tx1"/>
                </a:solidFill>
              </a:rPr>
              <a:t>단 급여순위는 급여가 많은 사람부터</a:t>
            </a:r>
            <a:r>
              <a:rPr lang="en-US" altLang="ko-KR" sz="1400" b="1" dirty="0">
                <a:solidFill>
                  <a:schemeClr val="tx1"/>
                </a:solidFill>
              </a:rPr>
              <a:t> 1</a:t>
            </a:r>
            <a:r>
              <a:rPr lang="ko-KR" altLang="ko-KR" sz="1400" b="1" dirty="0">
                <a:solidFill>
                  <a:schemeClr val="tx1"/>
                </a:solidFill>
              </a:rPr>
              <a:t>위</a:t>
            </a:r>
            <a:r>
              <a:rPr lang="en-US" altLang="ko-KR" sz="1400" b="1" dirty="0">
                <a:solidFill>
                  <a:schemeClr val="tx1"/>
                </a:solidFill>
              </a:rPr>
              <a:t>~5</a:t>
            </a:r>
            <a:r>
              <a:rPr lang="ko-KR" altLang="ko-KR" sz="1400" b="1" dirty="0">
                <a:solidFill>
                  <a:schemeClr val="tx1"/>
                </a:solidFill>
              </a:rPr>
              <a:t>위까지 출력하세요</a:t>
            </a:r>
            <a:r>
              <a:rPr lang="en-US" altLang="ko-KR" sz="1400" b="1" dirty="0">
                <a:solidFill>
                  <a:schemeClr val="tx1"/>
                </a:solidFill>
              </a:rPr>
              <a:t>.</a:t>
            </a:r>
            <a:endParaRPr lang="ko-KR" altLang="ko-KR" sz="1400" dirty="0">
              <a:solidFill>
                <a:schemeClr val="tx1"/>
              </a:solidFill>
            </a:endParaRPr>
          </a:p>
        </p:txBody>
      </p:sp>
      <p:pic>
        <p:nvPicPr>
          <p:cNvPr id="14" name="그림 13" descr="9장_p18_그림2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5576" y="2348880"/>
            <a:ext cx="4464496" cy="216024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555776" y="0"/>
            <a:ext cx="4176464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>
                <a:solidFill>
                  <a:schemeClr val="tx1"/>
                </a:solidFill>
              </a:rPr>
              <a:t>9</a:t>
            </a:r>
            <a:r>
              <a:rPr lang="ko-KR" altLang="ko-KR" sz="2000" b="1" dirty="0">
                <a:solidFill>
                  <a:schemeClr val="tx1"/>
                </a:solidFill>
              </a:rPr>
              <a:t>장</a:t>
            </a:r>
            <a:r>
              <a:rPr lang="en-US" altLang="ko-KR" sz="2000" b="1" dirty="0">
                <a:solidFill>
                  <a:schemeClr val="tx1"/>
                </a:solidFill>
              </a:rPr>
              <a:t>. VIEW(</a:t>
            </a:r>
            <a:r>
              <a:rPr lang="ko-KR" altLang="ko-KR" sz="2000" b="1" dirty="0" err="1">
                <a:solidFill>
                  <a:schemeClr val="tx1"/>
                </a:solidFill>
              </a:rPr>
              <a:t>뷰</a:t>
            </a:r>
            <a:r>
              <a:rPr lang="en-US" altLang="ko-KR" sz="2000" b="1" dirty="0">
                <a:solidFill>
                  <a:schemeClr val="tx1"/>
                </a:solidFill>
              </a:rPr>
              <a:t>) </a:t>
            </a:r>
            <a:r>
              <a:rPr lang="ko-KR" altLang="ko-KR" sz="2000" b="1" dirty="0">
                <a:solidFill>
                  <a:schemeClr val="tx1"/>
                </a:solidFill>
              </a:rPr>
              <a:t>를 배웁니다</a:t>
            </a:r>
            <a:r>
              <a:rPr lang="en-US" altLang="ko-KR" sz="2000" b="1" dirty="0">
                <a:solidFill>
                  <a:schemeClr val="tx1"/>
                </a:solidFill>
              </a:rPr>
              <a:t>.</a:t>
            </a:r>
            <a:endParaRPr lang="ko-KR" altLang="ko-KR" sz="2000" dirty="0">
              <a:solidFill>
                <a:schemeClr val="tx1"/>
              </a:solidFill>
            </a:endParaRP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18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79512" y="1124744"/>
            <a:ext cx="8496944" cy="10801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chemeClr val="tx1"/>
                </a:solidFill>
              </a:rPr>
              <a:t>6.</a:t>
            </a:r>
            <a:r>
              <a:rPr lang="ko-KR" altLang="ko-KR" sz="1400" b="1" dirty="0">
                <a:solidFill>
                  <a:schemeClr val="tx1"/>
                </a:solidFill>
              </a:rPr>
              <a:t>아래 화면과 같이 교수 테이블을 교수 번호로 정렬한 후 출력하되</a:t>
            </a:r>
            <a:r>
              <a:rPr lang="en-US" altLang="ko-KR" sz="1400" b="1" dirty="0">
                <a:solidFill>
                  <a:schemeClr val="tx1"/>
                </a:solidFill>
              </a:rPr>
              <a:t> 3 </a:t>
            </a:r>
            <a:r>
              <a:rPr lang="ko-KR" altLang="ko-KR" sz="1400" b="1" dirty="0">
                <a:solidFill>
                  <a:schemeClr val="tx1"/>
                </a:solidFill>
              </a:rPr>
              <a:t>건씩 분리해서 급여 합계와 급여 평균을 출력하세요</a:t>
            </a:r>
            <a:r>
              <a:rPr lang="en-US" altLang="ko-KR" sz="1400" b="1" dirty="0">
                <a:solidFill>
                  <a:schemeClr val="tx1"/>
                </a:solidFill>
              </a:rPr>
              <a:t>.</a:t>
            </a:r>
            <a:endParaRPr lang="ko-KR" altLang="ko-KR" sz="1400" dirty="0">
              <a:solidFill>
                <a:schemeClr val="tx1"/>
              </a:solidFill>
            </a:endParaRPr>
          </a:p>
        </p:txBody>
      </p:sp>
      <p:pic>
        <p:nvPicPr>
          <p:cNvPr id="12" name="그림 11" descr="9장_p19_그림1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87624" y="1988840"/>
            <a:ext cx="6552728" cy="417646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555776" y="0"/>
            <a:ext cx="4176464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>
                <a:solidFill>
                  <a:schemeClr val="tx1"/>
                </a:solidFill>
              </a:rPr>
              <a:t>9</a:t>
            </a:r>
            <a:r>
              <a:rPr lang="ko-KR" altLang="ko-KR" sz="2000" b="1" dirty="0">
                <a:solidFill>
                  <a:schemeClr val="tx1"/>
                </a:solidFill>
              </a:rPr>
              <a:t>장</a:t>
            </a:r>
            <a:r>
              <a:rPr lang="en-US" altLang="ko-KR" sz="2000" b="1" dirty="0">
                <a:solidFill>
                  <a:schemeClr val="tx1"/>
                </a:solidFill>
              </a:rPr>
              <a:t>. VIEW(</a:t>
            </a:r>
            <a:r>
              <a:rPr lang="ko-KR" altLang="ko-KR" sz="2000" b="1" dirty="0" err="1">
                <a:solidFill>
                  <a:schemeClr val="tx1"/>
                </a:solidFill>
              </a:rPr>
              <a:t>뷰</a:t>
            </a:r>
            <a:r>
              <a:rPr lang="en-US" altLang="ko-KR" sz="2000" b="1" dirty="0">
                <a:solidFill>
                  <a:schemeClr val="tx1"/>
                </a:solidFill>
              </a:rPr>
              <a:t>) </a:t>
            </a:r>
            <a:r>
              <a:rPr lang="ko-KR" altLang="ko-KR" sz="2000" b="1" dirty="0">
                <a:solidFill>
                  <a:schemeClr val="tx1"/>
                </a:solidFill>
              </a:rPr>
              <a:t>를 배웁니다</a:t>
            </a:r>
            <a:r>
              <a:rPr lang="en-US" altLang="ko-KR" sz="2000" b="1" dirty="0">
                <a:solidFill>
                  <a:schemeClr val="tx1"/>
                </a:solidFill>
              </a:rPr>
              <a:t>.</a:t>
            </a:r>
            <a:endParaRPr lang="ko-KR" altLang="ko-KR" sz="2000" dirty="0">
              <a:solidFill>
                <a:schemeClr val="tx1"/>
              </a:solidFill>
            </a:endParaRP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467544" y="1124744"/>
            <a:ext cx="3528392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View </a:t>
            </a:r>
            <a:r>
              <a:rPr lang="ko-KR" altLang="en-US" b="1" dirty="0">
                <a:solidFill>
                  <a:schemeClr val="tx1"/>
                </a:solidFill>
              </a:rPr>
              <a:t>란 무엇일까요</a:t>
            </a:r>
            <a:r>
              <a:rPr lang="en-US" altLang="ko-KR" b="1" dirty="0">
                <a:solidFill>
                  <a:schemeClr val="tx1"/>
                </a:solidFill>
              </a:rPr>
              <a:t>? 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578287"/>
            <a:ext cx="6462291" cy="405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555776" y="0"/>
            <a:ext cx="4176464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>
                <a:solidFill>
                  <a:schemeClr val="tx1"/>
                </a:solidFill>
              </a:rPr>
              <a:t>9</a:t>
            </a:r>
            <a:r>
              <a:rPr lang="ko-KR" altLang="ko-KR" sz="2000" b="1" dirty="0">
                <a:solidFill>
                  <a:schemeClr val="tx1"/>
                </a:solidFill>
              </a:rPr>
              <a:t>장</a:t>
            </a:r>
            <a:r>
              <a:rPr lang="en-US" altLang="ko-KR" sz="2000" b="1" dirty="0">
                <a:solidFill>
                  <a:schemeClr val="tx1"/>
                </a:solidFill>
              </a:rPr>
              <a:t>. VIEW(</a:t>
            </a:r>
            <a:r>
              <a:rPr lang="ko-KR" altLang="ko-KR" sz="2000" b="1" dirty="0" err="1">
                <a:solidFill>
                  <a:schemeClr val="tx1"/>
                </a:solidFill>
              </a:rPr>
              <a:t>뷰</a:t>
            </a:r>
            <a:r>
              <a:rPr lang="en-US" altLang="ko-KR" sz="2000" b="1" dirty="0">
                <a:solidFill>
                  <a:schemeClr val="tx1"/>
                </a:solidFill>
              </a:rPr>
              <a:t>) </a:t>
            </a:r>
            <a:r>
              <a:rPr lang="ko-KR" altLang="ko-KR" sz="2000" b="1" dirty="0">
                <a:solidFill>
                  <a:schemeClr val="tx1"/>
                </a:solidFill>
              </a:rPr>
              <a:t>를 배웁니다</a:t>
            </a:r>
            <a:r>
              <a:rPr lang="en-US" altLang="ko-KR" sz="2000" b="1" dirty="0">
                <a:solidFill>
                  <a:schemeClr val="tx1"/>
                </a:solidFill>
              </a:rPr>
              <a:t>.</a:t>
            </a:r>
            <a:endParaRPr lang="ko-KR" altLang="ko-KR" sz="2000" dirty="0">
              <a:solidFill>
                <a:schemeClr val="tx1"/>
              </a:solidFill>
            </a:endParaRP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51520" y="1124744"/>
            <a:ext cx="4680520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1. </a:t>
            </a:r>
            <a:r>
              <a:rPr lang="ko-KR" altLang="ko-KR" b="1" dirty="0">
                <a:solidFill>
                  <a:schemeClr val="tx1"/>
                </a:solidFill>
              </a:rPr>
              <a:t>단순 </a:t>
            </a:r>
            <a:r>
              <a:rPr lang="ko-KR" altLang="ko-KR" b="1" dirty="0" err="1">
                <a:solidFill>
                  <a:schemeClr val="tx1"/>
                </a:solidFill>
              </a:rPr>
              <a:t>뷰</a:t>
            </a:r>
            <a:r>
              <a:rPr lang="en-US" altLang="ko-KR" b="1" dirty="0">
                <a:solidFill>
                  <a:schemeClr val="tx1"/>
                </a:solidFill>
              </a:rPr>
              <a:t> (Simple View)</a:t>
            </a:r>
            <a:endParaRPr lang="ko-KR" altLang="ko-KR" dirty="0">
              <a:solidFill>
                <a:schemeClr val="tx1"/>
              </a:solidFill>
            </a:endParaRPr>
          </a:p>
        </p:txBody>
      </p:sp>
      <p:sp>
        <p:nvSpPr>
          <p:cNvPr id="130050" name="AutoShape 2"/>
          <p:cNvSpPr>
            <a:spLocks noChangeArrowheads="1"/>
          </p:cNvSpPr>
          <p:nvPr/>
        </p:nvSpPr>
        <p:spPr bwMode="auto">
          <a:xfrm>
            <a:off x="395536" y="1772816"/>
            <a:ext cx="4000500" cy="67945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SCOTT&gt;CONN  /  AS  SYSDBA;</a:t>
            </a:r>
            <a:endParaRPr kumimoji="1" lang="en-US" altLang="ko-KR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SYS&gt;GRANT  CREATE  VIEW  TO scott ;</a:t>
            </a:r>
            <a:endParaRPr kumimoji="1" lang="ko-KR" altLang="ko-KR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30051" name="AutoShape 3"/>
          <p:cNvSpPr>
            <a:spLocks noChangeArrowheads="1"/>
          </p:cNvSpPr>
          <p:nvPr/>
        </p:nvSpPr>
        <p:spPr bwMode="auto">
          <a:xfrm>
            <a:off x="395536" y="2636912"/>
            <a:ext cx="6912768" cy="1296144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 CREATE [OR REPLACE] [ FORCE | NOFORCE] VIEW view [ (alias, alias,</a:t>
            </a:r>
            <a:r>
              <a:rPr kumimoji="1" lang="en-US" altLang="ko-KR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맑은 고딕" pitchFamily="50" charset="-127"/>
                <a:cs typeface="굴림" pitchFamily="50" charset="-127"/>
              </a:rPr>
              <a:t>……</a:t>
            </a:r>
            <a:r>
              <a:rPr kumimoji="1" lang="en-US" altLang="ko-KR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)]</a:t>
            </a:r>
            <a:endParaRPr kumimoji="1" lang="en-US" altLang="ko-KR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 AS sub</a:t>
            </a:r>
            <a:r>
              <a:rPr kumimoji="1" lang="en-US" altLang="ko-KR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맑은 고딕" pitchFamily="50" charset="-127"/>
                <a:cs typeface="굴림" pitchFamily="50" charset="-127"/>
              </a:rPr>
              <a:t>-</a:t>
            </a:r>
            <a:r>
              <a:rPr kumimoji="1" lang="en-US" altLang="ko-KR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query </a:t>
            </a:r>
            <a:endParaRPr kumimoji="1" lang="en-US" altLang="ko-KR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 [ WITH CHECK OPTION [CONSTRAINT </a:t>
            </a:r>
            <a:r>
              <a:rPr kumimoji="1" lang="ko-KR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제약조건</a:t>
            </a:r>
            <a:r>
              <a:rPr kumimoji="1" lang="en-US" altLang="ko-KR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] ]</a:t>
            </a:r>
            <a:endParaRPr kumimoji="1" lang="en-US" altLang="ko-KR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 [ WITH READ ONLY ]</a:t>
            </a:r>
            <a:endParaRPr kumimoji="1" lang="ko-KR" altLang="ko-KR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51520" y="3933056"/>
            <a:ext cx="8208912" cy="20882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300" dirty="0">
                <a:solidFill>
                  <a:schemeClr val="tx1"/>
                </a:solidFill>
              </a:rPr>
              <a:t>   * OR REPLACE : </a:t>
            </a:r>
            <a:r>
              <a:rPr lang="ko-KR" altLang="ko-KR" sz="1300" dirty="0">
                <a:solidFill>
                  <a:schemeClr val="tx1"/>
                </a:solidFill>
              </a:rPr>
              <a:t>같은 이름의 </a:t>
            </a:r>
            <a:r>
              <a:rPr lang="en-US" altLang="ko-KR" sz="1300" dirty="0">
                <a:solidFill>
                  <a:schemeClr val="tx1"/>
                </a:solidFill>
              </a:rPr>
              <a:t>View</a:t>
            </a:r>
            <a:r>
              <a:rPr lang="ko-KR" altLang="ko-KR" sz="1300" dirty="0">
                <a:solidFill>
                  <a:schemeClr val="tx1"/>
                </a:solidFill>
              </a:rPr>
              <a:t>가 있을 경우 삭제 후 다시 생성합니다</a:t>
            </a:r>
            <a:r>
              <a:rPr lang="en-US" altLang="ko-KR" sz="1300" dirty="0">
                <a:solidFill>
                  <a:schemeClr val="tx1"/>
                </a:solidFill>
              </a:rPr>
              <a:t>.</a:t>
            </a:r>
            <a:endParaRPr lang="ko-KR" altLang="ko-KR" sz="13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300" dirty="0">
                <a:solidFill>
                  <a:schemeClr val="tx1"/>
                </a:solidFill>
              </a:rPr>
              <a:t>   * FORCE : </a:t>
            </a:r>
            <a:r>
              <a:rPr lang="ko-KR" altLang="ko-KR" sz="1300" dirty="0">
                <a:solidFill>
                  <a:schemeClr val="tx1"/>
                </a:solidFill>
              </a:rPr>
              <a:t>기본 테이블의 존재 여부에 상관없이 </a:t>
            </a:r>
            <a:r>
              <a:rPr lang="en-US" altLang="ko-KR" sz="1300" dirty="0">
                <a:solidFill>
                  <a:schemeClr val="tx1"/>
                </a:solidFill>
              </a:rPr>
              <a:t>View </a:t>
            </a:r>
            <a:r>
              <a:rPr lang="ko-KR" altLang="ko-KR" sz="1300" dirty="0">
                <a:solidFill>
                  <a:schemeClr val="tx1"/>
                </a:solidFill>
              </a:rPr>
              <a:t>생성</a:t>
            </a:r>
          </a:p>
          <a:p>
            <a:pPr>
              <a:lnSpc>
                <a:spcPct val="150000"/>
              </a:lnSpc>
            </a:pPr>
            <a:r>
              <a:rPr lang="en-US" altLang="ko-KR" sz="1300" dirty="0">
                <a:solidFill>
                  <a:schemeClr val="tx1"/>
                </a:solidFill>
              </a:rPr>
              <a:t>   * NOFORCE : </a:t>
            </a:r>
            <a:r>
              <a:rPr lang="ko-KR" altLang="ko-KR" sz="1300" dirty="0">
                <a:solidFill>
                  <a:schemeClr val="tx1"/>
                </a:solidFill>
              </a:rPr>
              <a:t>기본 테이블이 존재할 경우에만 </a:t>
            </a:r>
            <a:r>
              <a:rPr lang="en-US" altLang="ko-KR" sz="1300" dirty="0">
                <a:solidFill>
                  <a:schemeClr val="tx1"/>
                </a:solidFill>
              </a:rPr>
              <a:t>View </a:t>
            </a:r>
            <a:r>
              <a:rPr lang="ko-KR" altLang="ko-KR" sz="1300" dirty="0">
                <a:solidFill>
                  <a:schemeClr val="tx1"/>
                </a:solidFill>
              </a:rPr>
              <a:t>생성</a:t>
            </a:r>
            <a:r>
              <a:rPr lang="en-US" altLang="ko-KR" sz="1300" dirty="0">
                <a:solidFill>
                  <a:schemeClr val="tx1"/>
                </a:solidFill>
              </a:rPr>
              <a:t>, </a:t>
            </a:r>
            <a:r>
              <a:rPr lang="ko-KR" altLang="ko-KR" sz="1300" dirty="0">
                <a:solidFill>
                  <a:schemeClr val="tx1"/>
                </a:solidFill>
              </a:rPr>
              <a:t>기본 값입니다</a:t>
            </a:r>
          </a:p>
          <a:p>
            <a:pPr>
              <a:lnSpc>
                <a:spcPct val="150000"/>
              </a:lnSpc>
            </a:pPr>
            <a:r>
              <a:rPr lang="en-US" altLang="ko-KR" sz="1300" dirty="0">
                <a:solidFill>
                  <a:schemeClr val="tx1"/>
                </a:solidFill>
              </a:rPr>
              <a:t>   * ALIAS : </a:t>
            </a:r>
            <a:r>
              <a:rPr lang="ko-KR" altLang="ko-KR" sz="1300" dirty="0">
                <a:solidFill>
                  <a:schemeClr val="tx1"/>
                </a:solidFill>
              </a:rPr>
              <a:t>기본 테이블의 칼럼 이름과 다르게 지정한 </a:t>
            </a:r>
            <a:r>
              <a:rPr lang="en-US" altLang="ko-KR" sz="1300" dirty="0">
                <a:solidFill>
                  <a:schemeClr val="tx1"/>
                </a:solidFill>
              </a:rPr>
              <a:t>View</a:t>
            </a:r>
            <a:r>
              <a:rPr lang="ko-KR" altLang="ko-KR" sz="1300" dirty="0">
                <a:solidFill>
                  <a:schemeClr val="tx1"/>
                </a:solidFill>
              </a:rPr>
              <a:t>의 칼럼 이름을 지정합니다</a:t>
            </a:r>
            <a:r>
              <a:rPr lang="en-US" altLang="ko-KR" sz="1300" dirty="0">
                <a:solidFill>
                  <a:schemeClr val="tx1"/>
                </a:solidFill>
              </a:rPr>
              <a:t>.</a:t>
            </a:r>
            <a:endParaRPr lang="ko-KR" altLang="ko-KR" sz="13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300" dirty="0">
                <a:solidFill>
                  <a:schemeClr val="tx1"/>
                </a:solidFill>
              </a:rPr>
              <a:t>   * WITH CHECK OPTION : </a:t>
            </a:r>
            <a:r>
              <a:rPr lang="ko-KR" altLang="ko-KR" sz="1300" dirty="0">
                <a:solidFill>
                  <a:schemeClr val="tx1"/>
                </a:solidFill>
              </a:rPr>
              <a:t>주어진 제약조건에 맞는 데이터만 입력 및 수정을 허용합니다</a:t>
            </a:r>
            <a:r>
              <a:rPr lang="en-US" altLang="ko-KR" sz="1300" dirty="0">
                <a:solidFill>
                  <a:schemeClr val="tx1"/>
                </a:solidFill>
              </a:rPr>
              <a:t>.</a:t>
            </a:r>
            <a:endParaRPr lang="ko-KR" altLang="ko-KR" sz="13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300" dirty="0">
                <a:solidFill>
                  <a:schemeClr val="tx1"/>
                </a:solidFill>
              </a:rPr>
              <a:t>   * WITH READ ONLY : SELECT </a:t>
            </a:r>
            <a:r>
              <a:rPr lang="ko-KR" altLang="ko-KR" sz="1300" dirty="0">
                <a:solidFill>
                  <a:schemeClr val="tx1"/>
                </a:solidFill>
              </a:rPr>
              <a:t>만 가능한 읽기 전용 뷰를 생성합니다</a:t>
            </a:r>
            <a:endParaRPr lang="ko-KR" altLang="en-US" sz="13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555776" y="0"/>
            <a:ext cx="4176464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>
                <a:solidFill>
                  <a:schemeClr val="tx1"/>
                </a:solidFill>
              </a:rPr>
              <a:t>9</a:t>
            </a:r>
            <a:r>
              <a:rPr lang="ko-KR" altLang="ko-KR" sz="2000" b="1" dirty="0">
                <a:solidFill>
                  <a:schemeClr val="tx1"/>
                </a:solidFill>
              </a:rPr>
              <a:t>장</a:t>
            </a:r>
            <a:r>
              <a:rPr lang="en-US" altLang="ko-KR" sz="2000" b="1" dirty="0">
                <a:solidFill>
                  <a:schemeClr val="tx1"/>
                </a:solidFill>
              </a:rPr>
              <a:t>. VIEW(</a:t>
            </a:r>
            <a:r>
              <a:rPr lang="ko-KR" altLang="ko-KR" sz="2000" b="1" dirty="0" err="1">
                <a:solidFill>
                  <a:schemeClr val="tx1"/>
                </a:solidFill>
              </a:rPr>
              <a:t>뷰</a:t>
            </a:r>
            <a:r>
              <a:rPr lang="en-US" altLang="ko-KR" sz="2000" b="1" dirty="0">
                <a:solidFill>
                  <a:schemeClr val="tx1"/>
                </a:solidFill>
              </a:rPr>
              <a:t>) </a:t>
            </a:r>
            <a:r>
              <a:rPr lang="ko-KR" altLang="ko-KR" sz="2000" b="1" dirty="0">
                <a:solidFill>
                  <a:schemeClr val="tx1"/>
                </a:solidFill>
              </a:rPr>
              <a:t>를 배웁니다</a:t>
            </a:r>
            <a:r>
              <a:rPr lang="en-US" altLang="ko-KR" sz="2000" b="1" dirty="0">
                <a:solidFill>
                  <a:schemeClr val="tx1"/>
                </a:solidFill>
              </a:rPr>
              <a:t>.</a:t>
            </a:r>
            <a:endParaRPr lang="ko-KR" altLang="ko-KR" sz="2000" dirty="0">
              <a:solidFill>
                <a:schemeClr val="tx1"/>
              </a:solidFill>
            </a:endParaRP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79512" y="1124744"/>
            <a:ext cx="4896544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b="1" dirty="0">
                <a:solidFill>
                  <a:schemeClr val="tx1"/>
                </a:solidFill>
              </a:rPr>
              <a:t> </a:t>
            </a:r>
            <a:r>
              <a:rPr lang="en-US" altLang="ko-KR" b="1" dirty="0">
                <a:solidFill>
                  <a:schemeClr val="tx1"/>
                </a:solidFill>
              </a:rPr>
              <a:t>1) </a:t>
            </a:r>
            <a:r>
              <a:rPr lang="ko-KR" altLang="ko-KR" b="1" dirty="0">
                <a:solidFill>
                  <a:schemeClr val="tx1"/>
                </a:solidFill>
              </a:rPr>
              <a:t>일반 단순 </a:t>
            </a:r>
            <a:r>
              <a:rPr lang="ko-KR" altLang="ko-KR" b="1" dirty="0" err="1">
                <a:solidFill>
                  <a:schemeClr val="tx1"/>
                </a:solidFill>
              </a:rPr>
              <a:t>뷰</a:t>
            </a:r>
            <a:r>
              <a:rPr lang="ko-KR" altLang="ko-KR" b="1" dirty="0">
                <a:solidFill>
                  <a:schemeClr val="tx1"/>
                </a:solidFill>
              </a:rPr>
              <a:t> 생성하기</a:t>
            </a:r>
            <a:endParaRPr lang="ko-KR" altLang="ko-KR" dirty="0">
              <a:solidFill>
                <a:schemeClr val="tx1"/>
              </a:solidFill>
            </a:endParaRPr>
          </a:p>
        </p:txBody>
      </p:sp>
      <p:sp>
        <p:nvSpPr>
          <p:cNvPr id="129025" name="Rectangle 1"/>
          <p:cNvSpPr>
            <a:spLocks noChangeArrowheads="1"/>
          </p:cNvSpPr>
          <p:nvPr/>
        </p:nvSpPr>
        <p:spPr bwMode="auto">
          <a:xfrm>
            <a:off x="395536" y="1772816"/>
            <a:ext cx="4895850" cy="1656184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0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SCOTT&gt;CREATE OR REPLACE VIEW  v_emp1</a:t>
            </a:r>
            <a:endParaRPr kumimoji="1" lang="en-US" altLang="ko-KR" sz="1300" b="0" i="0" u="none" strike="noStrike" cap="none" normalizeH="0" baseline="0" dirty="0">
              <a:ln>
                <a:noFill/>
              </a:ln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0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2  AS</a:t>
            </a:r>
          </a:p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0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</a:t>
            </a:r>
            <a:r>
              <a:rPr kumimoji="1" lang="en-US" altLang="ko-KR" sz="1300" b="1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3     SELECT </a:t>
            </a:r>
            <a:r>
              <a:rPr kumimoji="1" lang="en-US" altLang="ko-KR" sz="1300" b="1" i="0" u="none" strike="noStrike" cap="none" normalizeH="0" baseline="0" dirty="0" err="1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empno</a:t>
            </a:r>
            <a:r>
              <a:rPr kumimoji="1" lang="en-US" altLang="ko-KR" sz="1300" b="1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300" b="1" i="0" u="none" strike="noStrike" cap="none" normalizeH="0" baseline="0" dirty="0">
                <a:ln>
                  <a:noFill/>
                </a:ln>
                <a:effectLst/>
                <a:latin typeface="Times New Roman" pitchFamily="18" charset="0"/>
                <a:ea typeface="맑은 고딕" pitchFamily="50" charset="-127"/>
                <a:cs typeface="굴림" pitchFamily="50" charset="-127"/>
              </a:rPr>
              <a:t>,</a:t>
            </a:r>
            <a:r>
              <a:rPr kumimoji="1" lang="en-US" altLang="ko-KR" sz="1300" b="1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300" b="1" i="0" u="none" strike="noStrike" cap="none" normalizeH="0" baseline="0" dirty="0" err="1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ename</a:t>
            </a:r>
            <a:r>
              <a:rPr kumimoji="1" lang="en-US" altLang="ko-KR" sz="1300" b="1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300" b="1" i="0" u="none" strike="noStrike" cap="none" normalizeH="0" baseline="0" dirty="0">
                <a:ln>
                  <a:noFill/>
                </a:ln>
                <a:effectLst/>
                <a:latin typeface="Times New Roman" pitchFamily="18" charset="0"/>
                <a:ea typeface="맑은 고딕" pitchFamily="50" charset="-127"/>
                <a:cs typeface="굴림" pitchFamily="50" charset="-127"/>
              </a:rPr>
              <a:t>,</a:t>
            </a:r>
            <a:r>
              <a:rPr kumimoji="1" lang="en-US" altLang="ko-KR" sz="1300" b="1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300" b="1" i="0" u="none" strike="noStrike" cap="none" normalizeH="0" baseline="0" dirty="0" err="1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hiredate</a:t>
            </a:r>
            <a:endParaRPr kumimoji="1" lang="en-US" altLang="ko-KR" sz="1300" b="1" i="0" u="none" strike="noStrike" cap="none" normalizeH="0" baseline="0" dirty="0">
              <a:ln>
                <a:noFill/>
              </a:ln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1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4     FROM </a:t>
            </a:r>
            <a:r>
              <a:rPr kumimoji="1" lang="en-US" altLang="ko-KR" sz="1300" b="1" i="0" u="none" strike="noStrike" cap="none" normalizeH="0" baseline="0" dirty="0" err="1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emp</a:t>
            </a:r>
            <a:r>
              <a:rPr kumimoji="1" lang="en-US" altLang="ko-KR" sz="1300" b="1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;</a:t>
            </a:r>
          </a:p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300" b="0" i="0" u="none" strike="noStrike" cap="none" normalizeH="0" baseline="0" dirty="0">
              <a:ln>
                <a:noFill/>
              </a:ln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0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SCOTT&gt;SELECT * FROM v_emp1 ;                     </a:t>
            </a:r>
            <a:endParaRPr kumimoji="1" lang="ko-KR" altLang="ko-KR" sz="1300" b="0" i="0" u="none" strike="noStrike" cap="none" normalizeH="0" baseline="0" dirty="0">
              <a:ln>
                <a:noFill/>
              </a:ln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283968" y="2204864"/>
            <a:ext cx="2952328" cy="64807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단순 </a:t>
            </a:r>
            <a:r>
              <a:rPr lang="ko-KR" altLang="en-US" b="1" dirty="0" err="1">
                <a:solidFill>
                  <a:schemeClr val="tx1"/>
                </a:solidFill>
              </a:rPr>
              <a:t>뷰</a:t>
            </a:r>
            <a:r>
              <a:rPr lang="ko-KR" altLang="en-US" b="1" dirty="0">
                <a:solidFill>
                  <a:schemeClr val="tx1"/>
                </a:solidFill>
              </a:rPr>
              <a:t> 생성하기</a:t>
            </a:r>
          </a:p>
        </p:txBody>
      </p:sp>
      <p:sp>
        <p:nvSpPr>
          <p:cNvPr id="129026" name="Rectangle 2"/>
          <p:cNvSpPr>
            <a:spLocks noChangeArrowheads="1"/>
          </p:cNvSpPr>
          <p:nvPr/>
        </p:nvSpPr>
        <p:spPr bwMode="auto">
          <a:xfrm>
            <a:off x="395536" y="3573016"/>
            <a:ext cx="4896544" cy="1574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SCOTT&gt;CREATE  INDEX idx_v_emp_ename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2  ON v_emp1(ename);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ON v_emp1(ename)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 *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ERROR at line 2: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ORA-01702: a view is not appropriate here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283968" y="4005064"/>
            <a:ext cx="2952328" cy="64807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인덱스 생성 안됨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555776" y="0"/>
            <a:ext cx="4176464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>
                <a:solidFill>
                  <a:schemeClr val="tx1"/>
                </a:solidFill>
              </a:rPr>
              <a:t>9</a:t>
            </a:r>
            <a:r>
              <a:rPr lang="ko-KR" altLang="ko-KR" sz="2000" b="1" dirty="0">
                <a:solidFill>
                  <a:schemeClr val="tx1"/>
                </a:solidFill>
              </a:rPr>
              <a:t>장</a:t>
            </a:r>
            <a:r>
              <a:rPr lang="en-US" altLang="ko-KR" sz="2000" b="1" dirty="0">
                <a:solidFill>
                  <a:schemeClr val="tx1"/>
                </a:solidFill>
              </a:rPr>
              <a:t>. VIEW(</a:t>
            </a:r>
            <a:r>
              <a:rPr lang="ko-KR" altLang="ko-KR" sz="2000" b="1" dirty="0" err="1">
                <a:solidFill>
                  <a:schemeClr val="tx1"/>
                </a:solidFill>
              </a:rPr>
              <a:t>뷰</a:t>
            </a:r>
            <a:r>
              <a:rPr lang="en-US" altLang="ko-KR" sz="2000" b="1" dirty="0">
                <a:solidFill>
                  <a:schemeClr val="tx1"/>
                </a:solidFill>
              </a:rPr>
              <a:t>) </a:t>
            </a:r>
            <a:r>
              <a:rPr lang="ko-KR" altLang="ko-KR" sz="2000" b="1" dirty="0">
                <a:solidFill>
                  <a:schemeClr val="tx1"/>
                </a:solidFill>
              </a:rPr>
              <a:t>를 배웁니다</a:t>
            </a:r>
            <a:r>
              <a:rPr lang="en-US" altLang="ko-KR" sz="2000" b="1" dirty="0">
                <a:solidFill>
                  <a:schemeClr val="tx1"/>
                </a:solidFill>
              </a:rPr>
              <a:t>.</a:t>
            </a:r>
            <a:endParaRPr lang="ko-KR" altLang="ko-KR" sz="2000" dirty="0">
              <a:solidFill>
                <a:schemeClr val="tx1"/>
              </a:solidFill>
            </a:endParaRP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79512" y="1124744"/>
            <a:ext cx="5544616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2) View </a:t>
            </a:r>
            <a:r>
              <a:rPr lang="ko-KR" altLang="ko-KR" b="1" dirty="0">
                <a:solidFill>
                  <a:schemeClr val="tx1"/>
                </a:solidFill>
              </a:rPr>
              <a:t>를 통한 데이터 변경하기</a:t>
            </a:r>
            <a:endParaRPr lang="ko-KR" altLang="ko-KR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39552" y="1772816"/>
            <a:ext cx="8064896" cy="15121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tx1"/>
                </a:solidFill>
              </a:rPr>
              <a:t>Case 1 : View </a:t>
            </a:r>
            <a:r>
              <a:rPr lang="ko-KR" altLang="ko-KR" b="1" dirty="0">
                <a:solidFill>
                  <a:schemeClr val="tx1"/>
                </a:solidFill>
              </a:rPr>
              <a:t>를 통하여</a:t>
            </a:r>
            <a:r>
              <a:rPr lang="en-US" altLang="ko-KR" b="1" dirty="0">
                <a:solidFill>
                  <a:schemeClr val="tx1"/>
                </a:solidFill>
              </a:rPr>
              <a:t> DML </a:t>
            </a:r>
            <a:r>
              <a:rPr lang="ko-KR" altLang="ko-KR" b="1" dirty="0">
                <a:solidFill>
                  <a:schemeClr val="tx1"/>
                </a:solidFill>
              </a:rPr>
              <a:t>작업 수행하기</a:t>
            </a:r>
            <a:endParaRPr lang="en-US" altLang="ko-KR" b="1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tx1"/>
                </a:solidFill>
              </a:rPr>
              <a:t>Case 2 : With Read Only </a:t>
            </a:r>
            <a:r>
              <a:rPr lang="ko-KR" altLang="ko-KR" b="1" dirty="0">
                <a:solidFill>
                  <a:schemeClr val="tx1"/>
                </a:solidFill>
              </a:rPr>
              <a:t>테스트하기 </a:t>
            </a:r>
            <a:r>
              <a:rPr lang="en-US" altLang="ko-KR" b="1" dirty="0">
                <a:solidFill>
                  <a:schemeClr val="tx1"/>
                </a:solidFill>
              </a:rPr>
              <a:t>(</a:t>
            </a:r>
            <a:r>
              <a:rPr lang="ko-KR" altLang="ko-KR" b="1" dirty="0">
                <a:solidFill>
                  <a:schemeClr val="tx1"/>
                </a:solidFill>
              </a:rPr>
              <a:t>읽기 전용 </a:t>
            </a:r>
            <a:r>
              <a:rPr lang="ko-KR" altLang="ko-KR" b="1" dirty="0" err="1">
                <a:solidFill>
                  <a:schemeClr val="tx1"/>
                </a:solidFill>
              </a:rPr>
              <a:t>뷰를</a:t>
            </a:r>
            <a:r>
              <a:rPr lang="ko-KR" altLang="ko-KR" b="1" dirty="0">
                <a:solidFill>
                  <a:schemeClr val="tx1"/>
                </a:solidFill>
              </a:rPr>
              <a:t> 생성하는 옵션</a:t>
            </a:r>
            <a:r>
              <a:rPr lang="en-US" altLang="ko-KR" b="1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tx1"/>
                </a:solidFill>
              </a:rPr>
              <a:t>Case 3 :  With Check Option </a:t>
            </a:r>
            <a:r>
              <a:rPr lang="ko-KR" altLang="ko-KR" b="1" dirty="0">
                <a:solidFill>
                  <a:schemeClr val="tx1"/>
                </a:solidFill>
              </a:rPr>
              <a:t>테스트 하기</a:t>
            </a:r>
            <a:endParaRPr lang="ko-KR" altLang="ko-KR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ko-KR" altLang="ko-KR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187624" y="3356992"/>
            <a:ext cx="6048672" cy="72008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실습은 </a:t>
            </a:r>
            <a:r>
              <a:rPr lang="ko-KR" altLang="en-US" b="1">
                <a:solidFill>
                  <a:schemeClr val="tx1"/>
                </a:solidFill>
              </a:rPr>
              <a:t>교재 </a:t>
            </a:r>
            <a:r>
              <a:rPr lang="en-US" altLang="ko-KR" b="1" dirty="0">
                <a:solidFill>
                  <a:schemeClr val="tx1"/>
                </a:solidFill>
              </a:rPr>
              <a:t>P.416 </a:t>
            </a:r>
            <a:r>
              <a:rPr lang="ko-KR" altLang="en-US" b="1" dirty="0">
                <a:solidFill>
                  <a:schemeClr val="tx1"/>
                </a:solidFill>
              </a:rPr>
              <a:t>을 참고하세요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555776" y="0"/>
            <a:ext cx="4176464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>
                <a:solidFill>
                  <a:schemeClr val="tx1"/>
                </a:solidFill>
              </a:rPr>
              <a:t>9</a:t>
            </a:r>
            <a:r>
              <a:rPr lang="ko-KR" altLang="ko-KR" sz="2000" b="1" dirty="0">
                <a:solidFill>
                  <a:schemeClr val="tx1"/>
                </a:solidFill>
              </a:rPr>
              <a:t>장</a:t>
            </a:r>
            <a:r>
              <a:rPr lang="en-US" altLang="ko-KR" sz="2000" b="1" dirty="0">
                <a:solidFill>
                  <a:schemeClr val="tx1"/>
                </a:solidFill>
              </a:rPr>
              <a:t>. VIEW(</a:t>
            </a:r>
            <a:r>
              <a:rPr lang="ko-KR" altLang="ko-KR" sz="2000" b="1" dirty="0" err="1">
                <a:solidFill>
                  <a:schemeClr val="tx1"/>
                </a:solidFill>
              </a:rPr>
              <a:t>뷰</a:t>
            </a:r>
            <a:r>
              <a:rPr lang="en-US" altLang="ko-KR" sz="2000" b="1" dirty="0">
                <a:solidFill>
                  <a:schemeClr val="tx1"/>
                </a:solidFill>
              </a:rPr>
              <a:t>) </a:t>
            </a:r>
            <a:r>
              <a:rPr lang="ko-KR" altLang="ko-KR" sz="2000" b="1" dirty="0">
                <a:solidFill>
                  <a:schemeClr val="tx1"/>
                </a:solidFill>
              </a:rPr>
              <a:t>를 배웁니다</a:t>
            </a:r>
            <a:r>
              <a:rPr lang="en-US" altLang="ko-KR" sz="2000" b="1" dirty="0">
                <a:solidFill>
                  <a:schemeClr val="tx1"/>
                </a:solidFill>
              </a:rPr>
              <a:t>.</a:t>
            </a:r>
            <a:endParaRPr lang="ko-KR" altLang="ko-KR" sz="2000" dirty="0">
              <a:solidFill>
                <a:schemeClr val="tx1"/>
              </a:solidFill>
            </a:endParaRP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79512" y="1124744"/>
            <a:ext cx="4680520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2. </a:t>
            </a:r>
            <a:r>
              <a:rPr lang="ko-KR" altLang="ko-KR" b="1" dirty="0">
                <a:solidFill>
                  <a:schemeClr val="tx1"/>
                </a:solidFill>
              </a:rPr>
              <a:t>복합 </a:t>
            </a:r>
            <a:r>
              <a:rPr lang="ko-KR" altLang="ko-KR" b="1" dirty="0" err="1">
                <a:solidFill>
                  <a:schemeClr val="tx1"/>
                </a:solidFill>
              </a:rPr>
              <a:t>뷰</a:t>
            </a:r>
            <a:r>
              <a:rPr lang="en-US" altLang="ko-KR" b="1" dirty="0">
                <a:solidFill>
                  <a:schemeClr val="tx1"/>
                </a:solidFill>
              </a:rPr>
              <a:t> (Complex View)</a:t>
            </a:r>
            <a:endParaRPr lang="ko-KR" altLang="ko-KR" dirty="0">
              <a:solidFill>
                <a:schemeClr val="tx1"/>
              </a:solidFill>
            </a:endParaRPr>
          </a:p>
        </p:txBody>
      </p:sp>
      <p:sp>
        <p:nvSpPr>
          <p:cNvPr id="126977" name="Rectangle 1"/>
          <p:cNvSpPr>
            <a:spLocks noChangeArrowheads="1"/>
          </p:cNvSpPr>
          <p:nvPr/>
        </p:nvSpPr>
        <p:spPr bwMode="auto">
          <a:xfrm>
            <a:off x="899592" y="1772816"/>
            <a:ext cx="4560887" cy="136815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SCOTT&gt;CREATE OR REPLACE VIEW v_emp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2  AS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3    SELECT e.ename , d.dname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4    FROM emp e , dept d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5    WHERE e.deptno = d.deptno ;</a:t>
            </a:r>
            <a:endParaRPr kumimoji="1" lang="ko-KR" altLang="ko-KR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6653" y="3356992"/>
            <a:ext cx="4890691" cy="2859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555776" y="0"/>
            <a:ext cx="4176464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>
                <a:solidFill>
                  <a:schemeClr val="tx1"/>
                </a:solidFill>
              </a:rPr>
              <a:t>9</a:t>
            </a:r>
            <a:r>
              <a:rPr lang="ko-KR" altLang="ko-KR" sz="2000" b="1" dirty="0">
                <a:solidFill>
                  <a:schemeClr val="tx1"/>
                </a:solidFill>
              </a:rPr>
              <a:t>장</a:t>
            </a:r>
            <a:r>
              <a:rPr lang="en-US" altLang="ko-KR" sz="2000" b="1" dirty="0">
                <a:solidFill>
                  <a:schemeClr val="tx1"/>
                </a:solidFill>
              </a:rPr>
              <a:t>. VIEW(</a:t>
            </a:r>
            <a:r>
              <a:rPr lang="ko-KR" altLang="ko-KR" sz="2000" b="1" dirty="0" err="1">
                <a:solidFill>
                  <a:schemeClr val="tx1"/>
                </a:solidFill>
              </a:rPr>
              <a:t>뷰</a:t>
            </a:r>
            <a:r>
              <a:rPr lang="en-US" altLang="ko-KR" sz="2000" b="1" dirty="0">
                <a:solidFill>
                  <a:schemeClr val="tx1"/>
                </a:solidFill>
              </a:rPr>
              <a:t>) </a:t>
            </a:r>
            <a:r>
              <a:rPr lang="ko-KR" altLang="ko-KR" sz="2000" b="1" dirty="0">
                <a:solidFill>
                  <a:schemeClr val="tx1"/>
                </a:solidFill>
              </a:rPr>
              <a:t>를 배웁니다</a:t>
            </a:r>
            <a:r>
              <a:rPr lang="en-US" altLang="ko-KR" sz="2000" b="1" dirty="0">
                <a:solidFill>
                  <a:schemeClr val="tx1"/>
                </a:solidFill>
              </a:rPr>
              <a:t>.</a:t>
            </a:r>
            <a:endParaRPr lang="ko-KR" altLang="ko-KR" sz="2000" dirty="0">
              <a:solidFill>
                <a:schemeClr val="tx1"/>
              </a:solidFill>
            </a:endParaRP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07504" y="1124744"/>
            <a:ext cx="6336704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3. Inline View (</a:t>
            </a:r>
            <a:r>
              <a:rPr lang="ko-KR" altLang="ko-KR" b="1" dirty="0" err="1">
                <a:solidFill>
                  <a:schemeClr val="tx1"/>
                </a:solidFill>
              </a:rPr>
              <a:t>인라인</a:t>
            </a:r>
            <a:r>
              <a:rPr lang="ko-KR" altLang="ko-KR" b="1" dirty="0">
                <a:solidFill>
                  <a:schemeClr val="tx1"/>
                </a:solidFill>
              </a:rPr>
              <a:t> </a:t>
            </a:r>
            <a:r>
              <a:rPr lang="ko-KR" altLang="ko-KR" b="1" dirty="0" err="1">
                <a:solidFill>
                  <a:schemeClr val="tx1"/>
                </a:solidFill>
              </a:rPr>
              <a:t>뷰</a:t>
            </a:r>
            <a:r>
              <a:rPr lang="en-US" altLang="ko-KR" b="1" dirty="0">
                <a:solidFill>
                  <a:schemeClr val="tx1"/>
                </a:solidFill>
              </a:rPr>
              <a:t>)</a:t>
            </a:r>
            <a:endParaRPr lang="ko-KR" altLang="ko-KR" dirty="0">
              <a:solidFill>
                <a:schemeClr val="tx1"/>
              </a:solidFill>
            </a:endParaRPr>
          </a:p>
        </p:txBody>
      </p:sp>
      <p:sp>
        <p:nvSpPr>
          <p:cNvPr id="125953" name="Rectangle 1"/>
          <p:cNvSpPr>
            <a:spLocks noChangeArrowheads="1"/>
          </p:cNvSpPr>
          <p:nvPr/>
        </p:nvSpPr>
        <p:spPr bwMode="auto">
          <a:xfrm>
            <a:off x="395536" y="1700808"/>
            <a:ext cx="4859337" cy="26479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SCOTT&gt;SELECT </a:t>
            </a:r>
            <a:r>
              <a:rPr kumimoji="1" lang="en-US" altLang="ko-KR" sz="1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e.deptno</a:t>
            </a:r>
            <a:r>
              <a:rPr kumimoji="1" lang="en-US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, </a:t>
            </a:r>
            <a:r>
              <a:rPr kumimoji="1" lang="en-US" altLang="ko-KR" sz="1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d.dname</a:t>
            </a:r>
            <a:r>
              <a:rPr kumimoji="1" lang="en-US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, e.sal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2  FROM </a:t>
            </a:r>
            <a:r>
              <a:rPr kumimoji="1" lang="en-US" altLang="ko-KR" sz="1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( SELECT </a:t>
            </a:r>
            <a:r>
              <a:rPr kumimoji="1" lang="en-US" altLang="ko-KR" sz="13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deptno</a:t>
            </a:r>
            <a:r>
              <a:rPr kumimoji="1" lang="en-US" altLang="ko-KR" sz="1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, MAX(</a:t>
            </a:r>
            <a:r>
              <a:rPr kumimoji="1" lang="en-US" altLang="ko-KR" sz="13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sal</a:t>
            </a:r>
            <a:r>
              <a:rPr kumimoji="1" lang="en-US" altLang="ko-KR" sz="1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) </a:t>
            </a:r>
            <a:r>
              <a:rPr kumimoji="1" lang="en-US" altLang="ko-KR" sz="13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sal</a:t>
            </a:r>
            <a:endParaRPr kumimoji="1" lang="en-US" altLang="ko-KR" sz="13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3             </a:t>
            </a:r>
            <a:r>
              <a:rPr kumimoji="1" lang="en-US" altLang="ko-KR" sz="1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FROM </a:t>
            </a:r>
            <a:r>
              <a:rPr kumimoji="1" lang="en-US" altLang="ko-KR" sz="13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emp</a:t>
            </a:r>
            <a:endParaRPr kumimoji="1" lang="en-US" altLang="ko-KR" sz="13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4             </a:t>
            </a:r>
            <a:r>
              <a:rPr kumimoji="1" lang="en-US" altLang="ko-KR" sz="1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GROUP BY </a:t>
            </a:r>
            <a:r>
              <a:rPr kumimoji="1" lang="en-US" altLang="ko-KR" sz="13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deptno</a:t>
            </a:r>
            <a:r>
              <a:rPr kumimoji="1" lang="en-US" altLang="ko-KR" sz="1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) e</a:t>
            </a:r>
            <a:r>
              <a:rPr kumimoji="1" lang="en-US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, dept d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5  WHERE </a:t>
            </a:r>
            <a:r>
              <a:rPr kumimoji="1" lang="en-US" altLang="ko-KR" sz="1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e.deptno</a:t>
            </a:r>
            <a:r>
              <a:rPr kumimoji="1" lang="en-US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= </a:t>
            </a:r>
            <a:r>
              <a:rPr kumimoji="1" lang="en-US" altLang="ko-KR" sz="1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d.deptno</a:t>
            </a:r>
            <a:r>
              <a:rPr kumimoji="1" lang="en-US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;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  DEPTNO  DNAME              SAL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----</a:t>
            </a:r>
            <a:r>
              <a:rPr kumimoji="1" lang="en-US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맑은 고딕" pitchFamily="50" charset="-127"/>
                <a:cs typeface="굴림" pitchFamily="50" charset="-127"/>
              </a:rPr>
              <a:t>----</a:t>
            </a:r>
            <a:r>
              <a:rPr kumimoji="1" lang="en-US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------ ----------</a:t>
            </a:r>
            <a:r>
              <a:rPr kumimoji="1" lang="en-US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맑은 고딕" pitchFamily="50" charset="-127"/>
                <a:cs typeface="굴림" pitchFamily="50" charset="-127"/>
              </a:rPr>
              <a:t>-------</a:t>
            </a:r>
            <a:r>
              <a:rPr kumimoji="1" lang="en-US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---- ----------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       10     ACCOUNTING       5000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       20     RESEARCH           3000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       30     SALES                 2850        </a:t>
            </a:r>
            <a:endParaRPr kumimoji="1" lang="ko-KR" altLang="ko-KR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25954" name="Rectangle 2"/>
          <p:cNvSpPr>
            <a:spLocks noChangeArrowheads="1"/>
          </p:cNvSpPr>
          <p:nvPr/>
        </p:nvSpPr>
        <p:spPr bwMode="auto">
          <a:xfrm>
            <a:off x="3851920" y="3068961"/>
            <a:ext cx="4859337" cy="216024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SCOTT&gt;SELECT </a:t>
            </a:r>
            <a:r>
              <a:rPr kumimoji="1" lang="en-US" altLang="ko-KR" sz="1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deptno</a:t>
            </a:r>
            <a:r>
              <a:rPr kumimoji="1" lang="en-US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, MAX(</a:t>
            </a:r>
            <a:r>
              <a:rPr kumimoji="1" lang="en-US" altLang="ko-KR" sz="1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sal</a:t>
            </a:r>
            <a:r>
              <a:rPr kumimoji="1" lang="en-US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)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2  FROM </a:t>
            </a:r>
            <a:r>
              <a:rPr kumimoji="1" lang="en-US" altLang="ko-KR" sz="1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emp</a:t>
            </a:r>
            <a:endParaRPr kumimoji="1" lang="en-US" altLang="ko-KR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3  GROUP BY </a:t>
            </a:r>
            <a:r>
              <a:rPr kumimoji="1" lang="en-US" altLang="ko-KR" sz="1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deptno</a:t>
            </a:r>
            <a:r>
              <a:rPr kumimoji="1" lang="en-US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;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  DEPTNO   MAX(SAL)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 </a:t>
            </a:r>
            <a:r>
              <a:rPr kumimoji="1" lang="en-US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맑은 고딕" pitchFamily="50" charset="-127"/>
                <a:cs typeface="굴림" pitchFamily="50" charset="-127"/>
              </a:rPr>
              <a:t>----</a:t>
            </a:r>
            <a:r>
              <a:rPr kumimoji="1" lang="en-US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-------- -----</a:t>
            </a:r>
            <a:r>
              <a:rPr kumimoji="1" lang="en-US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맑은 고딕" pitchFamily="50" charset="-127"/>
                <a:cs typeface="굴림" pitchFamily="50" charset="-127"/>
              </a:rPr>
              <a:t>--------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      30       2850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      20       3000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      10       5000</a:t>
            </a:r>
            <a:endParaRPr kumimoji="1" lang="ko-KR" altLang="ko-KR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283968" y="1340768"/>
            <a:ext cx="4680520" cy="115212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emp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테이블과 </a:t>
            </a:r>
            <a:r>
              <a:rPr lang="en-US" altLang="ko-KR" dirty="0" err="1">
                <a:solidFill>
                  <a:schemeClr val="tx1"/>
                </a:solidFill>
              </a:rPr>
              <a:t>dept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테이블을 조회하여 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부서 번호와 부서별 최대 급여 및 부서명을 출력하세요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555776" y="0"/>
            <a:ext cx="4176464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>
                <a:solidFill>
                  <a:schemeClr val="tx1"/>
                </a:solidFill>
              </a:rPr>
              <a:t>9</a:t>
            </a:r>
            <a:r>
              <a:rPr lang="ko-KR" altLang="ko-KR" sz="2000" b="1" dirty="0">
                <a:solidFill>
                  <a:schemeClr val="tx1"/>
                </a:solidFill>
              </a:rPr>
              <a:t>장</a:t>
            </a:r>
            <a:r>
              <a:rPr lang="en-US" altLang="ko-KR" sz="2000" b="1" dirty="0">
                <a:solidFill>
                  <a:schemeClr val="tx1"/>
                </a:solidFill>
              </a:rPr>
              <a:t>. VIEW(</a:t>
            </a:r>
            <a:r>
              <a:rPr lang="ko-KR" altLang="ko-KR" sz="2000" b="1" dirty="0" err="1">
                <a:solidFill>
                  <a:schemeClr val="tx1"/>
                </a:solidFill>
              </a:rPr>
              <a:t>뷰</a:t>
            </a:r>
            <a:r>
              <a:rPr lang="en-US" altLang="ko-KR" sz="2000" b="1" dirty="0">
                <a:solidFill>
                  <a:schemeClr val="tx1"/>
                </a:solidFill>
              </a:rPr>
              <a:t>) </a:t>
            </a:r>
            <a:r>
              <a:rPr lang="ko-KR" altLang="ko-KR" sz="2000" b="1" dirty="0">
                <a:solidFill>
                  <a:schemeClr val="tx1"/>
                </a:solidFill>
              </a:rPr>
              <a:t>를 배웁니다</a:t>
            </a:r>
            <a:r>
              <a:rPr lang="en-US" altLang="ko-KR" sz="2000" b="1" dirty="0">
                <a:solidFill>
                  <a:schemeClr val="tx1"/>
                </a:solidFill>
              </a:rPr>
              <a:t>.</a:t>
            </a:r>
            <a:endParaRPr lang="ko-KR" altLang="ko-KR" sz="2000" dirty="0">
              <a:solidFill>
                <a:schemeClr val="tx1"/>
              </a:solidFill>
            </a:endParaRP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8</a:t>
            </a:fld>
            <a:endParaRPr lang="ko-KR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0741" y="1124744"/>
            <a:ext cx="6866533" cy="49632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555776" y="0"/>
            <a:ext cx="4176464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>
                <a:solidFill>
                  <a:schemeClr val="tx1"/>
                </a:solidFill>
              </a:rPr>
              <a:t>9</a:t>
            </a:r>
            <a:r>
              <a:rPr lang="ko-KR" altLang="ko-KR" sz="2000" b="1" dirty="0">
                <a:solidFill>
                  <a:schemeClr val="tx1"/>
                </a:solidFill>
              </a:rPr>
              <a:t>장</a:t>
            </a:r>
            <a:r>
              <a:rPr lang="en-US" altLang="ko-KR" sz="2000" b="1" dirty="0">
                <a:solidFill>
                  <a:schemeClr val="tx1"/>
                </a:solidFill>
              </a:rPr>
              <a:t>. VIEW(</a:t>
            </a:r>
            <a:r>
              <a:rPr lang="ko-KR" altLang="ko-KR" sz="2000" b="1" dirty="0" err="1">
                <a:solidFill>
                  <a:schemeClr val="tx1"/>
                </a:solidFill>
              </a:rPr>
              <a:t>뷰</a:t>
            </a:r>
            <a:r>
              <a:rPr lang="en-US" altLang="ko-KR" sz="2000" b="1" dirty="0">
                <a:solidFill>
                  <a:schemeClr val="tx1"/>
                </a:solidFill>
              </a:rPr>
              <a:t>) </a:t>
            </a:r>
            <a:r>
              <a:rPr lang="ko-KR" altLang="ko-KR" sz="2000" b="1" dirty="0">
                <a:solidFill>
                  <a:schemeClr val="tx1"/>
                </a:solidFill>
              </a:rPr>
              <a:t>를 배웁니다</a:t>
            </a:r>
            <a:r>
              <a:rPr lang="en-US" altLang="ko-KR" sz="2000" b="1" dirty="0">
                <a:solidFill>
                  <a:schemeClr val="tx1"/>
                </a:solidFill>
              </a:rPr>
              <a:t>.</a:t>
            </a:r>
            <a:endParaRPr lang="ko-KR" altLang="ko-KR" sz="2000" dirty="0">
              <a:solidFill>
                <a:schemeClr val="tx1"/>
              </a:solidFill>
            </a:endParaRP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123905" name="Rectangle 1"/>
          <p:cNvSpPr>
            <a:spLocks noChangeArrowheads="1"/>
          </p:cNvSpPr>
          <p:nvPr/>
        </p:nvSpPr>
        <p:spPr bwMode="auto">
          <a:xfrm>
            <a:off x="323528" y="1340768"/>
            <a:ext cx="7416824" cy="10080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SCOTT&gt; COL </a:t>
            </a:r>
            <a:r>
              <a:rPr kumimoji="1" lang="en-US" altLang="ko-KR" sz="1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deptno</a:t>
            </a:r>
            <a:r>
              <a:rPr kumimoji="1" lang="en-US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FOR a7</a:t>
            </a:r>
            <a:endParaRPr kumimoji="1" lang="en-US" altLang="ko-KR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SCOTT&gt; SELECT decode(</a:t>
            </a:r>
            <a:r>
              <a:rPr kumimoji="1" lang="en-US" altLang="ko-KR" sz="1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deptno</a:t>
            </a:r>
            <a:r>
              <a:rPr kumimoji="1" lang="en-US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맑은 고딕" pitchFamily="50" charset="-127"/>
                <a:cs typeface="굴림" pitchFamily="50" charset="-127"/>
              </a:rPr>
              <a:t>,</a:t>
            </a:r>
            <a:r>
              <a:rPr kumimoji="1" lang="en-US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ndeptno</a:t>
            </a:r>
            <a:r>
              <a:rPr kumimoji="1" lang="en-US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맑은 고딕" pitchFamily="50" charset="-127"/>
                <a:cs typeface="굴림" pitchFamily="50" charset="-127"/>
              </a:rPr>
              <a:t>,</a:t>
            </a:r>
            <a:r>
              <a:rPr kumimoji="1" lang="en-US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null </a:t>
            </a:r>
            <a:r>
              <a:rPr kumimoji="1" lang="en-US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맑은 고딕" pitchFamily="50" charset="-127"/>
                <a:cs typeface="굴림" pitchFamily="50" charset="-127"/>
              </a:rPr>
              <a:t>,</a:t>
            </a:r>
            <a:r>
              <a:rPr kumimoji="1" lang="en-US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deptno</a:t>
            </a:r>
            <a:r>
              <a:rPr kumimoji="1" lang="en-US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) </a:t>
            </a:r>
            <a:r>
              <a:rPr kumimoji="1" lang="en-US" altLang="ko-KR" sz="1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deptno</a:t>
            </a:r>
            <a:r>
              <a:rPr kumimoji="1" lang="en-US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, </a:t>
            </a:r>
            <a:r>
              <a:rPr kumimoji="1" lang="en-US" altLang="ko-KR" sz="1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profno</a:t>
            </a:r>
            <a:r>
              <a:rPr kumimoji="1" lang="en-US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맑은 고딕" pitchFamily="50" charset="-127"/>
                <a:cs typeface="굴림" pitchFamily="50" charset="-127"/>
              </a:rPr>
              <a:t>,</a:t>
            </a:r>
            <a:r>
              <a:rPr kumimoji="1" lang="en-US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name </a:t>
            </a:r>
            <a:endParaRPr kumimoji="1" lang="en-US" altLang="ko-KR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2        FROM (SELECT LAG(</a:t>
            </a:r>
            <a:r>
              <a:rPr kumimoji="1" lang="en-US" altLang="ko-KR" sz="1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deptno</a:t>
            </a:r>
            <a:r>
              <a:rPr kumimoji="1" lang="en-US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) OVER (order by </a:t>
            </a:r>
            <a:r>
              <a:rPr kumimoji="1" lang="en-US" altLang="ko-KR" sz="1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deptno</a:t>
            </a:r>
            <a:r>
              <a:rPr kumimoji="1" lang="en-US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) </a:t>
            </a:r>
            <a:r>
              <a:rPr kumimoji="1" lang="en-US" altLang="ko-KR" sz="1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ndeptno</a:t>
            </a:r>
            <a:r>
              <a:rPr kumimoji="1" lang="en-US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맑은 고딕" pitchFamily="50" charset="-127"/>
                <a:cs typeface="굴림" pitchFamily="50" charset="-127"/>
              </a:rPr>
              <a:t>,</a:t>
            </a:r>
            <a:r>
              <a:rPr kumimoji="1" lang="en-US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deptno</a:t>
            </a:r>
            <a:r>
              <a:rPr kumimoji="1" lang="en-US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, </a:t>
            </a:r>
            <a:r>
              <a:rPr kumimoji="1" lang="en-US" altLang="ko-KR" sz="1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profno</a:t>
            </a:r>
            <a:r>
              <a:rPr kumimoji="1" lang="en-US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맑은 고딕" pitchFamily="50" charset="-127"/>
                <a:cs typeface="굴림" pitchFamily="50" charset="-127"/>
              </a:rPr>
              <a:t>,</a:t>
            </a:r>
            <a:r>
              <a:rPr kumimoji="1" lang="en-US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name </a:t>
            </a:r>
            <a:endParaRPr kumimoji="1" lang="en-US" altLang="ko-KR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</a:t>
            </a:r>
            <a:r>
              <a:rPr kumimoji="1" lang="en-US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3                  FROM professor);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</a:t>
            </a:r>
            <a:endParaRPr kumimoji="1" lang="ko-KR" altLang="ko-KR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pic>
        <p:nvPicPr>
          <p:cNvPr id="10" name="그림 9" descr="9장_p10_그림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5536" y="2492895"/>
            <a:ext cx="3112435" cy="2971943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3707904" y="2492896"/>
            <a:ext cx="5184576" cy="30243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sz="1300" dirty="0">
                <a:solidFill>
                  <a:schemeClr val="tx1"/>
                </a:solidFill>
              </a:rPr>
              <a:t>왼쪽과 같이 </a:t>
            </a:r>
            <a:r>
              <a:rPr lang="en-US" altLang="ko-KR" sz="1300" dirty="0">
                <a:solidFill>
                  <a:schemeClr val="tx1"/>
                </a:solidFill>
              </a:rPr>
              <a:t>Inline View</a:t>
            </a:r>
            <a:r>
              <a:rPr lang="ko-KR" altLang="ko-KR" sz="1300" dirty="0">
                <a:solidFill>
                  <a:schemeClr val="tx1"/>
                </a:solidFill>
              </a:rPr>
              <a:t>를 만들어 놓고 이 </a:t>
            </a:r>
            <a:r>
              <a:rPr lang="ko-KR" altLang="ko-KR" sz="1300" dirty="0" err="1">
                <a:solidFill>
                  <a:schemeClr val="tx1"/>
                </a:solidFill>
              </a:rPr>
              <a:t>뷰를</a:t>
            </a:r>
            <a:r>
              <a:rPr lang="ko-KR" altLang="ko-KR" sz="1300" dirty="0">
                <a:solidFill>
                  <a:schemeClr val="tx1"/>
                </a:solidFill>
              </a:rPr>
              <a:t> 대상으로 메인 쿼리를 수행합니다</a:t>
            </a:r>
            <a:r>
              <a:rPr lang="en-US" altLang="ko-KR" sz="1300" dirty="0">
                <a:solidFill>
                  <a:schemeClr val="tx1"/>
                </a:solidFill>
              </a:rPr>
              <a:t>.</a:t>
            </a:r>
            <a:endParaRPr lang="ko-KR" altLang="ko-KR" sz="1300" dirty="0">
              <a:solidFill>
                <a:schemeClr val="tx1"/>
              </a:solidFill>
            </a:endParaRPr>
          </a:p>
          <a:p>
            <a:r>
              <a:rPr lang="ko-KR" altLang="ko-KR" sz="1300" dirty="0">
                <a:solidFill>
                  <a:schemeClr val="tx1"/>
                </a:solidFill>
              </a:rPr>
              <a:t>중요한 것은 첫 번째 줄입니다</a:t>
            </a:r>
            <a:r>
              <a:rPr lang="en-US" altLang="ko-KR" sz="1300" dirty="0">
                <a:solidFill>
                  <a:schemeClr val="tx1"/>
                </a:solidFill>
              </a:rPr>
              <a:t>.</a:t>
            </a:r>
            <a:endParaRPr lang="ko-KR" altLang="ko-KR" sz="1300" dirty="0">
              <a:solidFill>
                <a:schemeClr val="tx1"/>
              </a:solidFill>
            </a:endParaRPr>
          </a:p>
          <a:p>
            <a:r>
              <a:rPr lang="ko-KR" altLang="ko-KR" sz="1300" dirty="0">
                <a:solidFill>
                  <a:schemeClr val="tx1"/>
                </a:solidFill>
              </a:rPr>
              <a:t>첫 번째 줄에 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decode(</a:t>
            </a:r>
            <a:r>
              <a:rPr lang="en-US" altLang="ko-KR" sz="1300" dirty="0" err="1">
                <a:solidFill>
                  <a:schemeClr val="tx1"/>
                </a:solidFill>
              </a:rPr>
              <a:t>deptno</a:t>
            </a:r>
            <a:r>
              <a:rPr lang="en-US" altLang="ko-KR" sz="1300" dirty="0">
                <a:solidFill>
                  <a:schemeClr val="tx1"/>
                </a:solidFill>
              </a:rPr>
              <a:t> , </a:t>
            </a:r>
            <a:r>
              <a:rPr lang="en-US" altLang="ko-KR" sz="1300" dirty="0" err="1">
                <a:solidFill>
                  <a:schemeClr val="tx1"/>
                </a:solidFill>
              </a:rPr>
              <a:t>ndeptno</a:t>
            </a:r>
            <a:r>
              <a:rPr lang="en-US" altLang="ko-KR" sz="1300" dirty="0">
                <a:solidFill>
                  <a:schemeClr val="tx1"/>
                </a:solidFill>
              </a:rPr>
              <a:t> , null , </a:t>
            </a:r>
            <a:r>
              <a:rPr lang="en-US" altLang="ko-KR" sz="1300" dirty="0" err="1">
                <a:solidFill>
                  <a:schemeClr val="tx1"/>
                </a:solidFill>
              </a:rPr>
              <a:t>deptno</a:t>
            </a:r>
            <a:r>
              <a:rPr lang="en-US" altLang="ko-KR" sz="1300" dirty="0">
                <a:solidFill>
                  <a:schemeClr val="tx1"/>
                </a:solidFill>
              </a:rPr>
              <a:t>) "DEPTNO" </a:t>
            </a:r>
            <a:r>
              <a:rPr lang="ko-KR" altLang="ko-KR" sz="1300" dirty="0">
                <a:solidFill>
                  <a:schemeClr val="tx1"/>
                </a:solidFill>
              </a:rPr>
              <a:t>이 부분에서 만약</a:t>
            </a:r>
            <a:r>
              <a:rPr lang="en-US" altLang="ko-KR" sz="1300" dirty="0">
                <a:solidFill>
                  <a:schemeClr val="tx1"/>
                </a:solidFill>
              </a:rPr>
              <a:t> </a:t>
            </a:r>
            <a:r>
              <a:rPr lang="en-US" altLang="ko-KR" sz="1300" dirty="0" err="1">
                <a:solidFill>
                  <a:schemeClr val="tx1"/>
                </a:solidFill>
              </a:rPr>
              <a:t>deptno</a:t>
            </a:r>
            <a:r>
              <a:rPr lang="en-US" altLang="ko-KR" sz="1300" dirty="0">
                <a:solidFill>
                  <a:schemeClr val="tx1"/>
                </a:solidFill>
              </a:rPr>
              <a:t> </a:t>
            </a:r>
            <a:r>
              <a:rPr lang="ko-KR" altLang="ko-KR" sz="1300" dirty="0">
                <a:solidFill>
                  <a:schemeClr val="tx1"/>
                </a:solidFill>
              </a:rPr>
              <a:t>가</a:t>
            </a:r>
            <a:r>
              <a:rPr lang="en-US" altLang="ko-KR" sz="1300" dirty="0">
                <a:solidFill>
                  <a:schemeClr val="tx1"/>
                </a:solidFill>
              </a:rPr>
              <a:t> </a:t>
            </a:r>
            <a:r>
              <a:rPr lang="en-US" altLang="ko-KR" sz="1300" dirty="0" err="1">
                <a:solidFill>
                  <a:schemeClr val="tx1"/>
                </a:solidFill>
              </a:rPr>
              <a:t>ndeptno</a:t>
            </a:r>
            <a:r>
              <a:rPr lang="en-US" altLang="ko-KR" sz="1300" dirty="0">
                <a:solidFill>
                  <a:schemeClr val="tx1"/>
                </a:solidFill>
              </a:rPr>
              <a:t> </a:t>
            </a:r>
            <a:r>
              <a:rPr lang="ko-KR" altLang="ko-KR" sz="1300" dirty="0">
                <a:solidFill>
                  <a:schemeClr val="tx1"/>
                </a:solidFill>
              </a:rPr>
              <a:t>와 같으면</a:t>
            </a:r>
            <a:r>
              <a:rPr lang="en-US" altLang="ko-KR" sz="1300" dirty="0">
                <a:solidFill>
                  <a:schemeClr val="tx1"/>
                </a:solidFill>
              </a:rPr>
              <a:t> null </a:t>
            </a:r>
            <a:r>
              <a:rPr lang="ko-KR" altLang="ko-KR" sz="1300" dirty="0">
                <a:solidFill>
                  <a:schemeClr val="tx1"/>
                </a:solidFill>
              </a:rPr>
              <a:t>을 출력하고 다를 경우</a:t>
            </a:r>
            <a:r>
              <a:rPr lang="en-US" altLang="ko-KR" sz="1300" dirty="0">
                <a:solidFill>
                  <a:schemeClr val="tx1"/>
                </a:solidFill>
              </a:rPr>
              <a:t> </a:t>
            </a:r>
            <a:r>
              <a:rPr lang="en-US" altLang="ko-KR" sz="1300" dirty="0" err="1">
                <a:solidFill>
                  <a:schemeClr val="tx1"/>
                </a:solidFill>
              </a:rPr>
              <a:t>deptno</a:t>
            </a:r>
            <a:r>
              <a:rPr lang="en-US" altLang="ko-KR" sz="1300" dirty="0">
                <a:solidFill>
                  <a:schemeClr val="tx1"/>
                </a:solidFill>
              </a:rPr>
              <a:t> </a:t>
            </a:r>
            <a:r>
              <a:rPr lang="ko-KR" altLang="ko-KR" sz="1300" dirty="0">
                <a:solidFill>
                  <a:schemeClr val="tx1"/>
                </a:solidFill>
              </a:rPr>
              <a:t>를 출력하라는 뜻입니다</a:t>
            </a:r>
            <a:r>
              <a:rPr lang="en-US" altLang="ko-KR" sz="1300" dirty="0">
                <a:solidFill>
                  <a:schemeClr val="tx1"/>
                </a:solidFill>
              </a:rPr>
              <a:t>.</a:t>
            </a:r>
          </a:p>
          <a:p>
            <a:endParaRPr lang="ko-KR" altLang="ko-KR" sz="1300" dirty="0">
              <a:solidFill>
                <a:schemeClr val="tx1"/>
              </a:solidFill>
            </a:endParaRPr>
          </a:p>
          <a:p>
            <a:r>
              <a:rPr lang="ko-KR" altLang="ko-KR" sz="1300" dirty="0">
                <a:solidFill>
                  <a:schemeClr val="tx1"/>
                </a:solidFill>
              </a:rPr>
              <a:t>꼭 이해해야 하는 중요한 쿼리입니다</a:t>
            </a:r>
            <a:r>
              <a:rPr lang="en-US" altLang="ko-KR" sz="1300" dirty="0">
                <a:solidFill>
                  <a:schemeClr val="tx1"/>
                </a:solidFill>
              </a:rPr>
              <a:t> !!</a:t>
            </a:r>
            <a:endParaRPr lang="ko-KR" altLang="ko-KR" sz="13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noFill/>
        </a:ln>
      </a:spPr>
      <a:bodyPr rtlCol="0" anchor="ctr"/>
      <a:lstStyle>
        <a:defPPr>
          <a:defRPr b="1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8058</TotalTime>
  <Words>1223</Words>
  <Application>Microsoft Office PowerPoint</Application>
  <PresentationFormat>화면 슬라이드 쇼(4:3)</PresentationFormat>
  <Paragraphs>172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3" baseType="lpstr">
      <vt:lpstr>굴림</vt:lpstr>
      <vt:lpstr>맑은 고딕</vt:lpstr>
      <vt:lpstr>Arial</vt:lpstr>
      <vt:lpstr>Times New Roman</vt:lpstr>
      <vt:lpstr>Office 테마</vt:lpstr>
      <vt:lpstr>9장. VIEW(뷰) 를 배웁니다.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진수쌤이 전해주는 실전 SQL 과 PL/SQL</dc:title>
  <dc:creator>jinsu</dc:creator>
  <cp:lastModifiedBy>B-0</cp:lastModifiedBy>
  <cp:revision>277</cp:revision>
  <dcterms:created xsi:type="dcterms:W3CDTF">2012-11-06T06:53:25Z</dcterms:created>
  <dcterms:modified xsi:type="dcterms:W3CDTF">2020-05-11T23:40:12Z</dcterms:modified>
</cp:coreProperties>
</file>