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handoutMasterIdLst>
    <p:handoutMasterId r:id="rId20"/>
  </p:handoutMasterIdLst>
  <p:sldIdLst>
    <p:sldId id="256" r:id="rId2"/>
    <p:sldId id="271" r:id="rId3"/>
    <p:sldId id="272" r:id="rId4"/>
    <p:sldId id="273" r:id="rId5"/>
    <p:sldId id="274" r:id="rId6"/>
    <p:sldId id="288" r:id="rId7"/>
    <p:sldId id="275" r:id="rId8"/>
    <p:sldId id="277" r:id="rId9"/>
    <p:sldId id="276" r:id="rId10"/>
    <p:sldId id="279" r:id="rId11"/>
    <p:sldId id="284" r:id="rId12"/>
    <p:sldId id="285" r:id="rId13"/>
    <p:sldId id="286" r:id="rId14"/>
    <p:sldId id="281" r:id="rId15"/>
    <p:sldId id="282" r:id="rId16"/>
    <p:sldId id="283" r:id="rId17"/>
    <p:sldId id="287" r:id="rId18"/>
    <p:sldId id="289" r:id="rId19"/>
  </p:sldIdLst>
  <p:sldSz cx="12192000" cy="6858000"/>
  <p:notesSz cx="6858000" cy="9144000"/>
  <p:embeddedFontLst>
    <p:embeddedFont>
      <p:font typeface="나눔스퀘어" panose="020B0600000101010101" pitchFamily="50" charset="-127"/>
      <p:regular r:id="rId21"/>
    </p:embeddedFont>
    <p:embeddedFont>
      <p:font typeface="나눔스퀘어 Bold" panose="020B0600000101010101" pitchFamily="50" charset="-127"/>
      <p:bold r:id="rId22"/>
    </p:embeddedFont>
    <p:embeddedFont>
      <p:font typeface="나눔스퀘어 ExtraBold" panose="020B0600000101010101" pitchFamily="50" charset="-127"/>
      <p:bold r:id="rId23"/>
    </p:embeddedFont>
    <p:embeddedFont>
      <p:font typeface="맑은 고딕" panose="020B0503020000020004" pitchFamily="50" charset="-127"/>
      <p:regular r:id="rId24"/>
      <p:bold r:id="rId25"/>
    </p:embeddedFont>
    <p:embeddedFont>
      <p:font typeface="배달의민족 도현" panose="020B0600000101010101" pitchFamily="50" charset="-127"/>
      <p:regular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2F7"/>
    <a:srgbClr val="FFFFFF"/>
    <a:srgbClr val="33EEA9"/>
    <a:srgbClr val="59FFD9"/>
    <a:srgbClr val="4C51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5196" autoAdjust="0"/>
  </p:normalViewPr>
  <p:slideViewPr>
    <p:cSldViewPr snapToGrid="0">
      <p:cViewPr>
        <p:scale>
          <a:sx n="100" d="100"/>
          <a:sy n="100" d="100"/>
        </p:scale>
        <p:origin x="99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99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D53F19A-697B-40B7-BBCA-A566D8E9FE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F95198-7BCE-42F2-A9C7-038883A2E7F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569FA-2C52-4A4E-B45F-5580188021D1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C351D2-C87B-4922-9ADB-2BD5EC4B1F7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66F08E-0871-42D5-B6E5-56224BA3D3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A20CA-CF04-4345-8A66-D7A06DE488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1779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25C0D-591F-414C-9F62-5CB2E43D5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33CBB3-22D8-4A86-AC48-74638B0D9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44CCB-968F-4855-BE02-C7C655869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6E051-C99F-45DF-89F4-6652BD6F8956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CDF90-2B6B-47CD-A506-76B764513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5A8EA-6574-459F-9901-85EEBDDFD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DC1A2-647D-40F1-B435-53F219A1D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211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58EC9-50DE-49CD-8F12-218A392B0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AA9785-0951-49BD-A217-54BE20D6F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D4BF4-0985-4618-9C3A-C23F844C9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6E051-C99F-45DF-89F4-6652BD6F8956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2B4B5-E02C-4DEF-8C97-472BB25DD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2439B-BB43-4C8E-9BAE-1C05ED025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DC1A2-647D-40F1-B435-53F219A1D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10B92F-6015-475E-80D0-F301247407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4EAB13-4D02-4745-8A1C-50BB53023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75BD1-8531-49B5-BCDD-4207F2580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6E051-C99F-45DF-89F4-6652BD6F8956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92019-FD96-4BB0-8ABF-EA7B564FA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5EFD9-89DD-46A9-802D-F023D6ABC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DC1A2-647D-40F1-B435-53F219A1D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971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FDED9-1F0D-40EE-88EF-C0B2BA7F5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3880A-E946-4482-8933-A39F3B96D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EA4F2-23B7-4A06-B16A-896082CE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6E051-C99F-45DF-89F4-6652BD6F8956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CAFE3-018B-475D-BAF1-8731D064B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F708A-9EEE-4C04-A19D-EBDB56A5C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DC1A2-647D-40F1-B435-53F219A1D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27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2CFAD-78D4-47D2-B47D-43D6A7EC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FDBB9-BCA2-440E-8F37-228BB877F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3D82F-1BBC-493F-B9EC-CB2EEA84A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6E051-C99F-45DF-89F4-6652BD6F8956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281A1-BE96-44C9-87AF-83743763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FFB3A-FAF7-4A5B-9322-288F560E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DC1A2-647D-40F1-B435-53F219A1D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903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D7192-DCBA-4639-9696-54C131D49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A17D8-6CA0-4A9C-B0DD-E1B45D3285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7FBC41-DDE5-422E-88BB-72F3C9D66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C75CD-B548-44B3-96A1-1C09A77AA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6E051-C99F-45DF-89F4-6652BD6F8956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DCC62-0BC6-4BE6-B1E7-0435AA010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5101F-80BE-447F-BF34-57581D3D1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DC1A2-647D-40F1-B435-53F219A1D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289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0AF82-BD84-4CA7-8E3F-98F6285D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29192-A5AC-4DF9-A90B-36EBDA88C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01B2DA-6C2E-45DA-B339-06EA93448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53877B-4BC4-4828-9001-FD3204798E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C945EE-42E3-460D-8670-9CF288160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0C6CD1-B31A-42D9-8651-562B73EF0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6E051-C99F-45DF-89F4-6652BD6F8956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8A488F-A2A9-4F2D-852F-029A711E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CFD90E-1EC8-4D39-BA7A-0E53E7B5A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DC1A2-647D-40F1-B435-53F219A1D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652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7DAEA-BF11-45D1-AE18-D7074F1DB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08534E-6766-488D-9C52-400EC1102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6E051-C99F-45DF-89F4-6652BD6F8956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57B371-5F96-4DD6-84CC-47DD2C7C9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FA263B-5923-48A2-A864-27D06CEA7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DC1A2-647D-40F1-B435-53F219A1D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85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4F8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0A09C6-9766-4C7F-8282-41DA0729E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6E051-C99F-45DF-89F4-6652BD6F8956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F47FF0-8536-4417-AB58-B92317A02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D7F05-94B5-4896-9D82-065B71F13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DC1A2-647D-40F1-B435-53F219A1D31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42BCB6-7C8F-4F12-9554-AE00B498DCE6}"/>
              </a:ext>
            </a:extLst>
          </p:cNvPr>
          <p:cNvSpPr/>
          <p:nvPr userDrawn="1"/>
        </p:nvSpPr>
        <p:spPr>
          <a:xfrm>
            <a:off x="0" y="6635750"/>
            <a:ext cx="12192000" cy="222250"/>
          </a:xfrm>
          <a:prstGeom prst="rect">
            <a:avLst/>
          </a:prstGeom>
          <a:solidFill>
            <a:srgbClr val="33EE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596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B7519-C028-47A9-AD72-D36229AD6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01A99-E75A-442B-8D63-3ABDCDDE0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F489EC-2EF0-4791-BC87-14FCF1234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EA896-1725-4F23-B35A-233D87A0A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6E051-C99F-45DF-89F4-6652BD6F8956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DADCDB-6F13-4C82-BC04-F73512DFC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262C9-B581-416E-9091-B982899A5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DC1A2-647D-40F1-B435-53F219A1D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577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8A420-CAE5-481D-8C48-51E6589A0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5671C5-46AC-45A3-AC53-3D6CD6C7C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A513B8-ED2E-4040-97B0-1FD1C99CD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FDD67-E861-4FC8-8A47-5C27A19AB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6E051-C99F-45DF-89F4-6652BD6F8956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C94D1-31FC-43E6-8C09-A5BE11FC1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8AEDA-DF1B-47C0-912F-E7746C4F2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DC1A2-647D-40F1-B435-53F219A1D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84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E00BB1-88AC-445C-AFC6-0A27BE8BF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59A63-AB52-4E4A-B45B-618E9D81E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BC6E0-70B5-490F-B385-76D1D2612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6E051-C99F-45DF-89F4-6652BD6F8956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34980-CCB1-46E6-BB99-AE6DCF4AB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85781-9051-44BA-9619-F0426441E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DC1A2-647D-40F1-B435-53F219A1D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97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127.0.0.1:8000/login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8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C27B5D2-C5E0-4B6D-85CF-E9583A774E1B}"/>
              </a:ext>
            </a:extLst>
          </p:cNvPr>
          <p:cNvSpPr/>
          <p:nvPr/>
        </p:nvSpPr>
        <p:spPr>
          <a:xfrm>
            <a:off x="884903" y="1064361"/>
            <a:ext cx="7610168" cy="18066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FAA2FC-FCC4-42FC-B050-F207C65FA936}"/>
              </a:ext>
            </a:extLst>
          </p:cNvPr>
          <p:cNvSpPr txBox="1"/>
          <p:nvPr/>
        </p:nvSpPr>
        <p:spPr>
          <a:xfrm>
            <a:off x="980775" y="1218392"/>
            <a:ext cx="86051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4F82F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군인 전용 익명 커뮤니티 </a:t>
            </a:r>
            <a:endParaRPr lang="en-US" altLang="ko-KR" sz="5400" dirty="0">
              <a:solidFill>
                <a:srgbClr val="4F82F7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3600" dirty="0">
                <a:solidFill>
                  <a:srgbClr val="4F82F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[</a:t>
            </a:r>
            <a:r>
              <a:rPr lang="ko-KR" altLang="en-US" sz="3600" dirty="0">
                <a:solidFill>
                  <a:srgbClr val="4F82F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장고를 활용한 웹사이트 개발</a:t>
            </a:r>
            <a:r>
              <a:rPr lang="en-US" altLang="ko-KR" sz="3600" dirty="0">
                <a:solidFill>
                  <a:srgbClr val="4F82F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]</a:t>
            </a:r>
            <a:endParaRPr lang="ko-KR" altLang="en-US" sz="3600" dirty="0">
              <a:solidFill>
                <a:srgbClr val="4F82F7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9C40838-88A5-43C3-B0D7-CC090CB913E8}"/>
              </a:ext>
            </a:extLst>
          </p:cNvPr>
          <p:cNvSpPr/>
          <p:nvPr/>
        </p:nvSpPr>
        <p:spPr>
          <a:xfrm>
            <a:off x="9585960" y="4560462"/>
            <a:ext cx="2031046" cy="2031046"/>
          </a:xfrm>
          <a:prstGeom prst="rect">
            <a:avLst/>
          </a:prstGeom>
          <a:noFill/>
          <a:ln w="1016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9D87033-F736-4B5B-AD97-ED9C114C01A7}"/>
              </a:ext>
            </a:extLst>
          </p:cNvPr>
          <p:cNvCxnSpPr/>
          <p:nvPr/>
        </p:nvCxnSpPr>
        <p:spPr>
          <a:xfrm>
            <a:off x="11297287" y="4560462"/>
            <a:ext cx="284328" cy="0"/>
          </a:xfrm>
          <a:prstGeom prst="line">
            <a:avLst/>
          </a:prstGeom>
          <a:ln w="101600">
            <a:solidFill>
              <a:srgbClr val="33EE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CAB4A0E-70EF-4F00-8CA8-10ABF9B1C662}"/>
              </a:ext>
            </a:extLst>
          </p:cNvPr>
          <p:cNvCxnSpPr>
            <a:cxnSpLocks/>
          </p:cNvCxnSpPr>
          <p:nvPr/>
        </p:nvCxnSpPr>
        <p:spPr>
          <a:xfrm>
            <a:off x="11617006" y="4601118"/>
            <a:ext cx="0" cy="284328"/>
          </a:xfrm>
          <a:prstGeom prst="line">
            <a:avLst/>
          </a:prstGeom>
          <a:ln w="101600">
            <a:solidFill>
              <a:srgbClr val="33EE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89BA949-FE92-431B-ABA2-EBF756E3E263}"/>
              </a:ext>
            </a:extLst>
          </p:cNvPr>
          <p:cNvCxnSpPr>
            <a:cxnSpLocks/>
          </p:cNvCxnSpPr>
          <p:nvPr/>
        </p:nvCxnSpPr>
        <p:spPr>
          <a:xfrm>
            <a:off x="11617006" y="4510160"/>
            <a:ext cx="0" cy="98233"/>
          </a:xfrm>
          <a:prstGeom prst="line">
            <a:avLst/>
          </a:prstGeom>
          <a:ln w="101600">
            <a:solidFill>
              <a:srgbClr val="33EE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8C3880C-8BF9-4E79-9241-F3B2E3FEAC70}"/>
              </a:ext>
            </a:extLst>
          </p:cNvPr>
          <p:cNvCxnSpPr/>
          <p:nvPr/>
        </p:nvCxnSpPr>
        <p:spPr>
          <a:xfrm>
            <a:off x="9629391" y="6591159"/>
            <a:ext cx="284328" cy="0"/>
          </a:xfrm>
          <a:prstGeom prst="line">
            <a:avLst/>
          </a:prstGeom>
          <a:ln w="101600">
            <a:solidFill>
              <a:srgbClr val="33EE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A3A7C87-4278-4399-A0BD-B7AB90AE8824}"/>
              </a:ext>
            </a:extLst>
          </p:cNvPr>
          <p:cNvCxnSpPr>
            <a:cxnSpLocks/>
          </p:cNvCxnSpPr>
          <p:nvPr/>
        </p:nvCxnSpPr>
        <p:spPr>
          <a:xfrm>
            <a:off x="9585960" y="6266172"/>
            <a:ext cx="0" cy="284328"/>
          </a:xfrm>
          <a:prstGeom prst="line">
            <a:avLst/>
          </a:prstGeom>
          <a:ln w="101600">
            <a:solidFill>
              <a:srgbClr val="33EE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A6F85D7-93EE-4766-BE32-BE2EF75DF722}"/>
              </a:ext>
            </a:extLst>
          </p:cNvPr>
          <p:cNvCxnSpPr>
            <a:cxnSpLocks/>
          </p:cNvCxnSpPr>
          <p:nvPr/>
        </p:nvCxnSpPr>
        <p:spPr>
          <a:xfrm>
            <a:off x="9585960" y="6543745"/>
            <a:ext cx="0" cy="98233"/>
          </a:xfrm>
          <a:prstGeom prst="line">
            <a:avLst/>
          </a:prstGeom>
          <a:ln w="101600">
            <a:solidFill>
              <a:srgbClr val="33EE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931555E-57B4-484D-BA72-5DA6762C0702}"/>
              </a:ext>
            </a:extLst>
          </p:cNvPr>
          <p:cNvCxnSpPr>
            <a:cxnSpLocks/>
          </p:cNvCxnSpPr>
          <p:nvPr/>
        </p:nvCxnSpPr>
        <p:spPr>
          <a:xfrm>
            <a:off x="9585960" y="6129758"/>
            <a:ext cx="0" cy="142164"/>
          </a:xfrm>
          <a:prstGeom prst="line">
            <a:avLst/>
          </a:prstGeom>
          <a:ln w="101600">
            <a:solidFill>
              <a:srgbClr val="4C51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CEA96CE-181F-470B-AA1C-4E03B2D91F83}"/>
              </a:ext>
            </a:extLst>
          </p:cNvPr>
          <p:cNvCxnSpPr/>
          <p:nvPr/>
        </p:nvCxnSpPr>
        <p:spPr>
          <a:xfrm>
            <a:off x="9906982" y="6591159"/>
            <a:ext cx="142164" cy="0"/>
          </a:xfrm>
          <a:prstGeom prst="line">
            <a:avLst/>
          </a:prstGeom>
          <a:ln w="101600">
            <a:solidFill>
              <a:srgbClr val="4C51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DB9ECE8-512A-41E9-B569-77D48592C3A0}"/>
              </a:ext>
            </a:extLst>
          </p:cNvPr>
          <p:cNvCxnSpPr/>
          <p:nvPr/>
        </p:nvCxnSpPr>
        <p:spPr>
          <a:xfrm>
            <a:off x="11156860" y="4560462"/>
            <a:ext cx="142164" cy="0"/>
          </a:xfrm>
          <a:prstGeom prst="line">
            <a:avLst/>
          </a:prstGeom>
          <a:ln w="101600">
            <a:solidFill>
              <a:srgbClr val="4C51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5A0AC48-0AC6-4A2F-9411-F6DED767B6BB}"/>
              </a:ext>
            </a:extLst>
          </p:cNvPr>
          <p:cNvCxnSpPr>
            <a:cxnSpLocks/>
          </p:cNvCxnSpPr>
          <p:nvPr/>
        </p:nvCxnSpPr>
        <p:spPr>
          <a:xfrm>
            <a:off x="11617006" y="4880677"/>
            <a:ext cx="0" cy="142164"/>
          </a:xfrm>
          <a:prstGeom prst="line">
            <a:avLst/>
          </a:prstGeom>
          <a:ln w="101600">
            <a:solidFill>
              <a:srgbClr val="4C51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8EB386DA-B4A8-4BAF-BF75-EC492E00FFFA}"/>
              </a:ext>
            </a:extLst>
          </p:cNvPr>
          <p:cNvGrpSpPr/>
          <p:nvPr/>
        </p:nvGrpSpPr>
        <p:grpSpPr>
          <a:xfrm>
            <a:off x="10296191" y="4794279"/>
            <a:ext cx="1320815" cy="1499094"/>
            <a:chOff x="10260800" y="4767078"/>
            <a:chExt cx="1320815" cy="1499094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8E35B7D-8593-41EF-9732-62D685C09F44}"/>
                </a:ext>
              </a:extLst>
            </p:cNvPr>
            <p:cNvSpPr txBox="1"/>
            <p:nvPr/>
          </p:nvSpPr>
          <p:spPr>
            <a:xfrm>
              <a:off x="10260800" y="4767078"/>
              <a:ext cx="13208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최은수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23162E2-30D1-4BBC-8583-259372440E0A}"/>
                </a:ext>
              </a:extLst>
            </p:cNvPr>
            <p:cNvSpPr txBox="1"/>
            <p:nvPr/>
          </p:nvSpPr>
          <p:spPr>
            <a:xfrm>
              <a:off x="10260800" y="5277093"/>
              <a:ext cx="13208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임재현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5944887-EA80-4DE9-AB71-BAD2386E4079}"/>
                </a:ext>
              </a:extLst>
            </p:cNvPr>
            <p:cNvSpPr txBox="1"/>
            <p:nvPr/>
          </p:nvSpPr>
          <p:spPr>
            <a:xfrm>
              <a:off x="10260800" y="5804507"/>
              <a:ext cx="13208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한찬규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0809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>
            <a:extLst>
              <a:ext uri="{FF2B5EF4-FFF2-40B4-BE49-F238E27FC236}">
                <a16:creationId xmlns:a16="http://schemas.microsoft.com/office/drawing/2014/main" id="{6F20BFC8-D7EF-47C7-823D-C60F4B82E2B2}"/>
              </a:ext>
            </a:extLst>
          </p:cNvPr>
          <p:cNvSpPr/>
          <p:nvPr/>
        </p:nvSpPr>
        <p:spPr>
          <a:xfrm>
            <a:off x="5921375" y="441082"/>
            <a:ext cx="349250" cy="349250"/>
          </a:xfrm>
          <a:prstGeom prst="ellipse">
            <a:avLst/>
          </a:prstGeom>
          <a:solidFill>
            <a:srgbClr val="4F8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E1125F-BED7-4C8B-A00A-586ACF38593F}"/>
              </a:ext>
            </a:extLst>
          </p:cNvPr>
          <p:cNvSpPr txBox="1"/>
          <p:nvPr/>
        </p:nvSpPr>
        <p:spPr>
          <a:xfrm>
            <a:off x="5894665" y="442641"/>
            <a:ext cx="402674" cy="3359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40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나눔스퀘어 ExtraBold"/>
                <a:ea typeface="나눔스퀘어 ExtraBold"/>
              </a:rPr>
              <a:t>02</a:t>
            </a:r>
            <a:endParaRPr lang="ko-KR" altLang="en-US" sz="1400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B0FD0A-04DE-42CC-837B-0543801FCBD9}"/>
              </a:ext>
            </a:extLst>
          </p:cNvPr>
          <p:cNvSpPr txBox="1"/>
          <p:nvPr/>
        </p:nvSpPr>
        <p:spPr>
          <a:xfrm>
            <a:off x="2895628" y="963555"/>
            <a:ext cx="6400744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설계 산출물  </a:t>
            </a:r>
            <a:r>
              <a:rPr lang="en-US" altLang="ko-KR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 </a:t>
            </a:r>
            <a:r>
              <a:rPr lang="ko-KR" altLang="en-US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요구사항 분석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2D5EB9-4E94-4E6A-9278-57B6C54455E2}"/>
              </a:ext>
            </a:extLst>
          </p:cNvPr>
          <p:cNvSpPr txBox="1"/>
          <p:nvPr/>
        </p:nvSpPr>
        <p:spPr>
          <a:xfrm>
            <a:off x="4704080" y="1561510"/>
            <a:ext cx="2783840" cy="369332"/>
          </a:xfrm>
          <a:prstGeom prst="rect">
            <a:avLst/>
          </a:prstGeom>
          <a:noFill/>
          <a:ln w="38100">
            <a:solidFill>
              <a:srgbClr val="4F82F7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 / UX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설계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78F82B-0C5F-467B-A527-E7E5764A3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400" y="1986795"/>
            <a:ext cx="8233200" cy="463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950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07C7FB1-5F37-45EB-8776-3462F082A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400" y="1986795"/>
            <a:ext cx="8233200" cy="4631175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6F20BFC8-D7EF-47C7-823D-C60F4B82E2B2}"/>
              </a:ext>
            </a:extLst>
          </p:cNvPr>
          <p:cNvSpPr/>
          <p:nvPr/>
        </p:nvSpPr>
        <p:spPr>
          <a:xfrm>
            <a:off x="5921375" y="441082"/>
            <a:ext cx="349250" cy="349250"/>
          </a:xfrm>
          <a:prstGeom prst="ellipse">
            <a:avLst/>
          </a:prstGeom>
          <a:solidFill>
            <a:srgbClr val="4F8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E1125F-BED7-4C8B-A00A-586ACF38593F}"/>
              </a:ext>
            </a:extLst>
          </p:cNvPr>
          <p:cNvSpPr txBox="1"/>
          <p:nvPr/>
        </p:nvSpPr>
        <p:spPr>
          <a:xfrm>
            <a:off x="5894665" y="442641"/>
            <a:ext cx="402674" cy="3359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40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나눔스퀘어 ExtraBold"/>
                <a:ea typeface="나눔스퀘어 ExtraBold"/>
              </a:rPr>
              <a:t>02</a:t>
            </a:r>
            <a:endParaRPr lang="ko-KR" altLang="en-US" sz="1400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B0FD0A-04DE-42CC-837B-0543801FCBD9}"/>
              </a:ext>
            </a:extLst>
          </p:cNvPr>
          <p:cNvSpPr txBox="1"/>
          <p:nvPr/>
        </p:nvSpPr>
        <p:spPr>
          <a:xfrm>
            <a:off x="2895628" y="963555"/>
            <a:ext cx="6400744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설계 산출물  </a:t>
            </a:r>
            <a:r>
              <a:rPr lang="en-US" altLang="ko-KR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 </a:t>
            </a:r>
            <a:r>
              <a:rPr lang="ko-KR" altLang="en-US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요구사항 분석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2D5EB9-4E94-4E6A-9278-57B6C54455E2}"/>
              </a:ext>
            </a:extLst>
          </p:cNvPr>
          <p:cNvSpPr txBox="1"/>
          <p:nvPr/>
        </p:nvSpPr>
        <p:spPr>
          <a:xfrm>
            <a:off x="4704080" y="1561510"/>
            <a:ext cx="2783840" cy="369332"/>
          </a:xfrm>
          <a:prstGeom prst="rect">
            <a:avLst/>
          </a:prstGeom>
          <a:noFill/>
          <a:ln w="38100">
            <a:solidFill>
              <a:srgbClr val="4F82F7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 / UX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설계</a:t>
            </a:r>
          </a:p>
        </p:txBody>
      </p:sp>
    </p:spTree>
    <p:extLst>
      <p:ext uri="{BB962C8B-B14F-4D97-AF65-F5344CB8AC3E}">
        <p14:creationId xmlns:p14="http://schemas.microsoft.com/office/powerpoint/2010/main" val="3456322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E990338-F283-436F-926E-8F0AC9A40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400" y="1986795"/>
            <a:ext cx="8233200" cy="4631175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6F20BFC8-D7EF-47C7-823D-C60F4B82E2B2}"/>
              </a:ext>
            </a:extLst>
          </p:cNvPr>
          <p:cNvSpPr/>
          <p:nvPr/>
        </p:nvSpPr>
        <p:spPr>
          <a:xfrm>
            <a:off x="5921375" y="441082"/>
            <a:ext cx="349250" cy="349250"/>
          </a:xfrm>
          <a:prstGeom prst="ellipse">
            <a:avLst/>
          </a:prstGeom>
          <a:solidFill>
            <a:srgbClr val="4F8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E1125F-BED7-4C8B-A00A-586ACF38593F}"/>
              </a:ext>
            </a:extLst>
          </p:cNvPr>
          <p:cNvSpPr txBox="1"/>
          <p:nvPr/>
        </p:nvSpPr>
        <p:spPr>
          <a:xfrm>
            <a:off x="5894665" y="442641"/>
            <a:ext cx="402674" cy="3359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40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나눔스퀘어 ExtraBold"/>
                <a:ea typeface="나눔스퀘어 ExtraBold"/>
              </a:rPr>
              <a:t>02</a:t>
            </a:r>
            <a:endParaRPr lang="ko-KR" altLang="en-US" sz="1400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B0FD0A-04DE-42CC-837B-0543801FCBD9}"/>
              </a:ext>
            </a:extLst>
          </p:cNvPr>
          <p:cNvSpPr txBox="1"/>
          <p:nvPr/>
        </p:nvSpPr>
        <p:spPr>
          <a:xfrm>
            <a:off x="2895628" y="963555"/>
            <a:ext cx="6400744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설계 산출물  </a:t>
            </a:r>
            <a:r>
              <a:rPr lang="en-US" altLang="ko-KR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 </a:t>
            </a:r>
            <a:r>
              <a:rPr lang="ko-KR" altLang="en-US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요구사항 분석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2D5EB9-4E94-4E6A-9278-57B6C54455E2}"/>
              </a:ext>
            </a:extLst>
          </p:cNvPr>
          <p:cNvSpPr txBox="1"/>
          <p:nvPr/>
        </p:nvSpPr>
        <p:spPr>
          <a:xfrm>
            <a:off x="4704080" y="1561510"/>
            <a:ext cx="2783840" cy="369332"/>
          </a:xfrm>
          <a:prstGeom prst="rect">
            <a:avLst/>
          </a:prstGeom>
          <a:noFill/>
          <a:ln w="38100">
            <a:solidFill>
              <a:srgbClr val="4F82F7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 / UX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설계</a:t>
            </a:r>
          </a:p>
        </p:txBody>
      </p:sp>
    </p:spTree>
    <p:extLst>
      <p:ext uri="{BB962C8B-B14F-4D97-AF65-F5344CB8AC3E}">
        <p14:creationId xmlns:p14="http://schemas.microsoft.com/office/powerpoint/2010/main" val="900398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>
            <a:extLst>
              <a:ext uri="{FF2B5EF4-FFF2-40B4-BE49-F238E27FC236}">
                <a16:creationId xmlns:a16="http://schemas.microsoft.com/office/drawing/2014/main" id="{6F20BFC8-D7EF-47C7-823D-C60F4B82E2B2}"/>
              </a:ext>
            </a:extLst>
          </p:cNvPr>
          <p:cNvSpPr/>
          <p:nvPr/>
        </p:nvSpPr>
        <p:spPr>
          <a:xfrm>
            <a:off x="5921375" y="441082"/>
            <a:ext cx="349250" cy="349250"/>
          </a:xfrm>
          <a:prstGeom prst="ellipse">
            <a:avLst/>
          </a:prstGeom>
          <a:solidFill>
            <a:srgbClr val="4F8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E1125F-BED7-4C8B-A00A-586ACF38593F}"/>
              </a:ext>
            </a:extLst>
          </p:cNvPr>
          <p:cNvSpPr txBox="1"/>
          <p:nvPr/>
        </p:nvSpPr>
        <p:spPr>
          <a:xfrm>
            <a:off x="5894665" y="442641"/>
            <a:ext cx="402674" cy="3359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40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나눔스퀘어 ExtraBold"/>
                <a:ea typeface="나눔스퀘어 ExtraBold"/>
              </a:rPr>
              <a:t>02</a:t>
            </a:r>
            <a:endParaRPr lang="ko-KR" altLang="en-US" sz="1400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B0FD0A-04DE-42CC-837B-0543801FCBD9}"/>
              </a:ext>
            </a:extLst>
          </p:cNvPr>
          <p:cNvSpPr txBox="1"/>
          <p:nvPr/>
        </p:nvSpPr>
        <p:spPr>
          <a:xfrm>
            <a:off x="2895628" y="963555"/>
            <a:ext cx="6400744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설계 산출물  </a:t>
            </a:r>
            <a:r>
              <a:rPr lang="en-US" altLang="ko-KR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 </a:t>
            </a:r>
            <a:r>
              <a:rPr lang="ko-KR" altLang="en-US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요구사항 분석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2D5EB9-4E94-4E6A-9278-57B6C54455E2}"/>
              </a:ext>
            </a:extLst>
          </p:cNvPr>
          <p:cNvSpPr txBox="1"/>
          <p:nvPr/>
        </p:nvSpPr>
        <p:spPr>
          <a:xfrm>
            <a:off x="4704080" y="1561510"/>
            <a:ext cx="2783840" cy="369332"/>
          </a:xfrm>
          <a:prstGeom prst="rect">
            <a:avLst/>
          </a:prstGeom>
          <a:noFill/>
          <a:ln w="38100">
            <a:solidFill>
              <a:srgbClr val="4F82F7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 / UX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설계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4529EA-96E8-40ED-AB14-4947C3CA6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400" y="1986795"/>
            <a:ext cx="8233200" cy="463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>
            <a:extLst>
              <a:ext uri="{FF2B5EF4-FFF2-40B4-BE49-F238E27FC236}">
                <a16:creationId xmlns:a16="http://schemas.microsoft.com/office/drawing/2014/main" id="{6F20BFC8-D7EF-47C7-823D-C60F4B82E2B2}"/>
              </a:ext>
            </a:extLst>
          </p:cNvPr>
          <p:cNvSpPr/>
          <p:nvPr/>
        </p:nvSpPr>
        <p:spPr>
          <a:xfrm>
            <a:off x="5921375" y="441082"/>
            <a:ext cx="349250" cy="349250"/>
          </a:xfrm>
          <a:prstGeom prst="ellipse">
            <a:avLst/>
          </a:prstGeom>
          <a:solidFill>
            <a:srgbClr val="4F8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E1125F-BED7-4C8B-A00A-586ACF38593F}"/>
              </a:ext>
            </a:extLst>
          </p:cNvPr>
          <p:cNvSpPr txBox="1"/>
          <p:nvPr/>
        </p:nvSpPr>
        <p:spPr>
          <a:xfrm>
            <a:off x="5894665" y="442641"/>
            <a:ext cx="402674" cy="3359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40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나눔스퀘어 ExtraBold"/>
                <a:ea typeface="나눔스퀘어 ExtraBold"/>
              </a:rPr>
              <a:t>02</a:t>
            </a:r>
            <a:endParaRPr lang="ko-KR" altLang="en-US" sz="1400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B0FD0A-04DE-42CC-837B-0543801FCBD9}"/>
              </a:ext>
            </a:extLst>
          </p:cNvPr>
          <p:cNvSpPr txBox="1"/>
          <p:nvPr/>
        </p:nvSpPr>
        <p:spPr>
          <a:xfrm>
            <a:off x="2895628" y="963555"/>
            <a:ext cx="6400744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설계 산출물  </a:t>
            </a:r>
            <a:r>
              <a:rPr lang="en-US" altLang="ko-KR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 </a:t>
            </a:r>
            <a:r>
              <a:rPr lang="ko-KR" altLang="en-US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요구사항 설계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FB1193C-0EFB-4409-ACA5-AEB3BE46A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960" y="2138224"/>
            <a:ext cx="8260080" cy="43294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125861-0E73-4BC5-8724-D5550C4F314C}"/>
              </a:ext>
            </a:extLst>
          </p:cNvPr>
          <p:cNvSpPr txBox="1"/>
          <p:nvPr/>
        </p:nvSpPr>
        <p:spPr>
          <a:xfrm>
            <a:off x="4704080" y="1561510"/>
            <a:ext cx="2783840" cy="369332"/>
          </a:xfrm>
          <a:prstGeom prst="rect">
            <a:avLst/>
          </a:prstGeom>
          <a:noFill/>
          <a:ln w="38100">
            <a:solidFill>
              <a:srgbClr val="4F82F7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클래스 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1969718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>
            <a:extLst>
              <a:ext uri="{FF2B5EF4-FFF2-40B4-BE49-F238E27FC236}">
                <a16:creationId xmlns:a16="http://schemas.microsoft.com/office/drawing/2014/main" id="{6F20BFC8-D7EF-47C7-823D-C60F4B82E2B2}"/>
              </a:ext>
            </a:extLst>
          </p:cNvPr>
          <p:cNvSpPr/>
          <p:nvPr/>
        </p:nvSpPr>
        <p:spPr>
          <a:xfrm>
            <a:off x="5921375" y="441082"/>
            <a:ext cx="349250" cy="349250"/>
          </a:xfrm>
          <a:prstGeom prst="ellipse">
            <a:avLst/>
          </a:prstGeom>
          <a:solidFill>
            <a:srgbClr val="4F8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E1125F-BED7-4C8B-A00A-586ACF38593F}"/>
              </a:ext>
            </a:extLst>
          </p:cNvPr>
          <p:cNvSpPr txBox="1"/>
          <p:nvPr/>
        </p:nvSpPr>
        <p:spPr>
          <a:xfrm>
            <a:off x="5894665" y="442641"/>
            <a:ext cx="402674" cy="3359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40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나눔스퀘어 ExtraBold"/>
                <a:ea typeface="나눔스퀘어 ExtraBold"/>
              </a:rPr>
              <a:t>02</a:t>
            </a:r>
            <a:endParaRPr lang="ko-KR" altLang="en-US" sz="1400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B0FD0A-04DE-42CC-837B-0543801FCBD9}"/>
              </a:ext>
            </a:extLst>
          </p:cNvPr>
          <p:cNvSpPr txBox="1"/>
          <p:nvPr/>
        </p:nvSpPr>
        <p:spPr>
          <a:xfrm>
            <a:off x="2895628" y="963555"/>
            <a:ext cx="6400744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설계 산출물  </a:t>
            </a:r>
            <a:r>
              <a:rPr lang="en-US" altLang="ko-KR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 </a:t>
            </a:r>
            <a:r>
              <a:rPr lang="ko-KR" altLang="en-US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요구사항 구현</a:t>
            </a:r>
          </a:p>
        </p:txBody>
      </p:sp>
      <p:pic>
        <p:nvPicPr>
          <p:cNvPr id="5" name="그림 4">
            <a:hlinkClick r:id="rId2"/>
            <a:extLst>
              <a:ext uri="{FF2B5EF4-FFF2-40B4-BE49-F238E27FC236}">
                <a16:creationId xmlns:a16="http://schemas.microsoft.com/office/drawing/2014/main" id="{5AB009D0-4B21-43C2-858A-F50B5AE21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223" y="2806700"/>
            <a:ext cx="6535554" cy="172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357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83729384-4551-438F-84A3-54B61FCCB96E}"/>
              </a:ext>
            </a:extLst>
          </p:cNvPr>
          <p:cNvSpPr/>
          <p:nvPr/>
        </p:nvSpPr>
        <p:spPr>
          <a:xfrm>
            <a:off x="5921375" y="441082"/>
            <a:ext cx="349250" cy="349250"/>
          </a:xfrm>
          <a:prstGeom prst="ellipse">
            <a:avLst/>
          </a:prstGeom>
          <a:solidFill>
            <a:srgbClr val="4F8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1F1FF6-FF7E-41F3-A935-3A658E3051C6}"/>
              </a:ext>
            </a:extLst>
          </p:cNvPr>
          <p:cNvSpPr txBox="1"/>
          <p:nvPr/>
        </p:nvSpPr>
        <p:spPr>
          <a:xfrm>
            <a:off x="5894665" y="442641"/>
            <a:ext cx="402674" cy="3359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40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나눔스퀘어 ExtraBold"/>
                <a:ea typeface="나눔스퀘어 ExtraBold"/>
              </a:rPr>
              <a:t>03</a:t>
            </a:r>
            <a:endParaRPr lang="ko-KR" altLang="en-US" sz="1400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2A1F20-1B4F-4E77-89DB-9653B17AEBFF}"/>
              </a:ext>
            </a:extLst>
          </p:cNvPr>
          <p:cNvSpPr txBox="1"/>
          <p:nvPr/>
        </p:nvSpPr>
        <p:spPr>
          <a:xfrm>
            <a:off x="5262991" y="963555"/>
            <a:ext cx="1666019" cy="405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부록</a:t>
            </a:r>
          </a:p>
        </p:txBody>
      </p:sp>
      <p:graphicFrame>
        <p:nvGraphicFramePr>
          <p:cNvPr id="4" name="표 8">
            <a:extLst>
              <a:ext uri="{FF2B5EF4-FFF2-40B4-BE49-F238E27FC236}">
                <a16:creationId xmlns:a16="http://schemas.microsoft.com/office/drawing/2014/main" id="{52B89447-5866-4C4F-BF67-11FB804336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327387"/>
              </p:ext>
            </p:extLst>
          </p:nvPr>
        </p:nvGraphicFramePr>
        <p:xfrm>
          <a:off x="1094463" y="4110508"/>
          <a:ext cx="10003074" cy="2483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0613">
                  <a:extLst>
                    <a:ext uri="{9D8B030D-6E8A-4147-A177-3AD203B41FA5}">
                      <a16:colId xmlns:a16="http://schemas.microsoft.com/office/drawing/2014/main" val="11233593"/>
                    </a:ext>
                  </a:extLst>
                </a:gridCol>
                <a:gridCol w="1970613">
                  <a:extLst>
                    <a:ext uri="{9D8B030D-6E8A-4147-A177-3AD203B41FA5}">
                      <a16:colId xmlns:a16="http://schemas.microsoft.com/office/drawing/2014/main" val="2656906150"/>
                    </a:ext>
                  </a:extLst>
                </a:gridCol>
                <a:gridCol w="1970613">
                  <a:extLst>
                    <a:ext uri="{9D8B030D-6E8A-4147-A177-3AD203B41FA5}">
                      <a16:colId xmlns:a16="http://schemas.microsoft.com/office/drawing/2014/main" val="3461114975"/>
                    </a:ext>
                  </a:extLst>
                </a:gridCol>
                <a:gridCol w="1970613">
                  <a:extLst>
                    <a:ext uri="{9D8B030D-6E8A-4147-A177-3AD203B41FA5}">
                      <a16:colId xmlns:a16="http://schemas.microsoft.com/office/drawing/2014/main" val="586989719"/>
                    </a:ext>
                  </a:extLst>
                </a:gridCol>
                <a:gridCol w="2120622">
                  <a:extLst>
                    <a:ext uri="{9D8B030D-6E8A-4147-A177-3AD203B41FA5}">
                      <a16:colId xmlns:a16="http://schemas.microsoft.com/office/drawing/2014/main" val="3278923963"/>
                    </a:ext>
                  </a:extLst>
                </a:gridCol>
              </a:tblGrid>
              <a:tr h="367901"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6/20 ~ 6/25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6/26 ~ 7/1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7/1 ~ 7/6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7/7 ~ 7/8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866636"/>
                  </a:ext>
                </a:extLst>
              </a:tr>
              <a:tr h="3679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Idea Sketch</a:t>
                      </a:r>
                      <a:endParaRPr lang="ko-KR" altLang="en-US" sz="1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161691"/>
                  </a:ext>
                </a:extLst>
              </a:tr>
              <a:tr h="6438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Verifying Requirement</a:t>
                      </a:r>
                      <a:endParaRPr lang="ko-KR" altLang="en-US" sz="1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579454"/>
                  </a:ext>
                </a:extLst>
              </a:tr>
              <a:tr h="3679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Design Class</a:t>
                      </a:r>
                      <a:endParaRPr lang="ko-KR" altLang="en-US" sz="1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807952"/>
                  </a:ext>
                </a:extLst>
              </a:tr>
              <a:tr h="3679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Implement</a:t>
                      </a:r>
                      <a:endParaRPr lang="ko-KR" altLang="en-US" sz="1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044973"/>
                  </a:ext>
                </a:extLst>
              </a:tr>
              <a:tr h="3679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Verification</a:t>
                      </a:r>
                      <a:endParaRPr lang="ko-KR" altLang="en-US" sz="1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51910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40238E19-6E8F-45B5-B58E-559177CF3A53}"/>
              </a:ext>
            </a:extLst>
          </p:cNvPr>
          <p:cNvSpPr/>
          <p:nvPr/>
        </p:nvSpPr>
        <p:spPr>
          <a:xfrm>
            <a:off x="3068320" y="4482178"/>
            <a:ext cx="1737360" cy="3564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EB0D9A4-B24A-4056-97EB-19BD92AB75C3}"/>
              </a:ext>
            </a:extLst>
          </p:cNvPr>
          <p:cNvSpPr/>
          <p:nvPr/>
        </p:nvSpPr>
        <p:spPr>
          <a:xfrm>
            <a:off x="3820160" y="4843527"/>
            <a:ext cx="2936240" cy="63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2DCF866-8FC1-4EFE-B55E-B6C5E399E739}"/>
              </a:ext>
            </a:extLst>
          </p:cNvPr>
          <p:cNvSpPr/>
          <p:nvPr/>
        </p:nvSpPr>
        <p:spPr>
          <a:xfrm>
            <a:off x="4805680" y="5490009"/>
            <a:ext cx="3241040" cy="356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5162FB8-F8A2-42F0-9A78-B1758B1F1B2C}"/>
              </a:ext>
            </a:extLst>
          </p:cNvPr>
          <p:cNvSpPr/>
          <p:nvPr/>
        </p:nvSpPr>
        <p:spPr>
          <a:xfrm>
            <a:off x="6446410" y="5855364"/>
            <a:ext cx="3241040" cy="3564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0C357D6-485F-4FD0-B47D-8AD8EEDC3FA1}"/>
              </a:ext>
            </a:extLst>
          </p:cNvPr>
          <p:cNvSpPr/>
          <p:nvPr/>
        </p:nvSpPr>
        <p:spPr>
          <a:xfrm>
            <a:off x="9540239" y="6221924"/>
            <a:ext cx="1557297" cy="3564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DFEE64-8211-48B6-A9C8-2A8C34A5711F}"/>
              </a:ext>
            </a:extLst>
          </p:cNvPr>
          <p:cNvSpPr txBox="1"/>
          <p:nvPr/>
        </p:nvSpPr>
        <p:spPr>
          <a:xfrm>
            <a:off x="853551" y="3594995"/>
            <a:ext cx="1666019" cy="405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일정 계획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3C725A-6844-47C7-9578-A195A6C21FCC}"/>
              </a:ext>
            </a:extLst>
          </p:cNvPr>
          <p:cNvSpPr txBox="1"/>
          <p:nvPr/>
        </p:nvSpPr>
        <p:spPr>
          <a:xfrm>
            <a:off x="853550" y="1528223"/>
            <a:ext cx="1666019" cy="405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역할 분담</a:t>
            </a:r>
          </a:p>
        </p:txBody>
      </p:sp>
      <p:graphicFrame>
        <p:nvGraphicFramePr>
          <p:cNvPr id="24" name="표 8">
            <a:extLst>
              <a:ext uri="{FF2B5EF4-FFF2-40B4-BE49-F238E27FC236}">
                <a16:creationId xmlns:a16="http://schemas.microsoft.com/office/drawing/2014/main" id="{A387A82B-C4C8-4ABD-9E83-B5A3B2FF0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086811"/>
              </p:ext>
            </p:extLst>
          </p:nvPr>
        </p:nvGraphicFramePr>
        <p:xfrm>
          <a:off x="1094463" y="2004009"/>
          <a:ext cx="5176162" cy="1471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889">
                  <a:extLst>
                    <a:ext uri="{9D8B030D-6E8A-4147-A177-3AD203B41FA5}">
                      <a16:colId xmlns:a16="http://schemas.microsoft.com/office/drawing/2014/main" val="11233593"/>
                    </a:ext>
                  </a:extLst>
                </a:gridCol>
                <a:gridCol w="1525994">
                  <a:extLst>
                    <a:ext uri="{9D8B030D-6E8A-4147-A177-3AD203B41FA5}">
                      <a16:colId xmlns:a16="http://schemas.microsoft.com/office/drawing/2014/main" val="2656906150"/>
                    </a:ext>
                  </a:extLst>
                </a:gridCol>
                <a:gridCol w="2642279">
                  <a:extLst>
                    <a:ext uri="{9D8B030D-6E8A-4147-A177-3AD203B41FA5}">
                      <a16:colId xmlns:a16="http://schemas.microsoft.com/office/drawing/2014/main" val="3461114975"/>
                    </a:ext>
                  </a:extLst>
                </a:gridCol>
              </a:tblGrid>
              <a:tr h="367901"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공통 업무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개인업무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866636"/>
                  </a:ext>
                </a:extLst>
              </a:tr>
              <a:tr h="3679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최은수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요구사항 분석 및 설계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모델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댓글기능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161691"/>
                  </a:ext>
                </a:extLst>
              </a:tr>
              <a:tr h="3679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임재현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로그인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483632"/>
                  </a:ext>
                </a:extLst>
              </a:tr>
              <a:tr h="3679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한찬규</a:t>
                      </a:r>
                      <a:endParaRPr lang="ko-KR" altLang="en-US" sz="1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게시글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비동기처리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807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6957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83729384-4551-438F-84A3-54B61FCCB96E}"/>
              </a:ext>
            </a:extLst>
          </p:cNvPr>
          <p:cNvSpPr/>
          <p:nvPr/>
        </p:nvSpPr>
        <p:spPr>
          <a:xfrm>
            <a:off x="5921375" y="441082"/>
            <a:ext cx="349250" cy="349250"/>
          </a:xfrm>
          <a:prstGeom prst="ellipse">
            <a:avLst/>
          </a:prstGeom>
          <a:solidFill>
            <a:srgbClr val="4F8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1F1FF6-FF7E-41F3-A935-3A658E3051C6}"/>
              </a:ext>
            </a:extLst>
          </p:cNvPr>
          <p:cNvSpPr txBox="1"/>
          <p:nvPr/>
        </p:nvSpPr>
        <p:spPr>
          <a:xfrm>
            <a:off x="5894665" y="442641"/>
            <a:ext cx="402674" cy="3359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40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나눔스퀘어 ExtraBold"/>
                <a:ea typeface="나눔스퀘어 ExtraBold"/>
              </a:rPr>
              <a:t>03</a:t>
            </a:r>
            <a:endParaRPr lang="ko-KR" altLang="en-US" sz="1400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2A1F20-1B4F-4E77-89DB-9653B17AEBFF}"/>
              </a:ext>
            </a:extLst>
          </p:cNvPr>
          <p:cNvSpPr txBox="1"/>
          <p:nvPr/>
        </p:nvSpPr>
        <p:spPr>
          <a:xfrm>
            <a:off x="5262991" y="963555"/>
            <a:ext cx="1666019" cy="405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부록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119B328-CF60-434D-A1F3-8557CB2C0FA5}"/>
              </a:ext>
            </a:extLst>
          </p:cNvPr>
          <p:cNvGrpSpPr/>
          <p:nvPr/>
        </p:nvGrpSpPr>
        <p:grpSpPr>
          <a:xfrm>
            <a:off x="4043680" y="1670503"/>
            <a:ext cx="4104640" cy="4247317"/>
            <a:chOff x="751868" y="1573275"/>
            <a:chExt cx="4104640" cy="424731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450C489-8D5C-426D-8E17-49FDE89AF22D}"/>
                </a:ext>
              </a:extLst>
            </p:cNvPr>
            <p:cNvSpPr txBox="1"/>
            <p:nvPr/>
          </p:nvSpPr>
          <p:spPr>
            <a:xfrm>
              <a:off x="751868" y="1573275"/>
              <a:ext cx="4104640" cy="424731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Font typeface="+mj-lt"/>
                <a:buAutoNum type="arabicPeriod"/>
              </a:pPr>
              <a:endPara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endPara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endPara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buFont typeface="+mj-lt"/>
                <a:buAutoNum type="arabicPeriod"/>
              </a:pP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위치 기반 공공시설 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공연 확인 사이트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</a:p>
            <a:p>
              <a:pPr>
                <a:buFont typeface="+mj-lt"/>
                <a:buAutoNum type="arabicPeriod"/>
              </a:pP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영화 추천 사이트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>
                <a:buFont typeface="+mj-lt"/>
                <a:buAutoNum type="arabicPeriod"/>
              </a:pP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물가정보 기반 추천 사이트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buFont typeface="+mj-lt"/>
                <a:buAutoNum type="arabicPeriod"/>
              </a:pP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공동 구매 사이트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buFont typeface="+mj-lt"/>
                <a:buAutoNum type="arabicPeriod"/>
              </a:pP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개인 이력서 관리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사이트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buFont typeface="+mj-lt"/>
                <a:buAutoNum type="arabicPeriod"/>
              </a:pP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개발자 커뮤니티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buFont typeface="+mj-lt"/>
                <a:buAutoNum type="arabicPeriod"/>
              </a:pP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공공 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or 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개방 화장실 위치 정보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buFont typeface="+mj-lt"/>
                <a:buAutoNum type="arabicPeriod"/>
              </a:pP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등산관련 서비스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buFont typeface="+mj-lt"/>
                <a:buAutoNum type="arabicPeriod"/>
              </a:pPr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군인 익명 커뮤니티</a:t>
              </a:r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.</a:t>
              </a:r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- ☆</a:t>
              </a:r>
            </a:p>
            <a:p>
              <a:pPr>
                <a:buFont typeface="+mj-lt"/>
                <a:buAutoNum type="arabicPeriod"/>
              </a:pP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과학자 커뮤니티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buFont typeface="+mj-lt"/>
                <a:buAutoNum type="arabicPeriod"/>
              </a:pP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골목식당 어플리케이션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- ☆</a:t>
              </a:r>
            </a:p>
            <a:p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E323CCC-0ED3-4889-9FC6-B578EB27DA55}"/>
                </a:ext>
              </a:extLst>
            </p:cNvPr>
            <p:cNvSpPr txBox="1"/>
            <p:nvPr/>
          </p:nvSpPr>
          <p:spPr>
            <a:xfrm>
              <a:off x="1381788" y="1722600"/>
              <a:ext cx="2783840" cy="369332"/>
            </a:xfrm>
            <a:prstGeom prst="rect">
              <a:avLst/>
            </a:prstGeom>
            <a:noFill/>
            <a:ln w="38100">
              <a:solidFill>
                <a:srgbClr val="4F82F7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주제 브레인스토밍 회의록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5921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83729384-4551-438F-84A3-54B61FCCB96E}"/>
              </a:ext>
            </a:extLst>
          </p:cNvPr>
          <p:cNvSpPr/>
          <p:nvPr/>
        </p:nvSpPr>
        <p:spPr>
          <a:xfrm>
            <a:off x="5921375" y="441082"/>
            <a:ext cx="349250" cy="349250"/>
          </a:xfrm>
          <a:prstGeom prst="ellipse">
            <a:avLst/>
          </a:prstGeom>
          <a:solidFill>
            <a:srgbClr val="4F8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1F1FF6-FF7E-41F3-A935-3A658E3051C6}"/>
              </a:ext>
            </a:extLst>
          </p:cNvPr>
          <p:cNvSpPr txBox="1"/>
          <p:nvPr/>
        </p:nvSpPr>
        <p:spPr>
          <a:xfrm>
            <a:off x="5894665" y="442641"/>
            <a:ext cx="402674" cy="3359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40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나눔스퀘어 ExtraBold"/>
                <a:ea typeface="나눔스퀘어 ExtraBold"/>
              </a:rPr>
              <a:t>03</a:t>
            </a:r>
            <a:endParaRPr lang="ko-KR" altLang="en-US" sz="1400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2A1F20-1B4F-4E77-89DB-9653B17AEBFF}"/>
              </a:ext>
            </a:extLst>
          </p:cNvPr>
          <p:cNvSpPr txBox="1"/>
          <p:nvPr/>
        </p:nvSpPr>
        <p:spPr>
          <a:xfrm>
            <a:off x="5262991" y="963555"/>
            <a:ext cx="1666019" cy="405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3C725A-6844-47C7-9578-A195A6C21FCC}"/>
              </a:ext>
            </a:extLst>
          </p:cNvPr>
          <p:cNvSpPr txBox="1"/>
          <p:nvPr/>
        </p:nvSpPr>
        <p:spPr>
          <a:xfrm>
            <a:off x="5262990" y="1872901"/>
            <a:ext cx="1666019" cy="405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기술 정의</a:t>
            </a:r>
          </a:p>
        </p:txBody>
      </p:sp>
      <p:graphicFrame>
        <p:nvGraphicFramePr>
          <p:cNvPr id="24" name="표 8">
            <a:extLst>
              <a:ext uri="{FF2B5EF4-FFF2-40B4-BE49-F238E27FC236}">
                <a16:creationId xmlns:a16="http://schemas.microsoft.com/office/drawing/2014/main" id="{A387A82B-C4C8-4ABD-9E83-B5A3B2FF0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338650"/>
              </p:ext>
            </p:extLst>
          </p:nvPr>
        </p:nvGraphicFramePr>
        <p:xfrm>
          <a:off x="4270916" y="2451684"/>
          <a:ext cx="3650168" cy="33111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2037">
                  <a:extLst>
                    <a:ext uri="{9D8B030D-6E8A-4147-A177-3AD203B41FA5}">
                      <a16:colId xmlns:a16="http://schemas.microsoft.com/office/drawing/2014/main" val="11233593"/>
                    </a:ext>
                  </a:extLst>
                </a:gridCol>
                <a:gridCol w="2268131">
                  <a:extLst>
                    <a:ext uri="{9D8B030D-6E8A-4147-A177-3AD203B41FA5}">
                      <a16:colId xmlns:a16="http://schemas.microsoft.com/office/drawing/2014/main" val="3461114975"/>
                    </a:ext>
                  </a:extLst>
                </a:gridCol>
              </a:tblGrid>
              <a:tr h="3679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866636"/>
                  </a:ext>
                </a:extLst>
              </a:tr>
              <a:tr h="3679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Python</a:t>
                      </a:r>
                      <a:endParaRPr lang="ko-KR" altLang="en-US" sz="1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3.9.5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161691"/>
                  </a:ext>
                </a:extLst>
              </a:tr>
              <a:tr h="3679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Javascript</a:t>
                      </a:r>
                      <a:endParaRPr lang="ko-KR" altLang="en-US" sz="1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1.7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33817"/>
                  </a:ext>
                </a:extLst>
              </a:tr>
              <a:tr h="3679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HTML5</a:t>
                      </a:r>
                      <a:endParaRPr lang="ko-KR" altLang="en-US" sz="1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845596"/>
                  </a:ext>
                </a:extLst>
              </a:tr>
              <a:tr h="3679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css</a:t>
                      </a:r>
                      <a:endParaRPr lang="ko-KR" altLang="en-US" sz="1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1495"/>
                  </a:ext>
                </a:extLst>
              </a:tr>
              <a:tr h="3679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Django</a:t>
                      </a:r>
                      <a:endParaRPr lang="ko-KR" altLang="en-US" sz="1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3.2.4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405724"/>
                  </a:ext>
                </a:extLst>
              </a:tr>
              <a:tr h="3679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Bootstrap</a:t>
                      </a:r>
                      <a:endParaRPr lang="ko-KR" altLang="en-US" sz="1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807952"/>
                  </a:ext>
                </a:extLst>
              </a:tr>
              <a:tr h="3679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bcrypt</a:t>
                      </a:r>
                      <a:endParaRPr lang="ko-KR" altLang="en-US" sz="1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3.2.0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816196"/>
                  </a:ext>
                </a:extLst>
              </a:tr>
              <a:tr h="3679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jQuery</a:t>
                      </a:r>
                      <a:endParaRPr lang="ko-KR" altLang="en-US" sz="1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3.6.0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754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1996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0">
            <a:extLst>
              <a:ext uri="{FF2B5EF4-FFF2-40B4-BE49-F238E27FC236}">
                <a16:creationId xmlns:a16="http://schemas.microsoft.com/office/drawing/2014/main" id="{66F9B4DB-30A1-4E25-B029-2B847E7B2379}"/>
              </a:ext>
            </a:extLst>
          </p:cNvPr>
          <p:cNvSpPr/>
          <p:nvPr/>
        </p:nvSpPr>
        <p:spPr>
          <a:xfrm>
            <a:off x="5086350" y="686827"/>
            <a:ext cx="2019300" cy="582110"/>
          </a:xfrm>
          <a:prstGeom prst="rect">
            <a:avLst/>
          </a:prstGeom>
          <a:solidFill>
            <a:srgbClr val="4F82F7"/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C28648-5EF9-4EC1-80E4-C8327680CE79}"/>
              </a:ext>
            </a:extLst>
          </p:cNvPr>
          <p:cNvSpPr txBox="1"/>
          <p:nvPr/>
        </p:nvSpPr>
        <p:spPr>
          <a:xfrm>
            <a:off x="4859904" y="707400"/>
            <a:ext cx="2472192" cy="528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2400" spc="-4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나눔스퀘어 ExtraBold"/>
                <a:ea typeface="나눔스퀘어 ExtraBold"/>
              </a:rPr>
              <a:t>INDEX</a:t>
            </a:r>
          </a:p>
        </p:txBody>
      </p:sp>
      <p:sp>
        <p:nvSpPr>
          <p:cNvPr id="21" name="이등변 삼각형 14">
            <a:extLst>
              <a:ext uri="{FF2B5EF4-FFF2-40B4-BE49-F238E27FC236}">
                <a16:creationId xmlns:a16="http://schemas.microsoft.com/office/drawing/2014/main" id="{21CB176F-E469-4B80-BDBA-064D446ACB49}"/>
              </a:ext>
            </a:extLst>
          </p:cNvPr>
          <p:cNvSpPr/>
          <p:nvPr/>
        </p:nvSpPr>
        <p:spPr>
          <a:xfrm flipV="1">
            <a:off x="5834241" y="1266138"/>
            <a:ext cx="513992" cy="119042"/>
          </a:xfrm>
          <a:prstGeom prst="triangle">
            <a:avLst>
              <a:gd name="adj" fmla="val 50000"/>
            </a:avLst>
          </a:prstGeom>
          <a:solidFill>
            <a:srgbClr val="4F82F7"/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2" name="직사각형 3">
            <a:extLst>
              <a:ext uri="{FF2B5EF4-FFF2-40B4-BE49-F238E27FC236}">
                <a16:creationId xmlns:a16="http://schemas.microsoft.com/office/drawing/2014/main" id="{A7A425EA-F77F-4C36-BE9B-7AC3A0A67577}"/>
              </a:ext>
            </a:extLst>
          </p:cNvPr>
          <p:cNvSpPr/>
          <p:nvPr/>
        </p:nvSpPr>
        <p:spPr>
          <a:xfrm>
            <a:off x="5775473" y="2453844"/>
            <a:ext cx="631528" cy="313786"/>
          </a:xfrm>
          <a:prstGeom prst="rect">
            <a:avLst/>
          </a:prstGeom>
          <a:solidFill>
            <a:srgbClr val="33EEA9"/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"/>
              </a:rPr>
              <a:t>01</a:t>
            </a:r>
          </a:p>
        </p:txBody>
      </p:sp>
      <p:sp>
        <p:nvSpPr>
          <p:cNvPr id="23" name="직사각형 16">
            <a:extLst>
              <a:ext uri="{FF2B5EF4-FFF2-40B4-BE49-F238E27FC236}">
                <a16:creationId xmlns:a16="http://schemas.microsoft.com/office/drawing/2014/main" id="{5B5BEE9B-4B07-44C7-9E2D-EC82B88DA519}"/>
              </a:ext>
            </a:extLst>
          </p:cNvPr>
          <p:cNvSpPr/>
          <p:nvPr/>
        </p:nvSpPr>
        <p:spPr>
          <a:xfrm>
            <a:off x="5775473" y="3573371"/>
            <a:ext cx="631528" cy="313786"/>
          </a:xfrm>
          <a:prstGeom prst="rect">
            <a:avLst/>
          </a:prstGeom>
          <a:solidFill>
            <a:srgbClr val="33EEA9"/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"/>
              </a:rPr>
              <a:t>02</a:t>
            </a:r>
          </a:p>
        </p:txBody>
      </p:sp>
      <p:sp>
        <p:nvSpPr>
          <p:cNvPr id="24" name="직사각형 20">
            <a:extLst>
              <a:ext uri="{FF2B5EF4-FFF2-40B4-BE49-F238E27FC236}">
                <a16:creationId xmlns:a16="http://schemas.microsoft.com/office/drawing/2014/main" id="{F5261BE2-56FE-4DA3-BD66-3942693F0B61}"/>
              </a:ext>
            </a:extLst>
          </p:cNvPr>
          <p:cNvSpPr/>
          <p:nvPr/>
        </p:nvSpPr>
        <p:spPr>
          <a:xfrm>
            <a:off x="5775473" y="4692898"/>
            <a:ext cx="631528" cy="313786"/>
          </a:xfrm>
          <a:prstGeom prst="rect">
            <a:avLst/>
          </a:prstGeom>
          <a:solidFill>
            <a:srgbClr val="33EEA9"/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"/>
              </a:rPr>
              <a:t>03</a:t>
            </a:r>
          </a:p>
        </p:txBody>
      </p:sp>
      <p:sp>
        <p:nvSpPr>
          <p:cNvPr id="26" name="TextBox 29">
            <a:extLst>
              <a:ext uri="{FF2B5EF4-FFF2-40B4-BE49-F238E27FC236}">
                <a16:creationId xmlns:a16="http://schemas.microsoft.com/office/drawing/2014/main" id="{6F686884-633A-4BD9-BE1C-1AF60B791C1F}"/>
              </a:ext>
            </a:extLst>
          </p:cNvPr>
          <p:cNvSpPr txBox="1"/>
          <p:nvPr/>
        </p:nvSpPr>
        <p:spPr>
          <a:xfrm>
            <a:off x="5485943" y="3016612"/>
            <a:ext cx="121058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개요</a:t>
            </a:r>
          </a:p>
        </p:txBody>
      </p:sp>
      <p:sp>
        <p:nvSpPr>
          <p:cNvPr id="27" name="TextBox 30">
            <a:extLst>
              <a:ext uri="{FF2B5EF4-FFF2-40B4-BE49-F238E27FC236}">
                <a16:creationId xmlns:a16="http://schemas.microsoft.com/office/drawing/2014/main" id="{45BFF2CD-F43F-4EA0-A506-E8B03DA3D72D}"/>
              </a:ext>
            </a:extLst>
          </p:cNvPr>
          <p:cNvSpPr txBox="1"/>
          <p:nvPr/>
        </p:nvSpPr>
        <p:spPr>
          <a:xfrm>
            <a:off x="5567697" y="4136139"/>
            <a:ext cx="104708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설계 산출물</a:t>
            </a:r>
          </a:p>
        </p:txBody>
      </p:sp>
      <p:sp>
        <p:nvSpPr>
          <p:cNvPr id="28" name="TextBox 31">
            <a:extLst>
              <a:ext uri="{FF2B5EF4-FFF2-40B4-BE49-F238E27FC236}">
                <a16:creationId xmlns:a16="http://schemas.microsoft.com/office/drawing/2014/main" id="{9CC525C7-4561-4FF3-8BBC-0924A63E477F}"/>
              </a:ext>
            </a:extLst>
          </p:cNvPr>
          <p:cNvSpPr txBox="1"/>
          <p:nvPr/>
        </p:nvSpPr>
        <p:spPr>
          <a:xfrm>
            <a:off x="5835398" y="5255666"/>
            <a:ext cx="511679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부록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8004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>
            <a:extLst>
              <a:ext uri="{FF2B5EF4-FFF2-40B4-BE49-F238E27FC236}">
                <a16:creationId xmlns:a16="http://schemas.microsoft.com/office/drawing/2014/main" id="{6F20BFC8-D7EF-47C7-823D-C60F4B82E2B2}"/>
              </a:ext>
            </a:extLst>
          </p:cNvPr>
          <p:cNvSpPr/>
          <p:nvPr/>
        </p:nvSpPr>
        <p:spPr>
          <a:xfrm>
            <a:off x="5921375" y="441082"/>
            <a:ext cx="349250" cy="349250"/>
          </a:xfrm>
          <a:prstGeom prst="ellipse">
            <a:avLst/>
          </a:prstGeom>
          <a:solidFill>
            <a:srgbClr val="4F8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E1125F-BED7-4C8B-A00A-586ACF38593F}"/>
              </a:ext>
            </a:extLst>
          </p:cNvPr>
          <p:cNvSpPr txBox="1"/>
          <p:nvPr/>
        </p:nvSpPr>
        <p:spPr>
          <a:xfrm>
            <a:off x="5894665" y="442641"/>
            <a:ext cx="402674" cy="3359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40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나눔스퀘어 ExtraBold"/>
                <a:ea typeface="나눔스퀘어 ExtraBold"/>
              </a:rPr>
              <a:t>01</a:t>
            </a:r>
            <a:endParaRPr lang="ko-KR" altLang="en-US" sz="1400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B0FD0A-04DE-42CC-837B-0543801FCBD9}"/>
              </a:ext>
            </a:extLst>
          </p:cNvPr>
          <p:cNvSpPr txBox="1"/>
          <p:nvPr/>
        </p:nvSpPr>
        <p:spPr>
          <a:xfrm>
            <a:off x="5262991" y="963555"/>
            <a:ext cx="1666019" cy="405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개요</a:t>
            </a:r>
            <a:endParaRPr lang="ko-KR" altLang="en-US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dk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6" name="Picture 2" descr="블라인드 광고배너 빌려드립니다&amp;#39; 캠페인 - DIGITAL iNSIGHT 디지털 인사이트">
            <a:extLst>
              <a:ext uri="{FF2B5EF4-FFF2-40B4-BE49-F238E27FC236}">
                <a16:creationId xmlns:a16="http://schemas.microsoft.com/office/drawing/2014/main" id="{FD557AFF-B930-42CA-B26A-FF0903A2A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370" y="2114549"/>
            <a:ext cx="2810510" cy="318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330D48C-CEE8-457F-A0CB-5CD2243122FF}"/>
              </a:ext>
            </a:extLst>
          </p:cNvPr>
          <p:cNvSpPr txBox="1"/>
          <p:nvPr/>
        </p:nvSpPr>
        <p:spPr>
          <a:xfrm>
            <a:off x="6297339" y="2663906"/>
            <a:ext cx="54051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0" i="0" dirty="0">
                <a:solidFill>
                  <a:srgbClr val="222222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다양한 직업군에 대한 이해도가 높아짐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b="0" i="0" dirty="0">
              <a:solidFill>
                <a:srgbClr val="222222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b="0" i="0" dirty="0">
                <a:solidFill>
                  <a:srgbClr val="222222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같은 취미로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공감대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형성해서 모임 만들기 편함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b="0" i="0" dirty="0">
              <a:solidFill>
                <a:srgbClr val="222222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b="0" i="0" dirty="0">
                <a:solidFill>
                  <a:srgbClr val="222222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i="0" dirty="0">
                <a:solidFill>
                  <a:srgbClr val="222222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익명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고민 상담해서 후련하고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고민들어줄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때 덜 부담스러움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b="0" i="0" dirty="0">
              <a:solidFill>
                <a:srgbClr val="222222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b="0" i="0" dirty="0">
                <a:solidFill>
                  <a:srgbClr val="222222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사회생활 직급별 역지사지 가능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b="0" i="0" dirty="0">
              <a:solidFill>
                <a:srgbClr val="222222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b="0" i="0" dirty="0" err="1">
                <a:solidFill>
                  <a:srgbClr val="222222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생활꿀팁과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아재개그는 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02C31D-B53A-4170-8DAC-08F0125371EB}"/>
              </a:ext>
            </a:extLst>
          </p:cNvPr>
          <p:cNvSpPr txBox="1"/>
          <p:nvPr/>
        </p:nvSpPr>
        <p:spPr>
          <a:xfrm>
            <a:off x="7086553" y="2114549"/>
            <a:ext cx="2783840" cy="369332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Blind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장점</a:t>
            </a:r>
          </a:p>
        </p:txBody>
      </p:sp>
    </p:spTree>
    <p:extLst>
      <p:ext uri="{BB962C8B-B14F-4D97-AF65-F5344CB8AC3E}">
        <p14:creationId xmlns:p14="http://schemas.microsoft.com/office/powerpoint/2010/main" val="315765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>
            <a:extLst>
              <a:ext uri="{FF2B5EF4-FFF2-40B4-BE49-F238E27FC236}">
                <a16:creationId xmlns:a16="http://schemas.microsoft.com/office/drawing/2014/main" id="{6F20BFC8-D7EF-47C7-823D-C60F4B82E2B2}"/>
              </a:ext>
            </a:extLst>
          </p:cNvPr>
          <p:cNvSpPr/>
          <p:nvPr/>
        </p:nvSpPr>
        <p:spPr>
          <a:xfrm>
            <a:off x="5921375" y="441082"/>
            <a:ext cx="349250" cy="349250"/>
          </a:xfrm>
          <a:prstGeom prst="ellipse">
            <a:avLst/>
          </a:prstGeom>
          <a:solidFill>
            <a:srgbClr val="4F8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E1125F-BED7-4C8B-A00A-586ACF38593F}"/>
              </a:ext>
            </a:extLst>
          </p:cNvPr>
          <p:cNvSpPr txBox="1"/>
          <p:nvPr/>
        </p:nvSpPr>
        <p:spPr>
          <a:xfrm>
            <a:off x="5894665" y="442641"/>
            <a:ext cx="402674" cy="3359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40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나눔스퀘어 ExtraBold"/>
                <a:ea typeface="나눔스퀘어 ExtraBold"/>
              </a:rPr>
              <a:t>01</a:t>
            </a:r>
            <a:endParaRPr lang="ko-KR" altLang="en-US" sz="1400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B0FD0A-04DE-42CC-837B-0543801FCBD9}"/>
              </a:ext>
            </a:extLst>
          </p:cNvPr>
          <p:cNvSpPr txBox="1"/>
          <p:nvPr/>
        </p:nvSpPr>
        <p:spPr>
          <a:xfrm>
            <a:off x="5262991" y="963555"/>
            <a:ext cx="1666019" cy="405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개요</a:t>
            </a:r>
            <a:endParaRPr lang="ko-KR" altLang="en-US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dk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6" name="Picture 2" descr="블라인드 광고배너 빌려드립니다&amp;#39; 캠페인 - DIGITAL iNSIGHT 디지털 인사이트">
            <a:extLst>
              <a:ext uri="{FF2B5EF4-FFF2-40B4-BE49-F238E27FC236}">
                <a16:creationId xmlns:a16="http://schemas.microsoft.com/office/drawing/2014/main" id="{FD557AFF-B930-42CA-B26A-FF0903A2A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370" y="2114549"/>
            <a:ext cx="2810510" cy="318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2B45EAC-DAF5-475B-B728-BEF98F4A0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991" y="5269220"/>
            <a:ext cx="6650673" cy="6252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50" name="Picture 2" descr="로고-다운&amp;gt; 한국토지주택공사 / LH : 네이버 블로그">
            <a:extLst>
              <a:ext uri="{FF2B5EF4-FFF2-40B4-BE49-F238E27FC236}">
                <a16:creationId xmlns:a16="http://schemas.microsoft.com/office/drawing/2014/main" id="{71A4A38F-9562-4E68-A207-D29D63F9B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051" y="1535003"/>
            <a:ext cx="1950830" cy="159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KB국민은행 문현동지점 폐점 안내 : 네이버 블로그">
            <a:extLst>
              <a:ext uri="{FF2B5EF4-FFF2-40B4-BE49-F238E27FC236}">
                <a16:creationId xmlns:a16="http://schemas.microsoft.com/office/drawing/2014/main" id="{17C6F338-B2B8-4E0B-AE9A-132525322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991" y="3298461"/>
            <a:ext cx="2783951" cy="1391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삼성전자, 구미사업장에 4번째 확진자 발생 - Korea IT Times">
            <a:extLst>
              <a:ext uri="{FF2B5EF4-FFF2-40B4-BE49-F238E27FC236}">
                <a16:creationId xmlns:a16="http://schemas.microsoft.com/office/drawing/2014/main" id="{C27955D5-248C-4C7A-B49F-3F9E993E0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9053" y="3343733"/>
            <a:ext cx="2633728" cy="1301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884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>
            <a:extLst>
              <a:ext uri="{FF2B5EF4-FFF2-40B4-BE49-F238E27FC236}">
                <a16:creationId xmlns:a16="http://schemas.microsoft.com/office/drawing/2014/main" id="{6F20BFC8-D7EF-47C7-823D-C60F4B82E2B2}"/>
              </a:ext>
            </a:extLst>
          </p:cNvPr>
          <p:cNvSpPr/>
          <p:nvPr/>
        </p:nvSpPr>
        <p:spPr>
          <a:xfrm>
            <a:off x="5921375" y="441082"/>
            <a:ext cx="349250" cy="349250"/>
          </a:xfrm>
          <a:prstGeom prst="ellipse">
            <a:avLst/>
          </a:prstGeom>
          <a:solidFill>
            <a:srgbClr val="4F8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E1125F-BED7-4C8B-A00A-586ACF38593F}"/>
              </a:ext>
            </a:extLst>
          </p:cNvPr>
          <p:cNvSpPr txBox="1"/>
          <p:nvPr/>
        </p:nvSpPr>
        <p:spPr>
          <a:xfrm>
            <a:off x="5894665" y="442641"/>
            <a:ext cx="402674" cy="3359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40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나눔스퀘어 ExtraBold"/>
                <a:ea typeface="나눔스퀘어 ExtraBold"/>
              </a:rPr>
              <a:t>01</a:t>
            </a:r>
            <a:endParaRPr lang="ko-KR" altLang="en-US" sz="1400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B0FD0A-04DE-42CC-837B-0543801FCBD9}"/>
              </a:ext>
            </a:extLst>
          </p:cNvPr>
          <p:cNvSpPr txBox="1"/>
          <p:nvPr/>
        </p:nvSpPr>
        <p:spPr>
          <a:xfrm>
            <a:off x="5262991" y="963555"/>
            <a:ext cx="1666019" cy="405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개요</a:t>
            </a:r>
            <a:endParaRPr lang="ko-KR" altLang="en-US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dk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D5CFE5D-80B7-4271-88D0-0B793AD237E1}"/>
              </a:ext>
            </a:extLst>
          </p:cNvPr>
          <p:cNvGrpSpPr/>
          <p:nvPr/>
        </p:nvGrpSpPr>
        <p:grpSpPr>
          <a:xfrm>
            <a:off x="6213161" y="1577673"/>
            <a:ext cx="5695415" cy="4224413"/>
            <a:chOff x="6314761" y="963555"/>
            <a:chExt cx="5301071" cy="3931920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1605E4AC-11C7-475A-84EA-D82D7E52F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14761" y="963555"/>
              <a:ext cx="5301071" cy="39319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B0FAB5D-072E-4D12-9682-8DDAD44DD274}"/>
                </a:ext>
              </a:extLst>
            </p:cNvPr>
            <p:cNvSpPr/>
            <p:nvPr/>
          </p:nvSpPr>
          <p:spPr>
            <a:xfrm>
              <a:off x="9866063" y="1350202"/>
              <a:ext cx="1740312" cy="35381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050" name="Picture 2" descr="군대 핸드폰 자대로 가져오는 방법 및 사용방법">
            <a:extLst>
              <a:ext uri="{FF2B5EF4-FFF2-40B4-BE49-F238E27FC236}">
                <a16:creationId xmlns:a16="http://schemas.microsoft.com/office/drawing/2014/main" id="{4D04A271-0BF2-465E-91FE-7C549AE60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89" y="2162209"/>
            <a:ext cx="5178542" cy="305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744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>
            <a:extLst>
              <a:ext uri="{FF2B5EF4-FFF2-40B4-BE49-F238E27FC236}">
                <a16:creationId xmlns:a16="http://schemas.microsoft.com/office/drawing/2014/main" id="{6F20BFC8-D7EF-47C7-823D-C60F4B82E2B2}"/>
              </a:ext>
            </a:extLst>
          </p:cNvPr>
          <p:cNvSpPr/>
          <p:nvPr/>
        </p:nvSpPr>
        <p:spPr>
          <a:xfrm>
            <a:off x="5921375" y="441082"/>
            <a:ext cx="349250" cy="349250"/>
          </a:xfrm>
          <a:prstGeom prst="ellipse">
            <a:avLst/>
          </a:prstGeom>
          <a:solidFill>
            <a:srgbClr val="4F8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E1125F-BED7-4C8B-A00A-586ACF38593F}"/>
              </a:ext>
            </a:extLst>
          </p:cNvPr>
          <p:cNvSpPr txBox="1"/>
          <p:nvPr/>
        </p:nvSpPr>
        <p:spPr>
          <a:xfrm>
            <a:off x="5894665" y="442641"/>
            <a:ext cx="402674" cy="3359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40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나눔스퀘어 ExtraBold"/>
                <a:ea typeface="나눔스퀘어 ExtraBold"/>
              </a:rPr>
              <a:t>01</a:t>
            </a:r>
            <a:endParaRPr lang="ko-KR" altLang="en-US" sz="1400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B0FD0A-04DE-42CC-837B-0543801FCBD9}"/>
              </a:ext>
            </a:extLst>
          </p:cNvPr>
          <p:cNvSpPr txBox="1"/>
          <p:nvPr/>
        </p:nvSpPr>
        <p:spPr>
          <a:xfrm>
            <a:off x="5262991" y="963555"/>
            <a:ext cx="1666019" cy="405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개요</a:t>
            </a:r>
            <a:endParaRPr lang="ko-KR" altLang="en-US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dk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3DF9F6-17C0-4CE1-9304-72EC3F0C2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502" y="1713494"/>
            <a:ext cx="5126995" cy="43521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50243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>
            <a:extLst>
              <a:ext uri="{FF2B5EF4-FFF2-40B4-BE49-F238E27FC236}">
                <a16:creationId xmlns:a16="http://schemas.microsoft.com/office/drawing/2014/main" id="{6F20BFC8-D7EF-47C7-823D-C60F4B82E2B2}"/>
              </a:ext>
            </a:extLst>
          </p:cNvPr>
          <p:cNvSpPr/>
          <p:nvPr/>
        </p:nvSpPr>
        <p:spPr>
          <a:xfrm>
            <a:off x="5921375" y="441082"/>
            <a:ext cx="349250" cy="349250"/>
          </a:xfrm>
          <a:prstGeom prst="ellipse">
            <a:avLst/>
          </a:prstGeom>
          <a:solidFill>
            <a:srgbClr val="4F8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E1125F-BED7-4C8B-A00A-586ACF38593F}"/>
              </a:ext>
            </a:extLst>
          </p:cNvPr>
          <p:cNvSpPr txBox="1"/>
          <p:nvPr/>
        </p:nvSpPr>
        <p:spPr>
          <a:xfrm>
            <a:off x="5894665" y="442641"/>
            <a:ext cx="402674" cy="3359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40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나눔스퀘어 ExtraBold"/>
                <a:ea typeface="나눔스퀘어 ExtraBold"/>
              </a:rPr>
              <a:t>01</a:t>
            </a:r>
            <a:endParaRPr lang="ko-KR" altLang="en-US" sz="1400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B0FD0A-04DE-42CC-837B-0543801FCBD9}"/>
              </a:ext>
            </a:extLst>
          </p:cNvPr>
          <p:cNvSpPr txBox="1"/>
          <p:nvPr/>
        </p:nvSpPr>
        <p:spPr>
          <a:xfrm>
            <a:off x="5262989" y="963555"/>
            <a:ext cx="1666019" cy="405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개요</a:t>
            </a:r>
          </a:p>
        </p:txBody>
      </p:sp>
      <p:sp>
        <p:nvSpPr>
          <p:cNvPr id="11" name="TextBox 29">
            <a:extLst>
              <a:ext uri="{FF2B5EF4-FFF2-40B4-BE49-F238E27FC236}">
                <a16:creationId xmlns:a16="http://schemas.microsoft.com/office/drawing/2014/main" id="{5ABA7D26-03E2-425E-A58E-6A3B2D9DB064}"/>
              </a:ext>
            </a:extLst>
          </p:cNvPr>
          <p:cNvSpPr txBox="1"/>
          <p:nvPr/>
        </p:nvSpPr>
        <p:spPr>
          <a:xfrm>
            <a:off x="3124097" y="5384966"/>
            <a:ext cx="594380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휴대폰 사용 가능으로 인한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접근성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향상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</a:t>
            </a: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암호화된 이메일과 비밀번호로 철저한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익명성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보장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074" name="Picture 2" descr="PETRA CIPHER 파일암호화 옵션 | DB 암호화 솔루션">
            <a:extLst>
              <a:ext uri="{FF2B5EF4-FFF2-40B4-BE49-F238E27FC236}">
                <a16:creationId xmlns:a16="http://schemas.microsoft.com/office/drawing/2014/main" id="{DBD1C1B3-B6B0-4C4D-98AD-3EDC70074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273" y="2158272"/>
            <a:ext cx="2852028" cy="2407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스마트폰 픽토그램 스톡 벡터, 로열티 프리 스마트폰 픽토그램일러스트레이션 | Depositphotos®">
            <a:extLst>
              <a:ext uri="{FF2B5EF4-FFF2-40B4-BE49-F238E27FC236}">
                <a16:creationId xmlns:a16="http://schemas.microsoft.com/office/drawing/2014/main" id="{5FA66AB4-B68B-4DF5-A2C1-45B5BEEF8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691" y="1867011"/>
            <a:ext cx="2586038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What is Bcrypt and Securing Passwords with Bcrypt – cybersensor">
            <a:extLst>
              <a:ext uri="{FF2B5EF4-FFF2-40B4-BE49-F238E27FC236}">
                <a16:creationId xmlns:a16="http://schemas.microsoft.com/office/drawing/2014/main" id="{3E9AD8FE-6521-4384-8BB4-B48E99FF7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606" y="3261534"/>
            <a:ext cx="555458" cy="55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245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>
            <a:extLst>
              <a:ext uri="{FF2B5EF4-FFF2-40B4-BE49-F238E27FC236}">
                <a16:creationId xmlns:a16="http://schemas.microsoft.com/office/drawing/2014/main" id="{6F20BFC8-D7EF-47C7-823D-C60F4B82E2B2}"/>
              </a:ext>
            </a:extLst>
          </p:cNvPr>
          <p:cNvSpPr/>
          <p:nvPr/>
        </p:nvSpPr>
        <p:spPr>
          <a:xfrm>
            <a:off x="5921375" y="441082"/>
            <a:ext cx="349250" cy="349250"/>
          </a:xfrm>
          <a:prstGeom prst="ellipse">
            <a:avLst/>
          </a:prstGeom>
          <a:solidFill>
            <a:srgbClr val="4F8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E1125F-BED7-4C8B-A00A-586ACF38593F}"/>
              </a:ext>
            </a:extLst>
          </p:cNvPr>
          <p:cNvSpPr txBox="1"/>
          <p:nvPr/>
        </p:nvSpPr>
        <p:spPr>
          <a:xfrm>
            <a:off x="5894665" y="442641"/>
            <a:ext cx="402674" cy="3359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40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나눔스퀘어 ExtraBold"/>
                <a:ea typeface="나눔스퀘어 ExtraBold"/>
              </a:rPr>
              <a:t>02</a:t>
            </a:r>
            <a:endParaRPr lang="ko-KR" altLang="en-US" sz="1400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B0FD0A-04DE-42CC-837B-0543801FCBD9}"/>
              </a:ext>
            </a:extLst>
          </p:cNvPr>
          <p:cNvSpPr txBox="1"/>
          <p:nvPr/>
        </p:nvSpPr>
        <p:spPr>
          <a:xfrm>
            <a:off x="2895628" y="963555"/>
            <a:ext cx="6400744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설계 산출물  </a:t>
            </a:r>
            <a:r>
              <a:rPr lang="en-US" altLang="ko-KR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 </a:t>
            </a:r>
            <a:r>
              <a:rPr lang="ko-KR" altLang="en-US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요구사항 파악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A74C04-2625-4395-BD83-26E0D0BFA090}"/>
              </a:ext>
            </a:extLst>
          </p:cNvPr>
          <p:cNvSpPr txBox="1"/>
          <p:nvPr/>
        </p:nvSpPr>
        <p:spPr>
          <a:xfrm>
            <a:off x="4704080" y="1561510"/>
            <a:ext cx="2783840" cy="369332"/>
          </a:xfrm>
          <a:prstGeom prst="rect">
            <a:avLst/>
          </a:prstGeom>
          <a:noFill/>
          <a:ln w="38100">
            <a:solidFill>
              <a:srgbClr val="4F82F7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요구사항 정의서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7F8045E-91D3-4E47-90C0-FFBF8A7F6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688" y="2104065"/>
            <a:ext cx="10192624" cy="458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759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>
            <a:extLst>
              <a:ext uri="{FF2B5EF4-FFF2-40B4-BE49-F238E27FC236}">
                <a16:creationId xmlns:a16="http://schemas.microsoft.com/office/drawing/2014/main" id="{6F20BFC8-D7EF-47C7-823D-C60F4B82E2B2}"/>
              </a:ext>
            </a:extLst>
          </p:cNvPr>
          <p:cNvSpPr/>
          <p:nvPr/>
        </p:nvSpPr>
        <p:spPr>
          <a:xfrm>
            <a:off x="5921375" y="441082"/>
            <a:ext cx="349250" cy="349250"/>
          </a:xfrm>
          <a:prstGeom prst="ellipse">
            <a:avLst/>
          </a:prstGeom>
          <a:solidFill>
            <a:srgbClr val="4F8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E1125F-BED7-4C8B-A00A-586ACF38593F}"/>
              </a:ext>
            </a:extLst>
          </p:cNvPr>
          <p:cNvSpPr txBox="1"/>
          <p:nvPr/>
        </p:nvSpPr>
        <p:spPr>
          <a:xfrm>
            <a:off x="5894665" y="442641"/>
            <a:ext cx="402674" cy="3359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40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나눔스퀘어 ExtraBold"/>
                <a:ea typeface="나눔스퀘어 ExtraBold"/>
              </a:rPr>
              <a:t>02</a:t>
            </a:r>
            <a:endParaRPr lang="ko-KR" altLang="en-US" sz="1400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B0FD0A-04DE-42CC-837B-0543801FCBD9}"/>
              </a:ext>
            </a:extLst>
          </p:cNvPr>
          <p:cNvSpPr txBox="1"/>
          <p:nvPr/>
        </p:nvSpPr>
        <p:spPr>
          <a:xfrm>
            <a:off x="2895628" y="963555"/>
            <a:ext cx="6400744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설계 산출물  </a:t>
            </a:r>
            <a:r>
              <a:rPr lang="en-US" altLang="ko-KR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 </a:t>
            </a:r>
            <a:r>
              <a:rPr lang="ko-KR" altLang="en-US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요구사항 파악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9E12FC1-B4BB-44EA-8D13-3067142E6DBE}"/>
              </a:ext>
            </a:extLst>
          </p:cNvPr>
          <p:cNvGrpSpPr/>
          <p:nvPr/>
        </p:nvGrpSpPr>
        <p:grpSpPr>
          <a:xfrm>
            <a:off x="2956560" y="1469231"/>
            <a:ext cx="6278880" cy="4525200"/>
            <a:chOff x="5628640" y="1561510"/>
            <a:chExt cx="6278880" cy="4525200"/>
          </a:xfrm>
        </p:grpSpPr>
        <p:pic>
          <p:nvPicPr>
            <p:cNvPr id="5124" name="Picture 4">
              <a:extLst>
                <a:ext uri="{FF2B5EF4-FFF2-40B4-BE49-F238E27FC236}">
                  <a16:creationId xmlns:a16="http://schemas.microsoft.com/office/drawing/2014/main" id="{B19647AC-2E29-4F34-817C-55324E2390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9948" y="2132572"/>
              <a:ext cx="6119784" cy="3879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85FC6E8-9E69-4546-B98C-8ED2352A06BA}"/>
                </a:ext>
              </a:extLst>
            </p:cNvPr>
            <p:cNvSpPr/>
            <p:nvPr/>
          </p:nvSpPr>
          <p:spPr>
            <a:xfrm>
              <a:off x="5628640" y="1561510"/>
              <a:ext cx="6278880" cy="4525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B2FC349-5DEE-41AC-B968-CC5CC64015B5}"/>
              </a:ext>
            </a:extLst>
          </p:cNvPr>
          <p:cNvSpPr txBox="1"/>
          <p:nvPr/>
        </p:nvSpPr>
        <p:spPr>
          <a:xfrm>
            <a:off x="4704080" y="1561510"/>
            <a:ext cx="2783840" cy="369332"/>
          </a:xfrm>
          <a:prstGeom prst="rect">
            <a:avLst/>
          </a:prstGeom>
          <a:noFill/>
          <a:ln w="38100">
            <a:solidFill>
              <a:srgbClr val="4F82F7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유스케이스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3007620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297</Words>
  <Application>Microsoft Office PowerPoint</Application>
  <PresentationFormat>와이드스크린</PresentationFormat>
  <Paragraphs>118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배달의민족 도현</vt:lpstr>
      <vt:lpstr>맑은 고딕</vt:lpstr>
      <vt:lpstr>나눔스퀘어 ExtraBold</vt:lpstr>
      <vt:lpstr>나눔스퀘어 Bold</vt:lpstr>
      <vt:lpstr>나눔스퀘어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</dc:creator>
  <cp:lastModifiedBy>임 재현</cp:lastModifiedBy>
  <cp:revision>71</cp:revision>
  <dcterms:created xsi:type="dcterms:W3CDTF">2021-07-06T01:45:09Z</dcterms:created>
  <dcterms:modified xsi:type="dcterms:W3CDTF">2021-07-07T06:23:16Z</dcterms:modified>
</cp:coreProperties>
</file>