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82" r:id="rId6"/>
    <p:sldId id="286" r:id="rId7"/>
    <p:sldId id="283" r:id="rId8"/>
    <p:sldId id="337" r:id="rId9"/>
    <p:sldId id="338" r:id="rId10"/>
    <p:sldId id="267" r:id="rId11"/>
    <p:sldId id="284" r:id="rId13"/>
    <p:sldId id="339" r:id="rId14"/>
    <p:sldId id="259" r:id="rId15"/>
    <p:sldId id="291" r:id="rId16"/>
    <p:sldId id="342" r:id="rId17"/>
    <p:sldId id="343" r:id="rId18"/>
    <p:sldId id="278" r:id="rId19"/>
    <p:sldId id="340" r:id="rId20"/>
    <p:sldId id="344" r:id="rId21"/>
    <p:sldId id="346" r:id="rId22"/>
    <p:sldId id="348" r:id="rId23"/>
    <p:sldId id="347" r:id="rId24"/>
    <p:sldId id="352" r:id="rId25"/>
    <p:sldId id="297" r:id="rId26"/>
    <p:sldId id="279" r:id="rId27"/>
    <p:sldId id="268" r:id="rId28"/>
    <p:sldId id="298" r:id="rId29"/>
    <p:sldId id="350" r:id="rId30"/>
    <p:sldId id="295" r:id="rId31"/>
    <p:sldId id="296" r:id="rId32"/>
    <p:sldId id="281" r:id="rId33"/>
    <p:sldId id="349" r:id="rId34"/>
    <p:sldId id="287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545A5E"/>
    <a:srgbClr val="353D40"/>
    <a:srgbClr val="003F63"/>
    <a:srgbClr val="2D4E69"/>
    <a:srgbClr val="34364B"/>
    <a:srgbClr val="C73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sz="1800" kern="1200" err="1">
                <a:solidFill>
                  <a:schemeClr val="tx1"/>
                </a:solidFill>
                <a:latin typeface="나눔스퀘어 ExtraBold"/>
                <a:ea typeface="나눔스퀘어 ExtraBold"/>
                <a:cs typeface="+mn-cs"/>
              </a:rPr>
              <a:t>SNS</a:t>
            </a:r>
            <a:r>
              <a:rPr lang="en-US" altLang="ko-KR" sz="1800" kern="1200">
                <a:solidFill>
                  <a:schemeClr val="tx1"/>
                </a:solidFill>
                <a:latin typeface="나눔스퀘어 ExtraBold"/>
                <a:ea typeface="나눔스퀘어 ExtraBold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나눔스퀘어 ExtraBold"/>
                <a:ea typeface="나눔스퀘어 ExtraBold"/>
                <a:cs typeface="+mn-cs"/>
              </a:rPr>
              <a:t>이용률</a:t>
            </a:r>
            <a:endParaRPr lang="en-US" altLang="ko-KR" sz="1800" kern="1200">
              <a:solidFill>
                <a:schemeClr val="tx1"/>
              </a:solidFill>
              <a:latin typeface="나눔스퀘어 ExtraBold"/>
              <a:ea typeface="나눔스퀘어 ExtraBold"/>
              <a:cs typeface="+mn-cs"/>
            </a:endParaRPr>
          </a:p>
        </c:rich>
      </c:tx>
      <c:layout>
        <c:manualLayout>
          <c:xMode val="edge"/>
          <c:yMode val="edge"/>
          <c:x val="0.0356161654686666"/>
          <c:y val="0.095349497200328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53D40">
                <a:alpha val="83922"/>
              </a:srgb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16.8</c:v>
                </c:pt>
                <c:pt idx="1">
                  <c:v>23.5</c:v>
                </c:pt>
                <c:pt idx="2">
                  <c:v>31.3</c:v>
                </c:pt>
                <c:pt idx="3">
                  <c:v>39.8</c:v>
                </c:pt>
                <c:pt idx="4">
                  <c:v>43.1</c:v>
                </c:pt>
                <c:pt idx="5">
                  <c:v>44.2</c:v>
                </c:pt>
                <c:pt idx="6">
                  <c:v>45.8</c:v>
                </c:pt>
                <c:pt idx="7">
                  <c:v>48.2</c:v>
                </c:pt>
                <c:pt idx="8">
                  <c:v>47.7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4"/>
        <c:axId val="802131567"/>
        <c:axId val="802112431"/>
      </c:barChart>
      <c:catAx>
        <c:axId val="80213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2112431"/>
        <c:crosses val="autoZero"/>
        <c:auto val="1"/>
        <c:lblAlgn val="ctr"/>
        <c:lblOffset val="100"/>
        <c:noMultiLvlLbl val="0"/>
      </c:catAx>
      <c:valAx>
        <c:axId val="802112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213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0.7945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0.873417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0.790884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9.990518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9.111228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9.816828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4.450325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4.450325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3.780543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3.780543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4.314642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4.314642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0.4195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0.643123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0.386749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18.62321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22.50297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20.2696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7.686604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8.551756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8.034878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0.7311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0.777793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0.757804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14.78609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16.03617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16.44283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6.981016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7.683663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7.681399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0.7481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0.812495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0.748364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Rsquared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17.85284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19.42695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19.00186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8.888611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9.484436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Ridge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9.19431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MAE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8621375"/>
        <c:axId val="1048622207"/>
      </c:barChart>
      <c:catAx>
        <c:axId val="10486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2207"/>
        <c:crosses val="autoZero"/>
        <c:auto val="1"/>
        <c:lblAlgn val="ctr"/>
        <c:lblOffset val="100"/>
        <c:noMultiLvlLbl val="0"/>
      </c:catAx>
      <c:valAx>
        <c:axId val="104862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86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AC25A-970A-4A51-B8AB-89F70774F2E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71AD2-4634-4BC1-9475-B1154415F6E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오늘 준비한 발표 내용은 여기까지 입니다</a:t>
            </a:r>
            <a:r>
              <a:rPr lang="en-US" altLang="ko-KR"/>
              <a:t>.</a:t>
            </a:r>
            <a:r>
              <a:rPr lang="ko-KR" altLang="en-US"/>
              <a:t> 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E644-DA24-47AA-B4FB-05EB314A542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D2AF-B397-41D8-8A47-DFF4BB3D660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chart" Target="../charts/char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우산, 비, 자연, 쥐고있는이(가) 표시된 사진&#10;&#10;자동 생성된 설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2" y="0"/>
            <a:ext cx="12342192" cy="68676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04040" y="5777474"/>
            <a:ext cx="6192000" cy="144000"/>
          </a:xfrm>
          <a:prstGeom prst="rect">
            <a:avLst/>
          </a:prstGeom>
          <a:solidFill>
            <a:srgbClr val="076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67912" y="4730252"/>
            <a:ext cx="697829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Work Sans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Work Sans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Work Sans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Work Sans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Work Sans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9pPr>
          </a:lstStyle>
          <a:p>
            <a:pPr algn="ctr"/>
            <a:r>
              <a:rPr lang="ko-KR" altLang="en-US" sz="4000" b="1" spc="-50">
                <a:solidFill>
                  <a:schemeClr val="bg1"/>
                </a:solidFill>
                <a:latin typeface="Work Sans"/>
                <a:ea typeface="YDIYGO360"/>
              </a:rPr>
              <a:t>날씨에 따른 소비패턴의 분석</a:t>
            </a:r>
            <a:endParaRPr lang="ko-KR" altLang="en-US" sz="4000" b="1" spc="-50">
              <a:solidFill>
                <a:schemeClr val="bg1"/>
              </a:solidFill>
              <a:latin typeface="Work Sans"/>
              <a:ea typeface="YDIYGO360" panose="02030504000101010101" pitchFamily="18" charset="-127"/>
            </a:endParaRPr>
          </a:p>
          <a:p>
            <a:endParaRPr lang="ko-KR" sz="4000" b="1" spc="-50">
              <a:solidFill>
                <a:schemeClr val="bg1"/>
              </a:solidFill>
              <a:latin typeface="Work Sans"/>
              <a:ea typeface="YDIYGO360" panose="02030504000101010101" pitchFamily="18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10674" y="1541884"/>
            <a:ext cx="69782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Work Sans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Work Sans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Work Sans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Work Sans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Work Sans" pitchFamily="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Work Sans" pitchFamily="2" charset="0"/>
              </a:defRPr>
            </a:lvl9pPr>
          </a:lstStyle>
          <a:p>
            <a:pPr algn="ctr"/>
            <a:r>
              <a:rPr lang="ko-KR" sz="6000" b="1" spc="-50">
                <a:solidFill>
                  <a:schemeClr val="bg1"/>
                </a:solidFill>
                <a:latin typeface="Work Sans"/>
                <a:ea typeface="YDIYGO360"/>
              </a:rPr>
              <a:t>시기적절(時期適切)</a:t>
            </a:r>
            <a:endParaRPr lang="ko-KR" altLang="en-US" sz="6000" b="1" spc="-50">
              <a:solidFill>
                <a:schemeClr val="bg1"/>
              </a:solidFill>
              <a:latin typeface="Work Sans"/>
              <a:ea typeface="YDIYGO360" panose="02030504000101010101" pitchFamily="18" charset="-127"/>
            </a:endParaRPr>
          </a:p>
          <a:p>
            <a:endParaRPr lang="ko-KR" sz="6000" b="1" spc="-50">
              <a:solidFill>
                <a:schemeClr val="bg1"/>
              </a:solidFill>
              <a:latin typeface="Work Sans"/>
              <a:ea typeface="YDIYGO36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8979" y="5486400"/>
            <a:ext cx="4768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 panose="020B0503020000020004" charset="-127"/>
              </a:rPr>
              <a:t>소셜 미디어의 키워드를 중심으로</a:t>
            </a:r>
            <a:endParaRPr 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676201" y="5367225"/>
            <a:ext cx="1414713" cy="369332"/>
          </a:xfrm>
          <a:prstGeom prst="parallelogram">
            <a:avLst>
              <a:gd name="adj" fmla="val 60368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한정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4291" y="5357964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서울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경기에 집중된 수요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7717" y="5924695"/>
            <a:ext cx="364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기상조건을 서울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경기 지역으로 한정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93314" y="1391478"/>
            <a:ext cx="10405373" cy="3741921"/>
            <a:chOff x="814291" y="1391478"/>
            <a:chExt cx="10405373" cy="3741921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291" y="1643810"/>
              <a:ext cx="4455194" cy="3139684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6761005" y="1526794"/>
              <a:ext cx="3538375" cy="3509031"/>
              <a:chOff x="7048500" y="1259482"/>
              <a:chExt cx="4192834" cy="4158062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500" y="1323753"/>
                <a:ext cx="4192834" cy="4093791"/>
              </a:xfrm>
              <a:prstGeom prst="rect">
                <a:avLst/>
              </a:prstGeom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7076661" y="1259482"/>
                <a:ext cx="490330" cy="266700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" name="직선 연결선 33"/>
            <p:cNvCxnSpPr/>
            <p:nvPr/>
          </p:nvCxnSpPr>
          <p:spPr>
            <a:xfrm>
              <a:off x="6015245" y="1391478"/>
              <a:ext cx="0" cy="3644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9379096" y="4825622"/>
              <a:ext cx="18405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카드 사용 현황 </a:t>
              </a:r>
              <a:r>
                <a:rPr lang="en-US" altLang="ko-KR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: </a:t>
              </a:r>
              <a:r>
                <a:rPr lang="ko-KR" altLang="en-US" sz="140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통계청</a:t>
              </a:r>
              <a:endParaRPr lang="ko-KR" altLang="en-US" sz="1400"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기상 데이터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t="-735" r="26842" b="-735"/>
          <a:stretch>
            <a:fillRect/>
          </a:stretch>
        </p:blipFill>
        <p:spPr bwMode="auto">
          <a:xfrm>
            <a:off x="1253715" y="1312844"/>
            <a:ext cx="2559903" cy="45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401428" y="2781627"/>
            <a:ext cx="3512500" cy="147732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err="1">
                <a:latin typeface="나눔스퀘어 ExtraBold"/>
                <a:ea typeface="나눔스퀘어 ExtraBold"/>
              </a:rPr>
              <a:t>결측치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존재</a:t>
            </a:r>
            <a:endParaRPr lang="en-US" altLang="ko-KR" err="1">
              <a:latin typeface="나눔스퀘어 ExtraBold"/>
              <a:ea typeface="나눔스퀘어 ExtraBold"/>
            </a:endParaRPr>
          </a:p>
          <a:p>
            <a:endParaRPr lang="en-US" altLang="ko-KR">
              <a:latin typeface="나눔스퀘어 ExtraBold"/>
              <a:ea typeface="나눔스퀘어 ExtraBold"/>
            </a:endParaRPr>
          </a:p>
          <a:p>
            <a:r>
              <a:rPr lang="en-US" altLang="ko-KR" err="1">
                <a:latin typeface="나눔스퀘어 ExtraBold"/>
                <a:ea typeface="나눔스퀘어 ExtraBold"/>
              </a:rPr>
              <a:t>데이터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정의서에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관련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정보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없음</a:t>
            </a:r>
            <a:endParaRPr lang="en-US" altLang="ko-KR" err="1">
              <a:latin typeface="나눔스퀘어 ExtraBold"/>
              <a:ea typeface="나눔스퀘어 ExtraBold"/>
            </a:endParaRPr>
          </a:p>
          <a:p>
            <a:endParaRPr lang="en-US" altLang="ko-KR">
              <a:latin typeface="나눔스퀘어 ExtraBold"/>
              <a:ea typeface="나눔스퀘어 ExtraBold"/>
            </a:endParaRPr>
          </a:p>
          <a:p>
            <a:r>
              <a:rPr lang="en-US" altLang="ko-KR">
                <a:latin typeface="나눔스퀘어 ExtraBold"/>
                <a:ea typeface="나눔스퀘어 ExtraBold"/>
              </a:rPr>
              <a:t>Data </a:t>
            </a:r>
            <a:r>
              <a:rPr lang="en-US" altLang="ko-KR" err="1">
                <a:latin typeface="나눔스퀘어 ExtraBold"/>
                <a:ea typeface="나눔스퀘어 ExtraBold"/>
              </a:rPr>
              <a:t>제거</a:t>
            </a:r>
            <a:endParaRPr lang="en-US" altLang="ko-KR" err="1">
              <a:latin typeface="나눔스퀘어 ExtraBold"/>
              <a:ea typeface="나눔스퀘어 ExtraBold"/>
            </a:endParaRPr>
          </a:p>
        </p:txBody>
      </p:sp>
      <p:pic>
        <p:nvPicPr>
          <p:cNvPr id="7" name="그림 7" descr="테이블이(가) 표시된 사진&#10;&#10;자동 생성된 설명"/>
          <p:cNvPicPr>
            <a:picLocks noChangeAspect="1"/>
          </p:cNvPicPr>
          <p:nvPr/>
        </p:nvPicPr>
        <p:blipFill rotWithShape="1">
          <a:blip r:embed="rId2"/>
          <a:srcRect l="-369" t="-151" r="738" b="37199"/>
          <a:stretch>
            <a:fillRect/>
          </a:stretch>
        </p:blipFill>
        <p:spPr>
          <a:xfrm>
            <a:off x="8366725" y="1269378"/>
            <a:ext cx="2985813" cy="46193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문제인식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8348" y="1646081"/>
            <a:ext cx="4229690" cy="1038370"/>
            <a:chOff x="192726" y="1242630"/>
            <a:chExt cx="4229690" cy="1038370"/>
          </a:xfrm>
        </p:grpSpPr>
        <p:sp>
          <p:nvSpPr>
            <p:cNvPr id="27" name="평행 사변형 26"/>
            <p:cNvSpPr/>
            <p:nvPr/>
          </p:nvSpPr>
          <p:spPr>
            <a:xfrm>
              <a:off x="1057920" y="1715478"/>
              <a:ext cx="1467068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726" y="1242630"/>
              <a:ext cx="4229690" cy="103837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226329" y="2616533"/>
            <a:ext cx="4229690" cy="857370"/>
            <a:chOff x="512801" y="2319484"/>
            <a:chExt cx="4229690" cy="857370"/>
          </a:xfrm>
        </p:grpSpPr>
        <p:sp>
          <p:nvSpPr>
            <p:cNvPr id="28" name="평행 사변형 27"/>
            <p:cNvSpPr/>
            <p:nvPr/>
          </p:nvSpPr>
          <p:spPr>
            <a:xfrm>
              <a:off x="886697" y="2617640"/>
              <a:ext cx="1467068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2801" y="2319484"/>
              <a:ext cx="4229690" cy="85737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-596786" y="3443798"/>
            <a:ext cx="4315427" cy="857370"/>
            <a:chOff x="-285743" y="3333781"/>
            <a:chExt cx="4315427" cy="857370"/>
          </a:xfrm>
        </p:grpSpPr>
        <p:sp>
          <p:nvSpPr>
            <p:cNvPr id="29" name="평행 사변형 28"/>
            <p:cNvSpPr/>
            <p:nvPr/>
          </p:nvSpPr>
          <p:spPr>
            <a:xfrm>
              <a:off x="339454" y="3814064"/>
              <a:ext cx="1467068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85743" y="3333781"/>
              <a:ext cx="4315427" cy="85737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3522690" y="1510705"/>
            <a:ext cx="4372585" cy="828791"/>
            <a:chOff x="2876910" y="943329"/>
            <a:chExt cx="4372585" cy="828791"/>
          </a:xfrm>
        </p:grpSpPr>
        <p:sp>
          <p:nvSpPr>
            <p:cNvPr id="30" name="평행 사변형 29"/>
            <p:cNvSpPr/>
            <p:nvPr/>
          </p:nvSpPr>
          <p:spPr>
            <a:xfrm>
              <a:off x="4096834" y="1199647"/>
              <a:ext cx="1303020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76910" y="943329"/>
              <a:ext cx="4372585" cy="828791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3857658" y="3595804"/>
            <a:ext cx="4296375" cy="895475"/>
            <a:chOff x="3731658" y="3259701"/>
            <a:chExt cx="4296375" cy="895475"/>
          </a:xfrm>
        </p:grpSpPr>
        <p:sp>
          <p:nvSpPr>
            <p:cNvPr id="31" name="평행 사변형 30"/>
            <p:cNvSpPr/>
            <p:nvPr/>
          </p:nvSpPr>
          <p:spPr>
            <a:xfrm>
              <a:off x="3789951" y="3516937"/>
              <a:ext cx="1715710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1658" y="3259701"/>
              <a:ext cx="4296375" cy="895475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600225" y="5457461"/>
            <a:ext cx="4239217" cy="866896"/>
            <a:chOff x="1156346" y="5121578"/>
            <a:chExt cx="4239217" cy="866896"/>
          </a:xfrm>
        </p:grpSpPr>
        <p:sp>
          <p:nvSpPr>
            <p:cNvPr id="33" name="평행 사변형 32"/>
            <p:cNvSpPr/>
            <p:nvPr/>
          </p:nvSpPr>
          <p:spPr>
            <a:xfrm>
              <a:off x="1156346" y="5407475"/>
              <a:ext cx="923439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6346" y="5121578"/>
              <a:ext cx="4239217" cy="866896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176391" y="4270232"/>
            <a:ext cx="4248743" cy="685896"/>
            <a:chOff x="192726" y="4354944"/>
            <a:chExt cx="4248743" cy="685896"/>
          </a:xfrm>
        </p:grpSpPr>
        <p:sp>
          <p:nvSpPr>
            <p:cNvPr id="32" name="평행 사변형 31"/>
            <p:cNvSpPr/>
            <p:nvPr/>
          </p:nvSpPr>
          <p:spPr>
            <a:xfrm>
              <a:off x="192726" y="4822113"/>
              <a:ext cx="464669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평행 사변형 34"/>
            <p:cNvSpPr/>
            <p:nvPr/>
          </p:nvSpPr>
          <p:spPr>
            <a:xfrm>
              <a:off x="3240536" y="4643282"/>
              <a:ext cx="1039268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726" y="4354944"/>
              <a:ext cx="4248743" cy="685896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4222834" y="2595276"/>
            <a:ext cx="4363059" cy="857370"/>
            <a:chOff x="4899252" y="2094701"/>
            <a:chExt cx="4363059" cy="857370"/>
          </a:xfrm>
        </p:grpSpPr>
        <p:sp>
          <p:nvSpPr>
            <p:cNvPr id="53" name="평행 사변형 52"/>
            <p:cNvSpPr/>
            <p:nvPr/>
          </p:nvSpPr>
          <p:spPr>
            <a:xfrm>
              <a:off x="5519877" y="2349971"/>
              <a:ext cx="2022624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99252" y="2094701"/>
              <a:ext cx="4363059" cy="85737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3891967" y="4758170"/>
            <a:ext cx="4382112" cy="1028844"/>
            <a:chOff x="6096000" y="4207245"/>
            <a:chExt cx="4382112" cy="1028844"/>
          </a:xfrm>
        </p:grpSpPr>
        <p:sp>
          <p:nvSpPr>
            <p:cNvPr id="54" name="평행 사변형 53"/>
            <p:cNvSpPr/>
            <p:nvPr/>
          </p:nvSpPr>
          <p:spPr>
            <a:xfrm>
              <a:off x="6143632" y="4445959"/>
              <a:ext cx="1523200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6000" y="4207245"/>
              <a:ext cx="4382112" cy="1028844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7510484" y="2098309"/>
            <a:ext cx="4296375" cy="971686"/>
            <a:chOff x="9335099" y="1585188"/>
            <a:chExt cx="4296375" cy="971686"/>
          </a:xfrm>
        </p:grpSpPr>
        <p:sp>
          <p:nvSpPr>
            <p:cNvPr id="55" name="평행 사변형 54"/>
            <p:cNvSpPr/>
            <p:nvPr/>
          </p:nvSpPr>
          <p:spPr>
            <a:xfrm>
              <a:off x="9601560" y="1812074"/>
              <a:ext cx="3700101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335099" y="1585188"/>
              <a:ext cx="4296375" cy="971686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>
            <a:off x="7375495" y="3957981"/>
            <a:ext cx="4258269" cy="1019317"/>
            <a:chOff x="9832063" y="3774936"/>
            <a:chExt cx="4258269" cy="1019317"/>
          </a:xfrm>
        </p:grpSpPr>
        <p:sp>
          <p:nvSpPr>
            <p:cNvPr id="66" name="평행 사변형 65"/>
            <p:cNvSpPr/>
            <p:nvPr/>
          </p:nvSpPr>
          <p:spPr>
            <a:xfrm>
              <a:off x="12496800" y="4059925"/>
              <a:ext cx="1250950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832063" y="3774936"/>
              <a:ext cx="4258269" cy="1019317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7142982" y="5473633"/>
            <a:ext cx="4286848" cy="971686"/>
            <a:chOff x="9622726" y="5243751"/>
            <a:chExt cx="4286848" cy="971686"/>
          </a:xfrm>
        </p:grpSpPr>
        <p:sp>
          <p:nvSpPr>
            <p:cNvPr id="68" name="평행 사변형 67"/>
            <p:cNvSpPr/>
            <p:nvPr/>
          </p:nvSpPr>
          <p:spPr>
            <a:xfrm>
              <a:off x="10325101" y="5475483"/>
              <a:ext cx="2247900" cy="190501"/>
            </a:xfrm>
            <a:prstGeom prst="parallelogram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22726" y="5243751"/>
              <a:ext cx="4286848" cy="97168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2456317" y="438410"/>
            <a:ext cx="8633503" cy="377726"/>
            <a:chOff x="2456317" y="365840"/>
            <a:chExt cx="8633503" cy="377726"/>
          </a:xfrm>
        </p:grpSpPr>
        <p:sp>
          <p:nvSpPr>
            <p:cNvPr id="6" name="직사각형 5"/>
            <p:cNvSpPr/>
            <p:nvPr/>
          </p:nvSpPr>
          <p:spPr>
            <a:xfrm>
              <a:off x="2456317" y="374234"/>
              <a:ext cx="5868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latin typeface="나눔스퀘어 ExtraBold"/>
                  <a:ea typeface="나눔스퀘어 ExtraBold"/>
                </a:rPr>
                <a:t>급변하는 날씨</a:t>
              </a:r>
              <a:r>
                <a:rPr lang="en-US" altLang="ko-KR">
                  <a:latin typeface="나눔스퀘어 ExtraBold"/>
                  <a:ea typeface="나눔스퀘어 ExtraBold"/>
                </a:rPr>
                <a:t>                               </a:t>
              </a:r>
              <a:r>
                <a:rPr lang="ko-KR" altLang="en-US">
                  <a:latin typeface="나눔스퀘어 ExtraBold"/>
                  <a:ea typeface="나눔스퀘어 ExtraBold"/>
                </a:rPr>
                <a:t>냉난방 가전의 판매량 급증</a:t>
              </a:r>
              <a:endParaRPr lang="ko-KR" altLang="en-US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4100598" y="552809"/>
              <a:ext cx="1208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10007472" y="365840"/>
              <a:ext cx="1082348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나눔스퀘어 ExtraBold"/>
                  <a:ea typeface="나눔스퀘어 ExtraBold"/>
                </a:rPr>
                <a:t>수요 예측</a:t>
              </a:r>
              <a:endParaRPr lang="ko-KR" altLang="en-US">
                <a:solidFill>
                  <a:srgbClr val="535353"/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>
              <a:off x="8522919" y="558900"/>
              <a:ext cx="1208331" cy="0"/>
            </a:xfrm>
            <a:prstGeom prst="straightConnector1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품목 선별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96139" y="1283625"/>
            <a:ext cx="3578087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냉난방 가전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4914" y="2963636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latin typeface="나눔스퀘어 ExtraBold"/>
                <a:ea typeface="나눔스퀘어 ExtraBold"/>
              </a:rPr>
              <a:t>온열매트</a:t>
            </a:r>
            <a:endParaRPr lang="ko-KR" altLang="en-US" err="1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13652" y="2963636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latin typeface="나눔스퀘어 ExtraBold"/>
                <a:ea typeface="나눔스퀘어 ExtraBold"/>
              </a:rPr>
              <a:t>에어워셔</a:t>
            </a:r>
            <a:endParaRPr lang="ko-KR" altLang="en-US" err="1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2390" y="2963636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공기청정기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31128" y="2963636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신발건조기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9867" y="2963636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latin typeface="나눔스퀘어 ExtraBold"/>
                <a:ea typeface="나눔스퀘어 ExtraBold"/>
              </a:rPr>
              <a:t>냉풍기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4914" y="4385264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가습기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13652" y="4385264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에어컨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2390" y="4385264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산림욕기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1128" y="4385264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의류건조기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39867" y="4385264"/>
            <a:ext cx="1547219" cy="1052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/>
                <a:ea typeface="나눔스퀘어 ExtraBold"/>
              </a:rPr>
              <a:t>가스온수기</a:t>
            </a:r>
            <a:endParaRPr lang="ko-KR" altLang="en-US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67812" y="5745971"/>
            <a:ext cx="110711" cy="536675"/>
            <a:chOff x="1139687" y="2067339"/>
            <a:chExt cx="110711" cy="536675"/>
          </a:xfrm>
        </p:grpSpPr>
        <p:sp>
          <p:nvSpPr>
            <p:cNvPr id="19" name="타원 18"/>
            <p:cNvSpPr/>
            <p:nvPr/>
          </p:nvSpPr>
          <p:spPr>
            <a:xfrm>
              <a:off x="1139687" y="2067339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39687" y="2280321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139687" y="2493303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087261" y="5745971"/>
            <a:ext cx="110711" cy="536675"/>
            <a:chOff x="1139687" y="2067339"/>
            <a:chExt cx="110711" cy="536675"/>
          </a:xfrm>
        </p:grpSpPr>
        <p:sp>
          <p:nvSpPr>
            <p:cNvPr id="24" name="타원 23"/>
            <p:cNvSpPr/>
            <p:nvPr/>
          </p:nvSpPr>
          <p:spPr>
            <a:xfrm>
              <a:off x="1139687" y="2067339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139687" y="2280321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139687" y="2493303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95999" y="5745971"/>
            <a:ext cx="110711" cy="536675"/>
            <a:chOff x="1139687" y="2067339"/>
            <a:chExt cx="110711" cy="536675"/>
          </a:xfrm>
        </p:grpSpPr>
        <p:sp>
          <p:nvSpPr>
            <p:cNvPr id="28" name="타원 27"/>
            <p:cNvSpPr/>
            <p:nvPr/>
          </p:nvSpPr>
          <p:spPr>
            <a:xfrm>
              <a:off x="1139687" y="2067339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139687" y="2280321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139687" y="2493303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049381" y="5745971"/>
            <a:ext cx="110711" cy="536675"/>
            <a:chOff x="1139687" y="2067339"/>
            <a:chExt cx="110711" cy="536675"/>
          </a:xfrm>
        </p:grpSpPr>
        <p:sp>
          <p:nvSpPr>
            <p:cNvPr id="32" name="타원 31"/>
            <p:cNvSpPr/>
            <p:nvPr/>
          </p:nvSpPr>
          <p:spPr>
            <a:xfrm>
              <a:off x="1139687" y="2067339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139687" y="2280321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139687" y="2493303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113477" y="5745971"/>
            <a:ext cx="110711" cy="536675"/>
            <a:chOff x="1139687" y="2067339"/>
            <a:chExt cx="110711" cy="536675"/>
          </a:xfrm>
        </p:grpSpPr>
        <p:sp>
          <p:nvSpPr>
            <p:cNvPr id="36" name="타원 35"/>
            <p:cNvSpPr/>
            <p:nvPr/>
          </p:nvSpPr>
          <p:spPr>
            <a:xfrm>
              <a:off x="1139687" y="2067339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39687" y="2280321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139687" y="2493303"/>
              <a:ext cx="110711" cy="110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322390" y="2955359"/>
            <a:ext cx="1547218" cy="105205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04914" y="4385543"/>
            <a:ext cx="1547218" cy="105205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339868" y="4385264"/>
            <a:ext cx="1547218" cy="105205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42503" y="4375937"/>
            <a:ext cx="1547218" cy="105205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800" b="1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68823" y="4389083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 ExtraBold"/>
                <a:ea typeface="나눔스퀘어 ExtraBold"/>
              </a:rPr>
              <a:t>log </a:t>
            </a:r>
            <a:r>
              <a:rPr lang="ko-KR" altLang="en-US">
                <a:latin typeface="나눔스퀘어 ExtraBold"/>
                <a:ea typeface="나눔스퀘어 ExtraBold"/>
              </a:rPr>
              <a:t>연산을 통해 데이터 이상치 조정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2" y="1015287"/>
            <a:ext cx="49434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15287"/>
            <a:ext cx="49434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1" y="3644187"/>
            <a:ext cx="49434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다중공선성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3" r="15144"/>
          <a:stretch>
            <a:fillRect/>
          </a:stretch>
        </p:blipFill>
        <p:spPr bwMode="auto">
          <a:xfrm>
            <a:off x="993316" y="1401867"/>
            <a:ext cx="5305884" cy="43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743927" y="2664759"/>
            <a:ext cx="47259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최저 기온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 기온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최고 기온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판매 월 </a:t>
            </a:r>
            <a:r>
              <a:rPr lang="en-US" altLang="ko-KR">
                <a:latin typeface="나눔스퀘어 ExtraBold"/>
                <a:ea typeface="나눔스퀘어 ExtraBold"/>
              </a:rPr>
              <a:t>: </a:t>
            </a:r>
            <a:endParaRPr lang="en-US" altLang="ko-KR">
              <a:latin typeface="나눔스퀘어 ExtraBold"/>
              <a:ea typeface="나눔스퀘어 ExtraBold"/>
            </a:endParaRPr>
          </a:p>
          <a:p>
            <a:r>
              <a:rPr lang="ko-KR" altLang="en-US">
                <a:latin typeface="나눔스퀘어 ExtraBold"/>
                <a:ea typeface="나눔스퀘어 ExtraBold"/>
              </a:rPr>
              <a:t>다중 공선성 발생 </a:t>
            </a:r>
            <a:r>
              <a:rPr lang="en-US" altLang="ko-KR">
                <a:latin typeface="나눔스퀘어 ExtraBold"/>
                <a:ea typeface="나눔스퀘어 ExtraBold"/>
                <a:sym typeface="Wingdings" panose="05000000000000000000" pitchFamily="2" charset="2"/>
              </a:rPr>
              <a:t> </a:t>
            </a:r>
            <a:r>
              <a:rPr lang="ko-KR" altLang="en-US">
                <a:latin typeface="나눔스퀘어 ExtraBold"/>
                <a:ea typeface="나눔스퀘어 ExtraBold"/>
              </a:rPr>
              <a:t>변수 제거 </a:t>
            </a:r>
            <a:r>
              <a:rPr lang="en-US" altLang="ko-KR">
                <a:latin typeface="나눔스퀘어 ExtraBold"/>
                <a:ea typeface="나눔스퀘어 ExtraBold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0000"/>
                </a:solidFill>
                <a:latin typeface="나눔스퀘어 ExtraBold"/>
                <a:ea typeface="나눔스퀘어 ExtraBold"/>
                <a:sym typeface="Wingdings" panose="05000000000000000000" pitchFamily="2" charset="2"/>
              </a:rPr>
              <a:t>평균 기온</a:t>
            </a:r>
            <a:r>
              <a:rPr lang="ko-KR" altLang="en-US">
                <a:latin typeface="나눔스퀘어 ExtraBold"/>
                <a:ea typeface="나눔스퀘어 ExtraBold"/>
                <a:sym typeface="Wingdings" panose="05000000000000000000" pitchFamily="2" charset="2"/>
              </a:rPr>
              <a:t> 채택</a:t>
            </a:r>
            <a:endParaRPr lang="en-US" altLang="ko-KR">
              <a:latin typeface="나눔스퀘어 ExtraBold"/>
              <a:ea typeface="나눔스퀘어 ExtraBold"/>
              <a:sym typeface="Wingdings" panose="05000000000000000000" pitchFamily="2" charset="2"/>
            </a:endParaRPr>
          </a:p>
          <a:p>
            <a:r>
              <a:rPr lang="ko-KR" altLang="en-US">
                <a:latin typeface="나눔스퀘어 ExtraBold"/>
                <a:ea typeface="나눔스퀘어 ExtraBold"/>
                <a:sym typeface="Wingdings" panose="05000000000000000000" pitchFamily="2" charset="2"/>
              </a:rPr>
              <a:t>판매 월 </a:t>
            </a:r>
            <a:r>
              <a:rPr lang="en-US" altLang="ko-KR">
                <a:latin typeface="나눔스퀘어 ExtraBold"/>
                <a:ea typeface="나눔스퀘어 ExtraBold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0000"/>
                </a:solidFill>
                <a:latin typeface="나눔스퀘어 ExtraBold"/>
                <a:ea typeface="나눔스퀘어 ExtraBold"/>
                <a:sym typeface="Wingdings" panose="05000000000000000000" pitchFamily="2" charset="2"/>
              </a:rPr>
              <a:t>계절</a:t>
            </a:r>
            <a:r>
              <a:rPr lang="ko-KR" altLang="en-US">
                <a:latin typeface="나눔스퀘어 ExtraBold"/>
                <a:ea typeface="나눔스퀘어 ExtraBold"/>
                <a:sym typeface="Wingdings" panose="05000000000000000000" pitchFamily="2" charset="2"/>
              </a:rPr>
              <a:t>로 변경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3927" y="4092328"/>
            <a:ext cx="4004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미세먼지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초미세먼지 </a:t>
            </a:r>
            <a:r>
              <a:rPr lang="en-US" altLang="ko-KR">
                <a:latin typeface="나눔스퀘어 ExtraBold"/>
                <a:ea typeface="나눔스퀘어 ExtraBold"/>
              </a:rPr>
              <a:t>: </a:t>
            </a:r>
            <a:r>
              <a:rPr lang="ko-KR" altLang="en-US">
                <a:latin typeface="나눔스퀘어 ExtraBold"/>
                <a:ea typeface="나눔스퀘어 ExtraBold"/>
              </a:rPr>
              <a:t>다중 공선성 발생</a:t>
            </a:r>
            <a:endParaRPr lang="en-US" altLang="ko-KR">
              <a:latin typeface="나눔스퀘어 ExtraBold"/>
              <a:ea typeface="나눔스퀘어 ExtraBold"/>
            </a:endParaRPr>
          </a:p>
          <a:p>
            <a:r>
              <a:rPr lang="en-US" altLang="ko-KR">
                <a:latin typeface="나눔스퀘어 ExtraBold"/>
                <a:ea typeface="나눔스퀘어 ExtraBold"/>
                <a:sym typeface="Wingdings" panose="05000000000000000000" pitchFamily="2" charset="2"/>
              </a:rPr>
              <a:t> </a:t>
            </a:r>
            <a:r>
              <a:rPr lang="ko-KR" altLang="en-US">
                <a:latin typeface="나눔스퀘어 ExtraBold"/>
                <a:ea typeface="나눔스퀘어 ExtraBold"/>
              </a:rPr>
              <a:t>변수 제거 </a:t>
            </a:r>
            <a:r>
              <a:rPr lang="en-US" altLang="ko-KR">
                <a:latin typeface="나눔스퀘어 ExtraBold"/>
                <a:ea typeface="나눔스퀘어 ExtraBold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0000"/>
                </a:solidFill>
                <a:latin typeface="나눔스퀘어 ExtraBold"/>
                <a:ea typeface="나눔스퀘어 ExtraBold"/>
                <a:sym typeface="Wingdings" panose="05000000000000000000" pitchFamily="2" charset="2"/>
              </a:rPr>
              <a:t>미세먼지</a:t>
            </a:r>
            <a:r>
              <a:rPr lang="ko-KR" altLang="en-US">
                <a:latin typeface="나눔스퀘어 ExtraBold"/>
                <a:ea typeface="나눔스퀘어 ExtraBold"/>
                <a:sym typeface="Wingdings" panose="05000000000000000000" pitchFamily="2" charset="2"/>
              </a:rPr>
              <a:t> 채택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다중공선성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표 13"/>
          <p:cNvGraphicFramePr>
            <a:graphicFrameLocks noGrp="1"/>
          </p:cNvGraphicFramePr>
          <p:nvPr/>
        </p:nvGraphicFramePr>
        <p:xfrm>
          <a:off x="3344974" y="288896"/>
          <a:ext cx="7243514" cy="637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807375"/>
                <a:gridCol w="2372139"/>
              </a:tblGrid>
              <a:tr h="320804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GVIF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600"/>
                        <a:t>Df</a:t>
                      </a:r>
                      <a:endParaRPr lang="en-US" altLang="ko-K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600" err="1"/>
                        <a:t>GVIF</a:t>
                      </a:r>
                      <a:r>
                        <a:rPr lang="en-US" altLang="ko-KR" sz="1600"/>
                        <a:t>^(1/(2*Df))</a:t>
                      </a:r>
                      <a:endParaRPr lang="en-US" altLang="ko-KR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sex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1.000040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1.000020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1.000230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1.000029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err="1"/>
                        <a:t>total_total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2.817906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1.678662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평균기온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507.740289 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22.533093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최저기온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154.881892 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12.445155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최고기온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165.184332 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12.852406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err="1"/>
                        <a:t>일강수량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3.043744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1.744633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평균풍속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1.964555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1.401626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평균상대습도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3.113682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1.764563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err="1"/>
                        <a:t>PM10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7.908699 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2.812241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err="1"/>
                        <a:t>PM2.5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9.550198 </a:t>
                      </a:r>
                      <a:endParaRPr lang="ko-KR" altLang="en-US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3.090339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오존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3.890784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1.972507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이산화질소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6.676712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2.583933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일산화탄소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5.501097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2.345442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아황산가스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2.776546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1.666297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err="1"/>
                        <a:t>day_rain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2.667705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1.633311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month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109.780157 </a:t>
                      </a:r>
                      <a:endParaRPr lang="ko-KR" altLang="en-US" sz="16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1.238087</a:t>
                      </a:r>
                      <a:endParaRPr lang="ko-KR" altLang="en-US" sz="1600"/>
                    </a:p>
                  </a:txBody>
                  <a:tcPr/>
                </a:tc>
              </a:tr>
              <a:tr h="32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weekday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1.915588 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1.055663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726" y="1815860"/>
            <a:ext cx="5066643" cy="30453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32138" y="5157466"/>
            <a:ext cx="14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연령 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판매량</a:t>
            </a:r>
            <a:endParaRPr lang="ko-KR" altLang="en-US" sz="1600" kern="100"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8630" y="1815860"/>
            <a:ext cx="5927577" cy="31877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816693" y="5157466"/>
            <a:ext cx="1850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평균풍속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- </a:t>
            </a:r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판매량</a:t>
            </a:r>
            <a:endParaRPr lang="ko-KR" altLang="en-US" sz="1600" kern="100"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8" y="1748592"/>
            <a:ext cx="5631543" cy="308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2726" y="4962161"/>
            <a:ext cx="6139542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각 품목별 판매량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+ </a:t>
            </a:r>
            <a:r>
              <a:rPr lang="en-US" altLang="ko-KR" sz="1600" kern="100" err="1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SNS</a:t>
            </a: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언급건수 그래프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월별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)</a:t>
            </a:r>
            <a:endParaRPr lang="ko-KR" altLang="ko-KR" sz="1600" kern="100"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0464" y="4979244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kern="100" err="1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SNS</a:t>
            </a:r>
            <a:r>
              <a:rPr lang="ko-KR" altLang="en-US" sz="1600" kern="100" err="1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언급수</a:t>
            </a:r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판매량</a:t>
            </a:r>
            <a:endParaRPr lang="ko-KR" altLang="en-US" sz="1600" kern="100"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091563" y="1643882"/>
            <a:ext cx="5985947" cy="3181475"/>
            <a:chOff x="6091563" y="1643882"/>
            <a:chExt cx="5985947" cy="31814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063" t="50000"/>
            <a:stretch>
              <a:fillRect/>
            </a:stretch>
          </p:blipFill>
          <p:spPr>
            <a:xfrm>
              <a:off x="9117495" y="3231497"/>
              <a:ext cx="2960015" cy="159386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063" b="50196"/>
            <a:stretch>
              <a:fillRect/>
            </a:stretch>
          </p:blipFill>
          <p:spPr>
            <a:xfrm>
              <a:off x="6091563" y="1643882"/>
              <a:ext cx="2960016" cy="158761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9617" r="49243"/>
            <a:stretch>
              <a:fillRect/>
            </a:stretch>
          </p:blipFill>
          <p:spPr>
            <a:xfrm>
              <a:off x="9051579" y="1643882"/>
              <a:ext cx="3008633" cy="160608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49687" b="50196"/>
            <a:stretch>
              <a:fillRect/>
            </a:stretch>
          </p:blipFill>
          <p:spPr>
            <a:xfrm>
              <a:off x="6091563" y="3231497"/>
              <a:ext cx="2982369" cy="1587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36" y="1487713"/>
            <a:ext cx="6256090" cy="33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00"/>
          <a:stretch>
            <a:fillRect/>
          </a:stretch>
        </p:blipFill>
        <p:spPr bwMode="auto">
          <a:xfrm>
            <a:off x="192726" y="1516741"/>
            <a:ext cx="5497061" cy="315822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44727" y="4876802"/>
            <a:ext cx="5010774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b="0" kern="100">
                <a:effectLst/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각 품목별 판매량</a:t>
            </a:r>
            <a:r>
              <a:rPr lang="en-US" altLang="ko-KR" sz="1600" b="0" kern="100">
                <a:effectLst/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+ </a:t>
            </a:r>
            <a:r>
              <a:rPr lang="ko-KR" altLang="ko-KR" sz="1600" b="0" kern="100">
                <a:effectLst/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일 강수량 그래프</a:t>
            </a:r>
            <a:r>
              <a:rPr lang="en-US" altLang="ko-KR" sz="1600" b="0" kern="100">
                <a:effectLst/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(</a:t>
            </a:r>
            <a:r>
              <a:rPr lang="ko-KR" altLang="ko-KR" sz="1600" b="0" kern="100">
                <a:effectLst/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일별</a:t>
            </a:r>
            <a:r>
              <a:rPr lang="en-US" altLang="ko-KR" sz="1600" b="0" kern="100">
                <a:effectLst/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)</a:t>
            </a:r>
            <a:endParaRPr lang="ko-KR" altLang="ko-KR" sz="2000" b="1" kern="100">
              <a:effectLst/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4270" y="4876802"/>
            <a:ext cx="5010774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각 품목별 판매량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+ </a:t>
            </a:r>
            <a:r>
              <a:rPr lang="en-US" altLang="ko-KR" sz="1600" kern="100" err="1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PM10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그래프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일별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)</a:t>
            </a:r>
            <a:endParaRPr lang="ko-KR" altLang="ko-KR" sz="1600" kern="100"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10800000">
            <a:off x="192726" y="71653"/>
            <a:ext cx="252000" cy="217242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2146934" y="1345303"/>
            <a:ext cx="3208758" cy="1817169"/>
            <a:chOff x="843502" y="1809955"/>
            <a:chExt cx="3208757" cy="1817169"/>
          </a:xfrm>
        </p:grpSpPr>
        <p:sp>
          <p:nvSpPr>
            <p:cNvPr id="44" name="TextBox 43"/>
            <p:cNvSpPr txBox="1"/>
            <p:nvPr/>
          </p:nvSpPr>
          <p:spPr>
            <a:xfrm>
              <a:off x="1391914" y="2549906"/>
              <a:ext cx="224991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>
                  <a:latin typeface="나눔바른고딕"/>
                  <a:ea typeface="나눔바른고딕"/>
                </a:rPr>
                <a:t>문제인식 및 데이터 수집</a:t>
              </a:r>
              <a:endParaRPr lang="ko-KR" altLang="en-US" sz="3200">
                <a:latin typeface="나눔바른고딕"/>
                <a:ea typeface="나눔바른고딕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909009" y="2317144"/>
              <a:ext cx="3143250" cy="155173"/>
              <a:chOff x="909009" y="2504180"/>
              <a:chExt cx="3143250" cy="155173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909009" y="2659353"/>
                <a:ext cx="3143250" cy="0"/>
              </a:xfrm>
              <a:prstGeom prst="line">
                <a:avLst/>
              </a:prstGeom>
              <a:ln w="76200">
                <a:solidFill>
                  <a:srgbClr val="C73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이등변 삼각형 47"/>
              <p:cNvSpPr>
                <a:spLocks noChangeAspect="1"/>
              </p:cNvSpPr>
              <p:nvPr/>
            </p:nvSpPr>
            <p:spPr>
              <a:xfrm rot="10800000" flipV="1">
                <a:off x="1078565" y="2504180"/>
                <a:ext cx="180000" cy="155173"/>
              </a:xfrm>
              <a:prstGeom prst="triangle">
                <a:avLst>
                  <a:gd name="adj" fmla="val 50000"/>
                </a:avLst>
              </a:prstGeom>
              <a:solidFill>
                <a:srgbClr val="C73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43502" y="1809955"/>
              <a:ext cx="640079" cy="569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latin typeface="나눔바른고딕"/>
                  <a:ea typeface="나눔바른고딕"/>
                </a:rPr>
                <a:t>01</a:t>
              </a:r>
              <a:endParaRPr lang="ko-KR" altLang="en-US" sz="3200" b="1">
                <a:latin typeface="나눔바른고딕"/>
                <a:ea typeface="나눔바른고딕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947533" y="1345303"/>
            <a:ext cx="3214721" cy="1817169"/>
            <a:chOff x="3913862" y="1996991"/>
            <a:chExt cx="3214720" cy="1817169"/>
          </a:xfrm>
        </p:grpSpPr>
        <p:sp>
          <p:nvSpPr>
            <p:cNvPr id="50" name="TextBox 49"/>
            <p:cNvSpPr txBox="1"/>
            <p:nvPr/>
          </p:nvSpPr>
          <p:spPr>
            <a:xfrm>
              <a:off x="4016410" y="2736942"/>
              <a:ext cx="309201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>
                  <a:latin typeface="나눔바른고딕"/>
                  <a:ea typeface="나눔바른고딕"/>
                </a:rPr>
                <a:t>데이터 분석 및</a:t>
              </a:r>
              <a:endParaRPr lang="en-US" altLang="ko-KR" sz="3200">
                <a:latin typeface="나눔바른고딕"/>
                <a:ea typeface="나눔바른고딕"/>
              </a:endParaRPr>
            </a:p>
            <a:p>
              <a:pPr algn="ctr">
                <a:defRPr/>
              </a:pPr>
              <a:r>
                <a:rPr lang="ko-KR" altLang="en-US" sz="3200" err="1">
                  <a:latin typeface="나눔바른고딕"/>
                  <a:ea typeface="나눔바른고딕"/>
                </a:rPr>
                <a:t>전처리</a:t>
              </a:r>
              <a:endParaRPr lang="ko-KR" altLang="en-US" sz="3200">
                <a:latin typeface="나눔바른고딕"/>
                <a:ea typeface="나눔바른고딕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985332" y="2659353"/>
              <a:ext cx="3143250" cy="0"/>
            </a:xfrm>
            <a:prstGeom prst="line">
              <a:avLst/>
            </a:prstGeom>
            <a:ln w="76200">
              <a:solidFill>
                <a:srgbClr val="C73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이등변 삼각형 51"/>
            <p:cNvSpPr>
              <a:spLocks noChangeAspect="1"/>
            </p:cNvSpPr>
            <p:nvPr/>
          </p:nvSpPr>
          <p:spPr>
            <a:xfrm rot="10800000" flipV="1">
              <a:off x="4154888" y="2504180"/>
              <a:ext cx="180000" cy="155173"/>
            </a:xfrm>
            <a:prstGeom prst="triangle">
              <a:avLst>
                <a:gd name="adj" fmla="val 50000"/>
              </a:avLst>
            </a:prstGeom>
            <a:solidFill>
              <a:srgbClr val="C73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3862" y="1996991"/>
              <a:ext cx="640079" cy="5693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latin typeface="나눔바른고딕"/>
                  <a:ea typeface="나눔바른고딕"/>
                </a:rPr>
                <a:t>02</a:t>
              </a:r>
              <a:endParaRPr lang="ko-KR" altLang="en-US" sz="3200" b="1">
                <a:latin typeface="나눔바른고딕"/>
                <a:ea typeface="나눔바른고딕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146935" y="3883342"/>
            <a:ext cx="3208757" cy="1324726"/>
            <a:chOff x="4950421" y="4095259"/>
            <a:chExt cx="3208756" cy="1324726"/>
          </a:xfrm>
        </p:grpSpPr>
        <p:sp>
          <p:nvSpPr>
            <p:cNvPr id="55" name="TextBox 54"/>
            <p:cNvSpPr txBox="1"/>
            <p:nvPr/>
          </p:nvSpPr>
          <p:spPr>
            <a:xfrm>
              <a:off x="5108063" y="4835210"/>
              <a:ext cx="295696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>
                  <a:latin typeface="나눔바른고딕"/>
                  <a:ea typeface="나눔바른고딕"/>
                </a:rPr>
                <a:t>예측 모델 비교</a:t>
              </a:r>
              <a:endParaRPr lang="ko-KR" altLang="en-US" sz="3200">
                <a:latin typeface="나눔바른고딕"/>
                <a:ea typeface="나눔바른고딕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015927" y="4757621"/>
              <a:ext cx="3143250" cy="0"/>
            </a:xfrm>
            <a:prstGeom prst="line">
              <a:avLst/>
            </a:prstGeom>
            <a:ln w="76200">
              <a:solidFill>
                <a:srgbClr val="C73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>
              <a:spLocks noChangeAspect="1"/>
            </p:cNvSpPr>
            <p:nvPr/>
          </p:nvSpPr>
          <p:spPr>
            <a:xfrm rot="10800000" flipV="1">
              <a:off x="5185483" y="4602448"/>
              <a:ext cx="180000" cy="155173"/>
            </a:xfrm>
            <a:prstGeom prst="triangle">
              <a:avLst>
                <a:gd name="adj" fmla="val 50000"/>
              </a:avLst>
            </a:prstGeom>
            <a:solidFill>
              <a:srgbClr val="C73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50421" y="4095259"/>
              <a:ext cx="640079" cy="5724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latin typeface="나눔바른고딕"/>
                  <a:ea typeface="나눔바른고딕"/>
                </a:rPr>
                <a:t>03</a:t>
              </a:r>
              <a:endParaRPr lang="ko-KR" altLang="en-US" sz="3200" b="1">
                <a:latin typeface="나눔바른고딕"/>
                <a:ea typeface="나눔바른고딕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947377" y="3883342"/>
            <a:ext cx="3214878" cy="1324727"/>
            <a:chOff x="837382" y="1809955"/>
            <a:chExt cx="3214877" cy="1324726"/>
          </a:xfrm>
        </p:grpSpPr>
        <p:sp>
          <p:nvSpPr>
            <p:cNvPr id="60" name="TextBox 59"/>
            <p:cNvSpPr txBox="1"/>
            <p:nvPr/>
          </p:nvSpPr>
          <p:spPr>
            <a:xfrm>
              <a:off x="1391916" y="2549905"/>
              <a:ext cx="22499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200">
                  <a:latin typeface="나눔바른고딕"/>
                  <a:ea typeface="나눔바른고딕"/>
                </a:rPr>
                <a:t>결과 및 결론</a:t>
              </a:r>
              <a:endParaRPr lang="ko-KR" altLang="en-US" sz="3200">
                <a:latin typeface="나눔바른고딕"/>
                <a:ea typeface="나눔바른고딕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909009" y="2317144"/>
              <a:ext cx="3143250" cy="155173"/>
              <a:chOff x="909009" y="2504180"/>
              <a:chExt cx="3143250" cy="155173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909009" y="2659353"/>
                <a:ext cx="3143250" cy="0"/>
              </a:xfrm>
              <a:prstGeom prst="line">
                <a:avLst/>
              </a:prstGeom>
              <a:ln w="76200">
                <a:solidFill>
                  <a:srgbClr val="C73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이등변 삼각형 63"/>
              <p:cNvSpPr>
                <a:spLocks noChangeAspect="1"/>
              </p:cNvSpPr>
              <p:nvPr/>
            </p:nvSpPr>
            <p:spPr>
              <a:xfrm rot="10800000" flipV="1">
                <a:off x="1078565" y="2504180"/>
                <a:ext cx="180000" cy="155173"/>
              </a:xfrm>
              <a:prstGeom prst="triangle">
                <a:avLst>
                  <a:gd name="adj" fmla="val 50000"/>
                </a:avLst>
              </a:prstGeom>
              <a:solidFill>
                <a:srgbClr val="C736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837539" y="1809955"/>
              <a:ext cx="640079" cy="5724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latin typeface="나눔바른고딕"/>
                  <a:ea typeface="나눔바른고딕"/>
                </a:rPr>
                <a:t>04</a:t>
              </a:r>
              <a:endParaRPr lang="ko-KR" altLang="en-US" sz="3200" b="1">
                <a:latin typeface="나눔바른고딕"/>
                <a:ea typeface="나눔바른고딕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0682" y="288898"/>
            <a:ext cx="10699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나눔바른고딕"/>
                <a:ea typeface="나눔바른고딕"/>
              </a:rPr>
              <a:t>목차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3199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1378" y="5049247"/>
            <a:ext cx="4123472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각 품목별 판매량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+ </a:t>
            </a: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평균기온 그래프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 (</a:t>
            </a:r>
            <a:r>
              <a:rPr lang="ko-KR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일별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)</a:t>
            </a:r>
            <a:endParaRPr lang="ko-KR" altLang="ko-KR" sz="1600" kern="100"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0037" y="5075050"/>
            <a:ext cx="2887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각 품목 별 평균기온 </a:t>
            </a:r>
            <a:r>
              <a:rPr lang="en-US" altLang="ko-KR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>
                <a:latin typeface="맑은 고딕" panose="020B0503020000020004" charset="-127"/>
                <a:ea typeface="맑은 고딕" panose="020B0503020000020004" charset="-127"/>
                <a:cs typeface="Times New Roman" panose="02020603050405020304" pitchFamily="18" charset="0"/>
              </a:rPr>
              <a:t>판매량</a:t>
            </a:r>
            <a:endParaRPr lang="ko-KR" altLang="en-US" sz="1600" kern="100">
              <a:latin typeface="맑은 고딕" panose="020B0503020000020004" charset="-127"/>
              <a:ea typeface="맑은 고딕" panose="020B050302000002000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727" y="1613673"/>
            <a:ext cx="5617950" cy="302120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462584" y="1664062"/>
            <a:ext cx="5343498" cy="3167775"/>
            <a:chOff x="6462584" y="1664062"/>
            <a:chExt cx="5343498" cy="316777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2" t="47322"/>
            <a:stretch>
              <a:fillRect/>
            </a:stretch>
          </p:blipFill>
          <p:spPr bwMode="auto">
            <a:xfrm>
              <a:off x="9027886" y="3207657"/>
              <a:ext cx="2772636" cy="1624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" t="46687" r="48496" b="5616"/>
            <a:stretch>
              <a:fillRect/>
            </a:stretch>
          </p:blipFill>
          <p:spPr bwMode="auto">
            <a:xfrm>
              <a:off x="6477824" y="1664062"/>
              <a:ext cx="2701940" cy="147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6" r="48655" b="51601"/>
            <a:stretch>
              <a:fillRect/>
            </a:stretch>
          </p:blipFill>
          <p:spPr bwMode="auto">
            <a:xfrm>
              <a:off x="9160714" y="1688788"/>
              <a:ext cx="2645368" cy="149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8907780" y="3207657"/>
              <a:ext cx="198120" cy="1454875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89" b="52301"/>
            <a:stretch>
              <a:fillRect/>
            </a:stretch>
          </p:blipFill>
          <p:spPr bwMode="auto">
            <a:xfrm>
              <a:off x="6462584" y="3191872"/>
              <a:ext cx="2701940" cy="1470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6292850" y="1429159"/>
            <a:ext cx="3020264" cy="3096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06374" y="1904017"/>
            <a:ext cx="196850" cy="3096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46891" y="288237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공기청정기 판매량은 미세먼지와 유의미한 관계가 있다</a:t>
            </a:r>
            <a:r>
              <a:rPr lang="en-US" altLang="ko-KR">
                <a:latin typeface="나눔스퀘어 ExtraBold"/>
                <a:ea typeface="나눔스퀘어 ExtraBold"/>
              </a:rPr>
              <a:t>.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46891" y="1342787"/>
            <a:ext cx="6639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선별한 전자제품의 판매량은 </a:t>
            </a:r>
            <a:r>
              <a:rPr lang="en-US" altLang="ko-KR" err="1">
                <a:latin typeface="나눔스퀘어 ExtraBold"/>
                <a:ea typeface="나눔스퀘어 ExtraBold"/>
              </a:rPr>
              <a:t>SNS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ko-KR" altLang="en-US">
                <a:latin typeface="나눔스퀘어 ExtraBold"/>
                <a:ea typeface="나눔스퀘어 ExtraBold"/>
              </a:rPr>
              <a:t>언급 횟수와 유의미한 관계가 있다</a:t>
            </a:r>
            <a:r>
              <a:rPr lang="en-US" altLang="ko-KR">
                <a:latin typeface="나눔스퀘어 ExtraBold"/>
                <a:ea typeface="나눔스퀘어 ExtraBold"/>
              </a:rPr>
              <a:t>.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46891" y="2022124"/>
            <a:ext cx="6069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선별한 전자제품의 판매량은 평균기온과 유의미한 관계가 있다</a:t>
            </a:r>
            <a:r>
              <a:rPr lang="en-US" altLang="ko-KR">
                <a:latin typeface="나눔스퀘어 ExtraBold"/>
                <a:ea typeface="나눔스퀘어 ExtraBold"/>
              </a:rPr>
              <a:t>.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46890" y="3742626"/>
            <a:ext cx="496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계절과 전자제품의 판매량은 유의미한 관계가 있다</a:t>
            </a:r>
            <a:r>
              <a:rPr lang="en-US" altLang="ko-KR">
                <a:latin typeface="나눔스퀘어 ExtraBold"/>
                <a:ea typeface="나눔스퀘어 ExtraBold"/>
              </a:rPr>
              <a:t>.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6890" y="4501467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요일과 전자제품의 판매량은 유의미한 관계가 있다</a:t>
            </a:r>
            <a:r>
              <a:rPr lang="en-US" altLang="ko-KR">
                <a:latin typeface="나눔스퀘어 ExtraBold"/>
                <a:ea typeface="나눔스퀘어 ExtraBold"/>
              </a:rPr>
              <a:t>.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변수 선별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43" y="2083559"/>
            <a:ext cx="3984211" cy="284549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69" y="2085767"/>
            <a:ext cx="4992894" cy="28410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변수 선별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175712" y="3744034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SO2</a:t>
            </a:r>
            <a:endParaRPr lang="ko-KR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53338" y="3744034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상품선별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185456" y="3196397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구매건수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25319" y="1834684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성별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993884" y="1729065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0406367" y="2281905"/>
            <a:ext cx="1079500" cy="1079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상품선별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10217926" y="3712235"/>
            <a:ext cx="1079500" cy="1079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언급횟수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306806" y="1431884"/>
            <a:ext cx="1079500" cy="1079500"/>
          </a:xfrm>
          <a:prstGeom prst="ellipse">
            <a:avLst/>
          </a:prstGeom>
          <a:solidFill>
            <a:srgbClr val="EB9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평균기온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852927" y="2559585"/>
            <a:ext cx="1079500" cy="1079500"/>
          </a:xfrm>
          <a:prstGeom prst="ellipse">
            <a:avLst/>
          </a:prstGeom>
          <a:solidFill>
            <a:srgbClr val="EB9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풍속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533033" y="2122121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상대습도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113067" y="4937666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NO2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470281" y="4650022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791674" y="4374146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O3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4986015" y="4178021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B9A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PM10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4935101" y="1509431"/>
            <a:ext cx="1079500" cy="1079500"/>
            <a:chOff x="4364894" y="2286307"/>
            <a:chExt cx="1079500" cy="1079500"/>
          </a:xfrm>
        </p:grpSpPr>
        <p:sp>
          <p:nvSpPr>
            <p:cNvPr id="103" name="타원 102"/>
            <p:cNvSpPr/>
            <p:nvPr/>
          </p:nvSpPr>
          <p:spPr>
            <a:xfrm>
              <a:off x="4364894" y="2286307"/>
              <a:ext cx="1079500" cy="1079500"/>
            </a:xfrm>
            <a:prstGeom prst="ellipse">
              <a:avLst/>
            </a:prstGeom>
            <a:solidFill>
              <a:srgbClr val="EB9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66063" y="2641391"/>
              <a:ext cx="814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강수량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59732" y="2291567"/>
            <a:ext cx="1706507" cy="1706507"/>
            <a:chOff x="1352999" y="1939741"/>
            <a:chExt cx="1706507" cy="1706507"/>
          </a:xfrm>
        </p:grpSpPr>
        <p:sp>
          <p:nvSpPr>
            <p:cNvPr id="106" name="타원 105"/>
            <p:cNvSpPr/>
            <p:nvPr/>
          </p:nvSpPr>
          <p:spPr>
            <a:xfrm>
              <a:off x="1352999" y="1939741"/>
              <a:ext cx="1706507" cy="1706507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0534" y="2469829"/>
              <a:ext cx="691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구매 이력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9012020" y="2578030"/>
            <a:ext cx="1706507" cy="1706507"/>
            <a:chOff x="9370615" y="2309073"/>
            <a:chExt cx="1706507" cy="1706507"/>
          </a:xfrm>
        </p:grpSpPr>
        <p:sp>
          <p:nvSpPr>
            <p:cNvPr id="109" name="타원 108"/>
            <p:cNvSpPr/>
            <p:nvPr/>
          </p:nvSpPr>
          <p:spPr>
            <a:xfrm>
              <a:off x="9370615" y="2309073"/>
              <a:ext cx="1706507" cy="17065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878150" y="2977660"/>
              <a:ext cx="69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SNS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4" name="타원 113"/>
          <p:cNvSpPr/>
          <p:nvPr/>
        </p:nvSpPr>
        <p:spPr>
          <a:xfrm>
            <a:off x="5379448" y="3581443"/>
            <a:ext cx="1079500" cy="1079500"/>
          </a:xfrm>
          <a:prstGeom prst="ellipse">
            <a:avLst/>
          </a:prstGeom>
          <a:solidFill>
            <a:srgbClr val="EB9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오염물질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328475" y="2147243"/>
            <a:ext cx="1706507" cy="1706507"/>
            <a:chOff x="5215846" y="2217564"/>
            <a:chExt cx="1706507" cy="1706507"/>
          </a:xfrm>
        </p:grpSpPr>
        <p:sp>
          <p:nvSpPr>
            <p:cNvPr id="116" name="타원 115"/>
            <p:cNvSpPr/>
            <p:nvPr/>
          </p:nvSpPr>
          <p:spPr>
            <a:xfrm>
              <a:off x="5215846" y="2217564"/>
              <a:ext cx="1706507" cy="17065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3381" y="2747652"/>
              <a:ext cx="691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 조건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826185" y="1533489"/>
            <a:ext cx="114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>
                <a:latin typeface="나눔스퀘어 ExtraBold"/>
                <a:ea typeface="나눔스퀘어 ExtraBold"/>
              </a:rPr>
              <a:t>XGBoost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79808" y="856871"/>
            <a:ext cx="1833002" cy="183300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3" y="288896"/>
            <a:ext cx="393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품목별 변수 선택</a:t>
            </a:r>
            <a:endParaRPr lang="ko-KR" altLang="ko-KR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79517" y="1450207"/>
            <a:ext cx="1384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 ExtraBold"/>
                <a:ea typeface="나눔스퀘어 ExtraBold"/>
              </a:rPr>
              <a:t>Stepwise </a:t>
            </a:r>
            <a:endParaRPr lang="en-US" altLang="ko-KR">
              <a:latin typeface="나눔스퀘어 ExtraBold"/>
              <a:ea typeface="나눔스퀘어 ExtraBold"/>
            </a:endParaRPr>
          </a:p>
          <a:p>
            <a:r>
              <a:rPr lang="en-US" altLang="ko-KR">
                <a:latin typeface="나눔스퀘어 ExtraBold"/>
                <a:ea typeface="나눔스퀘어 ExtraBold"/>
              </a:rPr>
              <a:t>regression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55321" y="856871"/>
            <a:ext cx="1833002" cy="183300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71002" y="856871"/>
            <a:ext cx="1833002" cy="1833002"/>
          </a:xfrm>
          <a:prstGeom prst="ellipse">
            <a:avLst/>
          </a:prstGeom>
          <a:solidFill>
            <a:srgbClr val="F8F8F8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92480" y="1588706"/>
            <a:ext cx="1833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>
                <a:latin typeface="나눔스퀘어 ExtraBold"/>
                <a:ea typeface="나눔스퀘어 ExtraBold"/>
              </a:rPr>
              <a:t>RandomForest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557" y="3638043"/>
            <a:ext cx="11408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공기청정기 </a:t>
            </a:r>
            <a:r>
              <a:rPr lang="en-US" altLang="ko-KR">
                <a:latin typeface="나눔스퀘어 ExtraBold"/>
                <a:ea typeface="나눔스퀘어 ExtraBold"/>
              </a:rPr>
              <a:t>: </a:t>
            </a:r>
            <a:r>
              <a:rPr lang="ko-KR" altLang="en-US">
                <a:latin typeface="나눔스퀘어 ExtraBold"/>
                <a:ea typeface="나눔스퀘어 ExtraBold"/>
              </a:rPr>
              <a:t>나이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성별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평균기온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강수량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평균풍속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평균상대습도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PM10</a:t>
            </a:r>
            <a:r>
              <a:rPr lang="en-US" altLang="ko-KR">
                <a:latin typeface="나눔스퀘어 ExtraBold"/>
                <a:ea typeface="나눔스퀘어 ExtraBold"/>
              </a:rPr>
              <a:t>, CO, </a:t>
            </a:r>
            <a:r>
              <a:rPr lang="en-US" altLang="ko-KR" err="1">
                <a:latin typeface="나눔스퀘어 ExtraBold"/>
                <a:ea typeface="나눔스퀘어 ExtraBold"/>
              </a:rPr>
              <a:t>SO2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sns</a:t>
            </a:r>
            <a:r>
              <a:rPr lang="ko-KR" altLang="en-US">
                <a:latin typeface="나눔스퀘어 ExtraBold"/>
                <a:ea typeface="나눔스퀘어 ExtraBold"/>
              </a:rPr>
              <a:t>언급횟수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요일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계절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3557" y="4335083"/>
            <a:ext cx="1121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에어컨 </a:t>
            </a:r>
            <a:r>
              <a:rPr lang="en-US" altLang="ko-KR">
                <a:latin typeface="나눔스퀘어 ExtraBold"/>
                <a:ea typeface="나눔스퀘어 ExtraBold"/>
              </a:rPr>
              <a:t>: </a:t>
            </a:r>
            <a:r>
              <a:rPr lang="ko-KR" altLang="en-US">
                <a:latin typeface="나눔스퀘어 ExtraBold"/>
                <a:ea typeface="나눔스퀘어 ExtraBold"/>
              </a:rPr>
              <a:t>나이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성별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평균기온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평균풍속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평균상대습도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PM10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O3</a:t>
            </a:r>
            <a:r>
              <a:rPr lang="en-US" altLang="ko-KR">
                <a:latin typeface="나눔스퀘어 ExtraBold"/>
                <a:ea typeface="나눔스퀘어 ExtraBold"/>
              </a:rPr>
              <a:t>,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NO2</a:t>
            </a:r>
            <a:r>
              <a:rPr lang="en-US" altLang="ko-KR">
                <a:latin typeface="나눔스퀘어 ExtraBold"/>
                <a:ea typeface="나눔스퀘어 ExtraBold"/>
              </a:rPr>
              <a:t>,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>
                <a:latin typeface="나눔스퀘어 ExtraBold"/>
                <a:ea typeface="나눔스퀘어 ExtraBold"/>
              </a:rPr>
              <a:t>CO,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SO2</a:t>
            </a:r>
            <a:r>
              <a:rPr lang="en-US" altLang="ko-KR">
                <a:latin typeface="나눔스퀘어 ExtraBold"/>
                <a:ea typeface="나눔스퀘어 ExtraBold"/>
              </a:rPr>
              <a:t>,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sns</a:t>
            </a:r>
            <a:r>
              <a:rPr lang="ko-KR" altLang="en-US">
                <a:latin typeface="나눔스퀘어 ExtraBold"/>
                <a:ea typeface="나눔스퀘어 ExtraBold"/>
              </a:rPr>
              <a:t>언급횟수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요일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계절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3557" y="5032123"/>
            <a:ext cx="1061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가습기 </a:t>
            </a:r>
            <a:r>
              <a:rPr lang="en-US" altLang="ko-KR">
                <a:latin typeface="나눔스퀘어 ExtraBold"/>
                <a:ea typeface="나눔스퀘어 ExtraBold"/>
              </a:rPr>
              <a:t>: </a:t>
            </a:r>
            <a:r>
              <a:rPr lang="ko-KR" altLang="en-US">
                <a:latin typeface="나눔스퀘어 ExtraBold"/>
                <a:ea typeface="나눔스퀘어 ExtraBold"/>
              </a:rPr>
              <a:t>나이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성별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평균기온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평균풍속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평균상대습도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PM10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O3</a:t>
            </a:r>
            <a:r>
              <a:rPr lang="en-US" altLang="ko-KR">
                <a:latin typeface="나눔스퀘어 ExtraBold"/>
                <a:ea typeface="나눔스퀘어 ExtraBold"/>
              </a:rPr>
              <a:t>, CO, </a:t>
            </a:r>
            <a:r>
              <a:rPr lang="en-US" altLang="ko-KR" err="1">
                <a:latin typeface="나눔스퀘어 ExtraBold"/>
                <a:ea typeface="나눔스퀘어 ExtraBold"/>
              </a:rPr>
              <a:t>SO2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sns</a:t>
            </a:r>
            <a:r>
              <a:rPr lang="ko-KR" altLang="en-US">
                <a:latin typeface="나눔스퀘어 ExtraBold"/>
                <a:ea typeface="나눔스퀘어 ExtraBold"/>
              </a:rPr>
              <a:t>언급횟수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요일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계절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3557" y="5729164"/>
            <a:ext cx="11129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제습기 </a:t>
            </a:r>
            <a:r>
              <a:rPr lang="en-US" altLang="ko-KR">
                <a:latin typeface="나눔스퀘어 ExtraBold"/>
                <a:ea typeface="나눔스퀘어 ExtraBold"/>
              </a:rPr>
              <a:t>: </a:t>
            </a:r>
            <a:r>
              <a:rPr lang="ko-KR" altLang="en-US">
                <a:latin typeface="나눔스퀘어 ExtraBold"/>
                <a:ea typeface="나눔스퀘어 ExtraBold"/>
              </a:rPr>
              <a:t>나이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성별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평균기온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강수량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평균상대습도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PM10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O3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NO2</a:t>
            </a:r>
            <a:r>
              <a:rPr lang="en-US" altLang="ko-KR">
                <a:latin typeface="나눔스퀘어 ExtraBold"/>
                <a:ea typeface="나눔스퀘어 ExtraBold"/>
              </a:rPr>
              <a:t>, CO, </a:t>
            </a:r>
            <a:r>
              <a:rPr lang="en-US" altLang="ko-KR" err="1">
                <a:latin typeface="나눔스퀘어 ExtraBold"/>
                <a:ea typeface="나눔스퀘어 ExtraBold"/>
              </a:rPr>
              <a:t>SO2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en-US" altLang="ko-KR" err="1">
                <a:latin typeface="나눔스퀘어 ExtraBold"/>
                <a:ea typeface="나눔스퀘어 ExtraBold"/>
              </a:rPr>
              <a:t>sns</a:t>
            </a:r>
            <a:r>
              <a:rPr lang="ko-KR" altLang="en-US">
                <a:latin typeface="나눔스퀘어 ExtraBold"/>
                <a:ea typeface="나눔스퀘어 ExtraBold"/>
              </a:rPr>
              <a:t>언급횟수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요일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계절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725714" y="4033080"/>
            <a:ext cx="11077239" cy="1656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25714" y="4810541"/>
            <a:ext cx="11077239" cy="662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725714" y="5477567"/>
            <a:ext cx="11077239" cy="883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10800000" flipV="1">
            <a:off x="5970000" y="2837915"/>
            <a:ext cx="252000" cy="217243"/>
          </a:xfrm>
          <a:prstGeom prst="triangle">
            <a:avLst>
              <a:gd name="adj" fmla="val 50000"/>
            </a:avLst>
          </a:prstGeom>
          <a:solidFill>
            <a:srgbClr val="C7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6382" y="3185134"/>
            <a:ext cx="3466398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나눔바른고딕"/>
                <a:ea typeface="나눔바른고딕"/>
              </a:rPr>
              <a:t>예측 모델 </a:t>
            </a:r>
            <a:r>
              <a:rPr lang="ko-KR" altLang="en-US" sz="3600">
                <a:ea typeface="나눔바른고딕"/>
              </a:rPr>
              <a:t>튜닝 및 결과 비교</a:t>
            </a:r>
            <a:endParaRPr lang="ko-KR">
              <a:ea typeface="맑은 고딕" panose="020B050302000002000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524375" y="3055157"/>
            <a:ext cx="3143251" cy="0"/>
          </a:xfrm>
          <a:prstGeom prst="line">
            <a:avLst/>
          </a:prstGeom>
          <a:ln w="76200">
            <a:solidFill>
              <a:srgbClr val="C7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7860" y="2278854"/>
            <a:ext cx="6972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>
                <a:latin typeface="나눔바른고딕"/>
                <a:ea typeface="나눔바른고딕"/>
              </a:rPr>
              <a:t>03</a:t>
            </a:r>
            <a:endParaRPr lang="en-US" altLang="ko-KR" sz="3600" b="1">
              <a:latin typeface="나눔바른고딕"/>
              <a:ea typeface="나눔바른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3CB0-894E-4B63-891A-01871B975482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289130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err="1">
                <a:latin typeface="나눔바른고딕" panose="020B0603020101020101" pitchFamily="50" charset="-127"/>
                <a:ea typeface="나눔바른고딕"/>
              </a:rPr>
              <a:t>XGBoost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/>
              </a:rPr>
              <a:t> </a:t>
            </a:r>
            <a:r>
              <a:rPr lang="ko-KR" altLang="en-US" sz="2800" b="1" err="1">
                <a:latin typeface="나눔바른고딕" panose="020B0603020101020101" pitchFamily="50" charset="-127"/>
                <a:ea typeface="나눔바른고딕"/>
              </a:rPr>
              <a:t>tuning</a:t>
            </a:r>
            <a:endParaRPr lang="ko-KR" altLang="en-US" sz="2800" b="1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06668" y="3158014"/>
            <a:ext cx="4128887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ko-KR" altLang="en-US" err="1">
                <a:latin typeface="나눔스퀘어 ExtraBold"/>
                <a:ea typeface="나눔스퀘어 ExtraBold"/>
              </a:rPr>
              <a:t>Max</a:t>
            </a:r>
            <a:r>
              <a:rPr lang="ko-KR" altLang="en-US">
                <a:latin typeface="나눔스퀘어 ExtraBold"/>
                <a:ea typeface="나눔스퀘어 ExtraBold"/>
              </a:rPr>
              <a:t> </a:t>
            </a:r>
            <a:r>
              <a:rPr lang="ko-KR" altLang="en-US" err="1">
                <a:latin typeface="나눔스퀘어 ExtraBold"/>
                <a:ea typeface="나눔스퀘어 ExtraBold"/>
              </a:rPr>
              <a:t>depth와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ko-KR" altLang="en-US" err="1">
                <a:latin typeface="나눔스퀘어 ExtraBold"/>
                <a:ea typeface="나눔스퀘어 ExtraBold"/>
              </a:rPr>
              <a:t>learning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ko-KR" altLang="en-US" err="1">
                <a:latin typeface="나눔스퀘어 ExtraBold"/>
                <a:ea typeface="나눔스퀘어 ExtraBold"/>
              </a:rPr>
              <a:t>rate의</a:t>
            </a:r>
            <a:r>
              <a:rPr lang="ko-KR" altLang="en-US">
                <a:latin typeface="나눔스퀘어 ExtraBold"/>
                <a:ea typeface="나눔스퀘어 ExtraBold"/>
              </a:rPr>
              <a:t> 조합 중 </a:t>
            </a:r>
            <a:endParaRPr lang="ko-KR"/>
          </a:p>
          <a:p>
            <a:r>
              <a:rPr lang="ko-KR" altLang="en-US" err="1">
                <a:latin typeface="나눔스퀘어 ExtraBold"/>
                <a:ea typeface="나눔스퀘어 ExtraBold"/>
              </a:rPr>
              <a:t>RMSE가</a:t>
            </a:r>
            <a:r>
              <a:rPr lang="ko-KR" altLang="en-US">
                <a:latin typeface="나눔스퀘어 ExtraBold"/>
                <a:ea typeface="나눔스퀘어 ExtraBold"/>
              </a:rPr>
              <a:t> 가장 낮은 조합 선택</a:t>
            </a:r>
            <a:endParaRPr lang="ko-KR"/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47" y="1667471"/>
            <a:ext cx="7555830" cy="38338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225254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>
                <a:latin typeface="나눔바른고딕"/>
                <a:ea typeface="나눔바른고딕"/>
              </a:rPr>
              <a:t>ANN </a:t>
            </a:r>
            <a:r>
              <a:rPr lang="ko-KR" altLang="en-US" sz="2800" b="1" err="1">
                <a:latin typeface="나눔바른고딕"/>
                <a:ea typeface="나눔바른고딕"/>
              </a:rPr>
              <a:t>tuning</a:t>
            </a:r>
            <a:endParaRPr lang="ko-KR" altLang="en-US" sz="2800" b="1" err="1">
              <a:latin typeface="나눔바른고딕"/>
              <a:ea typeface="나눔바른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4562" y="2125303"/>
            <a:ext cx="4681090" cy="92333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ko-KR" altLang="en-US">
                <a:latin typeface="나눔스퀘어 ExtraBold"/>
                <a:ea typeface="맑은 고딕" panose="020B0503020000020004" charset="-127"/>
              </a:rPr>
              <a:t># of </a:t>
            </a:r>
            <a:r>
              <a:rPr lang="ko-KR" altLang="en-US" err="1">
                <a:latin typeface="나눔스퀘어 ExtraBold"/>
                <a:ea typeface="맑은 고딕" panose="020B0503020000020004" charset="-127"/>
              </a:rPr>
              <a:t>nodes</a:t>
            </a:r>
            <a:r>
              <a:rPr lang="ko-KR" altLang="en-US">
                <a:latin typeface="나눔스퀘어 ExtraBold"/>
                <a:ea typeface="맑은 고딕" panose="020B0503020000020004" charset="-127"/>
              </a:rPr>
              <a:t>, # of </a:t>
            </a:r>
            <a:r>
              <a:rPr lang="ko-KR" altLang="en-US" err="1">
                <a:latin typeface="나눔스퀘어 ExtraBold"/>
                <a:ea typeface="맑은 고딕" panose="020B0503020000020004" charset="-127"/>
              </a:rPr>
              <a:t>layers</a:t>
            </a:r>
            <a:endParaRPr lang="ko-KR" altLang="en-US" err="1">
              <a:latin typeface="나눔스퀘어 ExtraBold"/>
              <a:ea typeface="맑은 고딕" panose="020B0503020000020004" charset="-127"/>
            </a:endParaRPr>
          </a:p>
          <a:p>
            <a:endParaRPr lang="ko-KR" altLang="en-US">
              <a:latin typeface="나눔스퀘어 ExtraBold"/>
              <a:ea typeface="맑은 고딕" panose="020B0503020000020004" charset="-127"/>
            </a:endParaRPr>
          </a:p>
          <a:p>
            <a:r>
              <a:rPr lang="ko-KR" altLang="en-US">
                <a:latin typeface="나눔스퀘어 ExtraBold"/>
                <a:ea typeface="맑은 고딕" panose="020B0503020000020004" charset="-127"/>
              </a:rPr>
              <a:t>다양한 조합 중 가장 성능이 좋은 조합 선택</a:t>
            </a:r>
            <a:endParaRPr lang="ko-KR" altLang="en-US">
              <a:latin typeface="나눔스퀘어 ExtraBold"/>
              <a:ea typeface="맑은 고딕" panose="020B0503020000020004" charset="-127"/>
            </a:endParaRPr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1"/>
          <a:srcRect t="13452" r="-150" b="254"/>
          <a:stretch>
            <a:fillRect/>
          </a:stretch>
        </p:blipFill>
        <p:spPr>
          <a:xfrm>
            <a:off x="313071" y="1772152"/>
            <a:ext cx="6703106" cy="34046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공기청정기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192726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423695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828118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에어컨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916" y="5175786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글씨적기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graphicFrame>
        <p:nvGraphicFramePr>
          <p:cNvPr id="8" name="차트 7"/>
          <p:cNvGraphicFramePr/>
          <p:nvPr/>
        </p:nvGraphicFramePr>
        <p:xfrm>
          <a:off x="192726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차트 8"/>
          <p:cNvGraphicFramePr/>
          <p:nvPr/>
        </p:nvGraphicFramePr>
        <p:xfrm>
          <a:off x="423695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/>
          <p:nvPr/>
        </p:nvGraphicFramePr>
        <p:xfrm>
          <a:off x="828118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 flipV="1">
            <a:off x="5970000" y="2837915"/>
            <a:ext cx="252000" cy="217243"/>
          </a:xfrm>
          <a:prstGeom prst="triangle">
            <a:avLst/>
          </a:prstGeom>
          <a:solidFill>
            <a:srgbClr val="C7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63557" y="3185134"/>
            <a:ext cx="288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나눔바른고딕"/>
                <a:ea typeface="나눔바른고딕"/>
              </a:rPr>
              <a:t>목표 설정 및 </a:t>
            </a:r>
            <a:endParaRPr lang="en-US" altLang="ko-KR" sz="3600"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3600">
                <a:latin typeface="나눔바른고딕"/>
                <a:ea typeface="나눔바른고딕"/>
              </a:rPr>
              <a:t>데이터 수집</a:t>
            </a:r>
            <a:endParaRPr lang="ko-KR" altLang="en-US" sz="3600">
              <a:latin typeface="나눔바른고딕"/>
              <a:ea typeface="나눔바른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524375" y="3055157"/>
            <a:ext cx="3143251" cy="0"/>
          </a:xfrm>
          <a:prstGeom prst="line">
            <a:avLst/>
          </a:prstGeom>
          <a:ln w="76200">
            <a:solidFill>
              <a:srgbClr val="C7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34365" y="2278854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6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가습기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042" y="5275704"/>
            <a:ext cx="102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글씨적기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graphicFrame>
        <p:nvGraphicFramePr>
          <p:cNvPr id="7" name="차트 6"/>
          <p:cNvGraphicFramePr/>
          <p:nvPr/>
        </p:nvGraphicFramePr>
        <p:xfrm>
          <a:off x="192726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차트 9"/>
          <p:cNvGraphicFramePr/>
          <p:nvPr/>
        </p:nvGraphicFramePr>
        <p:xfrm>
          <a:off x="423695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828118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제습기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727" y="549557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글씨적기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graphicFrame>
        <p:nvGraphicFramePr>
          <p:cNvPr id="8" name="차트 7"/>
          <p:cNvGraphicFramePr/>
          <p:nvPr/>
        </p:nvGraphicFramePr>
        <p:xfrm>
          <a:off x="192726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차트 8"/>
          <p:cNvGraphicFramePr/>
          <p:nvPr/>
        </p:nvGraphicFramePr>
        <p:xfrm>
          <a:off x="423695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/>
          <p:nvPr/>
        </p:nvGraphicFramePr>
        <p:xfrm>
          <a:off x="8281185" y="1984936"/>
          <a:ext cx="3718089" cy="2547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"/>
            <a:ext cx="12192000" cy="633711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24290"/>
            <a:ext cx="12192000" cy="633711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5194654" y="3231008"/>
            <a:ext cx="1927610" cy="124918"/>
          </a:xfrm>
          <a:prstGeom prst="rect">
            <a:avLst/>
          </a:prstGeom>
          <a:solidFill>
            <a:srgbClr val="C7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48852" y="2136339"/>
            <a:ext cx="4242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</a:t>
            </a:r>
            <a:endParaRPr lang="en-US" altLang="ko-KR" sz="5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5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endParaRPr lang="ko-KR" altLang="en-US" sz="5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187" y="3475166"/>
            <a:ext cx="288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4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94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 Table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3"/>
          <p:cNvGraphicFramePr>
            <a:graphicFrameLocks noGrp="1"/>
          </p:cNvGraphicFramePr>
          <p:nvPr/>
        </p:nvGraphicFramePr>
        <p:xfrm>
          <a:off x="2005472" y="288895"/>
          <a:ext cx="8625783" cy="6304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79"/>
                <a:gridCol w="1357956"/>
                <a:gridCol w="2731776"/>
                <a:gridCol w="18131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소프트웨어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버전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language</a:t>
                      </a:r>
                      <a:endParaRPr lang="ko-KR" altLang="en-US" sz="1800" kern="1200" err="1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R</a:t>
                      </a:r>
                      <a:endParaRPr lang="ko-KR" altLang="en-US" sz="1800" kern="1200" err="1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4.0.2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IDE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R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 </a:t>
                      </a:r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studio</a:t>
                      </a:r>
                      <a:endParaRPr lang="ko-KR" altLang="en-US" sz="1800" kern="1200" err="1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1.3.1093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라이브러리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분석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randomForest</a:t>
                      </a:r>
                      <a:endParaRPr lang="ko-KR" altLang="en-US" sz="1800" kern="1200" err="1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4.6-14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MASS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7.3-54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c</a:t>
                      </a:r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ar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3.0-10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XGBoost</a:t>
                      </a:r>
                      <a:endParaRPr lang="ko-KR" altLang="en-US" sz="1800" kern="1200" err="1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1.4.1.1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Caret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dummies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DiagrammeR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Dplyr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시각화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g</a:t>
                      </a:r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gplot2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3.3.3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kern="1200" err="1">
                          <a:solidFill>
                            <a:schemeClr val="tx1"/>
                          </a:solidFill>
                          <a:latin typeface="나눔스퀘어 ExtraBold"/>
                          <a:ea typeface="나눔스퀘어 ExtraBold"/>
                          <a:cs typeface="+mn-cs"/>
                        </a:rPr>
                        <a:t>varImpplot</a:t>
                      </a:r>
                      <a:endParaRPr lang="ko-KR" altLang="en-US" sz="1800" kern="1200" err="1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나눔스퀘어 ExtraBold"/>
                        <a:ea typeface="나눔스퀘어 ExtraBold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6641193" y="85725"/>
            <a:ext cx="0" cy="66389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</a:t>
            </a:r>
            <a:r>
              <a:rPr lang="en-US" altLang="ko-KR" sz="2800" b="1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집중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13894" y="3983352"/>
            <a:ext cx="481136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>
                <a:latin typeface="나눔스퀘어 ExtraBold"/>
                <a:ea typeface="나눔스퀘어 ExtraBold"/>
              </a:rPr>
              <a:t>트</a:t>
            </a:r>
            <a:r>
              <a:rPr lang="ko-KR" altLang="en-US">
                <a:latin typeface="나눔스퀘어 ExtraBold"/>
                <a:ea typeface="나눔스퀘어 ExtraBold"/>
              </a:rPr>
              <a:t>랜</a:t>
            </a:r>
            <a:r>
              <a:rPr lang="en-US" altLang="ko-KR" err="1">
                <a:latin typeface="나눔스퀘어 ExtraBold"/>
                <a:ea typeface="나눔스퀘어 ExtraBold"/>
              </a:rPr>
              <a:t>드가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반영되는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1차적인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r>
              <a:rPr lang="en-US" altLang="ko-KR" err="1">
                <a:latin typeface="나눔스퀘어 ExtraBold"/>
                <a:ea typeface="나눔스퀘어 ExtraBold"/>
              </a:rPr>
              <a:t>공간</a:t>
            </a:r>
            <a:endParaRPr lang="en-US" altLang="ko-KR">
              <a:latin typeface="나눔스퀘어 ExtraBold"/>
              <a:ea typeface="나눔스퀘어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13894" y="1384160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 ExtraBold"/>
                <a:ea typeface="나눔스퀘어 ExtraBold"/>
              </a:rPr>
              <a:t>COVID-19</a:t>
            </a:r>
            <a:r>
              <a:rPr lang="ko-KR" altLang="en-US">
                <a:latin typeface="나눔스퀘어 ExtraBold"/>
                <a:ea typeface="나눔스퀘어 ExtraBold"/>
              </a:rPr>
              <a:t>로 인한 </a:t>
            </a:r>
            <a:r>
              <a:rPr lang="ko-KR" altLang="en-US" err="1">
                <a:latin typeface="나눔스퀘어 ExtraBold"/>
                <a:ea typeface="나눔스퀘어 ExtraBold"/>
              </a:rPr>
              <a:t>비대면</a:t>
            </a:r>
            <a:r>
              <a:rPr lang="ko-KR" altLang="en-US">
                <a:latin typeface="나눔스퀘어 ExtraBold"/>
                <a:ea typeface="나눔스퀘어 ExtraBold"/>
              </a:rPr>
              <a:t> 문화 확산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3894" y="2700806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>
                <a:latin typeface="나눔스퀘어 ExtraBold"/>
                <a:ea typeface="나눔스퀘어 ExtraBold"/>
              </a:rPr>
              <a:t>SNS</a:t>
            </a:r>
            <a:r>
              <a:rPr lang="ko-KR" altLang="en-US">
                <a:latin typeface="나눔스퀘어 ExtraBold"/>
                <a:ea typeface="나눔스퀘어 ExtraBold"/>
              </a:rPr>
              <a:t>의 보편화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이용률 급증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13894" y="5124714"/>
            <a:ext cx="4352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나눔스퀘어 ExtraBold"/>
                <a:ea typeface="나눔스퀘어 ExtraBold"/>
              </a:rPr>
              <a:t>홍보 이상의 효과 </a:t>
            </a:r>
            <a:r>
              <a:rPr lang="en-US" altLang="ko-KR">
                <a:latin typeface="나눔스퀘어 ExtraBold"/>
                <a:ea typeface="나눔스퀘어 ExtraBold"/>
              </a:rPr>
              <a:t>: </a:t>
            </a:r>
            <a:endParaRPr lang="en-US" altLang="ko-KR">
              <a:latin typeface="나눔스퀘어 ExtraBold"/>
              <a:ea typeface="나눔스퀘어 ExtraBold"/>
            </a:endParaRPr>
          </a:p>
          <a:p>
            <a:r>
              <a:rPr lang="ko-KR" altLang="en-US">
                <a:latin typeface="나눔스퀘어 ExtraBold"/>
                <a:ea typeface="나눔스퀘어 ExtraBold"/>
              </a:rPr>
              <a:t>좋아요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공유</a:t>
            </a:r>
            <a:r>
              <a:rPr lang="en-US" altLang="ko-KR"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latin typeface="나눔스퀘어 ExtraBold"/>
                <a:ea typeface="나눔스퀘어 ExtraBold"/>
              </a:rPr>
              <a:t>댓글 데이터 </a:t>
            </a:r>
            <a:r>
              <a:rPr lang="en-US" altLang="ko-KR">
                <a:latin typeface="나눔스퀘어 ExtraBold"/>
                <a:ea typeface="나눔스퀘어 ExtraBold"/>
                <a:sym typeface="Wingdings" panose="05000000000000000000" pitchFamily="2" charset="2"/>
              </a:rPr>
              <a:t> </a:t>
            </a:r>
            <a:r>
              <a:rPr lang="ko-KR" altLang="en-US">
                <a:latin typeface="나눔스퀘어 ExtraBold"/>
                <a:ea typeface="나눔스퀘어 ExtraBold"/>
                <a:sym typeface="Wingdings" panose="05000000000000000000" pitchFamily="2" charset="2"/>
              </a:rPr>
              <a:t>고객 성향 파악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45700" y="1568826"/>
            <a:ext cx="5993739" cy="4174128"/>
            <a:chOff x="-2408710" y="1666396"/>
            <a:chExt cx="5993739" cy="4174128"/>
          </a:xfrm>
        </p:grpSpPr>
        <p:graphicFrame>
          <p:nvGraphicFramePr>
            <p:cNvPr id="23" name="차트 22"/>
            <p:cNvGraphicFramePr/>
            <p:nvPr/>
          </p:nvGraphicFramePr>
          <p:xfrm>
            <a:off x="-2408710" y="1666396"/>
            <a:ext cx="5993739" cy="3995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4" name="직사각형 23"/>
            <p:cNvSpPr/>
            <p:nvPr/>
          </p:nvSpPr>
          <p:spPr>
            <a:xfrm>
              <a:off x="981374" y="5532747"/>
              <a:ext cx="16562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정보통신정책연구원</a:t>
              </a:r>
              <a:endParaRPr lang="ko-KR" altLang="en-US" sz="14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61473" y="2062179"/>
              <a:ext cx="841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48.2%</a:t>
              </a:r>
              <a:endParaRPr lang="ko-KR" altLang="en-US" b="1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-1995627" y="4300454"/>
              <a:ext cx="7697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16.8%</a:t>
              </a:r>
              <a:endParaRPr lang="ko-KR" altLang="en-US" sz="1600" b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6556850" y="1478339"/>
            <a:ext cx="199073" cy="180975"/>
          </a:xfrm>
          <a:prstGeom prst="ellipse">
            <a:avLst/>
          </a:prstGeom>
          <a:solidFill>
            <a:srgbClr val="54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556850" y="2794985"/>
            <a:ext cx="199073" cy="180975"/>
          </a:xfrm>
          <a:prstGeom prst="ellipse">
            <a:avLst/>
          </a:prstGeom>
          <a:solidFill>
            <a:srgbClr val="54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556850" y="4077531"/>
            <a:ext cx="199073" cy="180975"/>
          </a:xfrm>
          <a:prstGeom prst="ellipse">
            <a:avLst/>
          </a:prstGeom>
          <a:solidFill>
            <a:srgbClr val="54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556850" y="5357392"/>
            <a:ext cx="199073" cy="180975"/>
          </a:xfrm>
          <a:prstGeom prst="ellipse">
            <a:avLst/>
          </a:prstGeom>
          <a:solidFill>
            <a:srgbClr val="54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연결선 78"/>
          <p:cNvCxnSpPr/>
          <p:nvPr/>
        </p:nvCxnSpPr>
        <p:spPr>
          <a:xfrm>
            <a:off x="8032895" y="2160456"/>
            <a:ext cx="3170580" cy="3799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8345908" y="1984747"/>
            <a:ext cx="2442420" cy="418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27" idx="6"/>
          </p:cNvCxnSpPr>
          <p:nvPr/>
        </p:nvCxnSpPr>
        <p:spPr>
          <a:xfrm>
            <a:off x="7156295" y="4046135"/>
            <a:ext cx="4818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설정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06786" y="1532965"/>
            <a:ext cx="1113281" cy="1113281"/>
            <a:chOff x="289729" y="1532191"/>
            <a:chExt cx="1113281" cy="1113281"/>
          </a:xfrm>
        </p:grpSpPr>
        <p:sp>
          <p:nvSpPr>
            <p:cNvPr id="8" name="TextBox 7"/>
            <p:cNvSpPr txBox="1"/>
            <p:nvPr/>
          </p:nvSpPr>
          <p:spPr>
            <a:xfrm>
              <a:off x="526411" y="1928732"/>
              <a:ext cx="639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SNS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89729" y="1532191"/>
              <a:ext cx="1113281" cy="1113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72999" y="1742197"/>
            <a:ext cx="1113281" cy="1113281"/>
            <a:chOff x="2882823" y="1660549"/>
            <a:chExt cx="1113281" cy="1113281"/>
          </a:xfrm>
        </p:grpSpPr>
        <p:sp>
          <p:nvSpPr>
            <p:cNvPr id="11" name="TextBox 10"/>
            <p:cNvSpPr txBox="1"/>
            <p:nvPr/>
          </p:nvSpPr>
          <p:spPr>
            <a:xfrm>
              <a:off x="3137137" y="2032523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날씨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882823" y="1660549"/>
              <a:ext cx="1113281" cy="1113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88525" y="3098105"/>
            <a:ext cx="1113281" cy="1113281"/>
            <a:chOff x="2438850" y="3368285"/>
            <a:chExt cx="1113281" cy="1113281"/>
          </a:xfrm>
        </p:grpSpPr>
        <p:sp>
          <p:nvSpPr>
            <p:cNvPr id="14" name="TextBox 13"/>
            <p:cNvSpPr txBox="1"/>
            <p:nvPr/>
          </p:nvSpPr>
          <p:spPr>
            <a:xfrm>
              <a:off x="2588167" y="3740259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판매량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438850" y="3368285"/>
              <a:ext cx="1113281" cy="1113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032800" y="4220244"/>
            <a:ext cx="1113281" cy="1113281"/>
            <a:chOff x="4055937" y="3357007"/>
            <a:chExt cx="1113281" cy="1113281"/>
          </a:xfrm>
        </p:grpSpPr>
        <p:sp>
          <p:nvSpPr>
            <p:cNvPr id="17" name="TextBox 16"/>
            <p:cNvSpPr txBox="1"/>
            <p:nvPr/>
          </p:nvSpPr>
          <p:spPr>
            <a:xfrm>
              <a:off x="4310251" y="3728981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성별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055937" y="3357007"/>
              <a:ext cx="1113281" cy="1113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80435" y="4427319"/>
            <a:ext cx="1113281" cy="1113281"/>
            <a:chOff x="430901" y="4819317"/>
            <a:chExt cx="1113281" cy="1113281"/>
          </a:xfrm>
        </p:grpSpPr>
        <p:sp>
          <p:nvSpPr>
            <p:cNvPr id="20" name="TextBox 19"/>
            <p:cNvSpPr txBox="1"/>
            <p:nvPr/>
          </p:nvSpPr>
          <p:spPr>
            <a:xfrm>
              <a:off x="475222" y="519129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미세먼지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30901" y="4819317"/>
              <a:ext cx="1113281" cy="1113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83387" y="5903869"/>
            <a:ext cx="1113281" cy="1113281"/>
            <a:chOff x="2643661" y="5003983"/>
            <a:chExt cx="1113281" cy="1113281"/>
          </a:xfrm>
        </p:grpSpPr>
        <p:sp>
          <p:nvSpPr>
            <p:cNvPr id="23" name="TextBox 22"/>
            <p:cNvSpPr txBox="1"/>
            <p:nvPr/>
          </p:nvSpPr>
          <p:spPr>
            <a:xfrm>
              <a:off x="2897975" y="5375957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나이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643661" y="5003983"/>
              <a:ext cx="1113281" cy="1113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8368175" y="2848737"/>
            <a:ext cx="2394795" cy="23947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24398" y="36844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수요 예측</a:t>
            </a:r>
            <a:endParaRPr lang="ko-KR" altLang="en-US" b="1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56296" y="1636858"/>
            <a:ext cx="4818553" cy="4818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7889729" y="5578889"/>
            <a:ext cx="1113281" cy="1113281"/>
            <a:chOff x="7476256" y="5279856"/>
            <a:chExt cx="1113281" cy="1113281"/>
          </a:xfrm>
          <a:solidFill>
            <a:srgbClr val="F8F8F8"/>
          </a:solidFill>
        </p:grpSpPr>
        <p:sp>
          <p:nvSpPr>
            <p:cNvPr id="29" name="타원 28"/>
            <p:cNvSpPr/>
            <p:nvPr/>
          </p:nvSpPr>
          <p:spPr>
            <a:xfrm>
              <a:off x="7476256" y="5279856"/>
              <a:ext cx="1113281" cy="11132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0570" y="5651830"/>
              <a:ext cx="6046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성별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541058" y="1458297"/>
            <a:ext cx="1113281" cy="1113281"/>
            <a:chOff x="7476255" y="1543153"/>
            <a:chExt cx="1113281" cy="1113281"/>
          </a:xfrm>
          <a:solidFill>
            <a:srgbClr val="F8F8F8"/>
          </a:solidFill>
        </p:grpSpPr>
        <p:sp>
          <p:nvSpPr>
            <p:cNvPr id="30" name="타원 29"/>
            <p:cNvSpPr/>
            <p:nvPr/>
          </p:nvSpPr>
          <p:spPr>
            <a:xfrm>
              <a:off x="7476255" y="1543153"/>
              <a:ext cx="1113281" cy="11132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20576" y="1915127"/>
              <a:ext cx="102463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미세먼지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599655" y="3510209"/>
            <a:ext cx="1113281" cy="1113281"/>
            <a:chOff x="6599655" y="3510209"/>
            <a:chExt cx="1113281" cy="1113281"/>
          </a:xfrm>
          <a:solidFill>
            <a:srgbClr val="F8F8F8"/>
          </a:solidFill>
        </p:grpSpPr>
        <p:sp>
          <p:nvSpPr>
            <p:cNvPr id="28" name="타원 27"/>
            <p:cNvSpPr/>
            <p:nvPr/>
          </p:nvSpPr>
          <p:spPr>
            <a:xfrm>
              <a:off x="6599655" y="3510209"/>
              <a:ext cx="1113281" cy="11132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48972" y="3882183"/>
              <a:ext cx="81464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강수량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0268307" y="1283123"/>
            <a:ext cx="1113281" cy="1113281"/>
            <a:chOff x="9675047" y="1125169"/>
            <a:chExt cx="1113281" cy="1113281"/>
          </a:xfrm>
          <a:solidFill>
            <a:srgbClr val="F8F8F8"/>
          </a:solidFill>
        </p:grpSpPr>
        <p:sp>
          <p:nvSpPr>
            <p:cNvPr id="31" name="타원 30"/>
            <p:cNvSpPr/>
            <p:nvPr/>
          </p:nvSpPr>
          <p:spPr>
            <a:xfrm>
              <a:off x="9675047" y="1125169"/>
              <a:ext cx="1113281" cy="11132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11729" y="1521710"/>
              <a:ext cx="6399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b="1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SNS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1418208" y="3506871"/>
            <a:ext cx="1113281" cy="1113281"/>
            <a:chOff x="11329277" y="2559915"/>
            <a:chExt cx="1113281" cy="1113281"/>
          </a:xfrm>
          <a:solidFill>
            <a:srgbClr val="F8F8F8"/>
          </a:solidFill>
        </p:grpSpPr>
        <p:sp>
          <p:nvSpPr>
            <p:cNvPr id="32" name="타원 31"/>
            <p:cNvSpPr/>
            <p:nvPr/>
          </p:nvSpPr>
          <p:spPr>
            <a:xfrm>
              <a:off x="11329277" y="2559915"/>
              <a:ext cx="1113281" cy="11132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583591" y="2931889"/>
              <a:ext cx="6046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날씨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0601558" y="5428320"/>
            <a:ext cx="1113281" cy="1113281"/>
            <a:chOff x="11268892" y="4507663"/>
            <a:chExt cx="1113281" cy="1113281"/>
          </a:xfrm>
          <a:solidFill>
            <a:srgbClr val="F8F8F8"/>
          </a:solidFill>
        </p:grpSpPr>
        <p:sp>
          <p:nvSpPr>
            <p:cNvPr id="33" name="타원 32"/>
            <p:cNvSpPr/>
            <p:nvPr/>
          </p:nvSpPr>
          <p:spPr>
            <a:xfrm>
              <a:off x="11268892" y="4507663"/>
              <a:ext cx="1113281" cy="11132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23206" y="4879637"/>
              <a:ext cx="6046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나이</a:t>
              </a:r>
              <a:endPara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424957" y="3489684"/>
            <a:ext cx="1461936" cy="556450"/>
            <a:chOff x="2705290" y="3152060"/>
            <a:chExt cx="1997339" cy="556450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2705290" y="3429000"/>
              <a:ext cx="19973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314349" y="3152060"/>
              <a:ext cx="384629" cy="280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4298562" y="3428331"/>
              <a:ext cx="384629" cy="2801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8919402" y="421044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광고</a:t>
            </a:r>
            <a:endParaRPr lang="ko-KR" altLang="en-US" b="1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타원 81"/>
          <p:cNvSpPr/>
          <p:nvPr/>
        </p:nvSpPr>
        <p:spPr>
          <a:xfrm>
            <a:off x="4931178" y="1197761"/>
            <a:ext cx="1102580" cy="10416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최저</a:t>
            </a:r>
            <a:endParaRPr lang="ko-KR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408599" y="601413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</a:t>
            </a:r>
            <a:endParaRPr lang="ko-KR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091800" y="762522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최고</a:t>
            </a:r>
            <a:endParaRPr lang="ko-KR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15929" y="4197569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SO2</a:t>
            </a:r>
            <a:endParaRPr lang="ko-KR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85349" y="4234410"/>
            <a:ext cx="1079500" cy="1079500"/>
            <a:chOff x="89172" y="4188855"/>
            <a:chExt cx="1079500" cy="1079500"/>
          </a:xfrm>
        </p:grpSpPr>
        <p:sp>
          <p:nvSpPr>
            <p:cNvPr id="45" name="타원 44"/>
            <p:cNvSpPr/>
            <p:nvPr/>
          </p:nvSpPr>
          <p:spPr>
            <a:xfrm>
              <a:off x="89172" y="4188855"/>
              <a:ext cx="1079500" cy="107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341" y="4543939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소분류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533500" y="4388654"/>
            <a:ext cx="1079500" cy="1079500"/>
            <a:chOff x="1634668" y="4214171"/>
            <a:chExt cx="1079500" cy="1079500"/>
          </a:xfrm>
        </p:grpSpPr>
        <p:sp>
          <p:nvSpPr>
            <p:cNvPr id="48" name="타원 47"/>
            <p:cNvSpPr/>
            <p:nvPr/>
          </p:nvSpPr>
          <p:spPr>
            <a:xfrm>
              <a:off x="1634668" y="4214171"/>
              <a:ext cx="1079500" cy="107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B9D9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35837" y="4569255"/>
              <a:ext cx="814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대분류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1145437" y="3566691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 분류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9726" y="2634567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날짜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577555" y="3019054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구매건수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917418" y="1657341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성별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385983" y="1551722"/>
            <a:ext cx="1079500" cy="1079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연령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0379305" y="2104562"/>
            <a:ext cx="1079500" cy="1079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상품분류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190864" y="3534892"/>
            <a:ext cx="1079500" cy="10795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언급횟수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67076" y="1681650"/>
            <a:ext cx="1079500" cy="1079500"/>
          </a:xfrm>
          <a:prstGeom prst="ellipse">
            <a:avLst/>
          </a:prstGeom>
          <a:solidFill>
            <a:srgbClr val="EB9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지점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17602" y="1550562"/>
            <a:ext cx="1079500" cy="1079500"/>
          </a:xfrm>
          <a:prstGeom prst="ellipse">
            <a:avLst/>
          </a:prstGeom>
          <a:solidFill>
            <a:srgbClr val="EB9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기온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111587" y="2746852"/>
            <a:ext cx="1079500" cy="1079500"/>
          </a:xfrm>
          <a:prstGeom prst="ellipse">
            <a:avLst/>
          </a:prstGeom>
          <a:solidFill>
            <a:srgbClr val="EB9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풍속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475782" y="3202165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상대습도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982337" y="5312261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NO2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892498" y="5273170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802659" y="4949271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O3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190180" y="4546974"/>
            <a:ext cx="1079500" cy="1079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B9A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PM10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825612" y="2436878"/>
            <a:ext cx="1079500" cy="1079500"/>
            <a:chOff x="4364894" y="2286307"/>
            <a:chExt cx="1079500" cy="1079500"/>
          </a:xfrm>
        </p:grpSpPr>
        <p:sp>
          <p:nvSpPr>
            <p:cNvPr id="68" name="타원 67"/>
            <p:cNvSpPr/>
            <p:nvPr/>
          </p:nvSpPr>
          <p:spPr>
            <a:xfrm>
              <a:off x="4364894" y="2286307"/>
              <a:ext cx="1079500" cy="1079500"/>
            </a:xfrm>
            <a:prstGeom prst="ellipse">
              <a:avLst/>
            </a:prstGeom>
            <a:solidFill>
              <a:srgbClr val="EB9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66063" y="2641391"/>
              <a:ext cx="814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강수량</a:t>
              </a:r>
              <a:endPara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251831" y="2114224"/>
            <a:ext cx="1706507" cy="1706507"/>
            <a:chOff x="1352999" y="1939741"/>
            <a:chExt cx="1706507" cy="1706507"/>
          </a:xfrm>
        </p:grpSpPr>
        <p:sp>
          <p:nvSpPr>
            <p:cNvPr id="71" name="타원 70"/>
            <p:cNvSpPr/>
            <p:nvPr/>
          </p:nvSpPr>
          <p:spPr>
            <a:xfrm>
              <a:off x="1352999" y="1939741"/>
              <a:ext cx="1706507" cy="1706507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60534" y="2469829"/>
              <a:ext cx="691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구매 이력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984958" y="2400687"/>
            <a:ext cx="1706507" cy="1706507"/>
            <a:chOff x="9370615" y="2309073"/>
            <a:chExt cx="1706507" cy="1706507"/>
          </a:xfrm>
        </p:grpSpPr>
        <p:sp>
          <p:nvSpPr>
            <p:cNvPr id="77" name="타원 76"/>
            <p:cNvSpPr/>
            <p:nvPr/>
          </p:nvSpPr>
          <p:spPr>
            <a:xfrm>
              <a:off x="9370615" y="2309073"/>
              <a:ext cx="1706507" cy="17065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878150" y="2977660"/>
              <a:ext cx="69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SNS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097948" y="4425844"/>
            <a:ext cx="1174574" cy="1079500"/>
            <a:chOff x="6097948" y="4425844"/>
            <a:chExt cx="1174574" cy="1079500"/>
          </a:xfrm>
        </p:grpSpPr>
        <p:sp>
          <p:nvSpPr>
            <p:cNvPr id="65" name="타원 64"/>
            <p:cNvSpPr/>
            <p:nvPr/>
          </p:nvSpPr>
          <p:spPr>
            <a:xfrm>
              <a:off x="6097948" y="4425844"/>
              <a:ext cx="1079500" cy="10795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EB9A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 sz="1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19527" y="4787444"/>
              <a:ext cx="1052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PM2.5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727537" y="3802335"/>
            <a:ext cx="1079500" cy="1079500"/>
          </a:xfrm>
          <a:prstGeom prst="ellipse">
            <a:avLst/>
          </a:prstGeom>
          <a:solidFill>
            <a:srgbClr val="EB9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오염물질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676564" y="2368135"/>
            <a:ext cx="1706507" cy="1706507"/>
            <a:chOff x="5215846" y="2217564"/>
            <a:chExt cx="1706507" cy="1706507"/>
          </a:xfrm>
        </p:grpSpPr>
        <p:sp>
          <p:nvSpPr>
            <p:cNvPr id="74" name="타원 73"/>
            <p:cNvSpPr/>
            <p:nvPr/>
          </p:nvSpPr>
          <p:spPr>
            <a:xfrm>
              <a:off x="5215846" y="2217564"/>
              <a:ext cx="1706507" cy="17065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23381" y="2747652"/>
              <a:ext cx="691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 조건</a:t>
              </a:r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208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Gantt Chart</a:t>
            </a:r>
            <a:endParaRPr lang="en-US" altLang="ko-KR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48577" y="1469341"/>
          <a:ext cx="10163175" cy="2996565"/>
        </p:xfrm>
        <a:graphic>
          <a:graphicData uri="http://schemas.openxmlformats.org/drawingml/2006/table">
            <a:tbl>
              <a:tblPr/>
              <a:tblGrid>
                <a:gridCol w="1590675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171450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구분​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5">
                  <a:txBody>
                    <a:bodyPr/>
                    <a:lstStyle/>
                    <a:p>
                      <a:pPr algn="l" fontAlgn="auto"/>
                      <a:r>
                        <a:rPr lang="ko-KR" altLang="en-US" sz="18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8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14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07​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08​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09​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18​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19​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23​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26​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28​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29​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30​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맑은 고딕" panose="020B0503020000020004" charset="-127"/>
                        </a:rPr>
                        <a:t>31​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금​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토​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일​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월​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화​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수​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목​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금​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토​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일​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월​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화​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수​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목​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금​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토​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일​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월​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화​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수​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목​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금​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토​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일​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월​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주제 선정 및 데이터 수집​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데이터 수집​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데이터 </a:t>
                      </a:r>
                      <a:r>
                        <a:rPr lang="ko-KR" altLang="en-US" sz="1000" b="0" i="0" err="1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전처리</a:t>
                      </a:r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데이터 </a:t>
                      </a:r>
                      <a:r>
                        <a:rPr lang="ko-KR" altLang="en-US" sz="1000" b="0" i="0" err="1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전처리</a:t>
                      </a:r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데이터 분석​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데이터 분석​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모델 생성​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모델 생성​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다양한 모델 예측 비교​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​</a:t>
                      </a:r>
                      <a:endParaRPr lang="ko-KR" altLang="en-US" sz="1000" b="0" i="0">
                        <a:solidFill>
                          <a:srgbClr val="000000"/>
                        </a:solidFill>
                        <a:effectLst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0" i="0">
                          <a:solidFill>
                            <a:srgbClr val="000000"/>
                          </a:solidFill>
                          <a:effectLst/>
                          <a:ea typeface="맑은 고딕" panose="020B0503020000020004" charset="-127"/>
                        </a:rPr>
                        <a:t>다양한 모델 예측 비교​</a:t>
                      </a:r>
                      <a:endParaRPr lang="ko-KR" alt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8578" y="1469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charset="-127"/>
                <a:ea typeface="맑은 고딕" panose="020B0503020000020004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rot="10800000">
            <a:off x="192727" y="71653"/>
            <a:ext cx="252000" cy="217243"/>
          </a:xfrm>
          <a:prstGeom prst="triangle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82" y="288896"/>
            <a:ext cx="187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8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8578" y="1469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charset="-127"/>
                <a:ea typeface="맑은 고딕" panose="020B0503020000020004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19753" y="1968495"/>
          <a:ext cx="9152494" cy="3622870"/>
        </p:xfrm>
        <a:graphic>
          <a:graphicData uri="http://schemas.openxmlformats.org/drawingml/2006/table">
            <a:tbl>
              <a:tblPr/>
              <a:tblGrid>
                <a:gridCol w="1573696"/>
                <a:gridCol w="2320998"/>
                <a:gridCol w="2628900"/>
                <a:gridCol w="2628900"/>
              </a:tblGrid>
              <a:tr h="362287">
                <a:tc>
                  <a:txBody>
                    <a:bodyPr/>
                    <a:lstStyle/>
                    <a:p>
                      <a:pPr algn="l" fontAlgn="auto"/>
                      <a:r>
                        <a:rPr lang="ko-KR" alt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소프트웨어​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ko-KR" alt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버전​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language​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4.0.2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IDE​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 studio​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1.3.1093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 rowSpan="7">
                  <a:txBody>
                    <a:bodyPr/>
                    <a:lstStyle/>
                    <a:p>
                      <a:pPr algn="ctr" fontAlgn="base"/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base"/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base"/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base"/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base"/>
                      <a:r>
                        <a:rPr lang="ko-KR" alt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라이브러리​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ase"/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base"/>
                      <a:r>
                        <a:rPr lang="ko-KR" alt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시각화​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ggplot2​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3.3.3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corrplot​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0.88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gridExtra​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2.3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base"/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base"/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base"/>
                      <a:r>
                        <a:rPr lang="ko-KR" alt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분석​</a:t>
                      </a:r>
                      <a:endParaRPr lang="ko-KR" alt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randomForest​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4.6-14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glmnet​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4.1-1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caret​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6.0-88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287"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neuralnet​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1.44.2</a:t>
                      </a:r>
                      <a:r>
                        <a:rPr lang="en-US" altLang="ko-KR" sz="1600" b="0" i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​</a:t>
                      </a:r>
                      <a:endParaRPr lang="en-US" altLang="ko-KR" sz="1600" b="0" i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9178" marR="89178" marT="44589" marB="44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1281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charset="-127"/>
                <a:ea typeface="맑은 고딕" panose="020B0503020000020004" charset="-127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85725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91301"/>
            <a:ext cx="12192000" cy="266700"/>
          </a:xfrm>
          <a:prstGeom prst="rect">
            <a:avLst/>
          </a:prstGeom>
          <a:solidFill>
            <a:srgbClr val="34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10800000" flipV="1">
            <a:off x="5970000" y="2837915"/>
            <a:ext cx="252000" cy="217243"/>
          </a:xfrm>
          <a:prstGeom prst="triangle">
            <a:avLst>
              <a:gd name="adj" fmla="val 50000"/>
            </a:avLst>
          </a:prstGeom>
          <a:solidFill>
            <a:srgbClr val="C73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6382" y="3185134"/>
            <a:ext cx="3466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>
                <a:latin typeface="나눔바른고딕"/>
                <a:ea typeface="나눔바른고딕"/>
              </a:rPr>
              <a:t>데이터 분석 및</a:t>
            </a:r>
            <a:endParaRPr lang="en-US" altLang="ko-KR" sz="3600"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3600" err="1">
                <a:latin typeface="나눔바른고딕"/>
                <a:ea typeface="나눔바른고딕"/>
              </a:rPr>
              <a:t>전처리</a:t>
            </a:r>
            <a:endParaRPr lang="ko-KR" altLang="en-US" sz="3600">
              <a:latin typeface="나눔바른고딕"/>
              <a:ea typeface="나눔바른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524375" y="3055157"/>
            <a:ext cx="3143251" cy="0"/>
          </a:xfrm>
          <a:prstGeom prst="line">
            <a:avLst/>
          </a:prstGeom>
          <a:ln w="76200">
            <a:solidFill>
              <a:srgbClr val="C7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37860" y="2278854"/>
            <a:ext cx="6972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>
                <a:latin typeface="나눔바른고딕"/>
                <a:ea typeface="나눔바른고딕"/>
              </a:rPr>
              <a:t>02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3157</Words>
  <Application>WPS Presentation</Application>
  <PresentationFormat>와이드스크린</PresentationFormat>
  <Paragraphs>1076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Arial</vt:lpstr>
      <vt:lpstr>SimSun</vt:lpstr>
      <vt:lpstr>Wingdings</vt:lpstr>
      <vt:lpstr>Work Sans</vt:lpstr>
      <vt:lpstr>Segoe Print</vt:lpstr>
      <vt:lpstr>Work Sans</vt:lpstr>
      <vt:lpstr>YDIYGO360</vt:lpstr>
      <vt:lpstr>YDIYGO360</vt:lpstr>
      <vt:lpstr>맑은 고딕</vt:lpstr>
      <vt:lpstr>나눔바른고딕</vt:lpstr>
      <vt:lpstr>나눔바른고딕</vt:lpstr>
      <vt:lpstr>나눔스퀘어 ExtraBold</vt:lpstr>
      <vt:lpstr>나눔스퀘어라운드 Light</vt:lpstr>
      <vt:lpstr>나눔스퀘어라운드 ExtraBold</vt:lpstr>
      <vt:lpstr>나눔스퀘어 ExtraBold</vt:lpstr>
      <vt:lpstr>돋움체</vt:lpstr>
      <vt:lpstr>나눔바른고딕 Light</vt:lpstr>
      <vt:lpstr>바탕체</vt:lpstr>
      <vt:lpstr>Microsoft YaHei</vt:lpstr>
      <vt:lpstr>Arial Unicode MS</vt:lpstr>
      <vt:lpstr>Times New Roman</vt:lpstr>
      <vt:lpstr>바탕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찬규</dc:creator>
  <cp:lastModifiedBy>MASTER</cp:lastModifiedBy>
  <cp:revision>4</cp:revision>
  <dcterms:created xsi:type="dcterms:W3CDTF">2021-05-25T12:18:00Z</dcterms:created>
  <dcterms:modified xsi:type="dcterms:W3CDTF">2021-06-01T03:36:15Z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