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60" r:id="rId3"/>
    <p:sldId id="296" r:id="rId4"/>
    <p:sldId id="295" r:id="rId5"/>
    <p:sldId id="288" r:id="rId6"/>
    <p:sldId id="297" r:id="rId7"/>
    <p:sldId id="291" r:id="rId8"/>
    <p:sldId id="298" r:id="rId9"/>
    <p:sldId id="304" r:id="rId10"/>
    <p:sldId id="290" r:id="rId11"/>
    <p:sldId id="299" r:id="rId12"/>
    <p:sldId id="292" r:id="rId13"/>
    <p:sldId id="293" r:id="rId14"/>
    <p:sldId id="294" r:id="rId15"/>
    <p:sldId id="302" r:id="rId16"/>
    <p:sldId id="303" r:id="rId17"/>
    <p:sldId id="301" r:id="rId18"/>
    <p:sldId id="300" r:id="rId19"/>
    <p:sldId id="309" r:id="rId20"/>
    <p:sldId id="310" r:id="rId21"/>
    <p:sldId id="311" r:id="rId22"/>
    <p:sldId id="312" r:id="rId23"/>
    <p:sldId id="25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81" autoAdjust="0"/>
  </p:normalViewPr>
  <p:slideViewPr>
    <p:cSldViewPr>
      <p:cViewPr varScale="1">
        <p:scale>
          <a:sx n="79" d="100"/>
          <a:sy n="79" d="100"/>
        </p:scale>
        <p:origin x="43" y="9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390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968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199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432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74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40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95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964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291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0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680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92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58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</a:t>
            </a:r>
            <a:r>
              <a:rPr lang="en-US" altLang="ko-KR" sz="1200" dirty="0" smtClean="0"/>
              <a:t>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418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3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834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677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255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005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282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9tak.pythonanywher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hyperlink" Target="https://github.com/IIBlackCode/KFQ/" TargetMode="Externa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jpeg"/><Relationship Id="rId1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9.png"/><Relationship Id="rId2" Type="http://schemas.openxmlformats.org/officeDocument/2006/relationships/tags" Target="../tags/tag2.xml"/><Relationship Id="rId16" Type="http://schemas.openxmlformats.org/officeDocument/2006/relationships/image" Target="../media/image8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notesSlide" Target="../notesSlides/notesSlide7.xml"/><Relationship Id="rId10" Type="http://schemas.openxmlformats.org/officeDocument/2006/relationships/tags" Target="../tags/tag10.xml"/><Relationship Id="rId19" Type="http://schemas.openxmlformats.org/officeDocument/2006/relationships/image" Target="../media/image10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9696" y="2708921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</a:t>
            </a:r>
            <a:r>
              <a:rPr lang="en-US" altLang="ko-KR" sz="4400" b="1" spc="-150" dirty="0" smtClean="0">
                <a:solidFill>
                  <a:schemeClr val="bg1"/>
                </a:solidFill>
              </a:rPr>
              <a:t>WE ARE HERE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9776" y="4170566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김민서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한정탁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07769" y="2276873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KFQ </a:t>
            </a:r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차 </a:t>
            </a:r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웹 프로젝트</a:t>
            </a:r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  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9816" y="592242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r>
              <a:rPr lang="ko-KR" altLang="en-US" b="1" dirty="0" smtClean="0">
                <a:solidFill>
                  <a:schemeClr val="bg1"/>
                </a:solidFill>
              </a:rPr>
              <a:t>조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hlinkClick r:id="rId3"/>
            <a:extLst>
              <a:ext uri="{FF2B5EF4-FFF2-40B4-BE49-F238E27FC236}">
                <a16:creationId xmlns:a16="http://schemas.microsoft.com/office/drawing/2014/main" id="{B61A8365-8FC6-412F-A56A-7C4591D15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888" y="5191230"/>
            <a:ext cx="2088232" cy="626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6274" y="694541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b="1" spc="-150" dirty="0" smtClean="0">
                <a:solidFill>
                  <a:srgbClr val="C00000"/>
                </a:solidFill>
              </a:rPr>
              <a:t>BRAND</a:t>
            </a:r>
          </a:p>
          <a:p>
            <a:pPr marL="342900" indent="-342900">
              <a:buAutoNum type="arabicParenR"/>
            </a:pPr>
            <a:r>
              <a:rPr lang="en-US" altLang="ko-KR" b="1" spc="-150" dirty="0" smtClean="0"/>
              <a:t>CRM </a:t>
            </a:r>
            <a:r>
              <a:rPr lang="ko-KR" altLang="en-US" b="1" spc="-150" dirty="0" smtClean="0"/>
              <a:t>주요 요구사항</a:t>
            </a:r>
            <a:endParaRPr lang="ko-KR" altLang="en-US" b="1" spc="-150" dirty="0"/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2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-3.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요구사항 정의서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84619"/>
              </p:ext>
            </p:extLst>
          </p:nvPr>
        </p:nvGraphicFramePr>
        <p:xfrm>
          <a:off x="12360696" y="6748593"/>
          <a:ext cx="6696744" cy="1686024"/>
        </p:xfrm>
        <a:graphic>
          <a:graphicData uri="http://schemas.openxmlformats.org/drawingml/2006/table">
            <a:tbl>
              <a:tblPr/>
              <a:tblGrid>
                <a:gridCol w="758436">
                  <a:extLst>
                    <a:ext uri="{9D8B030D-6E8A-4147-A177-3AD203B41FA5}">
                      <a16:colId xmlns:a16="http://schemas.microsoft.com/office/drawing/2014/main" val="3196356407"/>
                    </a:ext>
                  </a:extLst>
                </a:gridCol>
                <a:gridCol w="2969154">
                  <a:extLst>
                    <a:ext uri="{9D8B030D-6E8A-4147-A177-3AD203B41FA5}">
                      <a16:colId xmlns:a16="http://schemas.microsoft.com/office/drawing/2014/main" val="3809453087"/>
                    </a:ext>
                  </a:extLst>
                </a:gridCol>
                <a:gridCol w="2969154">
                  <a:extLst>
                    <a:ext uri="{9D8B030D-6E8A-4147-A177-3AD203B41FA5}">
                      <a16:colId xmlns:a16="http://schemas.microsoft.com/office/drawing/2014/main" val="1722659818"/>
                    </a:ext>
                  </a:extLst>
                </a:gridCol>
              </a:tblGrid>
              <a:tr h="263441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구분</a:t>
                      </a:r>
                      <a:endParaRPr lang="ko-KR" sz="1000">
                        <a:solidFill>
                          <a:srgbClr val="66666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기능적 요구사항</a:t>
                      </a:r>
                      <a:endParaRPr lang="ko-KR" sz="1000" dirty="0">
                        <a:solidFill>
                          <a:srgbClr val="66666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비기능적 요구사항</a:t>
                      </a:r>
                      <a:endParaRPr lang="ko-KR" sz="1000" dirty="0">
                        <a:solidFill>
                          <a:srgbClr val="66666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060308"/>
                  </a:ext>
                </a:extLst>
              </a:tr>
              <a:tr h="579571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개념</a:t>
                      </a:r>
                      <a:endParaRPr lang="ko-KR" sz="1000">
                        <a:solidFill>
                          <a:srgbClr val="66666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시스템이 제공하는 기능, 서비스에 대한 요구사항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시스템이 수행하는 기능 이외의 사항,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시스템 구축에 대한 </a:t>
                      </a:r>
                      <a:r>
                        <a:rPr lang="ko-KR" sz="1000" dirty="0" err="1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제약사항에</a:t>
                      </a: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 관한 요구사항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026096"/>
                  </a:ext>
                </a:extLst>
              </a:tr>
              <a:tr h="579571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도출방법</a:t>
                      </a:r>
                      <a:endParaRPr lang="ko-KR" sz="1000">
                        <a:solidFill>
                          <a:srgbClr val="66666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특정 입력에 대해 시스템이 어떻게 반응 / 동작 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하는지 기술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시스템이 준수해야할 </a:t>
                      </a:r>
                      <a:r>
                        <a:rPr lang="ko-KR" sz="1000" dirty="0" err="1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제약조건과</a:t>
                      </a: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 품질 속성에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관련하여 시스템이 갖춰야할 사항 기술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78338"/>
                  </a:ext>
                </a:extLst>
              </a:tr>
              <a:tr h="263441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특성</a:t>
                      </a:r>
                      <a:endParaRPr lang="ko-KR" sz="1000">
                        <a:solidFill>
                          <a:srgbClr val="66666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>
                          <a:solidFill>
                            <a:srgbClr val="6164C6"/>
                          </a:solidFill>
                          <a:effectLst/>
                          <a:ea typeface="AppleSDGothicNeo"/>
                        </a:rPr>
                        <a:t>기능성, 완전성, 일관성</a:t>
                      </a:r>
                      <a:endParaRPr lang="ko-KR" sz="1000">
                        <a:solidFill>
                          <a:srgbClr val="6164C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 dirty="0">
                          <a:solidFill>
                            <a:srgbClr val="6164C6"/>
                          </a:solidFill>
                          <a:effectLst/>
                          <a:ea typeface="AppleSDGothicNeo"/>
                        </a:rPr>
                        <a:t>신뢰성, 사용성, 효율성, 유지보수성, </a:t>
                      </a:r>
                      <a:r>
                        <a:rPr lang="ko-KR" sz="1000" b="1" dirty="0" err="1">
                          <a:solidFill>
                            <a:srgbClr val="6164C6"/>
                          </a:solidFill>
                          <a:effectLst/>
                          <a:ea typeface="AppleSDGothicNeo"/>
                        </a:rPr>
                        <a:t>이식성</a:t>
                      </a:r>
                      <a:endParaRPr lang="ko-KR" sz="1000" dirty="0">
                        <a:solidFill>
                          <a:srgbClr val="6164C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28757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요구사항 파악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506749"/>
              </p:ext>
            </p:extLst>
          </p:nvPr>
        </p:nvGraphicFramePr>
        <p:xfrm>
          <a:off x="1150998" y="2267675"/>
          <a:ext cx="9985561" cy="41856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2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024">
                  <a:extLst>
                    <a:ext uri="{9D8B030D-6E8A-4147-A177-3AD203B41FA5}">
                      <a16:colId xmlns:a16="http://schemas.microsoft.com/office/drawing/2014/main" val="2516425886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738753133"/>
                    </a:ext>
                  </a:extLst>
                </a:gridCol>
                <a:gridCol w="2736303">
                  <a:extLst>
                    <a:ext uri="{9D8B030D-6E8A-4147-A177-3AD203B41FA5}">
                      <a16:colId xmlns:a16="http://schemas.microsoft.com/office/drawing/2014/main" val="2162554668"/>
                    </a:ext>
                  </a:extLst>
                </a:gridCol>
              </a:tblGrid>
              <a:tr h="2790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PAGE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업무명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요구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입력데이터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출력데이터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122602"/>
                  </a:ext>
                </a:extLst>
              </a:tr>
              <a:tr h="279044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Dashboard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당일 총 수강생 출석 수 통계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확인기능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AA001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출석한 수강생 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수료중인 수강생 수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당일 총 수강생 결석 수 통계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확인기능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AA002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결석한 수강생 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수료중인 수강생 수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67483757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당일 총 수강생 지각 수 통계 확인기능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AA003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지각한 수강생 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수료중인 수강생 수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19203844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당일 총 수강생 조퇴 수 통계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확인기능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AA004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조퇴한 수강생 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수료중인 수강생 수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51787182"/>
                  </a:ext>
                </a:extLst>
              </a:tr>
              <a:tr h="279044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현황 페이지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선택기능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AAA01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진행중인 반명 리스트 출력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61506144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리스트 조회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한 페이지 전부 해당 수강생 조회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AB002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리스트 출력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52985472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조회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AB003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정보 출력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80375110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수정 기능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정보 수정 가능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AB004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입력한 정보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정보 출력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2891281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삭제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AB005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99124109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입력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AB006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입력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정보 출력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73070604"/>
                  </a:ext>
                </a:extLst>
              </a:tr>
              <a:tr h="279044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반별 통계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반 당일 하루 수강생 출석률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확인기능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AC002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반 당일 수강생 출석률 통계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15319476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반 당일 하루 수강생 출석 수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확인기능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AC003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반 당일 하루 수강생 출석 수 통계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11281122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반 당일 출석한 수강생 리스트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AC004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반 당일 출석한 수강생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55152475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반 당일 평균 수강생 출석률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확인기능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AC005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반 당일 평균 수강생 출석률 통계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03654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87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6274" y="694541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b="1" spc="-150" dirty="0" smtClean="0">
                <a:solidFill>
                  <a:srgbClr val="C00000"/>
                </a:solidFill>
              </a:rPr>
              <a:t>BRAND</a:t>
            </a:r>
          </a:p>
          <a:p>
            <a:pPr marL="342900" indent="-342900">
              <a:buAutoNum type="arabicParenR"/>
            </a:pPr>
            <a:r>
              <a:rPr lang="en-US" altLang="ko-KR" b="1" spc="-150" dirty="0" smtClean="0"/>
              <a:t>CRM </a:t>
            </a:r>
            <a:r>
              <a:rPr lang="ko-KR" altLang="en-US" b="1" spc="-150" dirty="0" smtClean="0"/>
              <a:t>주요 요구사항</a:t>
            </a:r>
            <a:endParaRPr lang="ko-KR" altLang="en-US" b="1" spc="-150" dirty="0"/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2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-3.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요구사항 정의서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84619"/>
              </p:ext>
            </p:extLst>
          </p:nvPr>
        </p:nvGraphicFramePr>
        <p:xfrm>
          <a:off x="12360696" y="6748593"/>
          <a:ext cx="6696744" cy="1686024"/>
        </p:xfrm>
        <a:graphic>
          <a:graphicData uri="http://schemas.openxmlformats.org/drawingml/2006/table">
            <a:tbl>
              <a:tblPr/>
              <a:tblGrid>
                <a:gridCol w="758436">
                  <a:extLst>
                    <a:ext uri="{9D8B030D-6E8A-4147-A177-3AD203B41FA5}">
                      <a16:colId xmlns:a16="http://schemas.microsoft.com/office/drawing/2014/main" val="3196356407"/>
                    </a:ext>
                  </a:extLst>
                </a:gridCol>
                <a:gridCol w="2969154">
                  <a:extLst>
                    <a:ext uri="{9D8B030D-6E8A-4147-A177-3AD203B41FA5}">
                      <a16:colId xmlns:a16="http://schemas.microsoft.com/office/drawing/2014/main" val="3809453087"/>
                    </a:ext>
                  </a:extLst>
                </a:gridCol>
                <a:gridCol w="2969154">
                  <a:extLst>
                    <a:ext uri="{9D8B030D-6E8A-4147-A177-3AD203B41FA5}">
                      <a16:colId xmlns:a16="http://schemas.microsoft.com/office/drawing/2014/main" val="1722659818"/>
                    </a:ext>
                  </a:extLst>
                </a:gridCol>
              </a:tblGrid>
              <a:tr h="263441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구분</a:t>
                      </a:r>
                      <a:endParaRPr lang="ko-KR" sz="1000">
                        <a:solidFill>
                          <a:srgbClr val="66666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기능적 요구사항</a:t>
                      </a:r>
                      <a:endParaRPr lang="ko-KR" sz="1000" dirty="0">
                        <a:solidFill>
                          <a:srgbClr val="66666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비기능적 요구사항</a:t>
                      </a:r>
                      <a:endParaRPr lang="ko-KR" sz="1000" dirty="0">
                        <a:solidFill>
                          <a:srgbClr val="66666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060308"/>
                  </a:ext>
                </a:extLst>
              </a:tr>
              <a:tr h="579571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개념</a:t>
                      </a:r>
                      <a:endParaRPr lang="ko-KR" sz="1000">
                        <a:solidFill>
                          <a:srgbClr val="66666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시스템이 제공하는 기능, 서비스에 대한 요구사항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시스템이 수행하는 기능 이외의 사항,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시스템 구축에 대한 </a:t>
                      </a:r>
                      <a:r>
                        <a:rPr lang="ko-KR" sz="1000" dirty="0" err="1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제약사항에</a:t>
                      </a: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 관한 요구사항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026096"/>
                  </a:ext>
                </a:extLst>
              </a:tr>
              <a:tr h="579571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도출방법</a:t>
                      </a:r>
                      <a:endParaRPr lang="ko-KR" sz="1000">
                        <a:solidFill>
                          <a:srgbClr val="66666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특정 입력에 대해 시스템이 어떻게 반응 / 동작 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하는지 기술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시스템이 준수해야할 </a:t>
                      </a:r>
                      <a:r>
                        <a:rPr lang="ko-KR" sz="1000" dirty="0" err="1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제약조건과</a:t>
                      </a: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 품질 속성에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관련하여 시스템이 갖춰야할 사항 기술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78338"/>
                  </a:ext>
                </a:extLst>
              </a:tr>
              <a:tr h="263441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특성</a:t>
                      </a:r>
                      <a:endParaRPr lang="ko-KR" sz="1000">
                        <a:solidFill>
                          <a:srgbClr val="66666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>
                          <a:solidFill>
                            <a:srgbClr val="6164C6"/>
                          </a:solidFill>
                          <a:effectLst/>
                          <a:ea typeface="AppleSDGothicNeo"/>
                        </a:rPr>
                        <a:t>기능성, 완전성, 일관성</a:t>
                      </a:r>
                      <a:endParaRPr lang="ko-KR" sz="1000">
                        <a:solidFill>
                          <a:srgbClr val="6164C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 dirty="0">
                          <a:solidFill>
                            <a:srgbClr val="6164C6"/>
                          </a:solidFill>
                          <a:effectLst/>
                          <a:ea typeface="AppleSDGothicNeo"/>
                        </a:rPr>
                        <a:t>신뢰성, 사용성, 효율성, 유지보수성, </a:t>
                      </a:r>
                      <a:r>
                        <a:rPr lang="ko-KR" sz="1000" b="1" dirty="0" err="1">
                          <a:solidFill>
                            <a:srgbClr val="6164C6"/>
                          </a:solidFill>
                          <a:effectLst/>
                          <a:ea typeface="AppleSDGothicNeo"/>
                        </a:rPr>
                        <a:t>이식성</a:t>
                      </a:r>
                      <a:endParaRPr lang="ko-KR" sz="1000" dirty="0">
                        <a:solidFill>
                          <a:srgbClr val="6164C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28757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요구사항 파악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63889"/>
              </p:ext>
            </p:extLst>
          </p:nvPr>
        </p:nvGraphicFramePr>
        <p:xfrm>
          <a:off x="1150999" y="2267683"/>
          <a:ext cx="9826435" cy="30644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07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9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516425886"/>
                    </a:ext>
                  </a:extLst>
                </a:gridCol>
                <a:gridCol w="2510556">
                  <a:extLst>
                    <a:ext uri="{9D8B030D-6E8A-4147-A177-3AD203B41FA5}">
                      <a16:colId xmlns:a16="http://schemas.microsoft.com/office/drawing/2014/main" val="2738753133"/>
                    </a:ext>
                  </a:extLst>
                </a:gridCol>
                <a:gridCol w="2154854">
                  <a:extLst>
                    <a:ext uri="{9D8B030D-6E8A-4147-A177-3AD203B41FA5}">
                      <a16:colId xmlns:a16="http://schemas.microsoft.com/office/drawing/2014/main" val="2162554668"/>
                    </a:ext>
                  </a:extLst>
                </a:gridCol>
              </a:tblGrid>
              <a:tr h="192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PAGE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업무명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요구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입력데이터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출력데이터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122602"/>
                  </a:ext>
                </a:extLst>
              </a:tr>
              <a:tr h="192766">
                <a:tc rowSpan="8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마이페이지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입력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ABA01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관련 데이터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조회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조회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ABA02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조회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67483757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수정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ABA03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수정데이터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조회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19203844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삭제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ABA04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리스트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51787182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회원가입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ABB01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관련 데이터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조회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61506144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내 정보 조회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ABB02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조회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52985472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내 정보 수정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ABB03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수정데이터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조회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80375110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회원탈퇴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ABB04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로그인 페이지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2891281"/>
                  </a:ext>
                </a:extLst>
              </a:tr>
              <a:tr h="192766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반별 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좌석배치도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선택기능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AAA03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메뉴에서 관리자가 원하는 반 선택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99124109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반 좌석위치 조회기능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AD002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선택시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좌석배치도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조회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좌석 배치도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73070604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 클릭시 해당 수강생 데이터 조회기능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(MyPage)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AD003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좌석정보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조회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정보 조회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MyPage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15319476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 배치 수정기능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AD004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좌석정보 수정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좌석 배치도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11281122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좌석 수강생 삭제기능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AD005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좌석정보 삭제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좌석 배치도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55152475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좌석 수강생 입력기능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AD006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좌석정보 입력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좌석 배치도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03654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86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3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-1. Architecture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분석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773209"/>
              </p:ext>
            </p:extLst>
          </p:nvPr>
        </p:nvGraphicFramePr>
        <p:xfrm>
          <a:off x="1531254" y="1410127"/>
          <a:ext cx="4396844" cy="5181854"/>
        </p:xfrm>
        <a:graphic>
          <a:graphicData uri="http://schemas.openxmlformats.org/drawingml/2006/table">
            <a:tbl>
              <a:tblPr/>
              <a:tblGrid>
                <a:gridCol w="936103">
                  <a:extLst>
                    <a:ext uri="{9D8B030D-6E8A-4147-A177-3AD203B41FA5}">
                      <a16:colId xmlns:a16="http://schemas.microsoft.com/office/drawing/2014/main" val="2017932808"/>
                    </a:ext>
                  </a:extLst>
                </a:gridCol>
                <a:gridCol w="1612419">
                  <a:extLst>
                    <a:ext uri="{9D8B030D-6E8A-4147-A177-3AD203B41FA5}">
                      <a16:colId xmlns:a16="http://schemas.microsoft.com/office/drawing/2014/main" val="1386231383"/>
                    </a:ext>
                  </a:extLst>
                </a:gridCol>
                <a:gridCol w="1848322">
                  <a:extLst>
                    <a:ext uri="{9D8B030D-6E8A-4147-A177-3AD203B41FA5}">
                      <a16:colId xmlns:a16="http://schemas.microsoft.com/office/drawing/2014/main" val="1598865556"/>
                    </a:ext>
                  </a:extLst>
                </a:gridCol>
              </a:tblGrid>
              <a:tr h="2300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함초롬돋움" panose="020B0604000101010101" pitchFamily="50" charset="-127"/>
                        </a:rPr>
                        <a:t>구분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내용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Version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93254"/>
                  </a:ext>
                </a:extLst>
              </a:tr>
              <a:tr h="4022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OS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Windows10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21H2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738806"/>
                  </a:ext>
                </a:extLst>
              </a:tr>
              <a:tr h="40223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Language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HTML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569824"/>
                  </a:ext>
                </a:extLst>
              </a:tr>
              <a:tr h="402238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CSS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954371"/>
                  </a:ext>
                </a:extLst>
              </a:tr>
              <a:tr h="402238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Python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3.8.8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344884"/>
                  </a:ext>
                </a:extLst>
              </a:tr>
              <a:tr h="4022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IDE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Visual Studio Code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1.58.0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123617"/>
                  </a:ext>
                </a:extLst>
              </a:tr>
              <a:tr h="4022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Database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SQLite3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effectLst/>
                        </a:rPr>
                        <a:t>3.35.5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232454"/>
                  </a:ext>
                </a:extLst>
              </a:tr>
              <a:tr h="4022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Framework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Django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3.1.3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377480"/>
                  </a:ext>
                </a:extLst>
              </a:tr>
              <a:tr h="2551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Library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Leaflet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1.7.1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268849"/>
                  </a:ext>
                </a:extLst>
              </a:tr>
              <a:tr h="256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SCM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GitHub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err="1" smtClean="0">
                          <a:hlinkClick r:id="rId3"/>
                        </a:rPr>
                        <a:t>IIBlackCode</a:t>
                      </a:r>
                      <a:r>
                        <a:rPr lang="en-US" altLang="ko-KR" sz="1000" dirty="0" smtClean="0">
                          <a:hlinkClick r:id="rId3"/>
                        </a:rPr>
                        <a:t>/KFQ (github.com)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467981"/>
                  </a:ext>
                </a:extLst>
              </a:tr>
              <a:tr h="4524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Web </a:t>
                      </a: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Apps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PythonAnywhere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Plans &gt; Beginner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132011"/>
                  </a:ext>
                </a:extLst>
              </a:tr>
            </a:tbl>
          </a:graphicData>
        </a:graphic>
      </p:graphicFrame>
      <p:pic>
        <p:nvPicPr>
          <p:cNvPr id="28" name="Picture 4" descr="파이썬 – 코딩 테크닉 – gritmind &amp;amp; NLP">
            <a:extLst>
              <a:ext uri="{FF2B5EF4-FFF2-40B4-BE49-F238E27FC236}">
                <a16:creationId xmlns:a16="http://schemas.microsoft.com/office/drawing/2014/main" id="{EF48E4D0-1EF2-4CD9-9AF6-4B56541C6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921" y="3286491"/>
            <a:ext cx="1554054" cy="56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4" descr="Bootstrap] 3. Helper 클래스를 이용하여 텍스트 꾸며보기 - Steve&amp;#39;s Blog">
            <a:extLst>
              <a:ext uri="{FF2B5EF4-FFF2-40B4-BE49-F238E27FC236}">
                <a16:creationId xmlns:a16="http://schemas.microsoft.com/office/drawing/2014/main" id="{F6B71880-82D9-428D-9159-3C37774CD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4752" y="-322152"/>
            <a:ext cx="905366" cy="72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CSS 프로퍼티 선언 순서 | 수줍은 동그래 블로그">
            <a:extLst>
              <a:ext uri="{FF2B5EF4-FFF2-40B4-BE49-F238E27FC236}">
                <a16:creationId xmlns:a16="http://schemas.microsoft.com/office/drawing/2014/main" id="{8EB1DC0F-CBC7-4273-9A7E-00B443F7FF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09" t="23320" r="38849" b="26175"/>
          <a:stretch/>
        </p:blipFill>
        <p:spPr bwMode="auto">
          <a:xfrm>
            <a:off x="9253094" y="2349656"/>
            <a:ext cx="779217" cy="88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한눈에 보는 HTML 요소(Elements &amp;amp; Attributes) 총정리 | HEROPY">
            <a:extLst>
              <a:ext uri="{FF2B5EF4-FFF2-40B4-BE49-F238E27FC236}">
                <a16:creationId xmlns:a16="http://schemas.microsoft.com/office/drawing/2014/main" id="{7FEC1168-52E3-4DB0-8B61-7927DFAF1E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5" r="24341" b="-1075"/>
          <a:stretch/>
        </p:blipFill>
        <p:spPr bwMode="auto">
          <a:xfrm>
            <a:off x="8091891" y="2432669"/>
            <a:ext cx="745853" cy="72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React, Vue 개발자를 위한 VSCode Extension. VSCode를 사용하는 프런트엔드 개발자를 위한 Extension  추천 | by Violet Bora Lee | Medium | Medium">
            <a:extLst>
              <a:ext uri="{FF2B5EF4-FFF2-40B4-BE49-F238E27FC236}">
                <a16:creationId xmlns:a16="http://schemas.microsoft.com/office/drawing/2014/main" id="{D4FE1634-F451-4475-8445-A544A0B28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545" y="3229150"/>
            <a:ext cx="1729873" cy="86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1" name="Picture 21" descr="A Hands-On Tutorial of SQLite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467" y="3870436"/>
            <a:ext cx="1397016" cy="77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Leafle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921" y="4918520"/>
            <a:ext cx="1968888" cy="52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7" name="Picture 17" descr="News Room: PythonAnywher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438" y="5905202"/>
            <a:ext cx="3262313" cy="60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다시, 장고]Django - Intro">
            <a:extLst>
              <a:ext uri="{FF2B5EF4-FFF2-40B4-BE49-F238E27FC236}">
                <a16:creationId xmlns:a16="http://schemas.microsoft.com/office/drawing/2014/main" id="{57EE5B99-5DA9-41A1-A99B-9611EBBBD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703" y="4324492"/>
            <a:ext cx="1305556" cy="59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3" name="Picture 23" descr="Windows 10 - Logos, brands and logotype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429" y="1778714"/>
            <a:ext cx="2459310" cy="4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5" name="Picture 25" descr="GitHub logo 2013.sv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796" y="5394697"/>
            <a:ext cx="1239717" cy="33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61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rgbClr val="C00000"/>
                </a:solidFill>
              </a:rPr>
              <a:t>1)  </a:t>
            </a:r>
            <a:r>
              <a:rPr lang="ko-KR" altLang="en-US" b="1" spc="-150" dirty="0" smtClean="0">
                <a:solidFill>
                  <a:srgbClr val="C00000"/>
                </a:solidFill>
              </a:rPr>
              <a:t>아래처럼 </a:t>
            </a:r>
            <a:r>
              <a:rPr lang="en-US" altLang="ko-KR" b="1" spc="-150" dirty="0" smtClean="0">
                <a:solidFill>
                  <a:srgbClr val="C00000"/>
                </a:solidFill>
              </a:rPr>
              <a:t>BRAND CRM </a:t>
            </a:r>
            <a:r>
              <a:rPr lang="ko-KR" altLang="en-US" b="1" spc="-150" dirty="0" smtClean="0">
                <a:solidFill>
                  <a:srgbClr val="C00000"/>
                </a:solidFill>
              </a:rPr>
              <a:t>만들기</a:t>
            </a:r>
            <a:endParaRPr lang="ko-KR" altLang="en-US" b="1" spc="-15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3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-2. Website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구조도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분석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430" y="2725476"/>
            <a:ext cx="8068775" cy="331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7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en-US" altLang="ko-KR" b="1" spc="-150" dirty="0" smtClean="0"/>
              <a:t>Dashboard</a:t>
            </a:r>
            <a:endParaRPr lang="ko-KR" altLang="en-US" b="1" spc="-150" dirty="0"/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3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-3. Page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단위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UI/UX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분석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8" y="2046989"/>
            <a:ext cx="5295732" cy="292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6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</a:t>
            </a:r>
            <a:r>
              <a:rPr lang="en-US" altLang="ko-KR" b="1" spc="-150" dirty="0" smtClean="0"/>
              <a:t>) </a:t>
            </a:r>
            <a:r>
              <a:rPr lang="en-US" altLang="ko-KR" b="1" spc="-150" dirty="0" err="1" smtClean="0"/>
              <a:t>Mypage</a:t>
            </a:r>
            <a:endParaRPr lang="ko-KR" altLang="en-US" b="1" spc="-150" dirty="0"/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3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-3. Page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단위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UI/UX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분석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1865728"/>
            <a:ext cx="6638590" cy="457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</a:t>
            </a:r>
            <a:r>
              <a:rPr lang="en-US" altLang="ko-KR" b="1" spc="-150" dirty="0" smtClean="0"/>
              <a:t>) </a:t>
            </a:r>
            <a:r>
              <a:rPr lang="ko-KR" altLang="en-US" b="1" spc="-150" dirty="0" smtClean="0"/>
              <a:t>수강생 현황</a:t>
            </a:r>
            <a:endParaRPr lang="ko-KR" altLang="en-US" b="1" spc="-150" dirty="0"/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3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-3. Page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단위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UI/UX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분석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028" y="1972708"/>
            <a:ext cx="4729833" cy="426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7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</a:t>
            </a:r>
            <a:r>
              <a:rPr lang="en-US" altLang="ko-KR" b="1" spc="-150" dirty="0" smtClean="0"/>
              <a:t>) </a:t>
            </a:r>
            <a:r>
              <a:rPr lang="ko-KR" altLang="en-US" b="1" spc="-150" dirty="0" smtClean="0"/>
              <a:t>자리 배치도</a:t>
            </a:r>
            <a:endParaRPr lang="ko-KR" altLang="en-US" b="1" spc="-150" dirty="0"/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3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-3. Page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단위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UI/UX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분석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618" y="2097109"/>
            <a:ext cx="5847685" cy="396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2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rgbClr val="C00000"/>
                </a:solidFill>
              </a:rPr>
              <a:t>1</a:t>
            </a:r>
            <a:r>
              <a:rPr lang="en-US" altLang="ko-KR" b="1" spc="-150" dirty="0" smtClean="0">
                <a:solidFill>
                  <a:srgbClr val="C00000"/>
                </a:solidFill>
              </a:rPr>
              <a:t>) DB</a:t>
            </a:r>
            <a:r>
              <a:rPr lang="ko-KR" altLang="en-US" b="1" spc="-150" dirty="0" smtClean="0">
                <a:solidFill>
                  <a:srgbClr val="C00000"/>
                </a:solidFill>
              </a:rPr>
              <a:t>랑 맞는지 확인 후 </a:t>
            </a:r>
            <a:r>
              <a:rPr lang="en-US" altLang="ko-KR" b="1" spc="-150" dirty="0" smtClean="0">
                <a:solidFill>
                  <a:srgbClr val="C00000"/>
                </a:solidFill>
              </a:rPr>
              <a:t>ERD </a:t>
            </a:r>
            <a:r>
              <a:rPr lang="ko-KR" altLang="en-US" b="1" spc="-150" dirty="0" smtClean="0">
                <a:solidFill>
                  <a:srgbClr val="C00000"/>
                </a:solidFill>
              </a:rPr>
              <a:t>내용 수정</a:t>
            </a:r>
            <a:endParaRPr lang="ko-KR" altLang="en-US" b="1" spc="-15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4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-3.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ERD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분석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019" y="2095973"/>
            <a:ext cx="8688288" cy="406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5-1. Sign-in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&amp; Sign-up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구현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04958" y="2080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구현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F3409B86-6C11-422C-B59C-C8A50C39B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265"/>
          <a:stretch/>
        </p:blipFill>
        <p:spPr>
          <a:xfrm>
            <a:off x="1018069" y="1976962"/>
            <a:ext cx="5077931" cy="93388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9B7FC20-C335-4170-8CBF-A2706415E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891" y="3107820"/>
            <a:ext cx="4022021" cy="278302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B833392-AC5F-4EE2-A9CB-BC5D48FDE15F}"/>
              </a:ext>
            </a:extLst>
          </p:cNvPr>
          <p:cNvSpPr txBox="1"/>
          <p:nvPr/>
        </p:nvSpPr>
        <p:spPr>
          <a:xfrm>
            <a:off x="6193598" y="2058424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서버에서 받아온 값</a:t>
            </a:r>
            <a:r>
              <a:rPr lang="en-US" altLang="ko-KR" sz="1200" dirty="0"/>
              <a:t>(Data)</a:t>
            </a:r>
            <a:r>
              <a:rPr lang="ko-KR" altLang="en-US" sz="1200" dirty="0"/>
              <a:t>들을 모델로 만들어진 테이블에 저장한다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if </a:t>
            </a:r>
            <a:r>
              <a:rPr lang="ko-KR" altLang="en-US" sz="1200" dirty="0"/>
              <a:t>문을 사용하여 필수 입력사항을 입력하지 않을 시 경고 메시지를 남겨준다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647B4020-CEDC-467A-AA8A-8CA7071408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12" b="3650"/>
          <a:stretch/>
        </p:blipFill>
        <p:spPr>
          <a:xfrm>
            <a:off x="6413960" y="3107821"/>
            <a:ext cx="4040172" cy="278302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BEA330F-7CEF-443D-8AC3-A5D08707FBE5}"/>
              </a:ext>
            </a:extLst>
          </p:cNvPr>
          <p:cNvSpPr txBox="1"/>
          <p:nvPr/>
        </p:nvSpPr>
        <p:spPr>
          <a:xfrm>
            <a:off x="2721614" y="294684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Sign-in </a:t>
            </a:r>
            <a:r>
              <a:rPr lang="ko-KR" altLang="en-US" sz="1200" dirty="0"/>
              <a:t>페이지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05DA9E-D370-43BC-91C0-5F8F3F279360}"/>
              </a:ext>
            </a:extLst>
          </p:cNvPr>
          <p:cNvSpPr txBox="1"/>
          <p:nvPr/>
        </p:nvSpPr>
        <p:spPr>
          <a:xfrm>
            <a:off x="2684025" y="6012392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Sign-up </a:t>
            </a:r>
            <a:r>
              <a:rPr lang="ko-KR" altLang="en-US" sz="1200" dirty="0"/>
              <a:t>페이지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7538-23D3-4617-A35F-A15044399478}"/>
              </a:ext>
            </a:extLst>
          </p:cNvPr>
          <p:cNvSpPr txBox="1"/>
          <p:nvPr/>
        </p:nvSpPr>
        <p:spPr>
          <a:xfrm>
            <a:off x="7705766" y="6034863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Sign-up </a:t>
            </a:r>
            <a:r>
              <a:rPr lang="ko-KR" altLang="en-US" sz="1200" dirty="0"/>
              <a:t>페이지 </a:t>
            </a:r>
            <a:r>
              <a:rPr lang="en-US" altLang="ko-KR" sz="1200" dirty="0"/>
              <a:t> </a:t>
            </a:r>
            <a:r>
              <a:rPr lang="ko-KR" altLang="en-US" sz="1200" dirty="0"/>
              <a:t>경고 문구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36083D8-4167-443A-BE10-2C2198FF4D35}"/>
              </a:ext>
            </a:extLst>
          </p:cNvPr>
          <p:cNvSpPr/>
          <p:nvPr/>
        </p:nvSpPr>
        <p:spPr>
          <a:xfrm>
            <a:off x="1252913" y="3579022"/>
            <a:ext cx="3974563" cy="1362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4086A2-BA4D-4307-A05D-10546B799783}"/>
              </a:ext>
            </a:extLst>
          </p:cNvPr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</a:t>
            </a:r>
            <a:r>
              <a:rPr lang="en-US" altLang="ko-KR" sz="1800" b="1" spc="-150" dirty="0">
                <a:latin typeface="+mj-ea"/>
              </a:rPr>
              <a:t>Sign-in</a:t>
            </a:r>
            <a:r>
              <a:rPr lang="ko-KR" altLang="en-US" sz="1800" b="1" spc="-150" dirty="0">
                <a:latin typeface="+mj-ea"/>
              </a:rPr>
              <a:t> </a:t>
            </a:r>
            <a:r>
              <a:rPr lang="en-US" altLang="ko-KR" sz="1800" b="1" spc="-150" dirty="0">
                <a:latin typeface="+mj-ea"/>
              </a:rPr>
              <a:t>&amp; Sign-up </a:t>
            </a:r>
            <a:r>
              <a:rPr lang="ko-KR" altLang="en-US" sz="1800" b="1" dirty="0"/>
              <a:t>에서 받은 개인의 정보 </a:t>
            </a:r>
            <a:r>
              <a:rPr lang="en-US" altLang="ko-KR" b="1" dirty="0"/>
              <a:t>DB</a:t>
            </a:r>
            <a:r>
              <a:rPr lang="ko-KR" altLang="en-US" b="1" dirty="0"/>
              <a:t>에 저장</a:t>
            </a:r>
            <a:r>
              <a:rPr lang="en-US" altLang="ko-KR" sz="1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149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647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1847528" y="548681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8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052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719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447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176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904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31704" y="2843644"/>
            <a:ext cx="179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요구사항 파악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47728" y="3429001"/>
            <a:ext cx="1368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Brainstorming</a:t>
            </a:r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Web Service Scenario</a:t>
            </a: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r>
              <a:rPr lang="ko-KR" altLang="en-US" sz="1200" b="1" spc="-150" dirty="0" smtClean="0"/>
              <a:t>요구사항 </a:t>
            </a:r>
            <a:r>
              <a:rPr lang="ko-KR" altLang="en-US" sz="1200" b="1" spc="-150" dirty="0" smtClean="0"/>
              <a:t>정의서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</p:txBody>
      </p:sp>
      <p:sp>
        <p:nvSpPr>
          <p:cNvPr id="19" name="직사각형 18"/>
          <p:cNvSpPr/>
          <p:nvPr/>
        </p:nvSpPr>
        <p:spPr>
          <a:xfrm>
            <a:off x="5375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7104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8832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1919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5375920" y="3429001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Architecture</a:t>
            </a:r>
          </a:p>
          <a:p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Website </a:t>
            </a:r>
            <a:r>
              <a:rPr lang="ko-KR" altLang="en-US" sz="1200" b="1" spc="-150" dirty="0" smtClean="0"/>
              <a:t>구조도</a:t>
            </a: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Page </a:t>
            </a:r>
            <a:r>
              <a:rPr lang="ko-KR" altLang="en-US" sz="1200" b="1" spc="-150" dirty="0" smtClean="0"/>
              <a:t>단위 </a:t>
            </a:r>
            <a:r>
              <a:rPr lang="en-US" altLang="ko-KR" sz="1200" b="1" spc="-150" dirty="0" smtClean="0"/>
              <a:t>UI/UX</a:t>
            </a:r>
          </a:p>
          <a:p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endParaRPr lang="ko-KR" altLang="en-US" sz="1200" b="1" spc="-150" dirty="0"/>
          </a:p>
        </p:txBody>
      </p:sp>
      <p:sp>
        <p:nvSpPr>
          <p:cNvPr id="24" name="TextBox 23"/>
          <p:cNvSpPr txBox="1"/>
          <p:nvPr/>
        </p:nvSpPr>
        <p:spPr>
          <a:xfrm>
            <a:off x="7104112" y="3429001"/>
            <a:ext cx="1368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Class Diagram</a:t>
            </a:r>
          </a:p>
          <a:p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Sequence Diagram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ERD(</a:t>
            </a:r>
            <a:r>
              <a:rPr lang="en-US" altLang="ko-KR" sz="1200" b="1" spc="-150" dirty="0" err="1" smtClean="0"/>
              <a:t>DataBase</a:t>
            </a:r>
            <a:r>
              <a:rPr lang="en-US" altLang="ko-KR" sz="1200" b="1" spc="-150" dirty="0" smtClean="0"/>
              <a:t>)</a:t>
            </a:r>
          </a:p>
          <a:p>
            <a:endParaRPr lang="ko-KR" altLang="en-US" sz="1200" b="1" spc="-150" dirty="0"/>
          </a:p>
        </p:txBody>
      </p:sp>
      <p:sp>
        <p:nvSpPr>
          <p:cNvPr id="25" name="TextBox 24"/>
          <p:cNvSpPr txBox="1"/>
          <p:nvPr/>
        </p:nvSpPr>
        <p:spPr>
          <a:xfrm>
            <a:off x="8832304" y="3429001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BRAND </a:t>
            </a:r>
            <a:r>
              <a:rPr lang="ko-KR" altLang="en-US" sz="1200" b="1" spc="-150" dirty="0" smtClean="0"/>
              <a:t>소개</a:t>
            </a:r>
            <a:endParaRPr lang="ko-KR" altLang="en-US" sz="1200" b="1" spc="-150" dirty="0"/>
          </a:p>
          <a:p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CRM</a:t>
            </a:r>
            <a:r>
              <a:rPr lang="ko-KR" altLang="en-US" sz="1200" b="1" spc="-150" dirty="0"/>
              <a:t> </a:t>
            </a:r>
            <a:r>
              <a:rPr lang="ko-KR" altLang="en-US" sz="1200" b="1" spc="-150" dirty="0" smtClean="0"/>
              <a:t>기능</a:t>
            </a: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 smtClean="0"/>
              <a:t>보완점</a:t>
            </a:r>
            <a:endParaRPr lang="en-US" altLang="ko-KR" sz="1200" b="1" spc="-15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919536" y="3429001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dirty="0" smtClean="0"/>
              <a:t>주제</a:t>
            </a:r>
            <a:endParaRPr lang="en-US" altLang="ko-KR" sz="1200" b="1" spc="-150" dirty="0" smtClean="0"/>
          </a:p>
          <a:p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 smtClean="0"/>
              <a:t>핵심기능</a:t>
            </a: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 smtClean="0"/>
              <a:t>개발 방법론</a:t>
            </a:r>
            <a:endParaRPr lang="en-US" altLang="ko-KR" sz="1200" b="1" spc="-150" dirty="0" smtClean="0"/>
          </a:p>
          <a:p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Gantt Chart</a:t>
            </a:r>
          </a:p>
          <a:p>
            <a:endParaRPr lang="ko-KR" altLang="en-US" sz="1200" b="1" spc="-150" dirty="0"/>
          </a:p>
        </p:txBody>
      </p:sp>
      <p:sp>
        <p:nvSpPr>
          <p:cNvPr id="27" name="TextBox 26"/>
          <p:cNvSpPr txBox="1"/>
          <p:nvPr/>
        </p:nvSpPr>
        <p:spPr>
          <a:xfrm>
            <a:off x="5303912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분석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60096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설계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44272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구현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39816" y="5922422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r>
              <a:rPr lang="ko-KR" altLang="en-US" b="1" dirty="0" smtClean="0">
                <a:solidFill>
                  <a:schemeClr val="bg1"/>
                </a:solidFill>
              </a:rPr>
              <a:t>조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(</a:t>
            </a:r>
            <a:r>
              <a:rPr lang="ko-KR" altLang="en-US" sz="1050" dirty="0">
                <a:solidFill>
                  <a:schemeClr val="bg1"/>
                </a:solidFill>
              </a:rPr>
              <a:t>여기에 로고를 넣어주세요</a:t>
            </a:r>
            <a:r>
              <a:rPr lang="en-US" altLang="ko-KR" sz="1050" dirty="0">
                <a:solidFill>
                  <a:schemeClr val="bg1"/>
                </a:solidFill>
              </a:rPr>
              <a:t>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08358" y="2852936"/>
            <a:ext cx="179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프로젝트 개요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51384" y="671285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5-2.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비밀번호 찾기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04958" y="2080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구현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F3409B86-6C11-422C-B59C-C8A50C39B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265"/>
          <a:stretch/>
        </p:blipFill>
        <p:spPr>
          <a:xfrm>
            <a:off x="1018069" y="1976962"/>
            <a:ext cx="5077931" cy="93388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B833392-AC5F-4EE2-A9CB-BC5D48FDE15F}"/>
              </a:ext>
            </a:extLst>
          </p:cNvPr>
          <p:cNvSpPr txBox="1"/>
          <p:nvPr/>
        </p:nvSpPr>
        <p:spPr>
          <a:xfrm>
            <a:off x="6265059" y="2262063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회원 가입시 입력한 필수사항과 일치하는 값을 입력할 시 </a:t>
            </a:r>
            <a:r>
              <a:rPr lang="en-US" altLang="ko-KR" sz="1200" dirty="0"/>
              <a:t>DB</a:t>
            </a:r>
            <a:r>
              <a:rPr lang="ko-KR" altLang="en-US" sz="1200" dirty="0"/>
              <a:t>에서 비밀번호를 가져와 알려주는 구조이다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BEA330F-7CEF-443D-8AC3-A5D08707FBE5}"/>
              </a:ext>
            </a:extLst>
          </p:cNvPr>
          <p:cNvSpPr txBox="1"/>
          <p:nvPr/>
        </p:nvSpPr>
        <p:spPr>
          <a:xfrm>
            <a:off x="2608607" y="2903727"/>
            <a:ext cx="2510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Sign-in </a:t>
            </a:r>
            <a:r>
              <a:rPr lang="ko-KR" altLang="en-US" sz="1200" dirty="0"/>
              <a:t>페이지 비밀번호 찾기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05DA9E-D370-43BC-91C0-5F8F3F279360}"/>
              </a:ext>
            </a:extLst>
          </p:cNvPr>
          <p:cNvSpPr txBox="1"/>
          <p:nvPr/>
        </p:nvSpPr>
        <p:spPr>
          <a:xfrm>
            <a:off x="2180662" y="6007496"/>
            <a:ext cx="1899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 찾기 페이지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4086A2-BA4D-4307-A05D-10546B799783}"/>
              </a:ext>
            </a:extLst>
          </p:cNvPr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</a:t>
            </a:r>
            <a:r>
              <a:rPr lang="en-US" altLang="ko-KR" sz="1800" b="1" spc="-150" dirty="0">
                <a:latin typeface="+mj-ea"/>
              </a:rPr>
              <a:t>Sign-up </a:t>
            </a:r>
            <a:r>
              <a:rPr lang="ko-KR" altLang="en-US" sz="1800" b="1" dirty="0"/>
              <a:t>에서 받은 개인의 정보 </a:t>
            </a:r>
            <a:r>
              <a:rPr lang="ko-KR" altLang="en-US" b="1" spc="-150" dirty="0"/>
              <a:t>일치하는 </a:t>
            </a:r>
            <a:r>
              <a:rPr lang="en-US" altLang="ko-KR" b="1" spc="-150" dirty="0"/>
              <a:t>DB</a:t>
            </a:r>
            <a:r>
              <a:rPr lang="ko-KR" altLang="en-US" b="1" spc="-150" dirty="0"/>
              <a:t>에서 비밀번호를 찾아온다</a:t>
            </a:r>
            <a:r>
              <a:rPr lang="en-US" altLang="ko-KR" b="1" spc="-150"/>
              <a:t>.</a:t>
            </a:r>
            <a:endParaRPr lang="en-US" altLang="ko-KR" sz="1800" b="1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56DD622-EB8A-4F67-9ED5-47914A5737B8}"/>
              </a:ext>
            </a:extLst>
          </p:cNvPr>
          <p:cNvCxnSpPr>
            <a:cxnSpLocks/>
          </p:cNvCxnSpPr>
          <p:nvPr/>
        </p:nvCxnSpPr>
        <p:spPr>
          <a:xfrm>
            <a:off x="3359696" y="2440344"/>
            <a:ext cx="5040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A833C0D2-DEF7-4A6A-898A-F55C13541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541" y="3189317"/>
            <a:ext cx="3448050" cy="2695575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336083D8-4167-443A-BE10-2C2198FF4D35}"/>
              </a:ext>
            </a:extLst>
          </p:cNvPr>
          <p:cNvSpPr/>
          <p:nvPr/>
        </p:nvSpPr>
        <p:spPr>
          <a:xfrm>
            <a:off x="1487488" y="3346451"/>
            <a:ext cx="3168352" cy="2522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4F5C4BB0-A868-4B17-8069-EE2613C51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6698" y="3260408"/>
            <a:ext cx="2942700" cy="2747088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57E16199-A3AA-466B-B179-670791B42FDC}"/>
              </a:ext>
            </a:extLst>
          </p:cNvPr>
          <p:cNvSpPr/>
          <p:nvPr/>
        </p:nvSpPr>
        <p:spPr>
          <a:xfrm>
            <a:off x="5634533" y="3635322"/>
            <a:ext cx="1719808" cy="362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7E8BCD5-F399-46D9-AAB3-4286A68FB5C7}"/>
              </a:ext>
            </a:extLst>
          </p:cNvPr>
          <p:cNvSpPr txBox="1"/>
          <p:nvPr/>
        </p:nvSpPr>
        <p:spPr>
          <a:xfrm>
            <a:off x="7999398" y="4365104"/>
            <a:ext cx="3521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저장된 </a:t>
            </a:r>
            <a:r>
              <a:rPr lang="en-US" altLang="ko-KR" sz="1200" dirty="0"/>
              <a:t>DB</a:t>
            </a:r>
            <a:r>
              <a:rPr lang="ko-KR" altLang="en-US" sz="1200" dirty="0"/>
              <a:t>를 활용하는 방식으로 비밀번호를 찾았다</a:t>
            </a:r>
            <a:r>
              <a:rPr lang="en-US" altLang="ko-KR" sz="1200" dirty="0"/>
              <a:t>. </a:t>
            </a:r>
            <a:r>
              <a:rPr lang="ko-KR" altLang="en-US" sz="1200" dirty="0"/>
              <a:t>차후에</a:t>
            </a:r>
            <a:r>
              <a:rPr lang="en-US" altLang="ko-KR" sz="1200" dirty="0"/>
              <a:t> </a:t>
            </a:r>
            <a:r>
              <a:rPr lang="ko-KR" altLang="en-US" sz="1200" dirty="0"/>
              <a:t>개인의 이메일에 인증번호를 보내 비밀번호를 찾는 방식을 구현할 것을 계획하는 것도 가능할 것이며 정보 보안에 확실 할 것이다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7301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04958" y="2080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F6DF7F-A451-411E-9C81-1DEBA95BA58C}"/>
              </a:ext>
            </a:extLst>
          </p:cNvPr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5-3. </a:t>
            </a:r>
            <a:r>
              <a:rPr lang="en-US" altLang="ko-KR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MyPage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(Profile)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8D45197-01B6-4583-9C8C-E44E06B3EBE8}"/>
              </a:ext>
            </a:extLst>
          </p:cNvPr>
          <p:cNvSpPr txBox="1"/>
          <p:nvPr/>
        </p:nvSpPr>
        <p:spPr>
          <a:xfrm>
            <a:off x="6854785" y="2128829"/>
            <a:ext cx="3960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/>
              <a:t>로그인 시 입력된 이메일을 세션에 </a:t>
            </a:r>
            <a:r>
              <a:rPr lang="ko-KR" altLang="en-US" sz="1200" dirty="0" err="1"/>
              <a:t>저장해둔다</a:t>
            </a:r>
            <a:r>
              <a:rPr lang="en-US" altLang="ko-KR" sz="1200" dirty="0"/>
              <a:t>. 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E99CAE7-83C6-4ABE-BC7E-D4D177B9BC6D}"/>
              </a:ext>
            </a:extLst>
          </p:cNvPr>
          <p:cNvGrpSpPr/>
          <p:nvPr/>
        </p:nvGrpSpPr>
        <p:grpSpPr>
          <a:xfrm>
            <a:off x="967630" y="2960979"/>
            <a:ext cx="5796864" cy="2997499"/>
            <a:chOff x="1002743" y="1754416"/>
            <a:chExt cx="6412770" cy="3599071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290C3EB2-B730-4A27-8450-45A967DA7752}"/>
                </a:ext>
              </a:extLst>
            </p:cNvPr>
            <p:cNvGrpSpPr/>
            <p:nvPr/>
          </p:nvGrpSpPr>
          <p:grpSpPr>
            <a:xfrm>
              <a:off x="1002743" y="1754416"/>
              <a:ext cx="6412770" cy="3114888"/>
              <a:chOff x="1002743" y="1754416"/>
              <a:chExt cx="6412770" cy="3114888"/>
            </a:xfrm>
          </p:grpSpPr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B2CBAC04-3D7B-4F31-B8CE-EAE73A190A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2743" y="1754416"/>
                <a:ext cx="6412770" cy="3114888"/>
              </a:xfrm>
              <a:prstGeom prst="rect">
                <a:avLst/>
              </a:prstGeom>
            </p:spPr>
          </p:pic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9776A1F4-F373-4978-B418-40BDC8E81385}"/>
                  </a:ext>
                </a:extLst>
              </p:cNvPr>
              <p:cNvSpPr/>
              <p:nvPr/>
            </p:nvSpPr>
            <p:spPr>
              <a:xfrm>
                <a:off x="1041849" y="1988840"/>
                <a:ext cx="1512168" cy="20882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E3C4461-F0E4-4169-A958-85646CDA5369}"/>
                </a:ext>
              </a:extLst>
            </p:cNvPr>
            <p:cNvSpPr txBox="1"/>
            <p:nvPr/>
          </p:nvSpPr>
          <p:spPr>
            <a:xfrm>
              <a:off x="3359695" y="5020897"/>
              <a:ext cx="1805336" cy="332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MyPage</a:t>
              </a:r>
              <a:r>
                <a:rPr lang="ko-KR" altLang="en-US" sz="1200" dirty="0"/>
                <a:t>의 </a:t>
              </a:r>
              <a:r>
                <a:rPr lang="en-US" altLang="ko-KR" sz="1200" dirty="0"/>
                <a:t>Profile</a:t>
              </a:r>
              <a:endParaRPr lang="ko-KR" altLang="en-US" sz="1200" dirty="0"/>
            </a:p>
          </p:txBody>
        </p:sp>
      </p:grpSp>
      <p:pic>
        <p:nvPicPr>
          <p:cNvPr id="70" name="그림 69">
            <a:extLst>
              <a:ext uri="{FF2B5EF4-FFF2-40B4-BE49-F238E27FC236}">
                <a16:creationId xmlns:a16="http://schemas.microsoft.com/office/drawing/2014/main" id="{3164FDED-199E-40BA-B532-A4F5D679D7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7334"/>
          <a:stretch/>
        </p:blipFill>
        <p:spPr>
          <a:xfrm>
            <a:off x="1001372" y="1973089"/>
            <a:ext cx="5077931" cy="533148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3EB2A666-E5A9-4A9F-B844-1472DCD8FC37}"/>
              </a:ext>
            </a:extLst>
          </p:cNvPr>
          <p:cNvSpPr/>
          <p:nvPr/>
        </p:nvSpPr>
        <p:spPr>
          <a:xfrm>
            <a:off x="1325544" y="2032601"/>
            <a:ext cx="4429585" cy="142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CC2B8B8-74B3-402F-95A4-C1FBC14217B8}"/>
              </a:ext>
            </a:extLst>
          </p:cNvPr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</a:t>
            </a:r>
            <a:r>
              <a:rPr lang="en-US" altLang="ko-KR" sz="1800" b="1" dirty="0" err="1"/>
              <a:t>MyPage</a:t>
            </a:r>
            <a:r>
              <a:rPr lang="ko-KR" altLang="en-US" sz="1800" b="1" dirty="0"/>
              <a:t>의 </a:t>
            </a:r>
            <a:r>
              <a:rPr lang="en-US" altLang="ko-KR" sz="1800" b="1" dirty="0"/>
              <a:t>Profile</a:t>
            </a:r>
            <a:r>
              <a:rPr lang="ko-KR" altLang="en-US" sz="1800" b="1" dirty="0"/>
              <a:t>에서는 </a:t>
            </a:r>
            <a:r>
              <a:rPr lang="en-US" altLang="ko-KR" sz="1800" b="1" dirty="0"/>
              <a:t>Sign-up</a:t>
            </a:r>
            <a:r>
              <a:rPr lang="ko-KR" altLang="en-US" sz="1800" b="1" dirty="0"/>
              <a:t>에서 받은 개인의 정보를 활용</a:t>
            </a:r>
            <a:r>
              <a:rPr lang="en-US" altLang="ko-KR" sz="1800" b="1" dirty="0"/>
              <a:t>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D7ED64-4C2F-406D-8249-C4D79642368A}"/>
              </a:ext>
            </a:extLst>
          </p:cNvPr>
          <p:cNvSpPr txBox="1"/>
          <p:nvPr/>
        </p:nvSpPr>
        <p:spPr>
          <a:xfrm>
            <a:off x="2721614" y="2565749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Sign-in </a:t>
            </a:r>
            <a:r>
              <a:rPr lang="ko-KR" altLang="en-US" sz="1200" dirty="0"/>
              <a:t>페이지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C0C4FB-0F3F-4950-817F-0AB3B0485AF6}"/>
              </a:ext>
            </a:extLst>
          </p:cNvPr>
          <p:cNvSpPr txBox="1"/>
          <p:nvPr/>
        </p:nvSpPr>
        <p:spPr>
          <a:xfrm>
            <a:off x="6823419" y="3794982"/>
            <a:ext cx="4084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세션에 존재하는 이메일과 </a:t>
            </a:r>
            <a:r>
              <a:rPr lang="en-US" altLang="ko-KR" sz="1200" dirty="0"/>
              <a:t>DB</a:t>
            </a:r>
            <a:r>
              <a:rPr lang="ko-KR" altLang="en-US" sz="1200" dirty="0"/>
              <a:t>에 존재하는 이메일의 행에 속해 있는 정보를 불러와 </a:t>
            </a:r>
            <a:r>
              <a:rPr lang="en-US" altLang="ko-KR" sz="1200" dirty="0"/>
              <a:t>Profile</a:t>
            </a:r>
            <a:r>
              <a:rPr lang="ko-KR" altLang="en-US" sz="1200" dirty="0"/>
              <a:t>에 표시한다</a:t>
            </a:r>
            <a:r>
              <a:rPr lang="en-US" altLang="ko-KR" sz="1200" dirty="0"/>
              <a:t>.</a:t>
            </a:r>
            <a:endParaRPr lang="en-US" altLang="ko-KR" sz="1200" kern="0" spc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9366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구현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C43603E-7C75-4792-9FF3-75CF4FD91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76" y="1833780"/>
            <a:ext cx="5400600" cy="1705453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40344F6C-C5F6-430C-B5EC-C0D8C0A28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348" y="3443196"/>
            <a:ext cx="5400600" cy="133846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7CAEA8DE-E1E1-4B5A-809B-6D4A01832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92" y="4743253"/>
            <a:ext cx="5427912" cy="1566067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CF6DF7F-A451-411E-9C81-1DEBA95BA58C}"/>
              </a:ext>
            </a:extLst>
          </p:cNvPr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5-4. </a:t>
            </a:r>
            <a:r>
              <a:rPr lang="en-US" altLang="ko-KR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MyPage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(Settings)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875396-F596-44DA-A29F-310DBBCDF9F4}"/>
              </a:ext>
            </a:extLst>
          </p:cNvPr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</a:t>
            </a:r>
            <a:r>
              <a:rPr lang="en-US" altLang="ko-KR" sz="1800" b="1" dirty="0"/>
              <a:t>Settings </a:t>
            </a:r>
            <a:r>
              <a:rPr lang="ko-KR" altLang="en-US" sz="1800" b="1" dirty="0"/>
              <a:t>페이지에서는 개인정보의 수정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비밀번호 변경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계정삭제를 진행</a:t>
            </a:r>
            <a:r>
              <a:rPr lang="en-US" altLang="ko-KR" sz="1800" b="1" dirty="0"/>
              <a:t>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E286E35-AC76-4AB8-B2BA-271B5FBDC947}"/>
              </a:ext>
            </a:extLst>
          </p:cNvPr>
          <p:cNvSpPr txBox="1"/>
          <p:nvPr/>
        </p:nvSpPr>
        <p:spPr>
          <a:xfrm>
            <a:off x="2711742" y="6326176"/>
            <a:ext cx="1631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MyPage</a:t>
            </a:r>
            <a:r>
              <a:rPr lang="ko-KR" altLang="en-US" sz="1200" dirty="0"/>
              <a:t>의 </a:t>
            </a:r>
            <a:r>
              <a:rPr lang="en-US" altLang="ko-KR" sz="1200" dirty="0"/>
              <a:t>Settings</a:t>
            </a: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4DAF4E-7F9B-4F3A-8642-A6BE93D33F8C}"/>
              </a:ext>
            </a:extLst>
          </p:cNvPr>
          <p:cNvSpPr txBox="1"/>
          <p:nvPr/>
        </p:nvSpPr>
        <p:spPr>
          <a:xfrm>
            <a:off x="6572011" y="2413177"/>
            <a:ext cx="4606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kern="0" dirty="0">
                <a:solidFill>
                  <a:srgbClr val="000000"/>
                </a:solidFill>
              </a:rPr>
              <a:t>세션에 저장해둔 이메일을 활용하여 개인정보를 표시하고 새로운 값을 입력할 시 새로운 정보를 </a:t>
            </a:r>
            <a:r>
              <a:rPr lang="en-US" altLang="ko-KR" sz="1200" kern="0" dirty="0">
                <a:solidFill>
                  <a:srgbClr val="000000"/>
                </a:solidFill>
              </a:rPr>
              <a:t>DB</a:t>
            </a:r>
            <a:r>
              <a:rPr lang="ko-KR" altLang="en-US" sz="1200" kern="0" dirty="0">
                <a:solidFill>
                  <a:srgbClr val="000000"/>
                </a:solidFill>
              </a:rPr>
              <a:t>에 저장한다</a:t>
            </a:r>
            <a:r>
              <a:rPr lang="en-US" altLang="ko-KR" sz="1200" kern="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28457A8-8C7E-4C02-B2F0-29C4E4B1ACBE}"/>
              </a:ext>
            </a:extLst>
          </p:cNvPr>
          <p:cNvSpPr txBox="1"/>
          <p:nvPr/>
        </p:nvSpPr>
        <p:spPr>
          <a:xfrm>
            <a:off x="6543061" y="3613793"/>
            <a:ext cx="47375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kern="0" dirty="0">
                <a:solidFill>
                  <a:srgbClr val="000000"/>
                </a:solidFill>
              </a:rPr>
              <a:t>비밀번호 변경 기능에서는 현재의 비밀번호와 세션에 저장된 이메일의 비밀번호가 일치하는지 확인 한다</a:t>
            </a:r>
            <a:r>
              <a:rPr lang="en-US" altLang="ko-KR" sz="1200" kern="0" dirty="0">
                <a:solidFill>
                  <a:srgbClr val="000000"/>
                </a:solidFill>
              </a:rPr>
              <a:t>. </a:t>
            </a:r>
            <a:r>
              <a:rPr lang="ko-KR" altLang="en-US" sz="1200" kern="0" dirty="0">
                <a:solidFill>
                  <a:srgbClr val="000000"/>
                </a:solidFill>
              </a:rPr>
              <a:t>일치하지 않을 경우 경고 메시지를 보내 비밀번호 확인을 요청한다</a:t>
            </a:r>
            <a:r>
              <a:rPr lang="en-US" altLang="ko-KR" sz="1200" kern="0" dirty="0">
                <a:solidFill>
                  <a:srgbClr val="000000"/>
                </a:solidFill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kern="0" dirty="0">
                <a:solidFill>
                  <a:srgbClr val="000000"/>
                </a:solidFill>
              </a:rPr>
              <a:t>일치한 비밀 번호를 입력 시 새로운 비밀번호를 두 번 입력하고 비밀번호를 변경한다</a:t>
            </a:r>
            <a:r>
              <a:rPr lang="en-US" altLang="ko-KR" sz="1200" kern="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8DE051-007A-4F06-90D0-163C0F120242}"/>
              </a:ext>
            </a:extLst>
          </p:cNvPr>
          <p:cNvSpPr txBox="1"/>
          <p:nvPr/>
        </p:nvSpPr>
        <p:spPr>
          <a:xfrm>
            <a:off x="6525793" y="5095567"/>
            <a:ext cx="4737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kern="0" dirty="0">
                <a:solidFill>
                  <a:srgbClr val="000000"/>
                </a:solidFill>
              </a:rPr>
              <a:t>계정삭제 기능에서는 세션에 저장된 이메일 정보가 일치할 시 속해 있는 행의 정보를 다 제거한다</a:t>
            </a:r>
            <a:r>
              <a:rPr lang="en-US" altLang="ko-KR" sz="1200" kern="0" dirty="0">
                <a:solidFill>
                  <a:srgbClr val="000000"/>
                </a:solidFill>
              </a:rPr>
              <a:t>. </a:t>
            </a:r>
            <a:r>
              <a:rPr lang="ko-KR" altLang="en-US" sz="1200" kern="0" dirty="0">
                <a:solidFill>
                  <a:srgbClr val="000000"/>
                </a:solidFill>
              </a:rPr>
              <a:t>그리고 로그아웃을 해준다</a:t>
            </a:r>
            <a:r>
              <a:rPr lang="en-US" altLang="ko-KR" sz="1200" kern="0" dirty="0">
                <a:solidFill>
                  <a:srgbClr val="000000"/>
                </a:solidFill>
              </a:rPr>
              <a:t>.</a:t>
            </a:r>
            <a:r>
              <a:rPr lang="ko-KR" altLang="en-US" sz="1200" kern="0" dirty="0">
                <a:solidFill>
                  <a:srgbClr val="000000"/>
                </a:solidFill>
              </a:rPr>
              <a:t> </a:t>
            </a:r>
            <a:endParaRPr lang="en-US" altLang="ko-KR" sz="12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71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http://19tak.pythonanywhere.com/</a:t>
            </a: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151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23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7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 smtClean="0">
                <a:solidFill>
                  <a:schemeClr val="tx2">
                    <a:lumMod val="50000"/>
                  </a:schemeClr>
                </a:solidFill>
              </a:rPr>
              <a:t>5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조 </a:t>
            </a:r>
            <a:r>
              <a:rPr lang="en-US" altLang="ko-KR" sz="1600" b="1" dirty="0" smtClean="0">
                <a:solidFill>
                  <a:schemeClr val="tx2">
                    <a:lumMod val="50000"/>
                  </a:schemeClr>
                </a:solidFill>
              </a:rPr>
              <a:t>WE ARE HERE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92562" y="5651956"/>
            <a:ext cx="380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http://19tak.pythonanywhere.com/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603934" y="5030491"/>
            <a:ext cx="3555961" cy="841624"/>
            <a:chOff x="954510" y="3715951"/>
            <a:chExt cx="2979898" cy="841624"/>
          </a:xfrm>
        </p:grpSpPr>
        <p:sp>
          <p:nvSpPr>
            <p:cNvPr id="19" name="직사각형 18"/>
            <p:cNvSpPr/>
            <p:nvPr/>
          </p:nvSpPr>
          <p:spPr>
            <a:xfrm>
              <a:off x="1170534" y="3757379"/>
              <a:ext cx="254920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200000"/>
                </a:lnSpc>
              </a:pPr>
              <a:r>
                <a:rPr lang="ko-KR" altLang="en-US" sz="2000" b="1" spc="-150" dirty="0" smtClean="0">
                  <a:solidFill>
                    <a:schemeClr val="accent5">
                      <a:lumMod val="50000"/>
                    </a:schemeClr>
                  </a:solidFill>
                </a:rPr>
                <a:t>출결 현황 조회</a:t>
              </a:r>
              <a:endParaRPr lang="ko-KR" altLang="en-US" sz="1600" spc="-150" dirty="0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954510" y="3715951"/>
              <a:ext cx="2979898" cy="841624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1-1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.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주제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프로젝트 개요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83432" y="2996952"/>
            <a:ext cx="10153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1-2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.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핵심기능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494248" y="1532827"/>
            <a:ext cx="7200800" cy="1015663"/>
            <a:chOff x="2495600" y="1196753"/>
            <a:chExt cx="7200800" cy="1015663"/>
          </a:xfrm>
        </p:grpSpPr>
        <p:sp>
          <p:nvSpPr>
            <p:cNvPr id="30" name="TextBox 29"/>
            <p:cNvSpPr txBox="1"/>
            <p:nvPr/>
          </p:nvSpPr>
          <p:spPr>
            <a:xfrm>
              <a:off x="2495600" y="1196753"/>
              <a:ext cx="7200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chemeClr val="bg1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“                 ”</a:t>
              </a:r>
              <a:endParaRPr lang="ko-KR" altLang="en-US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35760" y="1283384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spc="-150" dirty="0" smtClean="0">
                  <a:solidFill>
                    <a:srgbClr val="4BACC6"/>
                  </a:solidFill>
                  <a:latin typeface="+mj-lt"/>
                  <a:ea typeface="HY헤드라인M" pitchFamily="18" charset="-127"/>
                </a:rPr>
                <a:t>수강생 관리 웹 </a:t>
              </a:r>
              <a:r>
                <a:rPr lang="ko-KR" altLang="en-US" sz="3200" b="1" spc="-150" dirty="0" smtClean="0">
                  <a:solidFill>
                    <a:srgbClr val="4BACC6"/>
                  </a:solidFill>
                  <a:latin typeface="+mj-lt"/>
                  <a:ea typeface="HY헤드라인M" pitchFamily="18" charset="-127"/>
                </a:rPr>
                <a:t>사이트</a:t>
              </a:r>
              <a:endParaRPr lang="ko-KR" altLang="en-US" sz="3200" b="1" spc="-150" dirty="0">
                <a:solidFill>
                  <a:srgbClr val="4BACC6"/>
                </a:solidFill>
                <a:latin typeface="+mj-lt"/>
                <a:ea typeface="HY헤드라인M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603935" y="3645024"/>
            <a:ext cx="3555961" cy="841624"/>
            <a:chOff x="954510" y="3715951"/>
            <a:chExt cx="2979898" cy="841624"/>
          </a:xfrm>
        </p:grpSpPr>
        <p:sp>
          <p:nvSpPr>
            <p:cNvPr id="33" name="직사각형 32"/>
            <p:cNvSpPr/>
            <p:nvPr/>
          </p:nvSpPr>
          <p:spPr>
            <a:xfrm>
              <a:off x="1170534" y="3757379"/>
              <a:ext cx="254920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200000"/>
                </a:lnSpc>
              </a:pPr>
              <a:r>
                <a:rPr lang="ko-KR" altLang="en-US" sz="2000" b="1" spc="-150" dirty="0" smtClean="0">
                  <a:solidFill>
                    <a:schemeClr val="accent5">
                      <a:lumMod val="50000"/>
                    </a:schemeClr>
                  </a:solidFill>
                </a:rPr>
                <a:t>신규</a:t>
              </a:r>
              <a:r>
                <a:rPr lang="en-US" altLang="ko-KR" sz="2000" b="1" spc="-150" dirty="0" smtClean="0">
                  <a:solidFill>
                    <a:schemeClr val="accent5">
                      <a:lumMod val="50000"/>
                    </a:schemeClr>
                  </a:solidFill>
                </a:rPr>
                <a:t>/</a:t>
              </a:r>
              <a:r>
                <a:rPr lang="ko-KR" altLang="en-US" sz="2000" b="1" spc="-150" dirty="0" smtClean="0">
                  <a:solidFill>
                    <a:schemeClr val="accent5">
                      <a:lumMod val="50000"/>
                    </a:schemeClr>
                  </a:solidFill>
                </a:rPr>
                <a:t>기존 수강생 관리</a:t>
              </a:r>
              <a:endParaRPr lang="ko-KR" altLang="en-US" sz="1600" spc="-150" dirty="0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954510" y="3715951"/>
              <a:ext cx="2979898" cy="841624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018319" y="5013176"/>
            <a:ext cx="3542177" cy="841624"/>
            <a:chOff x="954510" y="3715951"/>
            <a:chExt cx="2979898" cy="841624"/>
          </a:xfrm>
        </p:grpSpPr>
        <p:sp>
          <p:nvSpPr>
            <p:cNvPr id="37" name="직사각형 36"/>
            <p:cNvSpPr/>
            <p:nvPr/>
          </p:nvSpPr>
          <p:spPr>
            <a:xfrm>
              <a:off x="1170533" y="3757379"/>
              <a:ext cx="2606073" cy="6099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200000"/>
                </a:lnSpc>
              </a:pPr>
              <a:r>
                <a:rPr lang="ko-KR" altLang="en-US" sz="2000" b="1" spc="-150" dirty="0" smtClean="0">
                  <a:solidFill>
                    <a:schemeClr val="accent5">
                      <a:lumMod val="50000"/>
                    </a:schemeClr>
                  </a:solidFill>
                </a:rPr>
                <a:t>공지사항</a:t>
              </a:r>
              <a:r>
                <a:rPr lang="en-US" altLang="ko-KR" sz="2000" b="1" spc="-150" dirty="0" smtClean="0">
                  <a:solidFill>
                    <a:schemeClr val="accent5">
                      <a:lumMod val="50000"/>
                    </a:schemeClr>
                  </a:solidFill>
                </a:rPr>
                <a:t>/</a:t>
              </a:r>
              <a:r>
                <a:rPr lang="ko-KR" altLang="en-US" sz="2000" b="1" spc="-150" dirty="0" smtClean="0">
                  <a:solidFill>
                    <a:schemeClr val="accent5">
                      <a:lumMod val="50000"/>
                    </a:schemeClr>
                  </a:solidFill>
                </a:rPr>
                <a:t>자유게시판</a:t>
              </a:r>
              <a:endParaRPr lang="ko-KR" altLang="en-US" sz="1600" spc="-150" dirty="0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954510" y="3715951"/>
              <a:ext cx="2979898" cy="841624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7004471" y="3665663"/>
            <a:ext cx="3555962" cy="1339128"/>
            <a:chOff x="954510" y="3715951"/>
            <a:chExt cx="2979898" cy="1339128"/>
          </a:xfrm>
        </p:grpSpPr>
        <p:sp>
          <p:nvSpPr>
            <p:cNvPr id="40" name="직사각형 39"/>
            <p:cNvSpPr/>
            <p:nvPr/>
          </p:nvSpPr>
          <p:spPr>
            <a:xfrm>
              <a:off x="1170533" y="3731640"/>
              <a:ext cx="2606073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200000"/>
                </a:lnSpc>
              </a:pPr>
              <a:r>
                <a:rPr lang="ko-KR" altLang="en-US" sz="2000" b="1" spc="-150" dirty="0" smtClean="0">
                  <a:solidFill>
                    <a:schemeClr val="accent5">
                      <a:lumMod val="50000"/>
                    </a:schemeClr>
                  </a:solidFill>
                </a:rPr>
                <a:t>수강생 통계자료 시각화</a:t>
              </a:r>
              <a:endParaRPr lang="ko-KR" altLang="en-US" sz="1600" spc="-150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954510" y="3715951"/>
              <a:ext cx="2979898" cy="841624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4858047" y="4314543"/>
            <a:ext cx="2448272" cy="881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교육기관 관리자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9210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프로젝트 개요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83432" y="1052736"/>
            <a:ext cx="10297144" cy="289027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1-3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. SW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개발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방법론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: </a:t>
            </a:r>
            <a:r>
              <a:rPr lang="en-US" altLang="ko-KR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Warterfall</a:t>
            </a:r>
            <a:endParaRPr lang="en-US" altLang="ko-KR" sz="2000" b="1" spc="-150" dirty="0" smtClean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1200" b="1" spc="-150" dirty="0" smtClean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b="1" spc="-150" dirty="0"/>
              <a:t> </a:t>
            </a:r>
            <a:r>
              <a:rPr lang="en-US" altLang="ko-KR" b="1" spc="-150" dirty="0" smtClean="0"/>
              <a:t>     1) </a:t>
            </a:r>
            <a:r>
              <a:rPr lang="ko-KR" altLang="en-US" b="1" spc="-150" dirty="0" smtClean="0"/>
              <a:t>진행 기간</a:t>
            </a:r>
            <a:endParaRPr lang="en-US" altLang="ko-KR" b="1" spc="-150" dirty="0" smtClean="0"/>
          </a:p>
          <a:p>
            <a:pPr>
              <a:lnSpc>
                <a:spcPct val="150000"/>
              </a:lnSpc>
            </a:pPr>
            <a:r>
              <a:rPr lang="en-US" altLang="ko-KR" b="1" spc="-150" dirty="0"/>
              <a:t>	</a:t>
            </a:r>
            <a:r>
              <a:rPr lang="en-US" altLang="ko-KR" spc="-150" dirty="0" smtClean="0"/>
              <a:t>2021-06-15 ~ 2021-07-07</a:t>
            </a:r>
            <a:endParaRPr lang="en-US" altLang="ko-KR" b="1" spc="-150" dirty="0" smtClean="0"/>
          </a:p>
          <a:p>
            <a:pPr>
              <a:lnSpc>
                <a:spcPct val="150000"/>
              </a:lnSpc>
            </a:pPr>
            <a:r>
              <a:rPr lang="en-US" altLang="ko-KR" b="1" spc="-150" dirty="0"/>
              <a:t> </a:t>
            </a:r>
            <a:r>
              <a:rPr lang="en-US" altLang="ko-KR" b="1" spc="-150" dirty="0" smtClean="0"/>
              <a:t>     2) </a:t>
            </a:r>
            <a:r>
              <a:rPr lang="ko-KR" altLang="en-US" b="1" spc="-150" dirty="0" smtClean="0"/>
              <a:t>참여 인원</a:t>
            </a:r>
            <a:endParaRPr lang="en-US" altLang="ko-KR" b="1" spc="-150" dirty="0"/>
          </a:p>
          <a:p>
            <a:pPr>
              <a:lnSpc>
                <a:spcPct val="150000"/>
              </a:lnSpc>
            </a:pPr>
            <a:r>
              <a:rPr lang="en-US" altLang="ko-KR" b="1" spc="-150" dirty="0" smtClean="0"/>
              <a:t>	</a:t>
            </a:r>
            <a:r>
              <a:rPr lang="en-US" altLang="ko-KR" spc="-150" dirty="0" smtClean="0"/>
              <a:t>4</a:t>
            </a:r>
            <a:r>
              <a:rPr lang="ko-KR" altLang="en-US" spc="-150" dirty="0" smtClean="0"/>
              <a:t>명</a:t>
            </a:r>
            <a:endParaRPr lang="en-US" altLang="ko-KR" spc="-150" dirty="0"/>
          </a:p>
          <a:p>
            <a:pPr>
              <a:lnSpc>
                <a:spcPct val="150000"/>
              </a:lnSpc>
            </a:pPr>
            <a:r>
              <a:rPr lang="en-US" altLang="ko-KR" b="1" spc="-150" dirty="0" smtClean="0"/>
              <a:t>      </a:t>
            </a:r>
          </a:p>
          <a:p>
            <a:pPr>
              <a:lnSpc>
                <a:spcPct val="150000"/>
              </a:lnSpc>
            </a:pPr>
            <a:endParaRPr lang="en-US" altLang="ko-KR" sz="1200" b="1" spc="-150" dirty="0" smtClean="0"/>
          </a:p>
          <a:p>
            <a:pPr>
              <a:lnSpc>
                <a:spcPct val="150000"/>
              </a:lnSpc>
            </a:pPr>
            <a:endParaRPr lang="en-US" altLang="ko-KR" sz="1200" b="1" spc="-150" dirty="0" smtClean="0"/>
          </a:p>
          <a:p>
            <a:pPr>
              <a:lnSpc>
                <a:spcPct val="150000"/>
              </a:lnSpc>
            </a:pPr>
            <a:r>
              <a:rPr lang="en-US" altLang="ko-KR" b="1" spc="-150" dirty="0" smtClean="0"/>
              <a:t>3) </a:t>
            </a:r>
            <a:r>
              <a:rPr lang="ko-KR" altLang="en-US" b="1" spc="-150" dirty="0" smtClean="0"/>
              <a:t>업무 분담</a:t>
            </a:r>
            <a:endParaRPr lang="en-US" altLang="ko-KR" b="1" spc="-150" dirty="0" smtClean="0"/>
          </a:p>
          <a:p>
            <a:pPr>
              <a:lnSpc>
                <a:spcPct val="150000"/>
              </a:lnSpc>
            </a:pPr>
            <a:r>
              <a:rPr lang="en-US" altLang="ko-KR" spc="-150" dirty="0" smtClean="0"/>
              <a:t>- </a:t>
            </a:r>
            <a:r>
              <a:rPr lang="ko-KR" altLang="en-US" spc="-150" dirty="0" smtClean="0"/>
              <a:t>김민서</a:t>
            </a:r>
            <a:r>
              <a:rPr lang="en-US" altLang="ko-KR" spc="-150" dirty="0" smtClean="0"/>
              <a:t>: Website </a:t>
            </a:r>
            <a:r>
              <a:rPr lang="ko-KR" altLang="en-US" spc="-150" dirty="0" smtClean="0"/>
              <a:t>구조 설계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요구사항 정의</a:t>
            </a:r>
            <a:r>
              <a:rPr lang="en-US" altLang="ko-KR" spc="-150" dirty="0" smtClean="0"/>
              <a:t>, Dashboard</a:t>
            </a:r>
          </a:p>
          <a:p>
            <a:pPr>
              <a:lnSpc>
                <a:spcPct val="150000"/>
              </a:lnSpc>
            </a:pPr>
            <a:r>
              <a:rPr lang="en-US" altLang="ko-KR" spc="-150" dirty="0" smtClean="0"/>
              <a:t>- </a:t>
            </a:r>
            <a:r>
              <a:rPr lang="ko-KR" altLang="en-US" spc="-150" dirty="0" smtClean="0"/>
              <a:t>김영주</a:t>
            </a:r>
            <a:r>
              <a:rPr lang="en-US" altLang="ko-KR" spc="-150" smtClean="0"/>
              <a:t>: Login/Logout, Mypage</a:t>
            </a:r>
            <a:endParaRPr lang="en-US" altLang="ko-KR" spc="-150" dirty="0" smtClean="0"/>
          </a:p>
          <a:p>
            <a:pPr>
              <a:lnSpc>
                <a:spcPct val="150000"/>
              </a:lnSpc>
            </a:pPr>
            <a:r>
              <a:rPr lang="en-US" altLang="ko-KR" spc="-150" dirty="0" smtClean="0"/>
              <a:t>- </a:t>
            </a:r>
            <a:r>
              <a:rPr lang="ko-KR" altLang="en-US" spc="-150" dirty="0" smtClean="0"/>
              <a:t>유수진</a:t>
            </a:r>
            <a:r>
              <a:rPr lang="en-US" altLang="ko-KR" spc="-150" dirty="0" smtClean="0"/>
              <a:t>: </a:t>
            </a:r>
            <a:r>
              <a:rPr lang="ko-KR" altLang="en-US" spc="-150" dirty="0" smtClean="0"/>
              <a:t>출결 현황</a:t>
            </a:r>
            <a:endParaRPr lang="en-US" altLang="ko-KR" spc="-150" dirty="0" smtClean="0"/>
          </a:p>
          <a:p>
            <a:pPr>
              <a:lnSpc>
                <a:spcPct val="150000"/>
              </a:lnSpc>
            </a:pPr>
            <a:r>
              <a:rPr lang="en-US" altLang="ko-KR" spc="-150" dirty="0" smtClean="0"/>
              <a:t>- </a:t>
            </a:r>
            <a:r>
              <a:rPr lang="ko-KR" altLang="en-US" spc="-150" dirty="0" err="1" smtClean="0"/>
              <a:t>한정탁</a:t>
            </a:r>
            <a:r>
              <a:rPr lang="en-US" altLang="ko-KR" spc="-150" dirty="0" smtClean="0"/>
              <a:t>: </a:t>
            </a:r>
            <a:r>
              <a:rPr lang="ko-KR" altLang="en-US" spc="-150" dirty="0" err="1" smtClean="0"/>
              <a:t>자리배치도</a:t>
            </a:r>
            <a:r>
              <a:rPr lang="en-US" altLang="ko-KR" spc="-150" dirty="0" smtClean="0"/>
              <a:t>, BRAND </a:t>
            </a:r>
            <a:r>
              <a:rPr lang="ko-KR" altLang="en-US" spc="-150" dirty="0" smtClean="0"/>
              <a:t>소개</a:t>
            </a:r>
            <a:endParaRPr lang="ko-KR" altLang="en-US" spc="-15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959493"/>
              </p:ext>
            </p:extLst>
          </p:nvPr>
        </p:nvGraphicFramePr>
        <p:xfrm>
          <a:off x="2749420" y="4044266"/>
          <a:ext cx="6546722" cy="2280701"/>
        </p:xfrm>
        <a:graphic>
          <a:graphicData uri="http://schemas.openxmlformats.org/drawingml/2006/table">
            <a:tbl>
              <a:tblPr/>
              <a:tblGrid>
                <a:gridCol w="1179227">
                  <a:extLst>
                    <a:ext uri="{9D8B030D-6E8A-4147-A177-3AD203B41FA5}">
                      <a16:colId xmlns:a16="http://schemas.microsoft.com/office/drawing/2014/main" val="2178537916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2613096982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3486084105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2421491311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1157656298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3088806192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406113582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3240022692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2387738485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4076815833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1816985448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520878159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3778607076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2829073494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3780887942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2135463554"/>
                    </a:ext>
                  </a:extLst>
                </a:gridCol>
              </a:tblGrid>
              <a:tr h="2913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50">
                          <a:solidFill>
                            <a:srgbClr val="000000"/>
                          </a:solidFill>
                          <a:effectLst/>
                          <a:ea typeface="함초롬돋움" panose="020B0604000101010101" pitchFamily="50" charset="-127"/>
                        </a:rPr>
                        <a:t>세 부 항 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6/15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···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6/18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···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···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6/23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···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···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6/28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···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···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7/3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···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···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 dirty="0" smtClean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7/7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193477"/>
                  </a:ext>
                </a:extLst>
              </a:tr>
              <a:tr h="284194"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ea typeface="함초롬돋움" panose="020B0604000101010101" pitchFamily="50" charset="-127"/>
                        </a:rPr>
                        <a:t>Brainstorming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259021"/>
                  </a:ext>
                </a:extLst>
              </a:tr>
              <a:tr h="284194"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돋움" panose="020B0604000101010101" pitchFamily="50" charset="-127"/>
                        </a:rPr>
                        <a:t>요구사항 정의서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46005"/>
                  </a:ext>
                </a:extLst>
              </a:tr>
              <a:tr h="284194"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Architecture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422392"/>
                  </a:ext>
                </a:extLst>
              </a:tr>
              <a:tr h="284194"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Website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돋움" panose="020B0604000101010101" pitchFamily="50" charset="-127"/>
                        </a:rPr>
                        <a:t>구조도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908119"/>
                  </a:ext>
                </a:extLst>
              </a:tr>
              <a:tr h="284194"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Page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돋움" panose="020B0604000101010101" pitchFamily="50" charset="-127"/>
                        </a:rPr>
                        <a:t>단위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UI/UX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50707"/>
                  </a:ext>
                </a:extLst>
              </a:tr>
              <a:tr h="284194"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FFFFFF"/>
                          </a:solidFill>
                          <a:effectLst/>
                          <a:latin typeface="함초롬돋움" panose="020B0604000101010101" pitchFamily="50" charset="-127"/>
                        </a:rPr>
                        <a:t>ERD(Database)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6F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B6FBE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B6F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24702"/>
                  </a:ext>
                </a:extLst>
              </a:tr>
              <a:tr h="284194"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FFFFFF"/>
                          </a:solidFill>
                          <a:effectLst/>
                          <a:ea typeface="함초롬돋움" panose="020B0604000101010101" pitchFamily="50" charset="-127"/>
                        </a:rPr>
                        <a:t>구현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D6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E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E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E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099588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122683" y="6326433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▲ </a:t>
            </a:r>
            <a:r>
              <a:rPr lang="en-US" altLang="ko-KR" sz="1200" b="1" dirty="0" smtClean="0"/>
              <a:t>Gantt Chart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122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65050" y="271682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508668" y="10885933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508668" y="10272183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b="1" spc="-150" dirty="0" smtClean="0"/>
              <a:t>자유 토론</a:t>
            </a:r>
            <a:endParaRPr lang="en-US" altLang="ko-KR" b="1" spc="-150" dirty="0" smtClean="0"/>
          </a:p>
          <a:p>
            <a:pPr lvl="1">
              <a:lnSpc>
                <a:spcPct val="150000"/>
              </a:lnSpc>
            </a:pPr>
            <a:r>
              <a:rPr lang="ko-KR" altLang="en-US" b="1" spc="-150" dirty="0" smtClean="0"/>
              <a:t>김민서</a:t>
            </a:r>
            <a:r>
              <a:rPr lang="en-US" altLang="ko-KR" b="1" spc="-150" dirty="0" smtClean="0"/>
              <a:t>: </a:t>
            </a:r>
            <a:r>
              <a:rPr lang="ko-KR" altLang="en-US" spc="-150" dirty="0" err="1" smtClean="0"/>
              <a:t>클라우드</a:t>
            </a:r>
            <a:r>
              <a:rPr lang="ko-KR" altLang="en-US" spc="-150" dirty="0" smtClean="0"/>
              <a:t> 서비스</a:t>
            </a:r>
            <a:r>
              <a:rPr lang="en-US" altLang="ko-KR" spc="-150" dirty="0" smtClean="0"/>
              <a:t>, API </a:t>
            </a:r>
            <a:r>
              <a:rPr lang="ko-KR" altLang="en-US" spc="-150" dirty="0" smtClean="0"/>
              <a:t>활용</a:t>
            </a:r>
            <a:endParaRPr lang="en-US" altLang="ko-KR" spc="-150" dirty="0" smtClean="0"/>
          </a:p>
          <a:p>
            <a:pPr lvl="1">
              <a:lnSpc>
                <a:spcPct val="150000"/>
              </a:lnSpc>
            </a:pPr>
            <a:r>
              <a:rPr lang="ko-KR" altLang="en-US" b="1" spc="-150" dirty="0" smtClean="0"/>
              <a:t>김영주</a:t>
            </a:r>
            <a:r>
              <a:rPr lang="en-US" altLang="ko-KR" b="1" spc="-150" dirty="0" smtClean="0"/>
              <a:t>: </a:t>
            </a:r>
            <a:r>
              <a:rPr lang="ko-KR" altLang="en-US" spc="-150" dirty="0" smtClean="0"/>
              <a:t>운동</a:t>
            </a:r>
            <a:r>
              <a:rPr lang="en-US" altLang="ko-KR" spc="-150" dirty="0" smtClean="0"/>
              <a:t>, 1</a:t>
            </a:r>
            <a:r>
              <a:rPr lang="ko-KR" altLang="en-US" spc="-150" dirty="0" smtClean="0"/>
              <a:t>일 </a:t>
            </a:r>
            <a:r>
              <a:rPr lang="en-US" altLang="ko-KR" spc="-150" dirty="0" smtClean="0"/>
              <a:t>1commit </a:t>
            </a:r>
            <a:r>
              <a:rPr lang="ko-KR" altLang="en-US" spc="-150" dirty="0" smtClean="0"/>
              <a:t>커뮤니티</a:t>
            </a:r>
            <a:r>
              <a:rPr lang="en-US" altLang="ko-KR" b="1" spc="-150" dirty="0"/>
              <a:t/>
            </a:r>
            <a:br>
              <a:rPr lang="en-US" altLang="ko-KR" b="1" spc="-150" dirty="0"/>
            </a:br>
            <a:r>
              <a:rPr lang="ko-KR" altLang="en-US" b="1" spc="-150" dirty="0" smtClean="0"/>
              <a:t>유수진</a:t>
            </a:r>
            <a:r>
              <a:rPr lang="en-US" altLang="ko-KR" b="1" spc="-150" dirty="0" smtClean="0"/>
              <a:t>: </a:t>
            </a:r>
            <a:r>
              <a:rPr lang="ko-KR" altLang="en-US" spc="-150" dirty="0" err="1" smtClean="0"/>
              <a:t>웹캠</a:t>
            </a:r>
            <a:r>
              <a:rPr lang="ko-KR" altLang="en-US" spc="-150" dirty="0" smtClean="0"/>
              <a:t> 모니터링</a:t>
            </a:r>
            <a:r>
              <a:rPr lang="en-US" altLang="ko-KR" b="1" spc="-150" dirty="0" smtClean="0"/>
              <a:t/>
            </a:r>
            <a:br>
              <a:rPr lang="en-US" altLang="ko-KR" b="1" spc="-150" dirty="0" smtClean="0"/>
            </a:br>
            <a:r>
              <a:rPr lang="ko-KR" altLang="en-US" b="1" spc="-150" dirty="0" err="1" smtClean="0"/>
              <a:t>한정탁</a:t>
            </a:r>
            <a:r>
              <a:rPr lang="en-US" altLang="ko-KR" b="1" spc="-150" dirty="0" smtClean="0"/>
              <a:t>: </a:t>
            </a:r>
            <a:r>
              <a:rPr lang="ko-KR" altLang="en-US" spc="-150" dirty="0" smtClean="0"/>
              <a:t>학생 관리 시스템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자료공유</a:t>
            </a:r>
            <a:endParaRPr lang="en-US" altLang="ko-KR" spc="-150" dirty="0" smtClean="0"/>
          </a:p>
          <a:p>
            <a:pPr lvl="1">
              <a:lnSpc>
                <a:spcPct val="150000"/>
              </a:lnSpc>
            </a:pPr>
            <a:endParaRPr lang="en-US" altLang="ko-KR" b="1" spc="-150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b="1" spc="-150" dirty="0" smtClean="0"/>
              <a:t>주제 및 핵심기능 선정</a:t>
            </a:r>
            <a:endParaRPr lang="en-US" altLang="ko-KR" b="1" spc="-150" dirty="0"/>
          </a:p>
          <a:p>
            <a:pPr lvl="1">
              <a:lnSpc>
                <a:spcPct val="150000"/>
              </a:lnSpc>
            </a:pPr>
            <a:r>
              <a:rPr lang="ko-KR" altLang="en-US" spc="-150" dirty="0" smtClean="0"/>
              <a:t>출결 자동화 기능</a:t>
            </a:r>
            <a:endParaRPr lang="en-US" altLang="ko-KR" spc="-150" dirty="0" smtClean="0"/>
          </a:p>
          <a:p>
            <a:pPr lvl="1">
              <a:lnSpc>
                <a:spcPct val="150000"/>
              </a:lnSpc>
            </a:pPr>
            <a:r>
              <a:rPr lang="ko-KR" altLang="en-US" spc="-150" dirty="0" smtClean="0"/>
              <a:t>수강생 현황 관리</a:t>
            </a:r>
            <a:endParaRPr lang="en-US" altLang="ko-KR" spc="-150" dirty="0" smtClean="0"/>
          </a:p>
          <a:p>
            <a:pPr lvl="1">
              <a:lnSpc>
                <a:spcPct val="150000"/>
              </a:lnSpc>
            </a:pPr>
            <a:r>
              <a:rPr lang="ko-KR" altLang="en-US" spc="-150" dirty="0" smtClean="0"/>
              <a:t>자료 공유</a:t>
            </a:r>
            <a:endParaRPr lang="en-US" altLang="ko-KR" spc="-15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0580676" y="9549680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2452884" y="11781928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020836" y="11772637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2308868" y="12502009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0580676" y="12718032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092844" y="12646024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724692" y="103324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24692" y="109085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948828" y="1033247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948828" y="10908541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2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-1. Brainstorming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요구사항 파악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528048" y="1220135"/>
            <a:ext cx="4664696" cy="5259107"/>
            <a:chOff x="6059996" y="1256566"/>
            <a:chExt cx="4664696" cy="5259107"/>
          </a:xfrm>
        </p:grpSpPr>
        <p:grpSp>
          <p:nvGrpSpPr>
            <p:cNvPr id="4" name="그룹 3"/>
            <p:cNvGrpSpPr/>
            <p:nvPr/>
          </p:nvGrpSpPr>
          <p:grpSpPr>
            <a:xfrm>
              <a:off x="6082895" y="1256566"/>
              <a:ext cx="4641797" cy="2633675"/>
              <a:chOff x="-931447" y="2032906"/>
              <a:chExt cx="6887495" cy="3989731"/>
            </a:xfrm>
          </p:grpSpPr>
          <p:pic>
            <p:nvPicPr>
              <p:cNvPr id="31" name="그림 3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6333"/>
              <a:stretch/>
            </p:blipFill>
            <p:spPr>
              <a:xfrm>
                <a:off x="-931447" y="2032906"/>
                <a:ext cx="3547749" cy="369521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7788"/>
              <a:stretch/>
            </p:blipFill>
            <p:spPr>
              <a:xfrm>
                <a:off x="818518" y="2241732"/>
                <a:ext cx="3580133" cy="365808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2" name="그림 31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287"/>
              <a:stretch/>
            </p:blipFill>
            <p:spPr>
              <a:xfrm>
                <a:off x="3229840" y="2372619"/>
                <a:ext cx="2726208" cy="365001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0" t="15684" r="18359" b="12268"/>
            <a:stretch/>
          </p:blipFill>
          <p:spPr>
            <a:xfrm>
              <a:off x="6059996" y="4103841"/>
              <a:ext cx="4659594" cy="24118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5" name="갈매기형 수장 34"/>
            <p:cNvSpPr/>
            <p:nvPr/>
          </p:nvSpPr>
          <p:spPr>
            <a:xfrm rot="5400000">
              <a:off x="8396980" y="3712384"/>
              <a:ext cx="404728" cy="576064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8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spc="-150" dirty="0" smtClean="0"/>
              <a:t>신규</a:t>
            </a:r>
            <a:r>
              <a:rPr lang="en-US" altLang="ko-KR" b="1" spc="-150" dirty="0" smtClean="0"/>
              <a:t>/</a:t>
            </a:r>
            <a:r>
              <a:rPr lang="ko-KR" altLang="en-US" b="1" spc="-150" dirty="0" smtClean="0"/>
              <a:t>기 수강생 관리</a:t>
            </a:r>
            <a:endParaRPr lang="en-US" altLang="ko-KR" b="1" spc="-150" dirty="0" smtClean="0"/>
          </a:p>
          <a:p>
            <a:endParaRPr lang="en-US" altLang="ko-KR" b="1" spc="-1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pc="-150" dirty="0" smtClean="0"/>
              <a:t>기능</a:t>
            </a:r>
            <a:r>
              <a:rPr lang="en-US" altLang="ko-KR" spc="-150" dirty="0" smtClean="0"/>
              <a:t>: </a:t>
            </a:r>
            <a:r>
              <a:rPr lang="ko-KR" altLang="en-US" spc="-150" dirty="0" smtClean="0"/>
              <a:t>등록</a:t>
            </a:r>
            <a:r>
              <a:rPr lang="en-US" altLang="ko-KR" spc="-150" dirty="0" smtClean="0"/>
              <a:t>/</a:t>
            </a:r>
            <a:r>
              <a:rPr lang="ko-KR" altLang="en-US" spc="-150" dirty="0" smtClean="0"/>
              <a:t>삭제</a:t>
            </a:r>
            <a:r>
              <a:rPr lang="en-US" altLang="ko-KR" spc="-150" dirty="0" smtClean="0"/>
              <a:t>/</a:t>
            </a:r>
            <a:r>
              <a:rPr lang="ko-KR" altLang="en-US" spc="-150" dirty="0" smtClean="0"/>
              <a:t>편집</a:t>
            </a:r>
            <a:endParaRPr lang="en-US" altLang="ko-KR" spc="-15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pc="-150" dirty="0" smtClean="0"/>
              <a:t>대상</a:t>
            </a:r>
            <a:r>
              <a:rPr lang="en-US" altLang="ko-KR" spc="-150" dirty="0" smtClean="0"/>
              <a:t>: </a:t>
            </a:r>
            <a:r>
              <a:rPr lang="ko-KR" altLang="en-US" spc="-150" dirty="0" smtClean="0"/>
              <a:t>관리자</a:t>
            </a:r>
            <a:endParaRPr lang="ko-KR" altLang="en-US" spc="-150" dirty="0"/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2-2. Web Service Scenario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요구사항 파악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807" y="2861857"/>
            <a:ext cx="4581525" cy="16478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1904" y="3254322"/>
            <a:ext cx="5727614" cy="28682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직사각형 26"/>
          <p:cNvSpPr/>
          <p:nvPr/>
        </p:nvSpPr>
        <p:spPr>
          <a:xfrm>
            <a:off x="3708079" y="3685769"/>
            <a:ext cx="576064" cy="35075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번개 32"/>
          <p:cNvSpPr/>
          <p:nvPr/>
        </p:nvSpPr>
        <p:spPr>
          <a:xfrm>
            <a:off x="3441697" y="3241049"/>
            <a:ext cx="328228" cy="625549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>
            <a:stCxn id="27" idx="3"/>
            <a:endCxn id="10" idx="1"/>
          </p:cNvCxnSpPr>
          <p:nvPr/>
        </p:nvCxnSpPr>
        <p:spPr>
          <a:xfrm>
            <a:off x="4284143" y="3861144"/>
            <a:ext cx="947761" cy="8272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5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2"/>
            </a:pPr>
            <a:r>
              <a:rPr lang="ko-KR" altLang="en-US" b="1" spc="-150" dirty="0" smtClean="0"/>
              <a:t>출결 현황 조회</a:t>
            </a:r>
            <a:endParaRPr lang="en-US" altLang="ko-KR" b="1" spc="-150" dirty="0" smtClean="0"/>
          </a:p>
          <a:p>
            <a:endParaRPr lang="en-US" altLang="ko-KR" b="1" spc="-1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pc="-150" dirty="0"/>
              <a:t>기능</a:t>
            </a:r>
            <a:r>
              <a:rPr lang="en-US" altLang="ko-KR" spc="-150" dirty="0"/>
              <a:t>: </a:t>
            </a:r>
            <a:r>
              <a:rPr lang="ko-KR" altLang="en-US" spc="-150" dirty="0" smtClean="0"/>
              <a:t>해당일 출석</a:t>
            </a:r>
            <a:endParaRPr lang="en-US" altLang="ko-KR" spc="-1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pc="-150" dirty="0"/>
              <a:t>대상</a:t>
            </a:r>
            <a:r>
              <a:rPr lang="en-US" altLang="ko-KR" spc="-150" dirty="0"/>
              <a:t>: </a:t>
            </a:r>
            <a:r>
              <a:rPr lang="ko-KR" altLang="en-US" spc="-150" dirty="0" smtClean="0"/>
              <a:t>관리자</a:t>
            </a:r>
            <a:r>
              <a:rPr lang="en-US" altLang="ko-KR" spc="-150" dirty="0" smtClean="0"/>
              <a:t>/</a:t>
            </a:r>
            <a:r>
              <a:rPr lang="ko-KR" altLang="en-US" spc="-150" dirty="0" smtClean="0"/>
              <a:t>학생</a:t>
            </a:r>
            <a:endParaRPr lang="ko-KR" altLang="en-US" spc="-150" dirty="0"/>
          </a:p>
          <a:p>
            <a:endParaRPr lang="en-US" altLang="ko-KR" b="1" spc="-150" dirty="0" smtClean="0"/>
          </a:p>
          <a:p>
            <a:endParaRPr lang="ko-KR" altLang="en-US" b="1" spc="-150" dirty="0"/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2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-2. Web Service Scenario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요구사항 파악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445C1D0-F192-4285-AA1A-C108A0ADEFF7}"/>
              </a:ext>
            </a:extLst>
          </p:cNvPr>
          <p:cNvGrpSpPr/>
          <p:nvPr/>
        </p:nvGrpSpPr>
        <p:grpSpPr>
          <a:xfrm>
            <a:off x="4425824" y="2265838"/>
            <a:ext cx="2548474" cy="4131856"/>
            <a:chOff x="151318" y="162720"/>
            <a:chExt cx="3754851" cy="5885968"/>
          </a:xfrm>
        </p:grpSpPr>
        <p:grpSp>
          <p:nvGrpSpPr>
            <p:cNvPr id="31" name="Browser" descr="&lt;SmartSettings&gt;&lt;SmartResize enabled=&quot;True&quot; minWidth=&quot;140&quot; minHeight=&quot;50&quot; /&gt;&lt;/SmartSettings&gt;">
              <a:extLst>
                <a:ext uri="{FF2B5EF4-FFF2-40B4-BE49-F238E27FC236}">
                  <a16:creationId xmlns:a16="http://schemas.microsoft.com/office/drawing/2014/main" id="{EACB6A94-6623-4F54-A670-3CDEB0DB70FF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151318" y="162720"/>
              <a:ext cx="3754851" cy="5885968"/>
              <a:chOff x="595684" y="1261242"/>
              <a:chExt cx="6668463" cy="4352544"/>
            </a:xfrm>
          </p:grpSpPr>
          <p:sp>
            <p:nvSpPr>
              <p:cNvPr id="54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247B788-4E63-4D12-B0F4-F012E294408E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4" y="1656852"/>
                <a:ext cx="6668461" cy="395693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85A6625-D5AC-48CF-BB7A-E50F0D4015DE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595686" y="1261242"/>
                <a:ext cx="6668461" cy="39715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6" name="Menu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47B2EAA-8D40-467B-BA86-924B527EF04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841678" y="1488676"/>
                <a:ext cx="265016" cy="83349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E09FA18-48DE-4089-B627-FCAE81D65287}"/>
                  </a:ext>
                </a:extLst>
              </p:cNvPr>
              <p:cNvSpPr>
                <a:spLocks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89626" y="1313927"/>
                <a:ext cx="174797" cy="70435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Address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F3BB5203-DE67-4C76-8051-A2E549DB496D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2199224" y="1442445"/>
                <a:ext cx="4485001" cy="17580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www.example.com</a:t>
                </a:r>
              </a:p>
            </p:txBody>
          </p:sp>
          <p:sp>
            <p:nvSpPr>
              <p:cNvPr id="59" name="Document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D304135-0349-43A4-AF90-784CCED9F2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334419" y="1481046"/>
                <a:ext cx="166342" cy="98610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0" name="Navigation Buttons">
                <a:extLst>
                  <a:ext uri="{FF2B5EF4-FFF2-40B4-BE49-F238E27FC236}">
                    <a16:creationId xmlns:a16="http://schemas.microsoft.com/office/drawing/2014/main" id="{FB842A50-0236-4B97-A30D-26F9BAA80078}"/>
                  </a:ext>
                </a:extLst>
              </p:cNvPr>
              <p:cNvGrpSpPr/>
              <p:nvPr/>
            </p:nvGrpSpPr>
            <p:grpSpPr>
              <a:xfrm>
                <a:off x="819300" y="1466370"/>
                <a:ext cx="1139017" cy="127958"/>
                <a:chOff x="819300" y="1466370"/>
                <a:chExt cx="1139017" cy="127958"/>
              </a:xfrm>
            </p:grpSpPr>
            <p:sp>
              <p:nvSpPr>
                <p:cNvPr id="61" name="Back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B5ECA142-6984-4875-B4F3-929995A4FA97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819300" y="1485740"/>
                  <a:ext cx="270657" cy="8921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Forwar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D922F49E-AC54-4802-AFD6-2ACA86CA2D9A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1247840" y="1485741"/>
                  <a:ext cx="270656" cy="89218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Reloa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1C50B566-96F4-4407-B681-00C3BA310E69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1676382" y="1466370"/>
                  <a:ext cx="281935" cy="12795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32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F9B8E9C4-53C0-4804-9C51-4ACE2056E124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1105900" y="1180490"/>
              <a:ext cx="1828799" cy="1723028"/>
              <a:chOff x="783002" y="1184134"/>
              <a:chExt cx="1828799" cy="1723028"/>
            </a:xfrm>
          </p:grpSpPr>
          <p:sp>
            <p:nvSpPr>
              <p:cNvPr id="52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524901AE-4F11-42AC-A284-C620DF5FD5CB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783002" y="1261243"/>
                <a:ext cx="1828799" cy="1645919"/>
              </a:xfrm>
              <a:prstGeom prst="rect">
                <a:avLst/>
              </a:prstGeom>
              <a:blipFill dpi="0" rotWithShape="1"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Label" descr="&lt;Tags&gt;&lt;SMARTRESIZEANCHORS&gt;Absolute,None,Absolute,None&lt;/SMARTRESIZEANCHORS&gt;&lt;/Tags&gt;">
                <a:extLst>
                  <a:ext uri="{FF2B5EF4-FFF2-40B4-BE49-F238E27FC236}">
                    <a16:creationId xmlns:a16="http://schemas.microsoft.com/office/drawing/2014/main" id="{DB0448B9-E52C-4523-9694-905C59B87668}"/>
                  </a:ext>
                </a:extLst>
              </p:cNvPr>
              <p:cNvSpPr txBox="1"/>
              <p:nvPr/>
            </p:nvSpPr>
            <p:spPr>
              <a:xfrm>
                <a:off x="835825" y="1184134"/>
                <a:ext cx="571750" cy="223603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image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Gr9bItFvbF13l9SXCabrPvFstZddWMn1X1wn353XV5zr1zd19U07fr1fj1Iqvb03dtvmyKaimAz7Np/vXeGp9Uy7auyq/Z6fj0Ml+2ePk3TpbZIm9W9GEatv6Nk1/8GycpPav1pCym6bTMmkbafLlqqUGTPgr+fJI1ubyhL/LLdXGZtXl69iqbFdWTddtWy7SYVsuz5Xnlf/ZZulyX5eEt3vxuVi9pxF/v5dO6ruqv9+pPrPMGA42+fcP71TKX396/6/ZKf2u+xrvzOteO42/332fO+Ha2nJV5/d06W63ymkfvvX4yz6dv89nJPFte5DP/hWG0YmAnXYrcBrAHWviyuszrupjl6aSqyvRsWbRbZz5bQjbTpvPBKD07Xq1SwuOOA+ixLZ4J8fOY4fXfxosBMnhEELeOCd/29Txb5U2aeb/TEPKr1Pt2i6CMX+dlPm3zmXwkkD2cInjhKc7TLQ/2+KxhuJ0XB17Gc/duejybpR+d0dR+lE5Vm8Tbvtf00xAjc711FsL4/UMgdzyO8Z+z59kkLxkB+e2z3kyOaRj83RaP5dFHQ7AskPEXWX1RLBXZl9lsRtO21f16/Dw/b0e9t8ZvqlXk01fFxZxa7wwOxBv753W1XjEI+S0+pu4LW5vGxS2Gx+V/7Y0r+NiOK/hUx9X7/ElFiC3ST9L7m9Dq63gHKBwiTR613Th3HWBj5SACGgjCFP18JmKGP8Z47/3BKmOmnwjOt2L/sf/Hhi6jBmyYMtp8I3H6IG9NH331awH/2aRSxFIP04gbb6RQF9yt6cMvfg3AP5u0ibsiw+Qx7TdSKAL01kQy73498N8EqTabOfWBbrJ07+mRDNi6J10o72ftBIlb2Dsd1LDJ8yDFjUO/gZqHyBdsICKfv7/pEyDNN2L9Bhxrv4ueNOym8tsg3WJAB0RB58BKg/49/tKA+BpdeOLwHgx5G90xFEtsJNeekqsZpFcU7HsS7I2F8XU6+Vkk2WAItZFo924mWhzw+5LNg/L1OvrZI1380zpv1/Uybet1Hnnvl/Q/ykuTV/CfX7wR+nlGL90M3vvzl2wKLS+rYpY+LZpV1eRbwxEjorJbG7D0d5WY9hbB3m1Bji2KkaHfGko/iMfToRyG+h7scvvBvgfQjcN9DziDAw4/4HxArMuQdTThwSxzFtK84wdsVZOfptg/bfLlLK9H4ksc1xdNmg/zWJDfqQOFJHDSrAkadYaFifNf04lJf+Ev9KEZ5XDzfFkfkBksvUXk1cXgM/H6OoFYJJXBL9+yEyiNoZ768cxtOxuOlTb1140QbtvbUOSxqa+Il33b7jwfPuZOsyF6BcYlRvNzVrBUvURWBO22vu5/OKDG3zuVFqIUTaOZZ6BLPLdPq5lnAzA8/aiJ6X44FK+Yh+KWL7K3ROl1bchdQMQaMnBNW9Vkr7PzloS9mVdXRKq78wIOPf2JrjbDDkml87bVWzM5oV7GXzTVm7p43ZJGGy/w+zof8mfwRKz3wMeRj86LZVaWt+cRij9ouOX4FQ2AVPNJtfiS9WmHF2L43tYN8HW5CNPPB20uLzXGwTVKQj8ebwptIlopFukMCNTX6HBIF0ajhffrdmNEMthv3Nl+z55Dp/5Huvgb18WGxW0U9yON/P8pjZwv1wvnurjvu+qVnMNR+JG6cJ1P2dXqfGb8oVujokw1iI3VY52OnKLpfuHpgQEs7hJfPm7WC8qhXR+FH78uFquyOC8gr9NpTov3baXsmFbnabZMP2K0Pxp3wN3twzODnZYZwfFVwaP0TGKibFJ6YXpn6HZ1Wldd4yGXacWg04ImD7Mrf93ihSuZ2vd6J8fEv9cbv0jZ4r1eEi2z+57t996z/b1O+/CNAVYxX2Glu8jK4gfgF9bpj5ucZrzOzz/7yJvxj+4e0dQ0bbac5ul5TauA7Zw04iqfgtdmfcDCch6TWWQijIZHsy++SfENnv01uoiPJ6Ke2nnRjIXx6N+otgcBntF4XF9brq+uzuplBxTpSVWVqZqqG5G6yDttBtrh0cRWKBSeu9djfu+7DpO7b+Jd4elzuQcv4Obe58q1vc+VO/XzW9mA92Lgz/OWFBsZYPwET3KEOyPlVGbXZJ5p9QOfshtAH2dldfE1mZIjudDw4PnAGYbDs9nJucFbCnhj/JNFU5BKhlN6e09iuAM8yoM3Jl/MY53kLnP+UJDbvLCNx+IXCsgPBbtNy8p4LG49SfyhoHfDgm5PNs1DEvQ0P8/WZZteZuU6krjHc1tGivikzQ9Lopqrop3O0y0extePOqbkCHcG+mjzG3gGRPn2872Bs8wzLJS36+bZwBpL9xkSrm+2lw1i8s12NKnz7O0N7TqTrproZ3vebzuCD534W/LXj+addfz/X2b9tv182LTfkrf+3zzrxnT+aOJ/Nnr54Jm/JYfdZuJn4uncYqIpLVxdSaK0vlgvaGXg9N00X2EgWx99tWzWq1VVU4LMiy/Y7xh/9LOS3Pvg0IpyXhPKdVIayaSwfzbiLJOl7aXA8ET8rh9qtOUHwV/LJd8Yf+Pxw+n37oHl6ZZd3PuALr6+Z+wHAWblY9NSj3kGuB6PDZr+Xz4579HD/3vmZuN6mHl+NDm37OEbnptwxXDo1WGDEf/i/aP52wjyz2VUH+e920/b4aZ1wm88ZdCj5i1cjTjv326Et3XC4tz/DfdxCwesTymnpH6WSXVbN/L/vZTyVMb/92l12y5uQaqfLa9eaf3DdezVnb6silkq67T51s2rZSe0fl9v3bjmdUPU8NHLrG5owZDDgYviMl/6S4o8za+wtoYVxXNEF/gE8UXWkk1Z1XlDFMXLfdCrrG55FbsTabxXpKErqEybyOKf+9Vbc3wf2vW/g+lysOAvYClswFKIWY3Caevr/ocbzKXrc/zmesUdD0oVDxutIFaf19V6hSU8D8JJtaZpIRC7+IJWU8f8yldtUTZjihRfZItg5RRNZQH5o/e314wAw2/SC/x+1uaLhrSCh9Dn9vMNIgUyeAB0FfLrG+noFPjPDe/jAdPTql2bFjSg3UP68fgzb5RCafr4k09uWL7Bc4v+8DAthXqp39n3iu/fQn/i4SXuabZ8lROnN/lrBdXeTgPjuZF25rnlmPBYNn9PDj9et/LBjS5/95He7Ps3dhu0RNeiYGiOZ/nsVT5tiZnLr4vGt7PmTf6OVBgJ3zcVh3Sf95gNPN1Qz6g7q07GLxTZj8Q0prtDCmLoeU+M8IQYCSK3ZFv/6fP/+S29Nf/ZEC3Hnk4EvXdLsu790MhqMPr/NFnv3ZKs935oZDUY/X+HrO/R1FL/62jvZxTDkBVdvMdMvOcsALNgmWYDY2BxP0XDHwJndHD6/w5r4LFz3l2b2kBcXUT/YdG3j9n/R0kcLsttIDCvVv+wyNvF6v+jxO2tRm6gr1kX/mGROILb/3eofMumt2x2XiyzsvzZCTo6pHnPef2CUiTzrBwriJNq8eXkpykWEGu4KUfkP7cgww1Nbvj6VgS8BeEGh+sC0ZvGvAHTr502wzPNOHd/8uUXNomX5u8i0zkwTCRCnlcXF3k9Zk269dGzrCgp+ddWZKyLlhbCix9oDpY5paGPGwr6pnl6TpknWgMpiRL0Ak99M/5ohP4PhxYc4jk6PB+42P+K8m66zO+l677Imya7yJ9U7wR5JO0M/l836aZDCFtEyNv3wYbTNwOzM8h4Adwh3us6W+j7ZsLzmzEn55vDvgt6aAARb+b9xtCx19/cCELAQ/j33IX3w75vCr+5AfRgD40hZo/fbxhB7uKbG4EPdgj5Ttrk6+CtyYFvGu+9W+Bt8xJfB2+Nvr9pvO/dAm8b+N8Ob+9P/ZV+/JL/B/oonOwUWQAA&lt;/Code&gt;&lt;CodeSignature&gt;bHVvIBe/xGgEx0M8oiCg4rstsOtiCOor/WgbWE0aAsY9XXZKrU5wDsRSy9qBgW9o4Q9DAo3tq+JbBpuzOw1QWslHWDrIAg3VrhxbAIv35i716zryLq+5HcFRzVBthddBBIJnQasTr/zPtKml0C4rGrLtU1s6MAA5M9DUjmExWOLnV2KOPl1DcGQxs92pfzdEHigYeexiEBshbL+tycl2fulyNg4/nrUBUhxmnUMZIRvfrXjku0QuLn25kIjAn2DsQh/DQzcAW6lwFqiwF4J5cAXxaxDu0xTyFjoLH1BagTMBUcXbFRkLs4w6RrAoZXA1hHfic2nU44voVUpaTv9jdw==&lt;/CodeSignature&gt;&lt;/SmartOptions&gt;&lt;SmartResize enabled=&quot;True&quot; minWidth=&quot;190&quot; minHeight=&quot;110&quot; /&gt;&lt;/SmartSettings&gt;">
              <a:extLst>
                <a:ext uri="{FF2B5EF4-FFF2-40B4-BE49-F238E27FC236}">
                  <a16:creationId xmlns:a16="http://schemas.microsoft.com/office/drawing/2014/main" id="{AA0BCC85-7601-4E7A-9C54-34601EB172C9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457220" y="3272200"/>
              <a:ext cx="3222246" cy="2083478"/>
              <a:chOff x="595686" y="1261242"/>
              <a:chExt cx="3222246" cy="2083478"/>
            </a:xfrm>
          </p:grpSpPr>
          <p:sp>
            <p:nvSpPr>
              <p:cNvPr id="37" name="Window Body">
                <a:extLst>
                  <a:ext uri="{FF2B5EF4-FFF2-40B4-BE49-F238E27FC236}">
                    <a16:creationId xmlns:a16="http://schemas.microsoft.com/office/drawing/2014/main" id="{D74557CF-0958-4FF4-A4E1-2736C97BE4B0}"/>
                  </a:ext>
                </a:extLst>
              </p:cNvPr>
              <p:cNvSpPr/>
              <p:nvPr/>
            </p:nvSpPr>
            <p:spPr>
              <a:xfrm>
                <a:off x="595686" y="1498985"/>
                <a:ext cx="3222246" cy="184573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Text">
                <a:extLst>
                  <a:ext uri="{FF2B5EF4-FFF2-40B4-BE49-F238E27FC236}">
                    <a16:creationId xmlns:a16="http://schemas.microsoft.com/office/drawing/2014/main" id="{6DA50294-BE73-483D-9933-CACB175BD544}"/>
                  </a:ext>
                </a:extLst>
              </p:cNvPr>
              <p:cNvSpPr txBox="1"/>
              <p:nvPr/>
            </p:nvSpPr>
            <p:spPr>
              <a:xfrm>
                <a:off x="1109874" y="1696127"/>
                <a:ext cx="2294511" cy="688281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OOO </a:t>
                </a:r>
                <a:r>
                  <a:rPr lang="ko-KR" altLang="en-US" sz="10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님</a:t>
                </a:r>
                <a:endParaRPr lang="en-US" altLang="ko-KR" sz="10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altLang="ko-KR" sz="10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36.8</a:t>
                </a:r>
                <a:r>
                  <a:rPr lang="ko-KR" altLang="en-US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도</a:t>
                </a:r>
                <a:endParaRPr lang="en-US" altLang="ko-KR" sz="10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ko-KR" altLang="en-US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출석완료했습니다</a:t>
                </a:r>
                <a:r>
                  <a:rPr lang="en-US" altLang="ko-KR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 algn="ctr"/>
                <a:r>
                  <a:rPr lang="en-US" altLang="ko-KR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(21/07/07 14:00)</a:t>
                </a:r>
              </a:p>
              <a:p>
                <a:pPr algn="ctr"/>
                <a:endParaRPr lang="en-US" sz="10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Title Bar">
                <a:extLst>
                  <a:ext uri="{FF2B5EF4-FFF2-40B4-BE49-F238E27FC236}">
                    <a16:creationId xmlns:a16="http://schemas.microsoft.com/office/drawing/2014/main" id="{906C3217-783E-455A-8D50-CAC756520100}"/>
                  </a:ext>
                </a:extLst>
              </p:cNvPr>
              <p:cNvSpPr/>
              <p:nvPr/>
            </p:nvSpPr>
            <p:spPr>
              <a:xfrm>
                <a:off x="595686" y="1261242"/>
                <a:ext cx="3222246" cy="23774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Alert</a:t>
                </a:r>
              </a:p>
            </p:txBody>
          </p:sp>
          <p:sp>
            <p:nvSpPr>
              <p:cNvPr id="40" name="Close Button">
                <a:extLst>
                  <a:ext uri="{FF2B5EF4-FFF2-40B4-BE49-F238E27FC236}">
                    <a16:creationId xmlns:a16="http://schemas.microsoft.com/office/drawing/2014/main" id="{F02DF2DA-7F4A-47F1-AB0F-D052FE6C4F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07048" y="1332489"/>
                <a:ext cx="98425" cy="95250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1" name="Icons">
                <a:extLst>
                  <a:ext uri="{FF2B5EF4-FFF2-40B4-BE49-F238E27FC236}">
                    <a16:creationId xmlns:a16="http://schemas.microsoft.com/office/drawing/2014/main" id="{09DBDFE1-0D70-4377-90A5-AEFF5CEF9C69}"/>
                  </a:ext>
                </a:extLst>
              </p:cNvPr>
              <p:cNvGrpSpPr/>
              <p:nvPr/>
            </p:nvGrpSpPr>
            <p:grpSpPr>
              <a:xfrm>
                <a:off x="773534" y="1669713"/>
                <a:ext cx="457200" cy="396875"/>
                <a:chOff x="773534" y="1669713"/>
                <a:chExt cx="457200" cy="396875"/>
              </a:xfrm>
            </p:grpSpPr>
            <p:sp>
              <p:nvSpPr>
                <p:cNvPr id="46" name="Info Icon">
                  <a:extLst>
                    <a:ext uri="{FF2B5EF4-FFF2-40B4-BE49-F238E27FC236}">
                      <a16:creationId xmlns:a16="http://schemas.microsoft.com/office/drawing/2014/main" id="{DC439C71-F8EC-461F-80D6-AD26BCFB350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03697" y="1670507"/>
                  <a:ext cx="396875" cy="395287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7" name="Warning Icon" hidden="1">
                  <a:extLst>
                    <a:ext uri="{FF2B5EF4-FFF2-40B4-BE49-F238E27FC236}">
                      <a16:creationId xmlns:a16="http://schemas.microsoft.com/office/drawing/2014/main" id="{B58FD032-82FC-4E38-9DD3-A33461BA739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73534" y="1670507"/>
                  <a:ext cx="457200" cy="395287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8" name="Error Icon" hidden="1">
                  <a:extLst>
                    <a:ext uri="{FF2B5EF4-FFF2-40B4-BE49-F238E27FC236}">
                      <a16:creationId xmlns:a16="http://schemas.microsoft.com/office/drawing/2014/main" id="{6FC456F2-6BFF-4FB7-B8CE-E4C28425F2F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02903" y="1670507"/>
                  <a:ext cx="398463" cy="395287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9" name="Question Icon" hidden="1">
                  <a:extLst>
                    <a:ext uri="{FF2B5EF4-FFF2-40B4-BE49-F238E27FC236}">
                      <a16:creationId xmlns:a16="http://schemas.microsoft.com/office/drawing/2014/main" id="{109AC6BA-6FE1-4DC4-A900-96F6C2E409F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02903" y="1669713"/>
                  <a:ext cx="398463" cy="396875"/>
                </a:xfrm>
                <a:custGeom>
                  <a:avLst/>
                  <a:gdLst>
                    <a:gd name="T0" fmla="*/ 1101 w 1101"/>
                    <a:gd name="T1" fmla="*/ 551 h 1101"/>
                    <a:gd name="T2" fmla="*/ 550 w 1101"/>
                    <a:gd name="T3" fmla="*/ 1101 h 1101"/>
                    <a:gd name="T4" fmla="*/ 0 w 1101"/>
                    <a:gd name="T5" fmla="*/ 551 h 1101"/>
                    <a:gd name="T6" fmla="*/ 550 w 1101"/>
                    <a:gd name="T7" fmla="*/ 0 h 1101"/>
                    <a:gd name="T8" fmla="*/ 1101 w 1101"/>
                    <a:gd name="T9" fmla="*/ 551 h 1101"/>
                    <a:gd name="T10" fmla="*/ 596 w 1101"/>
                    <a:gd name="T11" fmla="*/ 685 h 1101"/>
                    <a:gd name="T12" fmla="*/ 509 w 1101"/>
                    <a:gd name="T13" fmla="*/ 685 h 1101"/>
                    <a:gd name="T14" fmla="*/ 509 w 1101"/>
                    <a:gd name="T15" fmla="*/ 625 h 1101"/>
                    <a:gd name="T16" fmla="*/ 521 w 1101"/>
                    <a:gd name="T17" fmla="*/ 577 h 1101"/>
                    <a:gd name="T18" fmla="*/ 575 w 1101"/>
                    <a:gd name="T19" fmla="*/ 527 h 1101"/>
                    <a:gd name="T20" fmla="*/ 638 w 1101"/>
                    <a:gd name="T21" fmla="*/ 424 h 1101"/>
                    <a:gd name="T22" fmla="*/ 614 w 1101"/>
                    <a:gd name="T23" fmla="*/ 359 h 1101"/>
                    <a:gd name="T24" fmla="*/ 549 w 1101"/>
                    <a:gd name="T25" fmla="*/ 334 h 1101"/>
                    <a:gd name="T26" fmla="*/ 440 w 1101"/>
                    <a:gd name="T27" fmla="*/ 462 h 1101"/>
                    <a:gd name="T28" fmla="*/ 343 w 1101"/>
                    <a:gd name="T29" fmla="*/ 445 h 1101"/>
                    <a:gd name="T30" fmla="*/ 413 w 1101"/>
                    <a:gd name="T31" fmla="*/ 295 h 1101"/>
                    <a:gd name="T32" fmla="*/ 561 w 1101"/>
                    <a:gd name="T33" fmla="*/ 241 h 1101"/>
                    <a:gd name="T34" fmla="*/ 702 w 1101"/>
                    <a:gd name="T35" fmla="*/ 291 h 1101"/>
                    <a:gd name="T36" fmla="*/ 758 w 1101"/>
                    <a:gd name="T37" fmla="*/ 418 h 1101"/>
                    <a:gd name="T38" fmla="*/ 743 w 1101"/>
                    <a:gd name="T39" fmla="*/ 489 h 1101"/>
                    <a:gd name="T40" fmla="*/ 707 w 1101"/>
                    <a:gd name="T41" fmla="*/ 541 h 1101"/>
                    <a:gd name="T42" fmla="*/ 624 w 1101"/>
                    <a:gd name="T43" fmla="*/ 606 h 1101"/>
                    <a:gd name="T44" fmla="*/ 601 w 1101"/>
                    <a:gd name="T45" fmla="*/ 632 h 1101"/>
                    <a:gd name="T46" fmla="*/ 596 w 1101"/>
                    <a:gd name="T47" fmla="*/ 685 h 1101"/>
                    <a:gd name="T48" fmla="*/ 614 w 1101"/>
                    <a:gd name="T49" fmla="*/ 749 h 1101"/>
                    <a:gd name="T50" fmla="*/ 614 w 1101"/>
                    <a:gd name="T51" fmla="*/ 861 h 1101"/>
                    <a:gd name="T52" fmla="*/ 509 w 1101"/>
                    <a:gd name="T53" fmla="*/ 861 h 1101"/>
                    <a:gd name="T54" fmla="*/ 509 w 1101"/>
                    <a:gd name="T55" fmla="*/ 749 h 1101"/>
                    <a:gd name="T56" fmla="*/ 614 w 1101"/>
                    <a:gd name="T57" fmla="*/ 74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01" h="1101">
                      <a:moveTo>
                        <a:pt x="1101" y="551"/>
                      </a:moveTo>
                      <a:cubicBezTo>
                        <a:pt x="1101" y="854"/>
                        <a:pt x="854" y="1101"/>
                        <a:pt x="550" y="1101"/>
                      </a:cubicBezTo>
                      <a:cubicBezTo>
                        <a:pt x="246" y="1101"/>
                        <a:pt x="0" y="854"/>
                        <a:pt x="0" y="551"/>
                      </a:cubicBezTo>
                      <a:cubicBezTo>
                        <a:pt x="0" y="247"/>
                        <a:pt x="246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  <a:moveTo>
                        <a:pt x="596" y="685"/>
                      </a:moveTo>
                      <a:lnTo>
                        <a:pt x="509" y="685"/>
                      </a:lnTo>
                      <a:lnTo>
                        <a:pt x="509" y="625"/>
                      </a:lnTo>
                      <a:cubicBezTo>
                        <a:pt x="509" y="605"/>
                        <a:pt x="513" y="589"/>
                        <a:pt x="521" y="577"/>
                      </a:cubicBezTo>
                      <a:cubicBezTo>
                        <a:pt x="529" y="565"/>
                        <a:pt x="547" y="549"/>
                        <a:pt x="575" y="527"/>
                      </a:cubicBezTo>
                      <a:cubicBezTo>
                        <a:pt x="617" y="495"/>
                        <a:pt x="638" y="460"/>
                        <a:pt x="638" y="424"/>
                      </a:cubicBezTo>
                      <a:cubicBezTo>
                        <a:pt x="638" y="397"/>
                        <a:pt x="630" y="375"/>
                        <a:pt x="614" y="359"/>
                      </a:cubicBezTo>
                      <a:cubicBezTo>
                        <a:pt x="597" y="343"/>
                        <a:pt x="576" y="334"/>
                        <a:pt x="549" y="334"/>
                      </a:cubicBezTo>
                      <a:cubicBezTo>
                        <a:pt x="488" y="334"/>
                        <a:pt x="451" y="377"/>
                        <a:pt x="440" y="462"/>
                      </a:cubicBezTo>
                      <a:lnTo>
                        <a:pt x="343" y="445"/>
                      </a:lnTo>
                      <a:cubicBezTo>
                        <a:pt x="349" y="381"/>
                        <a:pt x="372" y="331"/>
                        <a:pt x="413" y="295"/>
                      </a:cubicBezTo>
                      <a:cubicBezTo>
                        <a:pt x="454" y="259"/>
                        <a:pt x="503" y="241"/>
                        <a:pt x="561" y="241"/>
                      </a:cubicBezTo>
                      <a:cubicBezTo>
                        <a:pt x="618" y="241"/>
                        <a:pt x="665" y="257"/>
                        <a:pt x="702" y="291"/>
                      </a:cubicBezTo>
                      <a:cubicBezTo>
                        <a:pt x="739" y="325"/>
                        <a:pt x="758" y="367"/>
                        <a:pt x="758" y="418"/>
                      </a:cubicBezTo>
                      <a:cubicBezTo>
                        <a:pt x="758" y="443"/>
                        <a:pt x="753" y="467"/>
                        <a:pt x="743" y="489"/>
                      </a:cubicBezTo>
                      <a:cubicBezTo>
                        <a:pt x="732" y="512"/>
                        <a:pt x="721" y="529"/>
                        <a:pt x="707" y="541"/>
                      </a:cubicBezTo>
                      <a:cubicBezTo>
                        <a:pt x="694" y="554"/>
                        <a:pt x="667" y="575"/>
                        <a:pt x="624" y="606"/>
                      </a:cubicBezTo>
                      <a:cubicBezTo>
                        <a:pt x="612" y="615"/>
                        <a:pt x="605" y="624"/>
                        <a:pt x="601" y="632"/>
                      </a:cubicBezTo>
                      <a:cubicBezTo>
                        <a:pt x="598" y="640"/>
                        <a:pt x="596" y="658"/>
                        <a:pt x="596" y="685"/>
                      </a:cubicBezTo>
                      <a:close/>
                      <a:moveTo>
                        <a:pt x="614" y="749"/>
                      </a:moveTo>
                      <a:lnTo>
                        <a:pt x="614" y="861"/>
                      </a:lnTo>
                      <a:lnTo>
                        <a:pt x="509" y="861"/>
                      </a:lnTo>
                      <a:lnTo>
                        <a:pt x="509" y="749"/>
                      </a:lnTo>
                      <a:lnTo>
                        <a:pt x="614" y="749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2" name="Buttons">
                <a:extLst>
                  <a:ext uri="{FF2B5EF4-FFF2-40B4-BE49-F238E27FC236}">
                    <a16:creationId xmlns:a16="http://schemas.microsoft.com/office/drawing/2014/main" id="{3679CEDC-A155-48CA-B8EA-6FB73FE45D90}"/>
                  </a:ext>
                </a:extLst>
              </p:cNvPr>
              <p:cNvGrpSpPr/>
              <p:nvPr/>
            </p:nvGrpSpPr>
            <p:grpSpPr>
              <a:xfrm>
                <a:off x="1538287" y="2386471"/>
                <a:ext cx="1377404" cy="624736"/>
                <a:chOff x="1538287" y="2386471"/>
                <a:chExt cx="1377404" cy="624736"/>
              </a:xfrm>
            </p:grpSpPr>
            <p:sp>
              <p:nvSpPr>
                <p:cNvPr id="43" name="Button 1">
                  <a:extLst>
                    <a:ext uri="{FF2B5EF4-FFF2-40B4-BE49-F238E27FC236}">
                      <a16:creationId xmlns:a16="http://schemas.microsoft.com/office/drawing/2014/main" id="{0CD890EA-9856-4A85-AC40-C32EFBE669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5693" y="2770823"/>
                  <a:ext cx="663029" cy="240384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OK</a:t>
                  </a:r>
                  <a:endParaRPr lang="en-US" sz="900" dirty="0">
                    <a:solidFill>
                      <a:srgbClr val="5F5F5F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4" name="Button 2" hidden="1">
                  <a:extLst>
                    <a:ext uri="{FF2B5EF4-FFF2-40B4-BE49-F238E27FC236}">
                      <a16:creationId xmlns:a16="http://schemas.microsoft.com/office/drawing/2014/main" id="{F7C536EC-1BE5-4AE0-968C-CC24700D63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52662" y="2386471"/>
                  <a:ext cx="663029" cy="240384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Cancel</a:t>
                  </a:r>
                  <a:endParaRPr lang="en-US" sz="900" dirty="0">
                    <a:solidFill>
                      <a:srgbClr val="5F5F5F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5" name="Button 3" hidden="1">
                  <a:extLst>
                    <a:ext uri="{FF2B5EF4-FFF2-40B4-BE49-F238E27FC236}">
                      <a16:creationId xmlns:a16="http://schemas.microsoft.com/office/drawing/2014/main" id="{ADD58A4B-0F83-4D2E-8F6E-A7E285FC5F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8287" y="2386471"/>
                  <a:ext cx="663029" cy="240384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Abort</a:t>
                  </a:r>
                  <a:endParaRPr lang="en-US" sz="900" dirty="0">
                    <a:solidFill>
                      <a:srgbClr val="5F5F5F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pic>
        <p:nvPicPr>
          <p:cNvPr id="64" name="그림 63">
            <a:extLst>
              <a:ext uri="{FF2B5EF4-FFF2-40B4-BE49-F238E27FC236}">
                <a16:creationId xmlns:a16="http://schemas.microsoft.com/office/drawing/2014/main" id="{0D0FCBAD-EA39-4801-81C7-81F82154600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50973" y="3407104"/>
            <a:ext cx="2517946" cy="1698000"/>
          </a:xfrm>
          <a:prstGeom prst="rect">
            <a:avLst/>
          </a:prstGeom>
        </p:spPr>
      </p:pic>
      <p:sp>
        <p:nvSpPr>
          <p:cNvPr id="65" name="줄무늬가 있는 오른쪽 화살표 64"/>
          <p:cNvSpPr/>
          <p:nvPr/>
        </p:nvSpPr>
        <p:spPr>
          <a:xfrm>
            <a:off x="3670411" y="4026642"/>
            <a:ext cx="611474" cy="458925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줄무늬가 있는 오른쪽 화살표 65"/>
          <p:cNvSpPr/>
          <p:nvPr/>
        </p:nvSpPr>
        <p:spPr>
          <a:xfrm>
            <a:off x="7127707" y="3990803"/>
            <a:ext cx="611474" cy="458925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B61A8365-8FC6-412F-A56A-7C4591D15B2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03310" y="2790138"/>
            <a:ext cx="3347864" cy="10046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28043" y="4047343"/>
            <a:ext cx="3355726" cy="237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1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3"/>
            </a:pPr>
            <a:r>
              <a:rPr lang="ko-KR" altLang="en-US" b="1" spc="-150" dirty="0" smtClean="0">
                <a:solidFill>
                  <a:srgbClr val="C00000"/>
                </a:solidFill>
              </a:rPr>
              <a:t>통계자료 시각화</a:t>
            </a:r>
            <a:endParaRPr lang="en-US" altLang="ko-KR" b="1" spc="-150" dirty="0" smtClean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2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-2. Web Service Scenario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요구사항 파악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07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3"/>
            </a:pPr>
            <a:r>
              <a:rPr lang="ko-KR" altLang="en-US" b="1" spc="-150" dirty="0" smtClean="0">
                <a:solidFill>
                  <a:srgbClr val="C00000"/>
                </a:solidFill>
              </a:rPr>
              <a:t>공지사항</a:t>
            </a:r>
            <a:r>
              <a:rPr lang="en-US" altLang="ko-KR" b="1" spc="-150" dirty="0" smtClean="0">
                <a:solidFill>
                  <a:srgbClr val="C00000"/>
                </a:solidFill>
              </a:rPr>
              <a:t>/</a:t>
            </a:r>
            <a:r>
              <a:rPr lang="ko-KR" altLang="en-US" b="1" spc="-150" dirty="0" smtClean="0">
                <a:solidFill>
                  <a:srgbClr val="C00000"/>
                </a:solidFill>
              </a:rPr>
              <a:t>자유게시판</a:t>
            </a:r>
            <a:endParaRPr lang="en-US" altLang="ko-KR" b="1" spc="-150" dirty="0" smtClean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2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-2. Web Service Scenario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요구사항 파악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2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rURmXEkznL8vM+dIgmFWecIsYkRz2E8ifMc9jRVOo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4747</TotalTime>
  <Words>2512</Words>
  <Application>Microsoft Office PowerPoint</Application>
  <PresentationFormat>와이드스크린</PresentationFormat>
  <Paragraphs>761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AppleSDGothicNeo</vt:lpstr>
      <vt:lpstr>HY헤드라인M</vt:lpstr>
      <vt:lpstr>맑은 고딕</vt:lpstr>
      <vt:lpstr>함초롬돋움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한국품질재단</cp:lastModifiedBy>
  <cp:revision>92</cp:revision>
  <dcterms:created xsi:type="dcterms:W3CDTF">2016-11-03T20:47:04Z</dcterms:created>
  <dcterms:modified xsi:type="dcterms:W3CDTF">2021-07-12T16:35:34Z</dcterms:modified>
</cp:coreProperties>
</file>