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96" r:id="rId4"/>
    <p:sldId id="295" r:id="rId5"/>
    <p:sldId id="288" r:id="rId6"/>
    <p:sldId id="297" r:id="rId7"/>
    <p:sldId id="291" r:id="rId8"/>
    <p:sldId id="298" r:id="rId9"/>
    <p:sldId id="304" r:id="rId10"/>
    <p:sldId id="290" r:id="rId11"/>
    <p:sldId id="299" r:id="rId12"/>
    <p:sldId id="292" r:id="rId13"/>
    <p:sldId id="293" r:id="rId14"/>
    <p:sldId id="294" r:id="rId15"/>
    <p:sldId id="302" r:id="rId16"/>
    <p:sldId id="303" r:id="rId17"/>
    <p:sldId id="301" r:id="rId18"/>
    <p:sldId id="300" r:id="rId19"/>
    <p:sldId id="314" r:id="rId20"/>
    <p:sldId id="309" r:id="rId21"/>
    <p:sldId id="310" r:id="rId22"/>
    <p:sldId id="311" r:id="rId23"/>
    <p:sldId id="312" r:id="rId24"/>
    <p:sldId id="313" r:id="rId25"/>
    <p:sldId id="316" r:id="rId26"/>
    <p:sldId id="315" r:id="rId27"/>
    <p:sldId id="2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81" autoAdjust="0"/>
  </p:normalViewPr>
  <p:slideViewPr>
    <p:cSldViewPr>
      <p:cViewPr varScale="1">
        <p:scale>
          <a:sx n="67" d="100"/>
          <a:sy n="67" d="100"/>
        </p:scale>
        <p:origin x="3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0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1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7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8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8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7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7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69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5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tak.pythonanywhe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IIBlackCode/KFQ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WE ARE HERE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76" y="417056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한정탁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KFQ 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차 웹 프로젝트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592242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5191230"/>
            <a:ext cx="2088232" cy="62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06749"/>
              </p:ext>
            </p:extLst>
          </p:nvPr>
        </p:nvGraphicFramePr>
        <p:xfrm>
          <a:off x="1150998" y="2267675"/>
          <a:ext cx="9985561" cy="418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24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79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출석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결석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지각 수 통계 확인기능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지각한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조퇴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조퇴한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7904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진행중인 반명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 페이지 전부 해당 수강생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정보 수정 가능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입력한 정보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통계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4619"/>
              </p:ext>
            </p:extLst>
          </p:nvPr>
        </p:nvGraphicFramePr>
        <p:xfrm>
          <a:off x="12360696" y="6748593"/>
          <a:ext cx="6696744" cy="1686024"/>
        </p:xfrm>
        <a:graphic>
          <a:graphicData uri="http://schemas.openxmlformats.org/drawingml/2006/table">
            <a:tbl>
              <a:tblPr/>
              <a:tblGrid>
                <a:gridCol w="758436">
                  <a:extLst>
                    <a:ext uri="{9D8B030D-6E8A-4147-A177-3AD203B41FA5}">
                      <a16:colId xmlns:a16="http://schemas.microsoft.com/office/drawing/2014/main" val="319635640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3809453087"/>
                    </a:ext>
                  </a:extLst>
                </a:gridCol>
                <a:gridCol w="2969154">
                  <a:extLst>
                    <a:ext uri="{9D8B030D-6E8A-4147-A177-3AD203B41FA5}">
                      <a16:colId xmlns:a16="http://schemas.microsoft.com/office/drawing/2014/main" val="1722659818"/>
                    </a:ext>
                  </a:extLst>
                </a:gridCol>
              </a:tblGrid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구분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비기능적 요구사항</a:t>
                      </a:r>
                      <a:endParaRPr lang="ko-KR" sz="1000" dirty="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060308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개념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제공하는 기능, 서비스에 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수행하는 기능 이외의 사항,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 구축에 대한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제약사항에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관한 요구사항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26096"/>
                  </a:ext>
                </a:extLst>
              </a:tr>
              <a:tr h="5795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도출방법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특정 입력에 대해 시스템이 어떻게 반응 / 동작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하는지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시스템이 준수해야할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제약조건과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 품질 속성에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관련하여 시스템이 갖춰야할 사항 기술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8338"/>
                  </a:ext>
                </a:extLst>
              </a:tr>
              <a:tr h="2634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  <a:effectLst/>
                          <a:ea typeface="AppleSDGothicNeo"/>
                        </a:rPr>
                        <a:t>특성</a:t>
                      </a:r>
                      <a:endParaRPr lang="ko-KR" sz="1000">
                        <a:solidFill>
                          <a:srgbClr val="66666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기능성, 완전성, 일관성</a:t>
                      </a:r>
                      <a:endParaRPr lang="ko-KR" sz="100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신뢰성, 사용성, 효율성, 유지보수성, </a:t>
                      </a:r>
                      <a:r>
                        <a:rPr lang="ko-KR" sz="1000" b="1" dirty="0" err="1">
                          <a:solidFill>
                            <a:srgbClr val="6164C6"/>
                          </a:solidFill>
                          <a:effectLst/>
                          <a:ea typeface="AppleSDGothicNeo"/>
                        </a:rPr>
                        <a:t>이식성</a:t>
                      </a:r>
                      <a:endParaRPr lang="ko-KR" sz="1000" dirty="0">
                        <a:solidFill>
                          <a:srgbClr val="6164C6"/>
                        </a:solidFill>
                        <a:effectLst/>
                        <a:ea typeface="AppleSDGothicNeo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8757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3889"/>
              </p:ext>
            </p:extLst>
          </p:nvPr>
        </p:nvGraphicFramePr>
        <p:xfrm>
          <a:off x="1150999" y="2267683"/>
          <a:ext cx="9826435" cy="3064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2510556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154854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1927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회원탈퇴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1927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메뉴에서 관리자가 원하는 반 선택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좌석위치 조회기능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클릭시 해당 수강생 데이터 조회기능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(MyPage)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MyPage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배치 수정기능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수정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삭제기능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삭제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19276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입력기능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Architecture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73209"/>
              </p:ext>
            </p:extLst>
          </p:nvPr>
        </p:nvGraphicFramePr>
        <p:xfrm>
          <a:off x="1531254" y="1410127"/>
          <a:ext cx="4396844" cy="518185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17932808"/>
                    </a:ext>
                  </a:extLst>
                </a:gridCol>
                <a:gridCol w="1612419">
                  <a:extLst>
                    <a:ext uri="{9D8B030D-6E8A-4147-A177-3AD203B41FA5}">
                      <a16:colId xmlns:a16="http://schemas.microsoft.com/office/drawing/2014/main" val="1386231383"/>
                    </a:ext>
                  </a:extLst>
                </a:gridCol>
                <a:gridCol w="1848322">
                  <a:extLst>
                    <a:ext uri="{9D8B030D-6E8A-4147-A177-3AD203B41FA5}">
                      <a16:colId xmlns:a16="http://schemas.microsoft.com/office/drawing/2014/main" val="1598865556"/>
                    </a:ext>
                  </a:extLst>
                </a:gridCol>
              </a:tblGrid>
              <a:tr h="230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325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Windows10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21H2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38806"/>
                  </a:ext>
                </a:extLst>
              </a:tr>
              <a:tr h="4022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Language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HTML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9824"/>
                  </a:ext>
                </a:extLst>
              </a:tr>
              <a:tr h="4022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4371"/>
                  </a:ext>
                </a:extLst>
              </a:tr>
              <a:tr h="40223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3.8.8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4488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IDE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Visual Studio 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1.58.0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617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SQLite3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3.35.5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454"/>
                  </a:ext>
                </a:extLst>
              </a:tr>
              <a:tr h="402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Framework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Django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3.1.3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7480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Library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Leaflet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1.7.1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8849"/>
                  </a:ext>
                </a:extLst>
              </a:tr>
              <a:tr h="256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SCM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hlinkClick r:id="rId3"/>
                        </a:rPr>
                        <a:t>IIBlackCode</a:t>
                      </a:r>
                      <a:r>
                        <a:rPr lang="en-US" altLang="ko-KR" sz="1000" dirty="0" smtClean="0">
                          <a:hlinkClick r:id="rId3"/>
                        </a:rPr>
                        <a:t>/KFQ (github.com)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67981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Apps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PythonAnywhere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Plans &gt; Beginner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2011"/>
                  </a:ext>
                </a:extLst>
              </a:tr>
            </a:tbl>
          </a:graphicData>
        </a:graphic>
      </p:graphicFrame>
      <p:pic>
        <p:nvPicPr>
          <p:cNvPr id="28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3286491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2" y="-322152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9253094" y="2349656"/>
            <a:ext cx="779217" cy="8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8091891" y="2432669"/>
            <a:ext cx="745853" cy="7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545" y="3229150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A Hands-On Tutorial of SQLite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467" y="3870436"/>
            <a:ext cx="1397016" cy="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Leafle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4918520"/>
            <a:ext cx="1968888" cy="5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News Room: PythonAnyw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38" y="5905202"/>
            <a:ext cx="3262313" cy="6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03" y="4324492"/>
            <a:ext cx="1305556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Windows 10 - Logos, brands and logotyp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29" y="1778714"/>
            <a:ext cx="2459310" cy="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5" name="Picture 25" descr="GitHub logo 2013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6" y="5394697"/>
            <a:ext cx="1239717" cy="3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1) 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아래처럼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BRAND CRM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만들기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30" y="2725476"/>
            <a:ext cx="8068775" cy="33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en-US" altLang="ko-KR" b="1" spc="-150" dirty="0" smtClean="0"/>
              <a:t>Dashboard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046989"/>
            <a:ext cx="5295732" cy="29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</a:t>
            </a:r>
            <a:r>
              <a:rPr lang="en-US" altLang="ko-KR" b="1" spc="-150" dirty="0" err="1" smtClean="0"/>
              <a:t>Mypage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865728"/>
            <a:ext cx="6638590" cy="45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수강생 현황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8" y="1972708"/>
            <a:ext cx="4729833" cy="4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</a:t>
            </a:r>
            <a:r>
              <a:rPr lang="en-US" altLang="ko-KR" b="1" spc="-150" dirty="0" smtClean="0"/>
              <a:t>) </a:t>
            </a:r>
            <a:r>
              <a:rPr lang="ko-KR" altLang="en-US" b="1" spc="-150" dirty="0" smtClean="0"/>
              <a:t>자리 배치도</a:t>
            </a:r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18" y="2097109"/>
            <a:ext cx="5847685" cy="3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rgbClr val="C00000"/>
                </a:solidFill>
              </a:rPr>
              <a:t>1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) DB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랑 맞는지 확인 후 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ERD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내용 수정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4-3. ERD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19" y="2095973"/>
            <a:ext cx="8688288" cy="40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5-1. Dashboard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dirty="0"/>
              <a:t>Settings </a:t>
            </a:r>
            <a:r>
              <a:rPr lang="ko-KR" altLang="en-US" sz="1800" b="1" dirty="0"/>
              <a:t>페이지에서는 개인정보의 수정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비밀번호 변경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계정삭제를 진행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2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2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76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04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704" y="2843644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요구사항 파악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7728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Brainstorming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 Service Scenario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요구사항 정의서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8832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375920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Architecture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Website </a:t>
            </a:r>
            <a:r>
              <a:rPr lang="ko-KR" altLang="en-US" sz="1200" b="1" spc="-150" dirty="0" smtClean="0"/>
              <a:t>구조도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Page </a:t>
            </a:r>
            <a:r>
              <a:rPr lang="ko-KR" altLang="en-US" sz="1200" b="1" spc="-150" dirty="0" smtClean="0"/>
              <a:t>단위 </a:t>
            </a:r>
            <a:r>
              <a:rPr lang="en-US" altLang="ko-KR" sz="1200" b="1" spc="-150" dirty="0" smtClean="0"/>
              <a:t>UI/UX</a:t>
            </a:r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104112" y="3429001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Class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Sequence Diagram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ERD(</a:t>
            </a:r>
            <a:r>
              <a:rPr lang="en-US" altLang="ko-KR" sz="1200" b="1" spc="-150" dirty="0" err="1" smtClean="0"/>
              <a:t>DataBase</a:t>
            </a:r>
            <a:r>
              <a:rPr lang="en-US" altLang="ko-KR" sz="1200" b="1" spc="-150" dirty="0" smtClean="0"/>
              <a:t>)</a:t>
            </a:r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8832304" y="34290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BRAND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CRM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보완점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19536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주제</a:t>
            </a:r>
            <a:endParaRPr lang="en-US" altLang="ko-KR" sz="1200" b="1" spc="-150" dirty="0" smtClean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핵심기능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개발 방법론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Gantt Chart</a:t>
            </a:r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42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WE ARE HERE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358" y="2852936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Sign-in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&amp; Sign-up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구현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9B7FC20-C335-4170-8CBF-A2706415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91" y="3107820"/>
            <a:ext cx="4022021" cy="27830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193598" y="205842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서버에서 받아온 값</a:t>
            </a:r>
            <a:r>
              <a:rPr lang="en-US" altLang="ko-KR" sz="1200" dirty="0"/>
              <a:t>(Data)</a:t>
            </a:r>
            <a:r>
              <a:rPr lang="ko-KR" altLang="en-US" sz="1200" dirty="0"/>
              <a:t>들을 모델로 만들어진 테이블에 저장한다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if </a:t>
            </a:r>
            <a:r>
              <a:rPr lang="ko-KR" altLang="en-US" sz="1200" dirty="0"/>
              <a:t>문을 사용하여 필수 입력사항을 입력하지 않을 시 경고 메시지를 남겨준다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7B4020-CEDC-467A-AA8A-8CA7071408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" b="3650"/>
          <a:stretch/>
        </p:blipFill>
        <p:spPr>
          <a:xfrm>
            <a:off x="6413960" y="3107821"/>
            <a:ext cx="4040172" cy="27830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721614" y="29468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684025" y="60123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7538-23D3-4617-A35F-A15044399478}"/>
              </a:ext>
            </a:extLst>
          </p:cNvPr>
          <p:cNvSpPr txBox="1"/>
          <p:nvPr/>
        </p:nvSpPr>
        <p:spPr>
          <a:xfrm>
            <a:off x="7705766" y="603486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Sign-up </a:t>
            </a:r>
            <a:r>
              <a:rPr lang="ko-KR" altLang="en-US" sz="1200" dirty="0"/>
              <a:t>페이지 </a:t>
            </a:r>
            <a:r>
              <a:rPr lang="en-US" altLang="ko-KR" sz="1200" dirty="0"/>
              <a:t> </a:t>
            </a:r>
            <a:r>
              <a:rPr lang="ko-KR" altLang="en-US" sz="1200" dirty="0"/>
              <a:t>경고 문구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252913" y="3579022"/>
            <a:ext cx="3974563" cy="136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sz="1800" b="1" spc="-150" dirty="0">
                <a:latin typeface="+mj-ea"/>
              </a:rPr>
              <a:t>Sign-in</a:t>
            </a:r>
            <a:r>
              <a:rPr lang="ko-KR" altLang="en-US" sz="1800" b="1" spc="-150" dirty="0">
                <a:latin typeface="+mj-ea"/>
              </a:rPr>
              <a:t> </a:t>
            </a:r>
            <a:r>
              <a:rPr lang="en-US" altLang="ko-KR" sz="1800" b="1" spc="-150" dirty="0">
                <a:latin typeface="+mj-ea"/>
              </a:rPr>
              <a:t>&amp; Sign-up </a:t>
            </a:r>
            <a:r>
              <a:rPr lang="ko-KR" altLang="en-US" sz="1800" b="1" dirty="0"/>
              <a:t>에서 받은 개인의 정보 </a:t>
            </a:r>
            <a:r>
              <a:rPr lang="en-US" altLang="ko-KR" b="1" dirty="0"/>
              <a:t>DB</a:t>
            </a:r>
            <a:r>
              <a:rPr lang="ko-KR" altLang="en-US" b="1" dirty="0"/>
              <a:t>에 저장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4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1384" y="671285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비밀번호 찾기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1976962"/>
            <a:ext cx="5077931" cy="9338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265059" y="2262063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가입시 입력한 필수사항과 일치하는 값을 입력할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비밀번호를 가져와 알려주는 구조이다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608607" y="2903727"/>
            <a:ext cx="25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 비밀번호 찾기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180662" y="6007496"/>
            <a:ext cx="189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찾기 페이지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en-US" altLang="ko-KR" sz="1800" b="1" spc="-150" dirty="0">
                <a:latin typeface="+mj-ea"/>
              </a:rPr>
              <a:t>Sign-up </a:t>
            </a:r>
            <a:r>
              <a:rPr lang="ko-KR" altLang="en-US" sz="1800" b="1" dirty="0"/>
              <a:t>에서 받은 개인의 정보 </a:t>
            </a:r>
            <a:r>
              <a:rPr lang="ko-KR" altLang="en-US" b="1" spc="-150" dirty="0"/>
              <a:t>일치하는 </a:t>
            </a:r>
            <a:r>
              <a:rPr lang="en-US" altLang="ko-KR" b="1" spc="-150" dirty="0"/>
              <a:t>DB</a:t>
            </a:r>
            <a:r>
              <a:rPr lang="ko-KR" altLang="en-US" b="1" spc="-150" dirty="0"/>
              <a:t>에서 비밀번호를 찾아온다</a:t>
            </a:r>
            <a:r>
              <a:rPr lang="en-US" altLang="ko-KR" b="1" spc="-150" dirty="0"/>
              <a:t>.</a:t>
            </a:r>
            <a:endParaRPr lang="en-US" altLang="ko-KR" sz="18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56DD622-EB8A-4F67-9ED5-47914A5737B8}"/>
              </a:ext>
            </a:extLst>
          </p:cNvPr>
          <p:cNvCxnSpPr>
            <a:cxnSpLocks/>
          </p:cNvCxnSpPr>
          <p:nvPr/>
        </p:nvCxnSpPr>
        <p:spPr>
          <a:xfrm>
            <a:off x="3359696" y="244034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A833C0D2-DEF7-4A6A-898A-F55C1354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41" y="3189317"/>
            <a:ext cx="3448050" cy="269557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487488" y="3346451"/>
            <a:ext cx="3168352" cy="2522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F5C4BB0-A868-4B17-8069-EE2613C5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698" y="3260408"/>
            <a:ext cx="2942700" cy="274708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16199-A3AA-466B-B179-670791B42FDC}"/>
              </a:ext>
            </a:extLst>
          </p:cNvPr>
          <p:cNvSpPr/>
          <p:nvPr/>
        </p:nvSpPr>
        <p:spPr>
          <a:xfrm>
            <a:off x="5634533" y="3635322"/>
            <a:ext cx="1719808" cy="36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E8BCD5-F399-46D9-AAB3-4286A68FB5C7}"/>
              </a:ext>
            </a:extLst>
          </p:cNvPr>
          <p:cNvSpPr txBox="1"/>
          <p:nvPr/>
        </p:nvSpPr>
        <p:spPr>
          <a:xfrm>
            <a:off x="7999398" y="4365104"/>
            <a:ext cx="352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저장된 </a:t>
            </a:r>
            <a:r>
              <a:rPr lang="en-US" altLang="ko-KR" sz="1200" dirty="0"/>
              <a:t>DB</a:t>
            </a:r>
            <a:r>
              <a:rPr lang="ko-KR" altLang="en-US" sz="1200" dirty="0"/>
              <a:t>를 활용하는 방식으로 비밀번호를 찾았다</a:t>
            </a:r>
            <a:r>
              <a:rPr lang="en-US" altLang="ko-KR" sz="1200" dirty="0"/>
              <a:t>. </a:t>
            </a:r>
            <a:r>
              <a:rPr lang="ko-KR" altLang="en-US" sz="1200" dirty="0"/>
              <a:t>차후에</a:t>
            </a:r>
            <a:r>
              <a:rPr lang="en-US" altLang="ko-KR" sz="1200" dirty="0"/>
              <a:t> </a:t>
            </a:r>
            <a:r>
              <a:rPr lang="ko-KR" altLang="en-US" sz="1200" dirty="0"/>
              <a:t>개인의 이메일에 인증번호를 보내 비밀번호를 찾는 방식을 구현할 것을 계획하는 것도 가능할 것이며 정보 보안에 확실 할 것이다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0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(Profile)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45197-01B6-4583-9C8C-E44E06B3EBE8}"/>
              </a:ext>
            </a:extLst>
          </p:cNvPr>
          <p:cNvSpPr txBox="1"/>
          <p:nvPr/>
        </p:nvSpPr>
        <p:spPr>
          <a:xfrm>
            <a:off x="6854785" y="2128829"/>
            <a:ext cx="3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시 입력된 이메일을 세션에 </a:t>
            </a:r>
            <a:r>
              <a:rPr lang="ko-KR" altLang="en-US" sz="1200" dirty="0" err="1"/>
              <a:t>저장해둔다</a:t>
            </a:r>
            <a:r>
              <a:rPr lang="en-US" altLang="ko-KR" sz="12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E99CAE7-83C6-4ABE-BC7E-D4D177B9BC6D}"/>
              </a:ext>
            </a:extLst>
          </p:cNvPr>
          <p:cNvGrpSpPr/>
          <p:nvPr/>
        </p:nvGrpSpPr>
        <p:grpSpPr>
          <a:xfrm>
            <a:off x="967630" y="2960979"/>
            <a:ext cx="5796864" cy="2997499"/>
            <a:chOff x="1002743" y="1754416"/>
            <a:chExt cx="6412770" cy="359907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90C3EB2-B730-4A27-8450-45A967DA7752}"/>
                </a:ext>
              </a:extLst>
            </p:cNvPr>
            <p:cNvGrpSpPr/>
            <p:nvPr/>
          </p:nvGrpSpPr>
          <p:grpSpPr>
            <a:xfrm>
              <a:off x="1002743" y="1754416"/>
              <a:ext cx="6412770" cy="3114888"/>
              <a:chOff x="1002743" y="1754416"/>
              <a:chExt cx="6412770" cy="311488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2CBAC04-3D7B-4F31-B8CE-EAE73A190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743" y="1754416"/>
                <a:ext cx="6412770" cy="3114888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776A1F4-F373-4978-B418-40BDC8E81385}"/>
                  </a:ext>
                </a:extLst>
              </p:cNvPr>
              <p:cNvSpPr/>
              <p:nvPr/>
            </p:nvSpPr>
            <p:spPr>
              <a:xfrm>
                <a:off x="1041849" y="1988840"/>
                <a:ext cx="1512168" cy="20882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3C4461-F0E4-4169-A958-85646CDA5369}"/>
                </a:ext>
              </a:extLst>
            </p:cNvPr>
            <p:cNvSpPr txBox="1"/>
            <p:nvPr/>
          </p:nvSpPr>
          <p:spPr>
            <a:xfrm>
              <a:off x="3359695" y="5020897"/>
              <a:ext cx="1805336" cy="3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Profile</a:t>
              </a:r>
              <a:endParaRPr lang="ko-KR" altLang="en-US" sz="1200" dirty="0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3164FDED-199E-40BA-B532-A4F5D679D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334"/>
          <a:stretch/>
        </p:blipFill>
        <p:spPr>
          <a:xfrm>
            <a:off x="1001372" y="1973089"/>
            <a:ext cx="5077931" cy="533148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2A666-E5A9-4A9F-B844-1472DCD8FC37}"/>
              </a:ext>
            </a:extLst>
          </p:cNvPr>
          <p:cNvSpPr/>
          <p:nvPr/>
        </p:nvSpPr>
        <p:spPr>
          <a:xfrm>
            <a:off x="1325544" y="2032601"/>
            <a:ext cx="4429585" cy="14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C2B8B8-74B3-402F-95A4-C1FBC14217B8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</a:t>
            </a:r>
            <a:r>
              <a:rPr lang="en-US" altLang="ko-KR" sz="1800" b="1" dirty="0" err="1"/>
              <a:t>MyPage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Profile</a:t>
            </a:r>
            <a:r>
              <a:rPr lang="ko-KR" altLang="en-US" sz="1800" b="1" dirty="0"/>
              <a:t>에서는 </a:t>
            </a:r>
            <a:r>
              <a:rPr lang="en-US" altLang="ko-KR" sz="1800" b="1" dirty="0"/>
              <a:t>Sign-up</a:t>
            </a:r>
            <a:r>
              <a:rPr lang="ko-KR" altLang="en-US" sz="1800" b="1" dirty="0"/>
              <a:t>에서 받은 개인의 정보를 활용</a:t>
            </a:r>
            <a:r>
              <a:rPr lang="en-US" altLang="ko-KR" sz="1800" b="1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7ED64-4C2F-406D-8249-C4D79642368A}"/>
              </a:ext>
            </a:extLst>
          </p:cNvPr>
          <p:cNvSpPr txBox="1"/>
          <p:nvPr/>
        </p:nvSpPr>
        <p:spPr>
          <a:xfrm>
            <a:off x="2721614" y="256574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C0C4FB-0F3F-4950-817F-0AB3B0485AF6}"/>
              </a:ext>
            </a:extLst>
          </p:cNvPr>
          <p:cNvSpPr txBox="1"/>
          <p:nvPr/>
        </p:nvSpPr>
        <p:spPr>
          <a:xfrm>
            <a:off x="6823419" y="3794982"/>
            <a:ext cx="408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세션에 존재하는 이메일과 </a:t>
            </a:r>
            <a:r>
              <a:rPr lang="en-US" altLang="ko-KR" sz="1200" dirty="0"/>
              <a:t>DB</a:t>
            </a:r>
            <a:r>
              <a:rPr lang="ko-KR" altLang="en-US" sz="1200" dirty="0"/>
              <a:t>에 존재하는 이메일의 행에 속해 있는 정보를 불러와 </a:t>
            </a:r>
            <a:r>
              <a:rPr lang="en-US" altLang="ko-KR" sz="1200" dirty="0"/>
              <a:t>Profile</a:t>
            </a:r>
            <a:r>
              <a:rPr lang="ko-KR" altLang="en-US" sz="1200" dirty="0"/>
              <a:t>에 표시한다</a:t>
            </a:r>
            <a:r>
              <a:rPr lang="en-US" altLang="ko-KR" sz="1200" dirty="0"/>
              <a:t>.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6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C43603E-7C75-4792-9FF3-75CF4FD9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6" y="1833780"/>
            <a:ext cx="5400600" cy="170545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0344F6C-C5F6-430C-B5EC-C0D8C0A2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8" y="3443196"/>
            <a:ext cx="5400600" cy="133846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CAEA8DE-E1E1-4B5A-809B-6D4A0183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2" y="4743253"/>
            <a:ext cx="5427912" cy="156606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MyPage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(Settings)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4) </a:t>
            </a:r>
            <a:r>
              <a:rPr lang="en-US" altLang="ko-KR" sz="1800" b="1" dirty="0"/>
              <a:t>Settings </a:t>
            </a:r>
            <a:r>
              <a:rPr lang="ko-KR" altLang="en-US" sz="1800" b="1" dirty="0"/>
              <a:t>페이지에서는 개인정보의 수정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비밀번호 변경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계정삭제를 진행</a:t>
            </a:r>
            <a:r>
              <a:rPr lang="en-US" altLang="ko-KR" sz="1800" b="1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86E35-AC76-4AB8-B2BA-271B5FBDC947}"/>
              </a:ext>
            </a:extLst>
          </p:cNvPr>
          <p:cNvSpPr txBox="1"/>
          <p:nvPr/>
        </p:nvSpPr>
        <p:spPr>
          <a:xfrm>
            <a:off x="2711742" y="6326176"/>
            <a:ext cx="163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MyPage</a:t>
            </a:r>
            <a:r>
              <a:rPr lang="ko-KR" altLang="en-US" sz="1200" dirty="0"/>
              <a:t>의 </a:t>
            </a:r>
            <a:r>
              <a:rPr lang="en-US" altLang="ko-KR" sz="1200" dirty="0"/>
              <a:t>Settings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4DAF4E-7F9B-4F3A-8642-A6BE93D33F8C}"/>
              </a:ext>
            </a:extLst>
          </p:cNvPr>
          <p:cNvSpPr txBox="1"/>
          <p:nvPr/>
        </p:nvSpPr>
        <p:spPr>
          <a:xfrm>
            <a:off x="6572011" y="2413177"/>
            <a:ext cx="46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세션에 저장해둔 이메일을 활용하여 개인정보를 표시하고 새로운 값을 입력할 시 새로운 정보를 </a:t>
            </a:r>
            <a:r>
              <a:rPr lang="en-US" altLang="ko-KR" sz="1200" kern="0" dirty="0">
                <a:solidFill>
                  <a:srgbClr val="000000"/>
                </a:solidFill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</a:rPr>
              <a:t>에 저장한다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457A8-8C7E-4C02-B2F0-29C4E4B1ACBE}"/>
              </a:ext>
            </a:extLst>
          </p:cNvPr>
          <p:cNvSpPr txBox="1"/>
          <p:nvPr/>
        </p:nvSpPr>
        <p:spPr>
          <a:xfrm>
            <a:off x="6543061" y="3613793"/>
            <a:ext cx="4737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비밀번호 변경 기능에서는 현재의 비밀번호와 세션에 저장된 이메일의 비밀번호가 일치하는지 확인 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일치하지 않을 경우 경고 메시지를 보내 비밀번호 확인을 요청한다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일치한 비밀 번호를 입력 시 새로운 비밀번호를 두 번 입력하고 비밀번호를 변경한다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8DE051-007A-4F06-90D0-163C0F120242}"/>
              </a:ext>
            </a:extLst>
          </p:cNvPr>
          <p:cNvSpPr txBox="1"/>
          <p:nvPr/>
        </p:nvSpPr>
        <p:spPr>
          <a:xfrm>
            <a:off x="6525793" y="5095567"/>
            <a:ext cx="47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계정삭제 기능에서는 세션에 저장된 이메일 정보가 일치할 시 속해 있는 행의 정보를 다 제거한다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그리고 로그아웃을 해준다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ko-KR" altLang="en-US" b="1" spc="-150" dirty="0" smtClean="0"/>
              <a:t>출결 상태 표시 </a:t>
            </a:r>
            <a:r>
              <a:rPr lang="ko-KR" altLang="en-US" b="1" spc="-150" dirty="0" smtClean="0"/>
              <a:t>기능</a:t>
            </a:r>
            <a:endParaRPr lang="en-US" altLang="ko-KR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18" t="10431" r="34076" b="6031"/>
          <a:stretch/>
        </p:blipFill>
        <p:spPr>
          <a:xfrm>
            <a:off x="5115246" y="2097109"/>
            <a:ext cx="6066483" cy="4246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모서리가 둥근 직사각형 49"/>
          <p:cNvSpPr/>
          <p:nvPr/>
        </p:nvSpPr>
        <p:spPr>
          <a:xfrm>
            <a:off x="1631504" y="2172450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수강생 별 출결 현황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72" y="3050470"/>
            <a:ext cx="6000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541" y="3063094"/>
            <a:ext cx="628650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185" y="3063094"/>
            <a:ext cx="63817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163" y="3082143"/>
            <a:ext cx="752475" cy="371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4720" y="3092913"/>
            <a:ext cx="504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spc="-150" dirty="0" smtClean="0"/>
              <a:t>조건 검색 </a:t>
            </a:r>
            <a:r>
              <a:rPr lang="ko-KR" altLang="en-US" b="1" spc="-150" dirty="0" smtClean="0"/>
              <a:t>기능</a:t>
            </a:r>
            <a:endParaRPr lang="en-US" altLang="ko-KR" sz="1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020528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교육과정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선택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7" y="4695967"/>
            <a:ext cx="5837462" cy="124230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06" y="4673714"/>
            <a:ext cx="4266351" cy="1286813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모서리가 둥근 직사각형 37"/>
          <p:cNvSpPr/>
          <p:nvPr/>
        </p:nvSpPr>
        <p:spPr>
          <a:xfrm>
            <a:off x="2400440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출결 상태 선택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26723" y="3364890"/>
            <a:ext cx="5261565" cy="1005094"/>
            <a:chOff x="3673758" y="2858563"/>
            <a:chExt cx="5261565" cy="10050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3758" y="2858563"/>
              <a:ext cx="5261565" cy="10050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/>
            <p:cNvSpPr/>
            <p:nvPr/>
          </p:nvSpPr>
          <p:spPr>
            <a:xfrm>
              <a:off x="6969506" y="3077700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2216" y="3064285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40" idx="2"/>
            <a:endCxn id="7" idx="0"/>
          </p:cNvCxnSpPr>
          <p:nvPr/>
        </p:nvCxnSpPr>
        <p:spPr>
          <a:xfrm flipH="1">
            <a:off x="3813598" y="3850943"/>
            <a:ext cx="2087667" cy="8450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" idx="2"/>
            <a:endCxn id="80" idx="0"/>
          </p:cNvCxnSpPr>
          <p:nvPr/>
        </p:nvCxnSpPr>
        <p:spPr>
          <a:xfrm>
            <a:off x="7478555" y="3864358"/>
            <a:ext cx="1624127" cy="809356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1490662"/>
            <a:ext cx="4920757" cy="19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Status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회원 등록</a:t>
            </a:r>
            <a:endParaRPr lang="en-US" altLang="ko-KR" b="1" spc="-150" dirty="0" smtClean="0"/>
          </a:p>
          <a:p>
            <a:endParaRPr lang="en-US" altLang="ko-KR" sz="1800" b="1" spc="-150" dirty="0"/>
          </a:p>
          <a:p>
            <a:endParaRPr lang="en-US" altLang="ko-KR" sz="1800" b="1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5735960" y="1847662"/>
            <a:ext cx="5040560" cy="1041759"/>
            <a:chOff x="6096000" y="2075656"/>
            <a:chExt cx="5261565" cy="10050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75656"/>
              <a:ext cx="5261565" cy="1005094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6240015" y="2297872"/>
              <a:ext cx="1728193" cy="24347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71963" y="2982347"/>
            <a:ext cx="4968552" cy="3123550"/>
            <a:chOff x="5519936" y="3152758"/>
            <a:chExt cx="4968552" cy="3123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11435" r="12292"/>
            <a:stretch/>
          </p:blipFill>
          <p:spPr>
            <a:xfrm>
              <a:off x="5519936" y="3152758"/>
              <a:ext cx="4968552" cy="3123550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059996" y="3240514"/>
              <a:ext cx="4068452" cy="270876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>
            <a:stCxn id="51" idx="2"/>
            <a:endCxn id="56" idx="0"/>
          </p:cNvCxnSpPr>
          <p:nvPr/>
        </p:nvCxnSpPr>
        <p:spPr>
          <a:xfrm>
            <a:off x="6701728" y="2330345"/>
            <a:ext cx="1644521" cy="739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37339" y="2470830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신규 수강생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등록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http://19tak.pythonanywhere.com/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WE ARE HERE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2562" y="5651956"/>
            <a:ext cx="380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http://19tak.pythonanywhere.com/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603934" y="5030491"/>
            <a:ext cx="3555961" cy="841624"/>
            <a:chOff x="954510" y="3715951"/>
            <a:chExt cx="2979898" cy="841624"/>
          </a:xfrm>
        </p:grpSpPr>
        <p:sp>
          <p:nvSpPr>
            <p:cNvPr id="19" name="직사각형 18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출결 현황 조회</a:t>
              </a:r>
              <a:endParaRPr lang="ko-KR" altLang="en-US" sz="1600" spc="-15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1-1.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1-2.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4248" y="1532827"/>
            <a:ext cx="7200800" cy="1015663"/>
            <a:chOff x="2495600" y="1196753"/>
            <a:chExt cx="7200800" cy="1015663"/>
          </a:xfrm>
        </p:grpSpPr>
        <p:sp>
          <p:nvSpPr>
            <p:cNvPr id="30" name="TextBox 29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5760" y="128338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수강생 관리 웹 사이트</a:t>
              </a:r>
              <a:endParaRPr lang="ko-KR" altLang="en-US" sz="3200" b="1" spc="-150" dirty="0">
                <a:solidFill>
                  <a:srgbClr val="4BACC6"/>
                </a:solidFill>
                <a:latin typeface="+mj-lt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03935" y="3645024"/>
            <a:ext cx="3555961" cy="841624"/>
            <a:chOff x="954510" y="3715951"/>
            <a:chExt cx="2979898" cy="841624"/>
          </a:xfrm>
        </p:grpSpPr>
        <p:sp>
          <p:nvSpPr>
            <p:cNvPr id="33" name="직사각형 32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신규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기존 수강생 관리</a:t>
              </a:r>
              <a:endParaRPr lang="ko-KR" altLang="en-US" sz="1600" spc="-15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018319" y="5013176"/>
            <a:ext cx="3542177" cy="841624"/>
            <a:chOff x="954510" y="3715951"/>
            <a:chExt cx="2979898" cy="841624"/>
          </a:xfrm>
        </p:grpSpPr>
        <p:sp>
          <p:nvSpPr>
            <p:cNvPr id="37" name="직사각형 36"/>
            <p:cNvSpPr/>
            <p:nvPr/>
          </p:nvSpPr>
          <p:spPr>
            <a:xfrm>
              <a:off x="1170533" y="3757379"/>
              <a:ext cx="2606073" cy="60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공지사항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자유게시판</a:t>
              </a:r>
              <a:endParaRPr lang="ko-KR" altLang="en-US" sz="1600" spc="-15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004471" y="3665663"/>
            <a:ext cx="3555962" cy="1339128"/>
            <a:chOff x="954510" y="3715951"/>
            <a:chExt cx="2979898" cy="1339128"/>
          </a:xfrm>
        </p:grpSpPr>
        <p:sp>
          <p:nvSpPr>
            <p:cNvPr id="40" name="직사각형 39"/>
            <p:cNvSpPr/>
            <p:nvPr/>
          </p:nvSpPr>
          <p:spPr>
            <a:xfrm>
              <a:off x="1170533" y="3731640"/>
              <a:ext cx="26060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수강생 통계자료 시각화</a:t>
              </a:r>
              <a:endParaRPr lang="ko-KR" altLang="en-US" sz="1600" spc="-15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58047" y="4314543"/>
            <a:ext cx="2448272" cy="88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교육기관 관리자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1052736"/>
            <a:ext cx="10297144" cy="28902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1-3. SW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방법론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Warterfall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1) </a:t>
            </a:r>
            <a:r>
              <a:rPr lang="ko-KR" altLang="en-US" b="1" spc="-150" dirty="0" smtClean="0"/>
              <a:t>진행 기간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	</a:t>
            </a:r>
            <a:r>
              <a:rPr lang="en-US" altLang="ko-KR" spc="-150" dirty="0" smtClean="0"/>
              <a:t>2021-06-15 ~ 2021-07-07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2) </a:t>
            </a:r>
            <a:r>
              <a:rPr lang="ko-KR" altLang="en-US" b="1" spc="-150" dirty="0" smtClean="0"/>
              <a:t>참여 인원</a:t>
            </a:r>
            <a:endParaRPr lang="en-US" altLang="ko-KR" b="1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	</a:t>
            </a:r>
            <a:r>
              <a:rPr lang="en-US" altLang="ko-KR" spc="-150" dirty="0" smtClean="0"/>
              <a:t>4</a:t>
            </a:r>
            <a:r>
              <a:rPr lang="ko-KR" altLang="en-US" spc="-150" dirty="0" smtClean="0"/>
              <a:t>명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      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업무 분담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김민서</a:t>
            </a:r>
            <a:r>
              <a:rPr lang="en-US" altLang="ko-KR" spc="-150" dirty="0" smtClean="0"/>
              <a:t>: Website </a:t>
            </a:r>
            <a:r>
              <a:rPr lang="ko-KR" altLang="en-US" spc="-150" dirty="0" smtClean="0"/>
              <a:t>구조 설계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요구사항 정의</a:t>
            </a:r>
            <a:r>
              <a:rPr lang="en-US" altLang="ko-KR" spc="-150" dirty="0" smtClean="0"/>
              <a:t>, Dashboard</a:t>
            </a:r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김영주</a:t>
            </a:r>
            <a:r>
              <a:rPr lang="en-US" altLang="ko-KR" spc="-150" dirty="0" smtClean="0"/>
              <a:t>: Login/Logout, </a:t>
            </a:r>
            <a:r>
              <a:rPr lang="en-US" altLang="ko-KR" spc="-150" dirty="0" err="1" smtClean="0"/>
              <a:t>Mypage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유수진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출결 현황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err="1" smtClean="0"/>
              <a:t>한정탁</a:t>
            </a:r>
            <a:r>
              <a:rPr lang="en-US" altLang="ko-KR" spc="-150" dirty="0" smtClean="0"/>
              <a:t>: </a:t>
            </a:r>
            <a:r>
              <a:rPr lang="ko-KR" altLang="en-US" spc="-150" dirty="0" err="1" smtClean="0"/>
              <a:t>자리배치도</a:t>
            </a:r>
            <a:r>
              <a:rPr lang="en-US" altLang="ko-KR" spc="-150" dirty="0" smtClean="0"/>
              <a:t>, BRAND </a:t>
            </a:r>
            <a:r>
              <a:rPr lang="ko-KR" altLang="en-US" spc="-150" dirty="0" smtClean="0"/>
              <a:t>소개</a:t>
            </a:r>
            <a:endParaRPr lang="ko-KR" altLang="en-US" spc="-15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59493"/>
              </p:ext>
            </p:extLst>
          </p:nvPr>
        </p:nvGraphicFramePr>
        <p:xfrm>
          <a:off x="2749420" y="4044266"/>
          <a:ext cx="6546722" cy="2280701"/>
        </p:xfrm>
        <a:graphic>
          <a:graphicData uri="http://schemas.openxmlformats.org/drawingml/2006/table">
            <a:tbl>
              <a:tblPr/>
              <a:tblGrid>
                <a:gridCol w="1179227">
                  <a:extLst>
                    <a:ext uri="{9D8B030D-6E8A-4147-A177-3AD203B41FA5}">
                      <a16:colId xmlns:a16="http://schemas.microsoft.com/office/drawing/2014/main" val="217853791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6130969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48608410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421491311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15765629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0888061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61135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2400226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38773848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76815833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81698544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520878159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7860707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829073494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8088794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135463554"/>
                    </a:ext>
                  </a:extLst>
                </a:gridCol>
              </a:tblGrid>
              <a:tr h="29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세 부 항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347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Brainstorming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59021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요구사항 정의서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Architecture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239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Website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구조도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8119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Page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UI/UX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70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ERD(Database)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470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ea typeface="함초롬돋움" panose="020B0604000101010101" pitchFamily="50" charset="-127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9958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122683" y="632643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 </a:t>
            </a:r>
            <a:r>
              <a:rPr lang="en-US" altLang="ko-KR" sz="1200" b="1" dirty="0" smtClean="0"/>
              <a:t>Gantt Chart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050" y="271682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08668" y="10885933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08668" y="10272183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자유 토론</a:t>
            </a:r>
            <a:endParaRPr lang="en-US" altLang="ko-KR" b="1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김민서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클라우드</a:t>
            </a:r>
            <a:r>
              <a:rPr lang="ko-KR" altLang="en-US" spc="-150" dirty="0" smtClean="0"/>
              <a:t> 서비스</a:t>
            </a:r>
            <a:r>
              <a:rPr lang="en-US" altLang="ko-KR" spc="-150" dirty="0" smtClean="0"/>
              <a:t>, API </a:t>
            </a:r>
            <a:r>
              <a:rPr lang="ko-KR" altLang="en-US" spc="-150" dirty="0" smtClean="0"/>
              <a:t>활용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김영주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운동</a:t>
            </a:r>
            <a:r>
              <a:rPr lang="en-US" altLang="ko-KR" spc="-150" dirty="0" smtClean="0"/>
              <a:t>, 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1commit </a:t>
            </a:r>
            <a:r>
              <a:rPr lang="ko-KR" altLang="en-US" spc="-150" dirty="0" smtClean="0"/>
              <a:t>커뮤니티</a:t>
            </a:r>
            <a:r>
              <a:rPr lang="en-US" altLang="ko-KR" b="1" spc="-150" dirty="0"/>
              <a:t/>
            </a:r>
            <a:br>
              <a:rPr lang="en-US" altLang="ko-KR" b="1" spc="-150" dirty="0"/>
            </a:br>
            <a:r>
              <a:rPr lang="ko-KR" altLang="en-US" b="1" spc="-150" dirty="0" smtClean="0"/>
              <a:t>유수진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웹캠</a:t>
            </a:r>
            <a:r>
              <a:rPr lang="ko-KR" altLang="en-US" spc="-150" dirty="0" smtClean="0"/>
              <a:t> 모니터링</a:t>
            </a:r>
            <a:r>
              <a:rPr lang="en-US" altLang="ko-KR" b="1" spc="-150" dirty="0" smtClean="0"/>
              <a:t/>
            </a:r>
            <a:br>
              <a:rPr lang="en-US" altLang="ko-KR" b="1" spc="-150" dirty="0" smtClean="0"/>
            </a:br>
            <a:r>
              <a:rPr lang="ko-KR" altLang="en-US" b="1" spc="-150" dirty="0" err="1" smtClean="0"/>
              <a:t>한정탁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학생 관리 시스템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자료공유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endParaRPr lang="en-US" altLang="ko-KR" b="1" spc="-15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주제 및 핵심기능 선정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출결 자동화 기능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수강생 현황 관리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자료 공유</a:t>
            </a:r>
            <a:endParaRPr lang="en-US" altLang="ko-KR" spc="-1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580676" y="954968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2452884" y="11781928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20836" y="1177263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2308868" y="1250200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0580676" y="12718032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092844" y="12646024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24692" y="103324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24692" y="10908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48828" y="103324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48828" y="1090854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Brainstorming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048" y="1220135"/>
            <a:ext cx="4664696" cy="5259107"/>
            <a:chOff x="6059996" y="1256566"/>
            <a:chExt cx="4664696" cy="5259107"/>
          </a:xfrm>
        </p:grpSpPr>
        <p:grpSp>
          <p:nvGrpSpPr>
            <p:cNvPr id="4" name="그룹 3"/>
            <p:cNvGrpSpPr/>
            <p:nvPr/>
          </p:nvGrpSpPr>
          <p:grpSpPr>
            <a:xfrm>
              <a:off x="6082895" y="1256566"/>
              <a:ext cx="4641797" cy="2633675"/>
              <a:chOff x="-931447" y="2032906"/>
              <a:chExt cx="6887495" cy="398973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333"/>
              <a:stretch/>
            </p:blipFill>
            <p:spPr>
              <a:xfrm>
                <a:off x="-931447" y="2032906"/>
                <a:ext cx="3547749" cy="3695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788"/>
              <a:stretch/>
            </p:blipFill>
            <p:spPr>
              <a:xfrm>
                <a:off x="818518" y="2241732"/>
                <a:ext cx="3580133" cy="36580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7"/>
              <a:stretch/>
            </p:blipFill>
            <p:spPr>
              <a:xfrm>
                <a:off x="3229840" y="2372619"/>
                <a:ext cx="2726208" cy="3650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0" t="15684" r="18359" b="12268"/>
            <a:stretch/>
          </p:blipFill>
          <p:spPr>
            <a:xfrm>
              <a:off x="6059996" y="4103841"/>
              <a:ext cx="4659594" cy="24118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갈매기형 수장 34"/>
            <p:cNvSpPr/>
            <p:nvPr/>
          </p:nvSpPr>
          <p:spPr>
            <a:xfrm rot="5400000">
              <a:off x="8396980" y="3712384"/>
              <a:ext cx="404728" cy="5760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 smtClean="0"/>
              <a:t>신규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기 수강생 관리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기능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등록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삭제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편집</a:t>
            </a:r>
            <a:endParaRPr lang="en-US" altLang="ko-KR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대상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관리자</a:t>
            </a:r>
            <a:endParaRPr lang="ko-KR" altLang="en-US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7" y="2861857"/>
            <a:ext cx="4581525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3254322"/>
            <a:ext cx="5727614" cy="2868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3708079" y="3685769"/>
            <a:ext cx="576064" cy="3507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번개 32"/>
          <p:cNvSpPr/>
          <p:nvPr/>
        </p:nvSpPr>
        <p:spPr>
          <a:xfrm>
            <a:off x="3441697" y="3241049"/>
            <a:ext cx="328228" cy="62554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27" idx="3"/>
            <a:endCxn id="10" idx="1"/>
          </p:cNvCxnSpPr>
          <p:nvPr/>
        </p:nvCxnSpPr>
        <p:spPr>
          <a:xfrm>
            <a:off x="4284143" y="3861144"/>
            <a:ext cx="947761" cy="82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b="1" spc="-150" dirty="0" smtClean="0"/>
              <a:t>출결 현황 조회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기능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해당일 출석</a:t>
            </a:r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대상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관리자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학생</a:t>
            </a:r>
            <a:endParaRPr lang="ko-KR" altLang="en-US" spc="-150" dirty="0"/>
          </a:p>
          <a:p>
            <a:endParaRPr lang="en-US" altLang="ko-KR" b="1" spc="-150" dirty="0" smtClean="0"/>
          </a:p>
          <a:p>
            <a:endParaRPr lang="ko-KR" altLang="en-US" b="1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425824" y="2265838"/>
            <a:ext cx="2548474" cy="4131856"/>
            <a:chOff x="151318" y="162720"/>
            <a:chExt cx="3754851" cy="5885968"/>
          </a:xfrm>
        </p:grpSpPr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105900" y="1180490"/>
              <a:ext cx="1828799" cy="1723028"/>
              <a:chOff x="783002" y="1184134"/>
              <a:chExt cx="1828799" cy="1723028"/>
            </a:xfrm>
          </p:grpSpPr>
          <p:sp>
            <p:nvSpPr>
              <p:cNvPr id="5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3002" y="1261243"/>
                <a:ext cx="1828799" cy="1645919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835825" y="1184134"/>
                <a:ext cx="571750" cy="22360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image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37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OOO </a:t>
                </a: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36.8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40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1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6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43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973" y="3407104"/>
            <a:ext cx="2517946" cy="1698000"/>
          </a:xfrm>
          <a:prstGeom prst="rect">
            <a:avLst/>
          </a:prstGeom>
        </p:spPr>
      </p:pic>
      <p:sp>
        <p:nvSpPr>
          <p:cNvPr id="65" name="줄무늬가 있는 오른쪽 화살표 64"/>
          <p:cNvSpPr/>
          <p:nvPr/>
        </p:nvSpPr>
        <p:spPr>
          <a:xfrm>
            <a:off x="3670411" y="4026642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줄무늬가 있는 오른쪽 화살표 65"/>
          <p:cNvSpPr/>
          <p:nvPr/>
        </p:nvSpPr>
        <p:spPr>
          <a:xfrm>
            <a:off x="7127707" y="3990803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03310" y="2790138"/>
            <a:ext cx="3347864" cy="10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8043" y="4047343"/>
            <a:ext cx="3355726" cy="23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통계자료 시각화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64752" y="2725476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64752" y="2111726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ko-KR" altLang="en-US" b="1" spc="-150" dirty="0" smtClean="0">
                <a:solidFill>
                  <a:srgbClr val="C00000"/>
                </a:solidFill>
              </a:rPr>
              <a:t>공지사항</a:t>
            </a:r>
            <a:r>
              <a:rPr lang="en-US" altLang="ko-KR" b="1" spc="-150" dirty="0" smtClean="0">
                <a:solidFill>
                  <a:srgbClr val="C00000"/>
                </a:solidFill>
              </a:rPr>
              <a:t>/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자유게시판</a:t>
            </a:r>
            <a:endParaRPr lang="en-US" altLang="ko-KR" b="1" spc="-150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6760" y="138922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14808968" y="3621471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76920" y="361218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64952" y="4341552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12936760" y="4557575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48928" y="4485567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80776" y="217201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80776" y="27480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04912" y="2172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304912" y="274808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2942</Words>
  <Application>Microsoft Office PowerPoint</Application>
  <PresentationFormat>와이드스크린</PresentationFormat>
  <Paragraphs>873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AppleSDGothicNeo</vt:lpstr>
      <vt:lpstr>HY헤드라인M</vt:lpstr>
      <vt:lpstr>맑은 고딕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한국품질재단</cp:lastModifiedBy>
  <cp:revision>107</cp:revision>
  <dcterms:created xsi:type="dcterms:W3CDTF">2016-11-03T20:47:04Z</dcterms:created>
  <dcterms:modified xsi:type="dcterms:W3CDTF">2021-07-13T14:22:43Z</dcterms:modified>
</cp:coreProperties>
</file>