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7" r:id="rId2"/>
    <p:sldId id="260" r:id="rId3"/>
    <p:sldId id="296" r:id="rId4"/>
    <p:sldId id="295" r:id="rId5"/>
    <p:sldId id="288" r:id="rId6"/>
    <p:sldId id="297" r:id="rId7"/>
    <p:sldId id="291" r:id="rId8"/>
    <p:sldId id="290" r:id="rId9"/>
    <p:sldId id="299" r:id="rId10"/>
    <p:sldId id="292" r:id="rId11"/>
    <p:sldId id="293" r:id="rId12"/>
    <p:sldId id="294" r:id="rId13"/>
    <p:sldId id="303" r:id="rId14"/>
    <p:sldId id="300" r:id="rId15"/>
    <p:sldId id="320" r:id="rId16"/>
    <p:sldId id="323" r:id="rId17"/>
    <p:sldId id="314" r:id="rId18"/>
    <p:sldId id="324" r:id="rId19"/>
    <p:sldId id="309" r:id="rId20"/>
    <p:sldId id="310" r:id="rId21"/>
    <p:sldId id="311" r:id="rId22"/>
    <p:sldId id="312" r:id="rId23"/>
    <p:sldId id="313" r:id="rId24"/>
    <p:sldId id="316" r:id="rId25"/>
    <p:sldId id="315" r:id="rId26"/>
    <p:sldId id="317" r:id="rId27"/>
    <p:sldId id="318" r:id="rId28"/>
    <p:sldId id="325" r:id="rId29"/>
    <p:sldId id="322" r:id="rId30"/>
    <p:sldId id="259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BAC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22" autoAdjust="0"/>
    <p:restoredTop sz="94081" autoAdjust="0"/>
  </p:normalViewPr>
  <p:slideViewPr>
    <p:cSldViewPr>
      <p:cViewPr>
        <p:scale>
          <a:sx n="66" d="100"/>
          <a:sy n="66" d="100"/>
        </p:scale>
        <p:origin x="782" y="52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71C21-3757-4199-83DE-22960358A2A5}" type="datetimeFigureOut">
              <a:rPr lang="ko-KR" altLang="en-US" smtClean="0"/>
              <a:pPr/>
              <a:t>2021-07-13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A4E647-5A0F-41E6-A0EF-B58D8C1C6C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11991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44328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3747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47956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2913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8090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80172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96176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36034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14077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106807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9922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05868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556735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017762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856949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200931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129458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837063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60532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341892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635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48345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96778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42553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33908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19682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2021-07-13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2021-07-13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2021-07-13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2021-07-13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2021-07-13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2021-07-13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FE722-38C7-4231-8BB5-7A27D4E5977D}" type="datetimeFigureOut">
              <a:rPr lang="ko-KR" altLang="en-US" smtClean="0"/>
              <a:pPr/>
              <a:t>2021-07-13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19tak.pythonanywhere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13" Type="http://schemas.openxmlformats.org/officeDocument/2006/relationships/image" Target="../media/image20.png"/><Relationship Id="rId3" Type="http://schemas.openxmlformats.org/officeDocument/2006/relationships/hyperlink" Target="https://github.com/IIBlackCode/KFQ/" TargetMode="External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jpe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image" Target="../media/image1.png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image" Target="../media/image9.png"/><Relationship Id="rId2" Type="http://schemas.openxmlformats.org/officeDocument/2006/relationships/tags" Target="../tags/tag2.xml"/><Relationship Id="rId16" Type="http://schemas.openxmlformats.org/officeDocument/2006/relationships/image" Target="../media/image8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notesSlide" Target="../notesSlides/notesSlide7.xml"/><Relationship Id="rId10" Type="http://schemas.openxmlformats.org/officeDocument/2006/relationships/tags" Target="../tags/tag10.xml"/><Relationship Id="rId19" Type="http://schemas.openxmlformats.org/officeDocument/2006/relationships/image" Target="../media/image10.png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59696" y="2708921"/>
            <a:ext cx="54726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spc="-150" dirty="0">
                <a:solidFill>
                  <a:schemeClr val="bg1"/>
                </a:solidFill>
              </a:rPr>
              <a:t> </a:t>
            </a:r>
            <a:r>
              <a:rPr lang="en-US" altLang="ko-KR" sz="4400" b="1" spc="-150" dirty="0" smtClean="0">
                <a:solidFill>
                  <a:schemeClr val="bg1"/>
                </a:solidFill>
              </a:rPr>
              <a:t>WE ARE HERE</a:t>
            </a:r>
            <a:endParaRPr lang="ko-KR" altLang="en-US" sz="4400" b="1" spc="-15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79776" y="4170566"/>
            <a:ext cx="40324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600" b="1" dirty="0" smtClean="0">
                <a:solidFill>
                  <a:schemeClr val="bg1"/>
                </a:solidFill>
              </a:rPr>
              <a:t>김민서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,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김영주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,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유수진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, </a:t>
            </a:r>
            <a:r>
              <a:rPr lang="ko-KR" altLang="en-US" sz="1600" b="1" dirty="0" err="1" smtClean="0">
                <a:solidFill>
                  <a:schemeClr val="bg1"/>
                </a:solidFill>
              </a:rPr>
              <a:t>한정탁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07769" y="2276873"/>
            <a:ext cx="425647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400" b="1" dirty="0" smtClean="0">
                <a:solidFill>
                  <a:schemeClr val="tx2">
                    <a:lumMod val="50000"/>
                  </a:schemeClr>
                </a:solidFill>
              </a:rPr>
              <a:t>KFQ 2</a:t>
            </a:r>
            <a:r>
              <a:rPr lang="ko-KR" altLang="en-US" sz="1400" b="1" dirty="0" smtClean="0">
                <a:solidFill>
                  <a:schemeClr val="tx2">
                    <a:lumMod val="50000"/>
                  </a:schemeClr>
                </a:solidFill>
              </a:rPr>
              <a:t>차 웹 프로젝트  </a:t>
            </a:r>
            <a:endParaRPr lang="ko-KR" altLang="en-US" sz="14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39816" y="5922422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5</a:t>
            </a:r>
            <a:r>
              <a:rPr lang="ko-KR" altLang="en-US" b="1" dirty="0" smtClean="0">
                <a:solidFill>
                  <a:schemeClr val="bg1"/>
                </a:solidFill>
              </a:rPr>
              <a:t>조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pic>
        <p:nvPicPr>
          <p:cNvPr id="8" name="그림 7">
            <a:hlinkClick r:id="rId3"/>
            <a:extLst>
              <a:ext uri="{FF2B5EF4-FFF2-40B4-BE49-F238E27FC236}">
                <a16:creationId xmlns:a16="http://schemas.microsoft.com/office/drawing/2014/main" id="{B61A8365-8FC6-412F-A56A-7C4591D15B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7888" y="5191230"/>
            <a:ext cx="2088232" cy="6266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51384" y="692696"/>
            <a:ext cx="11089232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5591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062459" y="271682"/>
            <a:ext cx="6591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b="1" spc="-150" dirty="0" smtClean="0">
                <a:solidFill>
                  <a:schemeClr val="bg1"/>
                </a:solidFill>
              </a:rPr>
              <a:t>분석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19936" y="4790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88088" y="271682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 smtClean="0">
                <a:solidFill>
                  <a:schemeClr val="bg1"/>
                </a:solidFill>
              </a:rPr>
              <a:t>5</a:t>
            </a:r>
            <a:r>
              <a:rPr lang="ko-KR" altLang="en-US" sz="1200" dirty="0" smtClean="0">
                <a:solidFill>
                  <a:schemeClr val="bg1"/>
                </a:solidFill>
              </a:rPr>
              <a:t>조 김민서</a:t>
            </a:r>
            <a:r>
              <a:rPr lang="en-US" altLang="ko-KR" sz="1200" dirty="0" smtClean="0">
                <a:solidFill>
                  <a:schemeClr val="bg1"/>
                </a:solidFill>
              </a:rPr>
              <a:t>, </a:t>
            </a:r>
            <a:r>
              <a:rPr lang="ko-KR" altLang="en-US" sz="1200" dirty="0" smtClean="0">
                <a:solidFill>
                  <a:schemeClr val="bg1"/>
                </a:solidFill>
              </a:rPr>
              <a:t>김영주</a:t>
            </a:r>
            <a:r>
              <a:rPr lang="en-US" altLang="ko-KR" sz="1200" dirty="0" smtClean="0">
                <a:solidFill>
                  <a:schemeClr val="bg1"/>
                </a:solidFill>
              </a:rPr>
              <a:t>, </a:t>
            </a:r>
            <a:r>
              <a:rPr lang="ko-KR" altLang="en-US" sz="1200" dirty="0" smtClean="0">
                <a:solidFill>
                  <a:schemeClr val="bg1"/>
                </a:solidFill>
              </a:rPr>
              <a:t>유수진</a:t>
            </a:r>
            <a:r>
              <a:rPr lang="en-US" altLang="ko-KR" sz="1200" dirty="0" smtClean="0">
                <a:solidFill>
                  <a:schemeClr val="bg1"/>
                </a:solidFill>
              </a:rPr>
              <a:t>, </a:t>
            </a:r>
            <a:r>
              <a:rPr lang="ko-KR" altLang="en-US" sz="1200" dirty="0" err="1" smtClean="0">
                <a:solidFill>
                  <a:schemeClr val="bg1"/>
                </a:solidFill>
              </a:rPr>
              <a:t>한정탁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83432" y="989113"/>
            <a:ext cx="10297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3</a:t>
            </a:r>
            <a:r>
              <a:rPr lang="en-US" altLang="ko-KR" sz="2000" b="1" spc="-150" dirty="0" smtClean="0">
                <a:solidFill>
                  <a:schemeClr val="tx2">
                    <a:lumMod val="75000"/>
                  </a:schemeClr>
                </a:solidFill>
                <a:latin typeface="+mj-ea"/>
              </a:rPr>
              <a:t>-1. Architecture</a:t>
            </a:r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983432" y="188640"/>
            <a:ext cx="2880320" cy="432048"/>
          </a:xfrm>
          <a:prstGeom prst="round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343472" y="248933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</a:rPr>
              <a:t>분석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4853591"/>
              </p:ext>
            </p:extLst>
          </p:nvPr>
        </p:nvGraphicFramePr>
        <p:xfrm>
          <a:off x="1531254" y="1410127"/>
          <a:ext cx="4396844" cy="5171504"/>
        </p:xfrm>
        <a:graphic>
          <a:graphicData uri="http://schemas.openxmlformats.org/drawingml/2006/table">
            <a:tbl>
              <a:tblPr/>
              <a:tblGrid>
                <a:gridCol w="936103">
                  <a:extLst>
                    <a:ext uri="{9D8B030D-6E8A-4147-A177-3AD203B41FA5}">
                      <a16:colId xmlns:a16="http://schemas.microsoft.com/office/drawing/2014/main" val="2017932808"/>
                    </a:ext>
                  </a:extLst>
                </a:gridCol>
                <a:gridCol w="1612419">
                  <a:extLst>
                    <a:ext uri="{9D8B030D-6E8A-4147-A177-3AD203B41FA5}">
                      <a16:colId xmlns:a16="http://schemas.microsoft.com/office/drawing/2014/main" val="1386231383"/>
                    </a:ext>
                  </a:extLst>
                </a:gridCol>
                <a:gridCol w="1848322">
                  <a:extLst>
                    <a:ext uri="{9D8B030D-6E8A-4147-A177-3AD203B41FA5}">
                      <a16:colId xmlns:a16="http://schemas.microsoft.com/office/drawing/2014/main" val="1598865556"/>
                    </a:ext>
                  </a:extLst>
                </a:gridCol>
              </a:tblGrid>
              <a:tr h="21867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ea typeface="함초롬돋움" panose="020B0604000101010101" pitchFamily="50" charset="-127"/>
                        </a:rPr>
                        <a:t>구분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21590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내용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Version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593254"/>
                  </a:ext>
                </a:extLst>
              </a:tr>
              <a:tr h="38390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OS</a:t>
                      </a:r>
                      <a:endParaRPr lang="en-US" sz="10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21590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Windows10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1882" marR="71882" marT="107950" marB="107950" anchor="ctr">
                    <a:lnL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21H2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1882" marR="71882" marT="107950" marB="107950" anchor="ctr">
                    <a:lnL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8738806"/>
                  </a:ext>
                </a:extLst>
              </a:tr>
              <a:tr h="383901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</a:rPr>
                        <a:t>Language</a:t>
                      </a:r>
                      <a:endParaRPr lang="en-US" sz="10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21590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</a:rPr>
                        <a:t>HTML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1882" marR="71882" marT="107950" marB="107950" anchor="ctr">
                    <a:lnL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1882" marR="71882" marT="107950" marB="107950" anchor="ctr">
                    <a:lnL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6569824"/>
                  </a:ext>
                </a:extLst>
              </a:tr>
              <a:tr h="383901"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21590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CSS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1882" marR="71882" marT="107950" marB="107950" anchor="ctr">
                    <a:lnL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1882" marR="71882" marT="107950" marB="107950" anchor="ctr">
                    <a:lnL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6954371"/>
                  </a:ext>
                </a:extLst>
              </a:tr>
              <a:tr h="383901"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21590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Python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1882" marR="71882" marT="107950" marB="107950" anchor="ctr">
                    <a:lnL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3.8.8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1882" marR="71882" marT="107950" marB="107950" anchor="ctr">
                    <a:lnL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5344884"/>
                  </a:ext>
                </a:extLst>
              </a:tr>
              <a:tr h="38390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</a:rPr>
                        <a:t>IDE</a:t>
                      </a:r>
                      <a:endParaRPr lang="en-US" sz="10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21590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</a:rPr>
                        <a:t>Visual Studio Code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1882" marR="71882" marT="107950" marB="107950" anchor="ctr">
                    <a:lnL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1.58.0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1882" marR="71882" marT="107950" marB="107950" anchor="ctr">
                    <a:lnL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4123617"/>
                  </a:ext>
                </a:extLst>
              </a:tr>
              <a:tr h="38390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Database</a:t>
                      </a:r>
                      <a:endParaRPr lang="en-US" sz="10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21590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SQLite3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1882" marR="71882" marT="107950" marB="107950" anchor="ctr">
                    <a:lnL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dirty="0" smtClean="0">
                          <a:effectLst/>
                        </a:rPr>
                        <a:t>3.35.5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1882" marR="71882" marT="107950" marB="107950" anchor="ctr">
                    <a:lnL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2232454"/>
                  </a:ext>
                </a:extLst>
              </a:tr>
              <a:tr h="383901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Framework</a:t>
                      </a:r>
                      <a:endParaRPr lang="en-US" sz="10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21590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Django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1882" marR="71882" marT="107950" marB="107950" anchor="ctr">
                    <a:lnL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3.1.3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1882" marR="71882" marT="107950" marB="107950" anchor="ctr">
                    <a:lnL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0377480"/>
                  </a:ext>
                </a:extLst>
              </a:tr>
              <a:tr h="356116"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21590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Bootstrap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1882" marR="71882" marT="107950" marB="107950" anchor="ctr">
                    <a:lnL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1882" marR="71882" marT="107950" marB="107950" anchor="ctr">
                    <a:lnL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2148988"/>
                  </a:ext>
                </a:extLst>
              </a:tr>
              <a:tr h="43480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 smtClean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</a:rPr>
                        <a:t>Library</a:t>
                      </a:r>
                      <a:endParaRPr lang="en-US" sz="10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21590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Leaflet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1882" marR="71882" marT="107950" marB="107950" anchor="ctr">
                    <a:lnL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1.7.1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1882" marR="71882" marT="107950" marB="107950" anchor="ctr">
                    <a:lnL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0268849"/>
                  </a:ext>
                </a:extLst>
              </a:tr>
              <a:tr h="43480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SCM</a:t>
                      </a:r>
                      <a:endParaRPr lang="en-US" sz="10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21590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GitHub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1882" marR="71882" marT="107950" marB="107950" anchor="ctr">
                    <a:lnL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dirty="0" err="1" smtClean="0">
                          <a:hlinkClick r:id="rId3"/>
                        </a:rPr>
                        <a:t>IIBlackCode</a:t>
                      </a:r>
                      <a:r>
                        <a:rPr lang="en-US" altLang="ko-KR" sz="1000" dirty="0" smtClean="0">
                          <a:hlinkClick r:id="rId3"/>
                        </a:rPr>
                        <a:t>/KFQ (github.com)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1882" marR="71882" marT="107950" marB="107950" anchor="ctr">
                    <a:lnL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6467981"/>
                  </a:ext>
                </a:extLst>
              </a:tr>
              <a:tr h="43480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</a:rPr>
                        <a:t>Web </a:t>
                      </a:r>
                      <a:r>
                        <a:rPr lang="en-US" sz="1000" b="1" kern="0" spc="0" dirty="0" smtClean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</a:rPr>
                        <a:t>Apps</a:t>
                      </a:r>
                      <a:endParaRPr lang="en-US" sz="10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21590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</a:rPr>
                        <a:t>PythonAnywhere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1882" marR="71882" marT="107950" marB="107950" anchor="ctr">
                    <a:lnL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</a:rPr>
                        <a:t>Plans &gt; Beginner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1882" marR="71882" marT="107950" marB="107950" anchor="ctr">
                    <a:lnL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5132011"/>
                  </a:ext>
                </a:extLst>
              </a:tr>
            </a:tbl>
          </a:graphicData>
        </a:graphic>
      </p:graphicFrame>
      <p:pic>
        <p:nvPicPr>
          <p:cNvPr id="28" name="Picture 4" descr="파이썬 – 코딩 테크닉 – gritmind &amp;amp; NLP">
            <a:extLst>
              <a:ext uri="{FF2B5EF4-FFF2-40B4-BE49-F238E27FC236}">
                <a16:creationId xmlns:a16="http://schemas.microsoft.com/office/drawing/2014/main" id="{EF48E4D0-1EF2-4CD9-9AF6-4B56541C60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4037" y="3054340"/>
            <a:ext cx="1554054" cy="563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4" descr="CSS 프로퍼티 선언 순서 | 수줍은 동그래 블로그">
            <a:extLst>
              <a:ext uri="{FF2B5EF4-FFF2-40B4-BE49-F238E27FC236}">
                <a16:creationId xmlns:a16="http://schemas.microsoft.com/office/drawing/2014/main" id="{8EB1DC0F-CBC7-4273-9A7E-00B443F7FF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009" t="23320" r="38849" b="26175"/>
          <a:stretch/>
        </p:blipFill>
        <p:spPr bwMode="auto">
          <a:xfrm>
            <a:off x="9040936" y="2245184"/>
            <a:ext cx="779217" cy="887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한눈에 보는 HTML 요소(Elements &amp;amp; Attributes) 총정리 | HEROPY">
            <a:extLst>
              <a:ext uri="{FF2B5EF4-FFF2-40B4-BE49-F238E27FC236}">
                <a16:creationId xmlns:a16="http://schemas.microsoft.com/office/drawing/2014/main" id="{7FEC1168-52E3-4DB0-8B61-7927DFAF1E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45" r="24341" b="-1075"/>
          <a:stretch/>
        </p:blipFill>
        <p:spPr bwMode="auto">
          <a:xfrm>
            <a:off x="8163982" y="2375905"/>
            <a:ext cx="745853" cy="727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10" descr="React, Vue 개발자를 위한 VSCode Extension. VSCode를 사용하는 프런트엔드 개발자를 위한 Extension  추천 | by Violet Bora Lee | Medium | Medium">
            <a:extLst>
              <a:ext uri="{FF2B5EF4-FFF2-40B4-BE49-F238E27FC236}">
                <a16:creationId xmlns:a16="http://schemas.microsoft.com/office/drawing/2014/main" id="{D4FE1634-F451-4475-8445-A544A0B287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8523" y="3064622"/>
            <a:ext cx="1729873" cy="864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1" name="Picture 21" descr="A Hands-On Tutorial of SQLite3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2556" y="3678686"/>
            <a:ext cx="1397016" cy="774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3" name="Picture 3" descr="Leaflet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7921" y="4918520"/>
            <a:ext cx="1968888" cy="521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7" name="Picture 17" descr="News Room: PythonAnywhere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1438" y="5905202"/>
            <a:ext cx="3262313" cy="604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8" descr="다시, 장고]Django - Intro">
            <a:extLst>
              <a:ext uri="{FF2B5EF4-FFF2-40B4-BE49-F238E27FC236}">
                <a16:creationId xmlns:a16="http://schemas.microsoft.com/office/drawing/2014/main" id="{57EE5B99-5DA9-41A1-A99B-9611EBBBDC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2463" y="4170024"/>
            <a:ext cx="1305556" cy="594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3" name="Picture 23" descr="Windows 10 - Logos, brands and logotypes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0180" y="1756532"/>
            <a:ext cx="2459310" cy="47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5" name="Picture 25" descr="GitHub logo 2013.sv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3796" y="5394697"/>
            <a:ext cx="1239717" cy="333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14" descr="Bootstrap] 3. Helper 클래스를 이용하여 텍스트 꾸며보기 - Steve&amp;#39;s Blog">
            <a:extLst>
              <a:ext uri="{FF2B5EF4-FFF2-40B4-BE49-F238E27FC236}">
                <a16:creationId xmlns:a16="http://schemas.microsoft.com/office/drawing/2014/main" id="{F6B71880-82D9-428D-9159-3C37774CD9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5425" y="3961043"/>
            <a:ext cx="905366" cy="725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3616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51384" y="692696"/>
            <a:ext cx="11089232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5591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062459" y="271682"/>
            <a:ext cx="6591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b="1" spc="-150" dirty="0" smtClean="0">
                <a:solidFill>
                  <a:schemeClr val="bg1"/>
                </a:solidFill>
              </a:rPr>
              <a:t>분석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19936" y="4790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88088" y="271682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 smtClean="0">
                <a:solidFill>
                  <a:schemeClr val="bg1"/>
                </a:solidFill>
              </a:rPr>
              <a:t>5</a:t>
            </a:r>
            <a:r>
              <a:rPr lang="ko-KR" altLang="en-US" sz="1200" dirty="0" smtClean="0">
                <a:solidFill>
                  <a:schemeClr val="bg1"/>
                </a:solidFill>
              </a:rPr>
              <a:t>조 김민서</a:t>
            </a:r>
            <a:r>
              <a:rPr lang="en-US" altLang="ko-KR" sz="1200" dirty="0" smtClean="0">
                <a:solidFill>
                  <a:schemeClr val="bg1"/>
                </a:solidFill>
              </a:rPr>
              <a:t>, </a:t>
            </a:r>
            <a:r>
              <a:rPr lang="ko-KR" altLang="en-US" sz="1200" dirty="0" smtClean="0">
                <a:solidFill>
                  <a:schemeClr val="bg1"/>
                </a:solidFill>
              </a:rPr>
              <a:t>김영주</a:t>
            </a:r>
            <a:r>
              <a:rPr lang="en-US" altLang="ko-KR" sz="1200" dirty="0" smtClean="0">
                <a:solidFill>
                  <a:schemeClr val="bg1"/>
                </a:solidFill>
              </a:rPr>
              <a:t>, </a:t>
            </a:r>
            <a:r>
              <a:rPr lang="ko-KR" altLang="en-US" sz="1200" dirty="0" smtClean="0">
                <a:solidFill>
                  <a:schemeClr val="bg1"/>
                </a:solidFill>
              </a:rPr>
              <a:t>유수진</a:t>
            </a:r>
            <a:r>
              <a:rPr lang="en-US" altLang="ko-KR" sz="1200" dirty="0" smtClean="0">
                <a:solidFill>
                  <a:schemeClr val="bg1"/>
                </a:solidFill>
              </a:rPr>
              <a:t>, </a:t>
            </a:r>
            <a:r>
              <a:rPr lang="ko-KR" altLang="en-US" sz="1200" dirty="0" err="1" smtClean="0">
                <a:solidFill>
                  <a:schemeClr val="bg1"/>
                </a:solidFill>
              </a:rPr>
              <a:t>한정탁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415480" y="1475492"/>
            <a:ext cx="97210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altLang="ko-KR" b="1" spc="-150" dirty="0" smtClean="0"/>
              <a:t>BRAND</a:t>
            </a:r>
            <a:br>
              <a:rPr lang="en-US" altLang="ko-KR" b="1" spc="-150" dirty="0" smtClean="0"/>
            </a:br>
            <a:r>
              <a:rPr lang="en-US" altLang="ko-KR" spc="-150" dirty="0" smtClean="0"/>
              <a:t>System </a:t>
            </a:r>
            <a:r>
              <a:rPr lang="ko-KR" altLang="en-US" spc="-150" dirty="0" smtClean="0"/>
              <a:t>소개</a:t>
            </a:r>
            <a:r>
              <a:rPr lang="en-US" altLang="ko-KR" spc="-150" dirty="0" smtClean="0"/>
              <a:t>, </a:t>
            </a:r>
            <a:r>
              <a:rPr lang="ko-KR" altLang="en-US" spc="-150" dirty="0" smtClean="0"/>
              <a:t>팀원 소개</a:t>
            </a:r>
            <a:r>
              <a:rPr lang="en-US" altLang="ko-KR" spc="-150" dirty="0" smtClean="0"/>
              <a:t>, </a:t>
            </a:r>
            <a:r>
              <a:rPr lang="ko-KR" altLang="en-US" spc="-150" dirty="0" smtClean="0"/>
              <a:t>개발 환경</a:t>
            </a:r>
            <a:endParaRPr lang="en-US" altLang="ko-KR" spc="-150" dirty="0" smtClean="0"/>
          </a:p>
          <a:p>
            <a:pPr marL="342900" indent="-342900">
              <a:buFontTx/>
              <a:buAutoNum type="arabicParenR"/>
            </a:pPr>
            <a:r>
              <a:rPr lang="en-US" altLang="ko-KR" b="1" spc="-150" dirty="0" smtClean="0"/>
              <a:t>CRM(Customer </a:t>
            </a:r>
            <a:r>
              <a:rPr lang="en-US" altLang="ko-KR" b="1" spc="-150" dirty="0"/>
              <a:t>Relationship Management</a:t>
            </a:r>
            <a:r>
              <a:rPr lang="en-US" altLang="ko-KR" b="1" spc="-150" dirty="0" smtClean="0"/>
              <a:t>)</a:t>
            </a:r>
            <a:br>
              <a:rPr lang="en-US" altLang="ko-KR" b="1" spc="-150" dirty="0" smtClean="0"/>
            </a:br>
            <a:r>
              <a:rPr lang="ko-KR" altLang="en-US" spc="-150" dirty="0" smtClean="0"/>
              <a:t>핵심기능 </a:t>
            </a:r>
            <a:r>
              <a:rPr lang="en-US" altLang="ko-KR" spc="-150" dirty="0" smtClean="0"/>
              <a:t>– </a:t>
            </a:r>
            <a:r>
              <a:rPr lang="ko-KR" altLang="en-US" spc="-150" dirty="0" smtClean="0"/>
              <a:t>학생관리</a:t>
            </a:r>
            <a:endParaRPr lang="ko-KR" altLang="en-US" spc="-150" dirty="0"/>
          </a:p>
          <a:p>
            <a:pPr marL="342900" indent="-342900">
              <a:buAutoNum type="arabicParenR"/>
            </a:pPr>
            <a:endParaRPr lang="ko-KR" altLang="en-US" b="1" spc="-150" dirty="0"/>
          </a:p>
        </p:txBody>
      </p:sp>
      <p:sp>
        <p:nvSpPr>
          <p:cNvPr id="26" name="TextBox 25"/>
          <p:cNvSpPr txBox="1"/>
          <p:nvPr/>
        </p:nvSpPr>
        <p:spPr>
          <a:xfrm>
            <a:off x="983432" y="989113"/>
            <a:ext cx="10297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3</a:t>
            </a:r>
            <a:r>
              <a:rPr lang="en-US" altLang="ko-KR" sz="2000" b="1" spc="-150" dirty="0" smtClean="0">
                <a:solidFill>
                  <a:schemeClr val="tx2">
                    <a:lumMod val="75000"/>
                  </a:schemeClr>
                </a:solidFill>
                <a:latin typeface="+mj-ea"/>
              </a:rPr>
              <a:t>-2. Website </a:t>
            </a:r>
            <a:r>
              <a:rPr lang="ko-KR" altLang="en-US" sz="2000" b="1" spc="-150" dirty="0" smtClean="0">
                <a:solidFill>
                  <a:schemeClr val="tx2">
                    <a:lumMod val="75000"/>
                  </a:schemeClr>
                </a:solidFill>
                <a:latin typeface="+mj-ea"/>
              </a:rPr>
              <a:t>구조도</a:t>
            </a:r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983432" y="188640"/>
            <a:ext cx="2880320" cy="432048"/>
          </a:xfrm>
          <a:prstGeom prst="round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343472" y="248933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</a:rPr>
              <a:t>분석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0782" y="3003552"/>
            <a:ext cx="9470476" cy="3034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377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51384" y="692696"/>
            <a:ext cx="11089232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5591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062459" y="271682"/>
            <a:ext cx="6591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b="1" spc="-150" dirty="0" smtClean="0">
                <a:solidFill>
                  <a:schemeClr val="bg1"/>
                </a:solidFill>
              </a:rPr>
              <a:t>분석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19936" y="4790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88088" y="271682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 smtClean="0">
                <a:solidFill>
                  <a:schemeClr val="bg1"/>
                </a:solidFill>
              </a:rPr>
              <a:t>5</a:t>
            </a:r>
            <a:r>
              <a:rPr lang="ko-KR" altLang="en-US" sz="1200" dirty="0" smtClean="0">
                <a:solidFill>
                  <a:schemeClr val="bg1"/>
                </a:solidFill>
              </a:rPr>
              <a:t>조 김민서</a:t>
            </a:r>
            <a:r>
              <a:rPr lang="en-US" altLang="ko-KR" sz="1200" dirty="0" smtClean="0">
                <a:solidFill>
                  <a:schemeClr val="bg1"/>
                </a:solidFill>
              </a:rPr>
              <a:t>, </a:t>
            </a:r>
            <a:r>
              <a:rPr lang="ko-KR" altLang="en-US" sz="1200" dirty="0" smtClean="0">
                <a:solidFill>
                  <a:schemeClr val="bg1"/>
                </a:solidFill>
              </a:rPr>
              <a:t>김영주</a:t>
            </a:r>
            <a:r>
              <a:rPr lang="en-US" altLang="ko-KR" sz="1200" dirty="0" smtClean="0">
                <a:solidFill>
                  <a:schemeClr val="bg1"/>
                </a:solidFill>
              </a:rPr>
              <a:t>, </a:t>
            </a:r>
            <a:r>
              <a:rPr lang="ko-KR" altLang="en-US" sz="1200" dirty="0" smtClean="0">
                <a:solidFill>
                  <a:schemeClr val="bg1"/>
                </a:solidFill>
              </a:rPr>
              <a:t>유수진</a:t>
            </a:r>
            <a:r>
              <a:rPr lang="en-US" altLang="ko-KR" sz="1200" dirty="0" smtClean="0">
                <a:solidFill>
                  <a:schemeClr val="bg1"/>
                </a:solidFill>
              </a:rPr>
              <a:t>, </a:t>
            </a:r>
            <a:r>
              <a:rPr lang="ko-KR" altLang="en-US" sz="1200" dirty="0" err="1" smtClean="0">
                <a:solidFill>
                  <a:schemeClr val="bg1"/>
                </a:solidFill>
              </a:rPr>
              <a:t>한정탁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415480" y="1475492"/>
            <a:ext cx="9721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/>
              <a:t>1)  </a:t>
            </a:r>
            <a:r>
              <a:rPr lang="en-US" altLang="ko-KR" b="1" spc="-150" dirty="0" smtClean="0"/>
              <a:t>Dashboard / </a:t>
            </a:r>
            <a:r>
              <a:rPr lang="en-US" altLang="ko-KR" b="1" spc="-150" dirty="0" err="1" smtClean="0"/>
              <a:t>MyPage</a:t>
            </a:r>
            <a:endParaRPr lang="ko-KR" altLang="en-US" b="1" spc="-150" dirty="0"/>
          </a:p>
        </p:txBody>
      </p:sp>
      <p:sp>
        <p:nvSpPr>
          <p:cNvPr id="26" name="TextBox 25"/>
          <p:cNvSpPr txBox="1"/>
          <p:nvPr/>
        </p:nvSpPr>
        <p:spPr>
          <a:xfrm>
            <a:off x="983432" y="989113"/>
            <a:ext cx="10297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3</a:t>
            </a:r>
            <a:r>
              <a:rPr lang="en-US" altLang="ko-KR" sz="2000" b="1" spc="-150" dirty="0" smtClean="0">
                <a:solidFill>
                  <a:schemeClr val="tx2">
                    <a:lumMod val="75000"/>
                  </a:schemeClr>
                </a:solidFill>
                <a:latin typeface="+mj-ea"/>
              </a:rPr>
              <a:t>-3. Page </a:t>
            </a:r>
            <a:r>
              <a:rPr lang="ko-KR" altLang="en-US" sz="2000" b="1" spc="-150" dirty="0" smtClean="0">
                <a:solidFill>
                  <a:schemeClr val="tx2">
                    <a:lumMod val="75000"/>
                  </a:schemeClr>
                </a:solidFill>
                <a:latin typeface="+mj-ea"/>
              </a:rPr>
              <a:t>단위 </a:t>
            </a:r>
            <a:r>
              <a:rPr lang="en-US" altLang="ko-KR" sz="2000" b="1" spc="-150" dirty="0" smtClean="0">
                <a:solidFill>
                  <a:schemeClr val="tx2">
                    <a:lumMod val="75000"/>
                  </a:schemeClr>
                </a:solidFill>
                <a:latin typeface="+mj-ea"/>
              </a:rPr>
              <a:t>UI/UX</a:t>
            </a:r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983432" y="188640"/>
            <a:ext cx="2880320" cy="432048"/>
          </a:xfrm>
          <a:prstGeom prst="round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343472" y="248933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</a:rPr>
              <a:t>분석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927" y="2360314"/>
            <a:ext cx="5847121" cy="3228925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0056" y="2342783"/>
            <a:ext cx="4896544" cy="3373017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847528" y="5610143"/>
            <a:ext cx="2571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/>
              <a:t>▲</a:t>
            </a:r>
            <a:r>
              <a:rPr lang="en-US" altLang="ko-KR" sz="1200" b="1" dirty="0" smtClean="0"/>
              <a:t>Dashboard</a:t>
            </a:r>
            <a:endParaRPr lang="ko-KR" altLang="en-US" sz="12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7762604" y="5571988"/>
            <a:ext cx="2571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/>
              <a:t>▲</a:t>
            </a:r>
            <a:r>
              <a:rPr lang="en-US" altLang="ko-KR" sz="1200" b="1" dirty="0" err="1" smtClean="0"/>
              <a:t>MyPage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467166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51384" y="692696"/>
            <a:ext cx="11089232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5591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062459" y="271682"/>
            <a:ext cx="6591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b="1" spc="-150" dirty="0" smtClean="0">
                <a:solidFill>
                  <a:schemeClr val="bg1"/>
                </a:solidFill>
              </a:rPr>
              <a:t>분석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19936" y="4790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88088" y="271682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 smtClean="0">
                <a:solidFill>
                  <a:schemeClr val="bg1"/>
                </a:solidFill>
              </a:rPr>
              <a:t>5</a:t>
            </a:r>
            <a:r>
              <a:rPr lang="ko-KR" altLang="en-US" sz="1200" dirty="0" smtClean="0">
                <a:solidFill>
                  <a:schemeClr val="bg1"/>
                </a:solidFill>
              </a:rPr>
              <a:t>조 김민서</a:t>
            </a:r>
            <a:r>
              <a:rPr lang="en-US" altLang="ko-KR" sz="1200" dirty="0" smtClean="0">
                <a:solidFill>
                  <a:schemeClr val="bg1"/>
                </a:solidFill>
              </a:rPr>
              <a:t>, </a:t>
            </a:r>
            <a:r>
              <a:rPr lang="ko-KR" altLang="en-US" sz="1200" dirty="0" smtClean="0">
                <a:solidFill>
                  <a:schemeClr val="bg1"/>
                </a:solidFill>
              </a:rPr>
              <a:t>김영주</a:t>
            </a:r>
            <a:r>
              <a:rPr lang="en-US" altLang="ko-KR" sz="1200" dirty="0" smtClean="0">
                <a:solidFill>
                  <a:schemeClr val="bg1"/>
                </a:solidFill>
              </a:rPr>
              <a:t>, </a:t>
            </a:r>
            <a:r>
              <a:rPr lang="ko-KR" altLang="en-US" sz="1200" dirty="0" smtClean="0">
                <a:solidFill>
                  <a:schemeClr val="bg1"/>
                </a:solidFill>
              </a:rPr>
              <a:t>유수진</a:t>
            </a:r>
            <a:r>
              <a:rPr lang="en-US" altLang="ko-KR" sz="1200" dirty="0" smtClean="0">
                <a:solidFill>
                  <a:schemeClr val="bg1"/>
                </a:solidFill>
              </a:rPr>
              <a:t>, </a:t>
            </a:r>
            <a:r>
              <a:rPr lang="ko-KR" altLang="en-US" sz="1200" dirty="0" err="1" smtClean="0">
                <a:solidFill>
                  <a:schemeClr val="bg1"/>
                </a:solidFill>
              </a:rPr>
              <a:t>한정탁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415480" y="1475492"/>
            <a:ext cx="9721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 smtClean="0"/>
              <a:t>2) </a:t>
            </a:r>
            <a:r>
              <a:rPr lang="ko-KR" altLang="en-US" b="1" spc="-150" dirty="0" smtClean="0"/>
              <a:t>수강생 </a:t>
            </a:r>
            <a:r>
              <a:rPr lang="ko-KR" altLang="en-US" b="1" spc="-150" dirty="0" smtClean="0"/>
              <a:t>현황 </a:t>
            </a:r>
            <a:r>
              <a:rPr lang="en-US" altLang="ko-KR" b="1" spc="-150" dirty="0" smtClean="0"/>
              <a:t>/ </a:t>
            </a:r>
            <a:r>
              <a:rPr lang="ko-KR" altLang="en-US" b="1" spc="-150" dirty="0" smtClean="0"/>
              <a:t>자리 배치도</a:t>
            </a:r>
            <a:endParaRPr lang="ko-KR" altLang="en-US" b="1" spc="-150" dirty="0"/>
          </a:p>
        </p:txBody>
      </p:sp>
      <p:sp>
        <p:nvSpPr>
          <p:cNvPr id="26" name="TextBox 25"/>
          <p:cNvSpPr txBox="1"/>
          <p:nvPr/>
        </p:nvSpPr>
        <p:spPr>
          <a:xfrm>
            <a:off x="983432" y="989113"/>
            <a:ext cx="10297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3</a:t>
            </a:r>
            <a:r>
              <a:rPr lang="en-US" altLang="ko-KR" sz="2000" b="1" spc="-150" dirty="0" smtClean="0">
                <a:solidFill>
                  <a:schemeClr val="tx2">
                    <a:lumMod val="75000"/>
                  </a:schemeClr>
                </a:solidFill>
                <a:latin typeface="+mj-ea"/>
              </a:rPr>
              <a:t>-3. Page </a:t>
            </a:r>
            <a:r>
              <a:rPr lang="ko-KR" altLang="en-US" sz="2000" b="1" spc="-150" dirty="0" smtClean="0">
                <a:solidFill>
                  <a:schemeClr val="tx2">
                    <a:lumMod val="75000"/>
                  </a:schemeClr>
                </a:solidFill>
                <a:latin typeface="+mj-ea"/>
              </a:rPr>
              <a:t>단위 </a:t>
            </a:r>
            <a:r>
              <a:rPr lang="en-US" altLang="ko-KR" sz="2000" b="1" spc="-150" dirty="0" smtClean="0">
                <a:solidFill>
                  <a:schemeClr val="tx2">
                    <a:lumMod val="75000"/>
                  </a:schemeClr>
                </a:solidFill>
                <a:latin typeface="+mj-ea"/>
              </a:rPr>
              <a:t>UI/UX</a:t>
            </a:r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983432" y="188640"/>
            <a:ext cx="2880320" cy="432048"/>
          </a:xfrm>
          <a:prstGeom prst="round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343472" y="248933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</a:rPr>
              <a:t>분석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196" y="2009726"/>
            <a:ext cx="4729833" cy="4264604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1944" y="2058424"/>
            <a:ext cx="5744853" cy="3895651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1862388" y="6156734"/>
            <a:ext cx="2571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/>
              <a:t>▲수강생 출결 현황</a:t>
            </a:r>
            <a:endParaRPr lang="ko-KR" altLang="en-US" sz="12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7178646" y="6098090"/>
            <a:ext cx="2571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/>
              <a:t>▲반별 자리 배치도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329976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51384" y="692696"/>
            <a:ext cx="11089232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5591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062459" y="271682"/>
            <a:ext cx="6591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b="1" spc="-150" dirty="0" smtClean="0">
                <a:solidFill>
                  <a:schemeClr val="bg1"/>
                </a:solidFill>
              </a:rPr>
              <a:t>분석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19936" y="4790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88088" y="271682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 smtClean="0">
                <a:solidFill>
                  <a:schemeClr val="bg1"/>
                </a:solidFill>
              </a:rPr>
              <a:t>5</a:t>
            </a:r>
            <a:r>
              <a:rPr lang="ko-KR" altLang="en-US" sz="1200" dirty="0" smtClean="0">
                <a:solidFill>
                  <a:schemeClr val="bg1"/>
                </a:solidFill>
              </a:rPr>
              <a:t>조 김민서</a:t>
            </a:r>
            <a:r>
              <a:rPr lang="en-US" altLang="ko-KR" sz="1200" dirty="0" smtClean="0">
                <a:solidFill>
                  <a:schemeClr val="bg1"/>
                </a:solidFill>
              </a:rPr>
              <a:t>, </a:t>
            </a:r>
            <a:r>
              <a:rPr lang="ko-KR" altLang="en-US" sz="1200" dirty="0" smtClean="0">
                <a:solidFill>
                  <a:schemeClr val="bg1"/>
                </a:solidFill>
              </a:rPr>
              <a:t>김영주</a:t>
            </a:r>
            <a:r>
              <a:rPr lang="en-US" altLang="ko-KR" sz="1200" dirty="0" smtClean="0">
                <a:solidFill>
                  <a:schemeClr val="bg1"/>
                </a:solidFill>
              </a:rPr>
              <a:t>, </a:t>
            </a:r>
            <a:r>
              <a:rPr lang="ko-KR" altLang="en-US" sz="1200" dirty="0" smtClean="0">
                <a:solidFill>
                  <a:schemeClr val="bg1"/>
                </a:solidFill>
              </a:rPr>
              <a:t>유수진</a:t>
            </a:r>
            <a:r>
              <a:rPr lang="en-US" altLang="ko-KR" sz="1200" dirty="0" smtClean="0">
                <a:solidFill>
                  <a:schemeClr val="bg1"/>
                </a:solidFill>
              </a:rPr>
              <a:t>, </a:t>
            </a:r>
            <a:r>
              <a:rPr lang="ko-KR" altLang="en-US" sz="1200" dirty="0" err="1" smtClean="0">
                <a:solidFill>
                  <a:schemeClr val="bg1"/>
                </a:solidFill>
              </a:rPr>
              <a:t>한정탁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83432" y="989113"/>
            <a:ext cx="10297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 smtClean="0">
                <a:solidFill>
                  <a:schemeClr val="tx2">
                    <a:lumMod val="75000"/>
                  </a:schemeClr>
                </a:solidFill>
                <a:latin typeface="+mj-ea"/>
              </a:rPr>
              <a:t>4-1. Class Diagram</a:t>
            </a:r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983432" y="188640"/>
            <a:ext cx="2880320" cy="432048"/>
          </a:xfrm>
          <a:prstGeom prst="round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343472" y="248933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</a:rPr>
              <a:t>설계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614" y="1521790"/>
            <a:ext cx="6653365" cy="4771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482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51384" y="692696"/>
            <a:ext cx="11089232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5591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062459" y="271682"/>
            <a:ext cx="6591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b="1" spc="-150" dirty="0" smtClean="0">
                <a:solidFill>
                  <a:schemeClr val="bg1"/>
                </a:solidFill>
              </a:rPr>
              <a:t>분석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19936" y="4790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88088" y="271682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 smtClean="0">
                <a:solidFill>
                  <a:schemeClr val="bg1"/>
                </a:solidFill>
              </a:rPr>
              <a:t>5</a:t>
            </a:r>
            <a:r>
              <a:rPr lang="ko-KR" altLang="en-US" sz="1200" dirty="0" smtClean="0">
                <a:solidFill>
                  <a:schemeClr val="bg1"/>
                </a:solidFill>
              </a:rPr>
              <a:t>조 김민서</a:t>
            </a:r>
            <a:r>
              <a:rPr lang="en-US" altLang="ko-KR" sz="1200" dirty="0" smtClean="0">
                <a:solidFill>
                  <a:schemeClr val="bg1"/>
                </a:solidFill>
              </a:rPr>
              <a:t>, </a:t>
            </a:r>
            <a:r>
              <a:rPr lang="ko-KR" altLang="en-US" sz="1200" dirty="0" smtClean="0">
                <a:solidFill>
                  <a:schemeClr val="bg1"/>
                </a:solidFill>
              </a:rPr>
              <a:t>김영주</a:t>
            </a:r>
            <a:r>
              <a:rPr lang="en-US" altLang="ko-KR" sz="1200" dirty="0" smtClean="0">
                <a:solidFill>
                  <a:schemeClr val="bg1"/>
                </a:solidFill>
              </a:rPr>
              <a:t>, </a:t>
            </a:r>
            <a:r>
              <a:rPr lang="ko-KR" altLang="en-US" sz="1200" dirty="0" smtClean="0">
                <a:solidFill>
                  <a:schemeClr val="bg1"/>
                </a:solidFill>
              </a:rPr>
              <a:t>유수진</a:t>
            </a:r>
            <a:r>
              <a:rPr lang="en-US" altLang="ko-KR" sz="1200" dirty="0" smtClean="0">
                <a:solidFill>
                  <a:schemeClr val="bg1"/>
                </a:solidFill>
              </a:rPr>
              <a:t>, </a:t>
            </a:r>
            <a:r>
              <a:rPr lang="ko-KR" altLang="en-US" sz="1200" dirty="0" err="1" smtClean="0">
                <a:solidFill>
                  <a:schemeClr val="bg1"/>
                </a:solidFill>
              </a:rPr>
              <a:t>한정탁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83432" y="989113"/>
            <a:ext cx="10297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 smtClean="0">
                <a:solidFill>
                  <a:schemeClr val="tx2">
                    <a:lumMod val="75000"/>
                  </a:schemeClr>
                </a:solidFill>
                <a:latin typeface="+mj-ea"/>
              </a:rPr>
              <a:t>4-2. </a:t>
            </a:r>
            <a:r>
              <a:rPr lang="en-US" altLang="ko-KR" sz="2000" b="1" spc="-150" dirty="0" smtClean="0">
                <a:solidFill>
                  <a:schemeClr val="tx2">
                    <a:lumMod val="75000"/>
                  </a:schemeClr>
                </a:solidFill>
                <a:latin typeface="+mj-ea"/>
              </a:rPr>
              <a:t>ERD</a:t>
            </a:r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983432" y="188640"/>
            <a:ext cx="2880320" cy="432048"/>
          </a:xfrm>
          <a:prstGeom prst="round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343472" y="248933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</a:rPr>
              <a:t>설계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336" y="1533238"/>
            <a:ext cx="10153128" cy="4748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802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51384" y="692696"/>
            <a:ext cx="11089232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5591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6888088" y="271682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 smtClean="0">
                <a:solidFill>
                  <a:schemeClr val="bg1"/>
                </a:solidFill>
              </a:rPr>
              <a:t>5</a:t>
            </a:r>
            <a:r>
              <a:rPr lang="ko-KR" altLang="en-US" sz="1200" dirty="0" smtClean="0">
                <a:solidFill>
                  <a:schemeClr val="bg1"/>
                </a:solidFill>
              </a:rPr>
              <a:t>조 김민서</a:t>
            </a:r>
            <a:r>
              <a:rPr lang="en-US" altLang="ko-KR" sz="1200" dirty="0" smtClean="0">
                <a:solidFill>
                  <a:schemeClr val="bg1"/>
                </a:solidFill>
              </a:rPr>
              <a:t>, </a:t>
            </a:r>
            <a:r>
              <a:rPr lang="ko-KR" altLang="en-US" sz="1200" dirty="0" smtClean="0">
                <a:solidFill>
                  <a:schemeClr val="bg1"/>
                </a:solidFill>
              </a:rPr>
              <a:t>김영주</a:t>
            </a:r>
            <a:r>
              <a:rPr lang="en-US" altLang="ko-KR" sz="1200" dirty="0" smtClean="0">
                <a:solidFill>
                  <a:schemeClr val="bg1"/>
                </a:solidFill>
              </a:rPr>
              <a:t>, </a:t>
            </a:r>
            <a:r>
              <a:rPr lang="ko-KR" altLang="en-US" sz="1200" dirty="0" smtClean="0">
                <a:solidFill>
                  <a:schemeClr val="bg1"/>
                </a:solidFill>
              </a:rPr>
              <a:t>유수진</a:t>
            </a:r>
            <a:r>
              <a:rPr lang="en-US" altLang="ko-KR" sz="1200" dirty="0" smtClean="0">
                <a:solidFill>
                  <a:schemeClr val="bg1"/>
                </a:solidFill>
              </a:rPr>
              <a:t>, </a:t>
            </a:r>
            <a:r>
              <a:rPr lang="ko-KR" altLang="en-US" sz="1200" dirty="0" err="1" smtClean="0">
                <a:solidFill>
                  <a:schemeClr val="bg1"/>
                </a:solidFill>
              </a:rPr>
              <a:t>한정탁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5591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5519936" y="4790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05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888088" y="271682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5</a:t>
            </a:r>
            <a:r>
              <a:rPr lang="ko-KR" altLang="en-US" sz="1200" dirty="0">
                <a:solidFill>
                  <a:schemeClr val="bg1"/>
                </a:solidFill>
              </a:rPr>
              <a:t>조 김민서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>
                <a:solidFill>
                  <a:schemeClr val="bg1"/>
                </a:solidFill>
              </a:rPr>
              <a:t>김영주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>
                <a:solidFill>
                  <a:schemeClr val="bg1"/>
                </a:solidFill>
              </a:rPr>
              <a:t>유수진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한정탁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5591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5519936" y="4790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05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888088" y="271682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5</a:t>
            </a:r>
            <a:r>
              <a:rPr lang="ko-KR" altLang="en-US" sz="1200" dirty="0">
                <a:solidFill>
                  <a:schemeClr val="bg1"/>
                </a:solidFill>
              </a:rPr>
              <a:t>조 김민서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>
                <a:solidFill>
                  <a:schemeClr val="bg1"/>
                </a:solidFill>
              </a:rPr>
              <a:t>김영주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>
                <a:solidFill>
                  <a:schemeClr val="bg1"/>
                </a:solidFill>
              </a:rPr>
              <a:t>유수진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한정탁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5591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5519936" y="4790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05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888088" y="271682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5</a:t>
            </a:r>
            <a:r>
              <a:rPr lang="ko-KR" altLang="en-US" sz="1200" dirty="0">
                <a:solidFill>
                  <a:schemeClr val="bg1"/>
                </a:solidFill>
              </a:rPr>
              <a:t>조 김민서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>
                <a:solidFill>
                  <a:schemeClr val="bg1"/>
                </a:solidFill>
              </a:rPr>
              <a:t>김영주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>
                <a:solidFill>
                  <a:schemeClr val="bg1"/>
                </a:solidFill>
              </a:rPr>
              <a:t>유수진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한정탁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5591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2062459" y="271682"/>
            <a:ext cx="6591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b="1" spc="-150" dirty="0">
                <a:solidFill>
                  <a:schemeClr val="bg1"/>
                </a:solidFill>
              </a:rPr>
              <a:t>분석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519936" y="4790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05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55" name="모서리가 둥근 직사각형 54"/>
          <p:cNvSpPr/>
          <p:nvPr/>
        </p:nvSpPr>
        <p:spPr>
          <a:xfrm>
            <a:off x="983432" y="188640"/>
            <a:ext cx="2880320" cy="432048"/>
          </a:xfrm>
          <a:prstGeom prst="round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구현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CF6DF7F-A451-411E-9C81-1DEBA95BA58C}"/>
              </a:ext>
            </a:extLst>
          </p:cNvPr>
          <p:cNvSpPr txBox="1"/>
          <p:nvPr/>
        </p:nvSpPr>
        <p:spPr>
          <a:xfrm>
            <a:off x="983432" y="989113"/>
            <a:ext cx="10297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 smtClean="0">
                <a:solidFill>
                  <a:schemeClr val="tx2">
                    <a:lumMod val="75000"/>
                  </a:schemeClr>
                </a:solidFill>
                <a:latin typeface="+mj-ea"/>
              </a:rPr>
              <a:t>5-1. BRAND </a:t>
            </a:r>
            <a:r>
              <a:rPr lang="ko-KR" altLang="en-US" sz="2000" b="1" spc="-150" dirty="0" smtClean="0">
                <a:solidFill>
                  <a:schemeClr val="tx2">
                    <a:lumMod val="75000"/>
                  </a:schemeClr>
                </a:solidFill>
                <a:latin typeface="+mj-ea"/>
              </a:rPr>
              <a:t>소개</a:t>
            </a:r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E875396-F596-44DA-A29F-310DBBCDF9F4}"/>
              </a:ext>
            </a:extLst>
          </p:cNvPr>
          <p:cNvSpPr txBox="1"/>
          <p:nvPr/>
        </p:nvSpPr>
        <p:spPr>
          <a:xfrm>
            <a:off x="1415480" y="1475492"/>
            <a:ext cx="97210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b="1" spc="-150" dirty="0" smtClean="0"/>
              <a:t>프로젝트 개요</a:t>
            </a:r>
            <a:endParaRPr lang="en-US" altLang="ko-KR" b="1" spc="-150" dirty="0" smtClean="0"/>
          </a:p>
          <a:p>
            <a:pPr marL="342900" indent="-342900">
              <a:buAutoNum type="arabicParenR"/>
            </a:pPr>
            <a:r>
              <a:rPr lang="ko-KR" altLang="en-US" b="1" spc="-150" dirty="0" smtClean="0"/>
              <a:t>핵심기능 소개</a:t>
            </a:r>
            <a:endParaRPr lang="en-US" altLang="ko-KR" b="1" spc="-150" dirty="0" smtClean="0"/>
          </a:p>
          <a:p>
            <a:pPr marL="342900" indent="-342900">
              <a:buAutoNum type="arabicParenR"/>
            </a:pPr>
            <a:r>
              <a:rPr lang="ko-KR" altLang="en-US" b="1" spc="-150" dirty="0" err="1" smtClean="0"/>
              <a:t>시스템체험</a:t>
            </a:r>
            <a:endParaRPr lang="en-US" altLang="ko-KR" b="1" spc="-150" dirty="0" smtClean="0"/>
          </a:p>
          <a:p>
            <a:pPr marL="342900" indent="-342900">
              <a:buAutoNum type="arabicParenR"/>
            </a:pPr>
            <a:r>
              <a:rPr lang="ko-KR" altLang="en-US" b="1" spc="-150" dirty="0" smtClean="0"/>
              <a:t>로그인</a:t>
            </a:r>
            <a:endParaRPr lang="en-US" altLang="ko-KR" b="1" spc="-150" dirty="0" smtClean="0"/>
          </a:p>
        </p:txBody>
      </p:sp>
      <p:grpSp>
        <p:nvGrpSpPr>
          <p:cNvPr id="11" name="그룹 10"/>
          <p:cNvGrpSpPr/>
          <p:nvPr/>
        </p:nvGrpSpPr>
        <p:grpSpPr>
          <a:xfrm>
            <a:off x="2999656" y="2276872"/>
            <a:ext cx="8381234" cy="4116359"/>
            <a:chOff x="983432" y="2819836"/>
            <a:chExt cx="9505056" cy="450663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6" name="그림 5"/>
            <p:cNvPicPr>
              <a:picLocks noChangeAspect="1"/>
            </p:cNvPicPr>
            <p:nvPr/>
          </p:nvPicPr>
          <p:blipFill rotWithShape="1">
            <a:blip r:embed="rId3"/>
            <a:srcRect l="12554" r="2140"/>
            <a:stretch/>
          </p:blipFill>
          <p:spPr>
            <a:xfrm>
              <a:off x="5775179" y="2819836"/>
              <a:ext cx="4680520" cy="2474104"/>
            </a:xfrm>
            <a:prstGeom prst="rect">
              <a:avLst/>
            </a:prstGeom>
          </p:spPr>
        </p:pic>
        <p:grpSp>
          <p:nvGrpSpPr>
            <p:cNvPr id="10" name="그룹 9"/>
            <p:cNvGrpSpPr/>
            <p:nvPr/>
          </p:nvGrpSpPr>
          <p:grpSpPr>
            <a:xfrm>
              <a:off x="983432" y="2819836"/>
              <a:ext cx="4685174" cy="2474104"/>
              <a:chOff x="3814919" y="1433733"/>
              <a:chExt cx="5261582" cy="2771827"/>
            </a:xfrm>
          </p:grpSpPr>
          <p:pic>
            <p:nvPicPr>
              <p:cNvPr id="4" name="그림 3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14919" y="1433733"/>
                <a:ext cx="5261582" cy="2771827"/>
              </a:xfrm>
              <a:prstGeom prst="rect">
                <a:avLst/>
              </a:prstGeom>
            </p:spPr>
          </p:pic>
          <p:pic>
            <p:nvPicPr>
              <p:cNvPr id="7" name="그림 6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607007" y="1933530"/>
                <a:ext cx="2303364" cy="779639"/>
              </a:xfrm>
              <a:prstGeom prst="rect">
                <a:avLst/>
              </a:prstGeom>
            </p:spPr>
          </p:pic>
        </p:grpSp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83432" y="5444421"/>
              <a:ext cx="4685174" cy="1882050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 rotWithShape="1">
            <a:blip r:embed="rId7"/>
            <a:srcRect t="14495"/>
            <a:stretch/>
          </p:blipFill>
          <p:spPr>
            <a:xfrm>
              <a:off x="5743433" y="5437955"/>
              <a:ext cx="4745055" cy="186653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22840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51384" y="692696"/>
            <a:ext cx="11089232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5591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6888088" y="271682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 smtClean="0">
                <a:solidFill>
                  <a:schemeClr val="bg1"/>
                </a:solidFill>
              </a:rPr>
              <a:t>5</a:t>
            </a:r>
            <a:r>
              <a:rPr lang="ko-KR" altLang="en-US" sz="1200" dirty="0" smtClean="0">
                <a:solidFill>
                  <a:schemeClr val="bg1"/>
                </a:solidFill>
              </a:rPr>
              <a:t>조 김민서</a:t>
            </a:r>
            <a:r>
              <a:rPr lang="en-US" altLang="ko-KR" sz="1200" dirty="0" smtClean="0">
                <a:solidFill>
                  <a:schemeClr val="bg1"/>
                </a:solidFill>
              </a:rPr>
              <a:t>, </a:t>
            </a:r>
            <a:r>
              <a:rPr lang="ko-KR" altLang="en-US" sz="1200" dirty="0" smtClean="0">
                <a:solidFill>
                  <a:schemeClr val="bg1"/>
                </a:solidFill>
              </a:rPr>
              <a:t>김영주</a:t>
            </a:r>
            <a:r>
              <a:rPr lang="en-US" altLang="ko-KR" sz="1200" dirty="0" smtClean="0">
                <a:solidFill>
                  <a:schemeClr val="bg1"/>
                </a:solidFill>
              </a:rPr>
              <a:t>, </a:t>
            </a:r>
            <a:r>
              <a:rPr lang="ko-KR" altLang="en-US" sz="1200" dirty="0" smtClean="0">
                <a:solidFill>
                  <a:schemeClr val="bg1"/>
                </a:solidFill>
              </a:rPr>
              <a:t>유수진</a:t>
            </a:r>
            <a:r>
              <a:rPr lang="en-US" altLang="ko-KR" sz="1200" dirty="0" smtClean="0">
                <a:solidFill>
                  <a:schemeClr val="bg1"/>
                </a:solidFill>
              </a:rPr>
              <a:t>, </a:t>
            </a:r>
            <a:r>
              <a:rPr lang="ko-KR" altLang="en-US" sz="1200" dirty="0" err="1" smtClean="0">
                <a:solidFill>
                  <a:schemeClr val="bg1"/>
                </a:solidFill>
              </a:rPr>
              <a:t>한정탁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5591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5519936" y="4790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05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888088" y="271682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5</a:t>
            </a:r>
            <a:r>
              <a:rPr lang="ko-KR" altLang="en-US" sz="1200" dirty="0">
                <a:solidFill>
                  <a:schemeClr val="bg1"/>
                </a:solidFill>
              </a:rPr>
              <a:t>조 김민서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>
                <a:solidFill>
                  <a:schemeClr val="bg1"/>
                </a:solidFill>
              </a:rPr>
              <a:t>김영주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>
                <a:solidFill>
                  <a:schemeClr val="bg1"/>
                </a:solidFill>
              </a:rPr>
              <a:t>유수진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한정탁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5591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5519936" y="4790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05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888088" y="271682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5</a:t>
            </a:r>
            <a:r>
              <a:rPr lang="ko-KR" altLang="en-US" sz="1200" dirty="0">
                <a:solidFill>
                  <a:schemeClr val="bg1"/>
                </a:solidFill>
              </a:rPr>
              <a:t>조 김민서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>
                <a:solidFill>
                  <a:schemeClr val="bg1"/>
                </a:solidFill>
              </a:rPr>
              <a:t>김영주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>
                <a:solidFill>
                  <a:schemeClr val="bg1"/>
                </a:solidFill>
              </a:rPr>
              <a:t>유수진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한정탁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5591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5519936" y="4790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05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888088" y="271682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5</a:t>
            </a:r>
            <a:r>
              <a:rPr lang="ko-KR" altLang="en-US" sz="1200" dirty="0">
                <a:solidFill>
                  <a:schemeClr val="bg1"/>
                </a:solidFill>
              </a:rPr>
              <a:t>조 김민서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>
                <a:solidFill>
                  <a:schemeClr val="bg1"/>
                </a:solidFill>
              </a:rPr>
              <a:t>김영주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>
                <a:solidFill>
                  <a:schemeClr val="bg1"/>
                </a:solidFill>
              </a:rPr>
              <a:t>유수진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한정탁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5591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2062459" y="271682"/>
            <a:ext cx="6591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b="1" spc="-150" dirty="0">
                <a:solidFill>
                  <a:schemeClr val="bg1"/>
                </a:solidFill>
              </a:rPr>
              <a:t>분석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519936" y="4790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05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55" name="모서리가 둥근 직사각형 54"/>
          <p:cNvSpPr/>
          <p:nvPr/>
        </p:nvSpPr>
        <p:spPr>
          <a:xfrm>
            <a:off x="983432" y="188640"/>
            <a:ext cx="2880320" cy="432048"/>
          </a:xfrm>
          <a:prstGeom prst="round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구현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CF6DF7F-A451-411E-9C81-1DEBA95BA58C}"/>
              </a:ext>
            </a:extLst>
          </p:cNvPr>
          <p:cNvSpPr txBox="1"/>
          <p:nvPr/>
        </p:nvSpPr>
        <p:spPr>
          <a:xfrm>
            <a:off x="983432" y="989113"/>
            <a:ext cx="10297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 smtClean="0">
                <a:solidFill>
                  <a:schemeClr val="tx2">
                    <a:lumMod val="75000"/>
                  </a:schemeClr>
                </a:solidFill>
                <a:latin typeface="+mj-ea"/>
              </a:rPr>
              <a:t>5-2. CRM </a:t>
            </a:r>
            <a:r>
              <a:rPr lang="ko-KR" altLang="en-US" sz="2000" b="1" spc="-150" dirty="0" smtClean="0">
                <a:solidFill>
                  <a:schemeClr val="tx2">
                    <a:lumMod val="75000"/>
                  </a:schemeClr>
                </a:solidFill>
                <a:latin typeface="+mj-ea"/>
              </a:rPr>
              <a:t>기능</a:t>
            </a:r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E875396-F596-44DA-A29F-310DBBCDF9F4}"/>
              </a:ext>
            </a:extLst>
          </p:cNvPr>
          <p:cNvSpPr txBox="1"/>
          <p:nvPr/>
        </p:nvSpPr>
        <p:spPr>
          <a:xfrm>
            <a:off x="1415480" y="1475492"/>
            <a:ext cx="9721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/>
              <a:t>1) </a:t>
            </a:r>
            <a:r>
              <a:rPr lang="en-US" altLang="ko-KR" b="1" spc="-150" dirty="0" smtClean="0"/>
              <a:t>Dashboard</a:t>
            </a:r>
            <a:endParaRPr lang="en-US" altLang="ko-KR" sz="1800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l="12743"/>
          <a:stretch/>
        </p:blipFill>
        <p:spPr>
          <a:xfrm>
            <a:off x="2397157" y="2088995"/>
            <a:ext cx="7469694" cy="4166503"/>
          </a:xfrm>
          <a:prstGeom prst="rect">
            <a:avLst/>
          </a:prstGeom>
        </p:spPr>
      </p:pic>
      <p:pic>
        <p:nvPicPr>
          <p:cNvPr id="36" name="그림 3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6993" y="5062031"/>
            <a:ext cx="2891686" cy="124687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7" name="모서리가 둥근 직사각형 36"/>
          <p:cNvSpPr/>
          <p:nvPr/>
        </p:nvSpPr>
        <p:spPr>
          <a:xfrm>
            <a:off x="1345215" y="4249412"/>
            <a:ext cx="2773464" cy="705819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2">
                    <a:lumMod val="75000"/>
                  </a:schemeClr>
                </a:solidFill>
              </a:rPr>
              <a:t>총 수강생 출결 조회</a:t>
            </a:r>
            <a:endParaRPr lang="ko-KR" alt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85928" y="5062031"/>
            <a:ext cx="2189799" cy="11934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9" name="모서리가 둥근 직사각형 38"/>
          <p:cNvSpPr/>
          <p:nvPr/>
        </p:nvSpPr>
        <p:spPr>
          <a:xfrm>
            <a:off x="4666104" y="4216968"/>
            <a:ext cx="2629448" cy="705819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2">
                    <a:lumMod val="75000"/>
                  </a:schemeClr>
                </a:solidFill>
              </a:rPr>
              <a:t>반별 수강생 출결 조회</a:t>
            </a:r>
            <a:endParaRPr lang="ko-KR" alt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54418" y="5103300"/>
            <a:ext cx="3465503" cy="11402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5" name="모서리가 둥근 직사각형 44"/>
          <p:cNvSpPr/>
          <p:nvPr/>
        </p:nvSpPr>
        <p:spPr>
          <a:xfrm>
            <a:off x="8007647" y="4258270"/>
            <a:ext cx="2629448" cy="705819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2">
                    <a:lumMod val="75000"/>
                  </a:schemeClr>
                </a:solidFill>
              </a:rPr>
              <a:t>교육과정 진행도</a:t>
            </a:r>
            <a:endParaRPr lang="en-US" altLang="ko-KR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r>
              <a:rPr lang="en-US" altLang="ko-KR" b="1" dirty="0" smtClean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ko-KR" altLang="en-US" b="1" dirty="0" smtClean="0">
                <a:solidFill>
                  <a:schemeClr val="tx2">
                    <a:lumMod val="75000"/>
                  </a:schemeClr>
                </a:solidFill>
              </a:rPr>
              <a:t>조회일 기준</a:t>
            </a:r>
            <a:r>
              <a:rPr lang="en-US" altLang="ko-KR" b="1" dirty="0" smtClean="0">
                <a:solidFill>
                  <a:schemeClr val="tx2">
                    <a:lumMod val="75000"/>
                  </a:schemeClr>
                </a:solidFill>
              </a:rPr>
              <a:t>)</a:t>
            </a:r>
            <a:endParaRPr lang="ko-KR" alt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943872" y="3284984"/>
            <a:ext cx="2303010" cy="710684"/>
          </a:xfrm>
          <a:prstGeom prst="rect">
            <a:avLst/>
          </a:prstGeom>
          <a:solidFill>
            <a:schemeClr val="bg1">
              <a:lumMod val="75000"/>
              <a:alpha val="41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2423592" y="3299760"/>
            <a:ext cx="2448272" cy="705304"/>
          </a:xfrm>
          <a:prstGeom prst="rect">
            <a:avLst/>
          </a:prstGeom>
          <a:solidFill>
            <a:schemeClr val="accent3">
              <a:lumMod val="60000"/>
              <a:lumOff val="40000"/>
              <a:alpha val="22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2423592" y="2200505"/>
            <a:ext cx="4823290" cy="1027247"/>
          </a:xfrm>
          <a:prstGeom prst="rect">
            <a:avLst/>
          </a:prstGeom>
          <a:solidFill>
            <a:schemeClr val="accent6">
              <a:lumMod val="40000"/>
              <a:lumOff val="60000"/>
              <a:alpha val="33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7283736" y="2210234"/>
            <a:ext cx="2609549" cy="188729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79715" y="1819979"/>
            <a:ext cx="2694470" cy="213353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1" name="모서리가 둥근 직사각형 50"/>
          <p:cNvSpPr/>
          <p:nvPr/>
        </p:nvSpPr>
        <p:spPr>
          <a:xfrm>
            <a:off x="8507112" y="1007360"/>
            <a:ext cx="2629448" cy="705819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2">
                    <a:lumMod val="75000"/>
                  </a:schemeClr>
                </a:solidFill>
              </a:rPr>
              <a:t>일별 </a:t>
            </a:r>
            <a:r>
              <a:rPr lang="ko-KR" altLang="en-US" b="1" dirty="0" err="1" smtClean="0">
                <a:solidFill>
                  <a:schemeClr val="tx2">
                    <a:lumMod val="75000"/>
                  </a:schemeClr>
                </a:solidFill>
              </a:rPr>
              <a:t>출결상태</a:t>
            </a:r>
            <a:endParaRPr lang="ko-KR" alt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6215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51384" y="692696"/>
            <a:ext cx="11089232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5591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6888088" y="271682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 smtClean="0">
                <a:solidFill>
                  <a:schemeClr val="bg1"/>
                </a:solidFill>
              </a:rPr>
              <a:t>5</a:t>
            </a:r>
            <a:r>
              <a:rPr lang="ko-KR" altLang="en-US" sz="1200" dirty="0" smtClean="0">
                <a:solidFill>
                  <a:schemeClr val="bg1"/>
                </a:solidFill>
              </a:rPr>
              <a:t>조 김민서</a:t>
            </a:r>
            <a:r>
              <a:rPr lang="en-US" altLang="ko-KR" sz="1200" dirty="0" smtClean="0">
                <a:solidFill>
                  <a:schemeClr val="bg1"/>
                </a:solidFill>
              </a:rPr>
              <a:t>, </a:t>
            </a:r>
            <a:r>
              <a:rPr lang="ko-KR" altLang="en-US" sz="1200" dirty="0" smtClean="0">
                <a:solidFill>
                  <a:schemeClr val="bg1"/>
                </a:solidFill>
              </a:rPr>
              <a:t>김영주</a:t>
            </a:r>
            <a:r>
              <a:rPr lang="en-US" altLang="ko-KR" sz="1200" dirty="0" smtClean="0">
                <a:solidFill>
                  <a:schemeClr val="bg1"/>
                </a:solidFill>
              </a:rPr>
              <a:t>, </a:t>
            </a:r>
            <a:r>
              <a:rPr lang="ko-KR" altLang="en-US" sz="1200" dirty="0" smtClean="0">
                <a:solidFill>
                  <a:schemeClr val="bg1"/>
                </a:solidFill>
              </a:rPr>
              <a:t>유수진</a:t>
            </a:r>
            <a:r>
              <a:rPr lang="en-US" altLang="ko-KR" sz="1200" dirty="0" smtClean="0">
                <a:solidFill>
                  <a:schemeClr val="bg1"/>
                </a:solidFill>
              </a:rPr>
              <a:t>, </a:t>
            </a:r>
            <a:r>
              <a:rPr lang="ko-KR" altLang="en-US" sz="1200" dirty="0" err="1" smtClean="0">
                <a:solidFill>
                  <a:schemeClr val="bg1"/>
                </a:solidFill>
              </a:rPr>
              <a:t>한정탁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5591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5519936" y="4790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05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888088" y="271682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5</a:t>
            </a:r>
            <a:r>
              <a:rPr lang="ko-KR" altLang="en-US" sz="1200" dirty="0">
                <a:solidFill>
                  <a:schemeClr val="bg1"/>
                </a:solidFill>
              </a:rPr>
              <a:t>조 김민서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>
                <a:solidFill>
                  <a:schemeClr val="bg1"/>
                </a:solidFill>
              </a:rPr>
              <a:t>김영주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>
                <a:solidFill>
                  <a:schemeClr val="bg1"/>
                </a:solidFill>
              </a:rPr>
              <a:t>유수진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한정탁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5591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5519936" y="4790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05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888088" y="271682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5</a:t>
            </a:r>
            <a:r>
              <a:rPr lang="ko-KR" altLang="en-US" sz="1200" dirty="0">
                <a:solidFill>
                  <a:schemeClr val="bg1"/>
                </a:solidFill>
              </a:rPr>
              <a:t>조 김민서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>
                <a:solidFill>
                  <a:schemeClr val="bg1"/>
                </a:solidFill>
              </a:rPr>
              <a:t>김영주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>
                <a:solidFill>
                  <a:schemeClr val="bg1"/>
                </a:solidFill>
              </a:rPr>
              <a:t>유수진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한정탁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5591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5519936" y="4790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05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888088" y="271682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5</a:t>
            </a:r>
            <a:r>
              <a:rPr lang="ko-KR" altLang="en-US" sz="1200" dirty="0">
                <a:solidFill>
                  <a:schemeClr val="bg1"/>
                </a:solidFill>
              </a:rPr>
              <a:t>조 김민서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>
                <a:solidFill>
                  <a:schemeClr val="bg1"/>
                </a:solidFill>
              </a:rPr>
              <a:t>김영주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>
                <a:solidFill>
                  <a:schemeClr val="bg1"/>
                </a:solidFill>
              </a:rPr>
              <a:t>유수진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한정탁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5591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2062459" y="271682"/>
            <a:ext cx="6591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b="1" spc="-150" dirty="0">
                <a:solidFill>
                  <a:schemeClr val="bg1"/>
                </a:solidFill>
              </a:rPr>
              <a:t>분석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519936" y="4790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05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55" name="모서리가 둥근 직사각형 54"/>
          <p:cNvSpPr/>
          <p:nvPr/>
        </p:nvSpPr>
        <p:spPr>
          <a:xfrm>
            <a:off x="983432" y="188640"/>
            <a:ext cx="2880320" cy="432048"/>
          </a:xfrm>
          <a:prstGeom prst="round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구현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CF6DF7F-A451-411E-9C81-1DEBA95BA58C}"/>
              </a:ext>
            </a:extLst>
          </p:cNvPr>
          <p:cNvSpPr txBox="1"/>
          <p:nvPr/>
        </p:nvSpPr>
        <p:spPr>
          <a:xfrm>
            <a:off x="983432" y="989113"/>
            <a:ext cx="10297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 smtClean="0">
                <a:solidFill>
                  <a:schemeClr val="tx2">
                    <a:lumMod val="75000"/>
                  </a:schemeClr>
                </a:solidFill>
                <a:latin typeface="+mj-ea"/>
              </a:rPr>
              <a:t>5-2. CRM </a:t>
            </a:r>
            <a:r>
              <a:rPr lang="ko-KR" altLang="en-US" sz="2000" b="1" spc="-150" dirty="0" smtClean="0">
                <a:solidFill>
                  <a:schemeClr val="tx2">
                    <a:lumMod val="75000"/>
                  </a:schemeClr>
                </a:solidFill>
                <a:latin typeface="+mj-ea"/>
              </a:rPr>
              <a:t>기능</a:t>
            </a:r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E875396-F596-44DA-A29F-310DBBCDF9F4}"/>
              </a:ext>
            </a:extLst>
          </p:cNvPr>
          <p:cNvSpPr txBox="1"/>
          <p:nvPr/>
        </p:nvSpPr>
        <p:spPr>
          <a:xfrm>
            <a:off x="1415480" y="1475492"/>
            <a:ext cx="9721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/>
              <a:t>1) </a:t>
            </a:r>
            <a:r>
              <a:rPr lang="en-US" altLang="ko-KR" b="1" spc="-150" dirty="0" smtClean="0"/>
              <a:t>Dashboard</a:t>
            </a:r>
            <a:endParaRPr lang="en-US" altLang="ko-KR" sz="1800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l="12743"/>
          <a:stretch/>
        </p:blipFill>
        <p:spPr>
          <a:xfrm>
            <a:off x="942771" y="2161272"/>
            <a:ext cx="7469694" cy="4166503"/>
          </a:xfrm>
          <a:prstGeom prst="rect">
            <a:avLst/>
          </a:prstGeom>
        </p:spPr>
      </p:pic>
      <p:sp>
        <p:nvSpPr>
          <p:cNvPr id="33" name="직사각형 32"/>
          <p:cNvSpPr/>
          <p:nvPr/>
        </p:nvSpPr>
        <p:spPr>
          <a:xfrm>
            <a:off x="1042266" y="4219415"/>
            <a:ext cx="5327540" cy="1730134"/>
          </a:xfrm>
          <a:prstGeom prst="rect">
            <a:avLst/>
          </a:prstGeom>
          <a:solidFill>
            <a:schemeClr val="accent6">
              <a:lumMod val="40000"/>
              <a:lumOff val="60000"/>
              <a:alpha val="33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4132" y="4708585"/>
            <a:ext cx="4425044" cy="160834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43742" y="2333662"/>
            <a:ext cx="5992818" cy="154030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9" name="모서리가 둥근 직사각형 28"/>
          <p:cNvSpPr/>
          <p:nvPr/>
        </p:nvSpPr>
        <p:spPr>
          <a:xfrm>
            <a:off x="7577619" y="1491914"/>
            <a:ext cx="2807166" cy="705819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2">
                    <a:lumMod val="75000"/>
                  </a:schemeClr>
                </a:solidFill>
              </a:rPr>
              <a:t>반 별 </a:t>
            </a:r>
            <a:r>
              <a:rPr lang="ko-KR" altLang="en-US" b="1" dirty="0" err="1" smtClean="0">
                <a:solidFill>
                  <a:schemeClr val="tx2">
                    <a:lumMod val="75000"/>
                  </a:schemeClr>
                </a:solidFill>
              </a:rPr>
              <a:t>출결상태</a:t>
            </a:r>
            <a:endParaRPr lang="ko-KR" alt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7577619" y="3987488"/>
            <a:ext cx="2807166" cy="705819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2">
                    <a:lumMod val="75000"/>
                  </a:schemeClr>
                </a:solidFill>
              </a:rPr>
              <a:t>진행중인 교육과정 목록</a:t>
            </a:r>
            <a:endParaRPr lang="ko-KR" alt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061705" y="3350506"/>
            <a:ext cx="2303010" cy="726565"/>
          </a:xfrm>
          <a:prstGeom prst="rect">
            <a:avLst/>
          </a:prstGeom>
          <a:solidFill>
            <a:schemeClr val="bg1">
              <a:lumMod val="75000"/>
              <a:alpha val="41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3010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51384" y="692696"/>
            <a:ext cx="11089232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5591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6888088" y="271682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 smtClean="0">
                <a:solidFill>
                  <a:schemeClr val="bg1"/>
                </a:solidFill>
              </a:rPr>
              <a:t>5</a:t>
            </a:r>
            <a:r>
              <a:rPr lang="ko-KR" altLang="en-US" sz="1200" dirty="0" smtClean="0">
                <a:solidFill>
                  <a:schemeClr val="bg1"/>
                </a:solidFill>
              </a:rPr>
              <a:t>조 김민서</a:t>
            </a:r>
            <a:r>
              <a:rPr lang="en-US" altLang="ko-KR" sz="1200" dirty="0" smtClean="0">
                <a:solidFill>
                  <a:schemeClr val="bg1"/>
                </a:solidFill>
              </a:rPr>
              <a:t>, </a:t>
            </a:r>
            <a:r>
              <a:rPr lang="ko-KR" altLang="en-US" sz="1200" dirty="0" smtClean="0">
                <a:solidFill>
                  <a:schemeClr val="bg1"/>
                </a:solidFill>
              </a:rPr>
              <a:t>김영주</a:t>
            </a:r>
            <a:r>
              <a:rPr lang="en-US" altLang="ko-KR" sz="1200" dirty="0" smtClean="0">
                <a:solidFill>
                  <a:schemeClr val="bg1"/>
                </a:solidFill>
              </a:rPr>
              <a:t>, </a:t>
            </a:r>
            <a:r>
              <a:rPr lang="ko-KR" altLang="en-US" sz="1200" dirty="0" smtClean="0">
                <a:solidFill>
                  <a:schemeClr val="bg1"/>
                </a:solidFill>
              </a:rPr>
              <a:t>유수진</a:t>
            </a:r>
            <a:r>
              <a:rPr lang="en-US" altLang="ko-KR" sz="1200" dirty="0" smtClean="0">
                <a:solidFill>
                  <a:schemeClr val="bg1"/>
                </a:solidFill>
              </a:rPr>
              <a:t>, </a:t>
            </a:r>
            <a:r>
              <a:rPr lang="ko-KR" altLang="en-US" sz="1200" dirty="0" err="1" smtClean="0">
                <a:solidFill>
                  <a:schemeClr val="bg1"/>
                </a:solidFill>
              </a:rPr>
              <a:t>한정탁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551384" y="692696"/>
            <a:ext cx="11089232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타원 27"/>
          <p:cNvSpPr/>
          <p:nvPr/>
        </p:nvSpPr>
        <p:spPr>
          <a:xfrm>
            <a:off x="5591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2062459" y="271682"/>
            <a:ext cx="6591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b="1" spc="-150" dirty="0">
                <a:solidFill>
                  <a:schemeClr val="bg1"/>
                </a:solidFill>
              </a:rPr>
              <a:t>분석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519936" y="4790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05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888088" y="271682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5</a:t>
            </a:r>
            <a:r>
              <a:rPr lang="ko-KR" altLang="en-US" sz="1200" dirty="0">
                <a:solidFill>
                  <a:schemeClr val="bg1"/>
                </a:solidFill>
              </a:rPr>
              <a:t>조 김민서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>
                <a:solidFill>
                  <a:schemeClr val="bg1"/>
                </a:solidFill>
              </a:rPr>
              <a:t>김영주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>
                <a:solidFill>
                  <a:schemeClr val="bg1"/>
                </a:solidFill>
              </a:rPr>
              <a:t>유수진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한정탁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983432" y="989113"/>
            <a:ext cx="10297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 smtClean="0">
                <a:solidFill>
                  <a:schemeClr val="tx2">
                    <a:lumMod val="75000"/>
                  </a:schemeClr>
                </a:solidFill>
                <a:latin typeface="+mj-ea"/>
              </a:rPr>
              <a:t>5-2. </a:t>
            </a:r>
            <a:r>
              <a:rPr lang="en-US" altLang="ko-KR" sz="2000" b="1" spc="-150" dirty="0" smtClean="0">
                <a:solidFill>
                  <a:schemeClr val="tx2">
                    <a:lumMod val="75000"/>
                  </a:schemeClr>
                </a:solidFill>
                <a:latin typeface="+mj-ea"/>
              </a:rPr>
              <a:t>CRM </a:t>
            </a:r>
            <a:r>
              <a:rPr lang="ko-KR" altLang="en-US" sz="2000" b="1" spc="-150" dirty="0" smtClean="0">
                <a:solidFill>
                  <a:schemeClr val="tx2">
                    <a:lumMod val="75000"/>
                  </a:schemeClr>
                </a:solidFill>
                <a:latin typeface="+mj-ea"/>
              </a:rPr>
              <a:t>기능</a:t>
            </a:r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983432" y="188640"/>
            <a:ext cx="2880320" cy="432048"/>
          </a:xfrm>
          <a:prstGeom prst="round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304958" y="208096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구현</a:t>
            </a: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F3409B86-6C11-422C-B59C-C8A50C39BD4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5265"/>
          <a:stretch/>
        </p:blipFill>
        <p:spPr>
          <a:xfrm>
            <a:off x="1011264" y="2248460"/>
            <a:ext cx="5077931" cy="933882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D9B7FC20-C335-4170-8CBF-A2706415EE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5480" y="3355818"/>
            <a:ext cx="4022021" cy="2783028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BB833392-AC5F-4EE2-A9CB-BC5D48FDE15F}"/>
              </a:ext>
            </a:extLst>
          </p:cNvPr>
          <p:cNvSpPr txBox="1"/>
          <p:nvPr/>
        </p:nvSpPr>
        <p:spPr>
          <a:xfrm>
            <a:off x="6237545" y="2375221"/>
            <a:ext cx="51845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서버에서 받아온 값</a:t>
            </a:r>
            <a:r>
              <a:rPr lang="en-US" altLang="ko-KR" sz="1200" dirty="0"/>
              <a:t>(Data)</a:t>
            </a:r>
            <a:r>
              <a:rPr lang="ko-KR" altLang="en-US" sz="1200" dirty="0"/>
              <a:t>들을 모델로 만들어진 테이블에 저장한다</a:t>
            </a:r>
            <a:r>
              <a:rPr lang="en-US" altLang="ko-KR" sz="120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/>
              <a:t>if </a:t>
            </a:r>
            <a:r>
              <a:rPr lang="ko-KR" altLang="en-US" sz="1200" dirty="0"/>
              <a:t>문을 사용하여 필수 입력사항을 입력하지 않을 시 경고 메시지를 남겨준다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647B4020-CEDC-467A-AA8A-8CA70714089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212" b="3650"/>
          <a:stretch/>
        </p:blipFill>
        <p:spPr>
          <a:xfrm>
            <a:off x="6413960" y="3107821"/>
            <a:ext cx="4040172" cy="2783027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4BEA330F-7CEF-443D-8AC3-A5D08707FBE5}"/>
              </a:ext>
            </a:extLst>
          </p:cNvPr>
          <p:cNvSpPr txBox="1"/>
          <p:nvPr/>
        </p:nvSpPr>
        <p:spPr>
          <a:xfrm>
            <a:off x="2714809" y="3218346"/>
            <a:ext cx="1296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Sign-in </a:t>
            </a:r>
            <a:r>
              <a:rPr lang="ko-KR" altLang="en-US" sz="1200" b="1" dirty="0"/>
              <a:t>페이지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805DA9E-D370-43BC-91C0-5F8F3F279360}"/>
              </a:ext>
            </a:extLst>
          </p:cNvPr>
          <p:cNvSpPr txBox="1"/>
          <p:nvPr/>
        </p:nvSpPr>
        <p:spPr>
          <a:xfrm>
            <a:off x="2817614" y="6260390"/>
            <a:ext cx="1296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Sign-up </a:t>
            </a:r>
            <a:r>
              <a:rPr lang="ko-KR" altLang="en-US" sz="1200" b="1" dirty="0"/>
              <a:t>페이지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6207538-23D3-4617-A35F-A15044399478}"/>
              </a:ext>
            </a:extLst>
          </p:cNvPr>
          <p:cNvSpPr txBox="1"/>
          <p:nvPr/>
        </p:nvSpPr>
        <p:spPr>
          <a:xfrm>
            <a:off x="7705766" y="6034863"/>
            <a:ext cx="2160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Sign-up </a:t>
            </a:r>
            <a:r>
              <a:rPr lang="ko-KR" altLang="en-US" sz="1200" b="1" dirty="0"/>
              <a:t>페이지 </a:t>
            </a:r>
            <a:r>
              <a:rPr lang="en-US" altLang="ko-KR" sz="1200" b="1" dirty="0"/>
              <a:t> </a:t>
            </a:r>
            <a:r>
              <a:rPr lang="ko-KR" altLang="en-US" sz="1200" b="1" dirty="0"/>
              <a:t>경고 문구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336083D8-4167-443A-BE10-2C2198FF4D35}"/>
              </a:ext>
            </a:extLst>
          </p:cNvPr>
          <p:cNvSpPr/>
          <p:nvPr/>
        </p:nvSpPr>
        <p:spPr>
          <a:xfrm>
            <a:off x="1386502" y="3827020"/>
            <a:ext cx="3974563" cy="136214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74086A2-BA4D-4307-A05D-10546B799783}"/>
              </a:ext>
            </a:extLst>
          </p:cNvPr>
          <p:cNvSpPr txBox="1"/>
          <p:nvPr/>
        </p:nvSpPr>
        <p:spPr>
          <a:xfrm>
            <a:off x="1415480" y="1475492"/>
            <a:ext cx="9721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 smtClean="0"/>
              <a:t>2-1) </a:t>
            </a:r>
            <a:r>
              <a:rPr lang="en-US" altLang="ko-KR" b="1" spc="-150" dirty="0">
                <a:latin typeface="+mj-ea"/>
              </a:rPr>
              <a:t>Sign-up &amp; Sign-in</a:t>
            </a:r>
          </a:p>
          <a:p>
            <a:r>
              <a:rPr lang="en-US" altLang="ko-KR" b="1" dirty="0" smtClean="0"/>
              <a:t>	</a:t>
            </a:r>
            <a:endParaRPr lang="en-US" altLang="ko-KR" sz="1800" b="1" dirty="0"/>
          </a:p>
        </p:txBody>
      </p:sp>
      <p:sp>
        <p:nvSpPr>
          <p:cNvPr id="34" name="모서리가 둥근 직사각형 33"/>
          <p:cNvSpPr/>
          <p:nvPr/>
        </p:nvSpPr>
        <p:spPr>
          <a:xfrm>
            <a:off x="7284705" y="1594753"/>
            <a:ext cx="2807166" cy="705819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2">
                    <a:lumMod val="75000"/>
                  </a:schemeClr>
                </a:solidFill>
              </a:rPr>
              <a:t>개인정보 </a:t>
            </a:r>
            <a:r>
              <a:rPr lang="en-US" altLang="ko-KR" b="1" dirty="0" smtClean="0">
                <a:solidFill>
                  <a:schemeClr val="tx2">
                    <a:lumMod val="75000"/>
                  </a:schemeClr>
                </a:solidFill>
              </a:rPr>
              <a:t>DB </a:t>
            </a:r>
            <a:r>
              <a:rPr lang="ko-KR" altLang="en-US" b="1" dirty="0" smtClean="0">
                <a:solidFill>
                  <a:schemeClr val="tx2">
                    <a:lumMod val="75000"/>
                  </a:schemeClr>
                </a:solidFill>
              </a:rPr>
              <a:t>저장</a:t>
            </a:r>
            <a:endParaRPr lang="ko-KR" alt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1492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3647728" y="3284984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7" name="TextBox 6"/>
          <p:cNvSpPr txBox="1"/>
          <p:nvPr/>
        </p:nvSpPr>
        <p:spPr>
          <a:xfrm>
            <a:off x="1847528" y="548681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CONTENTS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08903" y="1772816"/>
            <a:ext cx="8496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01    02    03    04    05</a:t>
            </a:r>
            <a:endParaRPr lang="ko-KR" altLang="en-US" sz="5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2052919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3719736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5447928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7176120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8904312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431704" y="2843644"/>
            <a:ext cx="1795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 smtClean="0">
                <a:solidFill>
                  <a:schemeClr val="bg1"/>
                </a:solidFill>
                <a:latin typeface="+mj-ea"/>
                <a:ea typeface="+mj-ea"/>
              </a:rPr>
              <a:t>요구사항 파악</a:t>
            </a:r>
            <a:endParaRPr lang="ko-KR" altLang="en-US" b="1" spc="-15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647728" y="3429001"/>
            <a:ext cx="13681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altLang="ko-KR" sz="1200" b="1" spc="-150" dirty="0" smtClean="0"/>
              <a:t>Brainstorming</a:t>
            </a:r>
          </a:p>
          <a:p>
            <a:pPr marL="228600" indent="-228600">
              <a:buFont typeface="+mj-lt"/>
              <a:buAutoNum type="arabicPeriod"/>
            </a:pPr>
            <a:endParaRPr lang="en-US" altLang="ko-KR" sz="1200" b="1" spc="-150" dirty="0"/>
          </a:p>
          <a:p>
            <a:pPr marL="228600" indent="-228600">
              <a:buFont typeface="+mj-lt"/>
              <a:buAutoNum type="arabicPeriod"/>
            </a:pPr>
            <a:r>
              <a:rPr lang="en-US" altLang="ko-KR" sz="1200" b="1" spc="-150" dirty="0" smtClean="0"/>
              <a:t>Web Service Scenario</a:t>
            </a:r>
          </a:p>
          <a:p>
            <a:pPr marL="228600" indent="-228600">
              <a:buFont typeface="+mj-lt"/>
              <a:buAutoNum type="arabicPeriod"/>
            </a:pPr>
            <a:endParaRPr lang="en-US" altLang="ko-KR" sz="1200" b="1" spc="-150" dirty="0" smtClean="0"/>
          </a:p>
          <a:p>
            <a:pPr marL="228600" indent="-228600">
              <a:buFont typeface="+mj-lt"/>
              <a:buAutoNum type="arabicPeriod"/>
            </a:pPr>
            <a:r>
              <a:rPr lang="ko-KR" altLang="en-US" sz="1200" b="1" spc="-150" dirty="0" smtClean="0"/>
              <a:t>요구사항 정의서</a:t>
            </a:r>
            <a:endParaRPr lang="en-US" altLang="ko-KR" sz="1200" b="1" spc="-150" dirty="0"/>
          </a:p>
          <a:p>
            <a:pPr>
              <a:buFontTx/>
              <a:buChar char="-"/>
            </a:pPr>
            <a:endParaRPr lang="en-US" altLang="ko-KR" sz="1200" b="1" spc="-150" dirty="0"/>
          </a:p>
        </p:txBody>
      </p:sp>
      <p:sp>
        <p:nvSpPr>
          <p:cNvPr id="19" name="직사각형 18"/>
          <p:cNvSpPr/>
          <p:nvPr/>
        </p:nvSpPr>
        <p:spPr>
          <a:xfrm>
            <a:off x="5375920" y="3284984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0" name="직사각형 19"/>
          <p:cNvSpPr/>
          <p:nvPr/>
        </p:nvSpPr>
        <p:spPr>
          <a:xfrm>
            <a:off x="7104112" y="3284984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1" name="직사각형 20"/>
          <p:cNvSpPr/>
          <p:nvPr/>
        </p:nvSpPr>
        <p:spPr>
          <a:xfrm>
            <a:off x="8832304" y="3284984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2" name="직사각형 21"/>
          <p:cNvSpPr/>
          <p:nvPr/>
        </p:nvSpPr>
        <p:spPr>
          <a:xfrm>
            <a:off x="1919536" y="3284984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3" name="TextBox 22"/>
          <p:cNvSpPr txBox="1"/>
          <p:nvPr/>
        </p:nvSpPr>
        <p:spPr>
          <a:xfrm>
            <a:off x="5375920" y="3429001"/>
            <a:ext cx="13681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altLang="ko-KR" sz="1200" b="1" spc="-150" dirty="0" smtClean="0"/>
              <a:t>Architecture</a:t>
            </a:r>
          </a:p>
          <a:p>
            <a:pPr marL="228600" indent="-228600">
              <a:buFont typeface="+mj-lt"/>
              <a:buAutoNum type="arabicPeriod"/>
            </a:pPr>
            <a:endParaRPr lang="en-US" altLang="ko-KR" sz="1200" b="1" spc="-150" dirty="0"/>
          </a:p>
          <a:p>
            <a:pPr marL="228600" indent="-228600">
              <a:buFont typeface="+mj-lt"/>
              <a:buAutoNum type="arabicPeriod"/>
            </a:pPr>
            <a:r>
              <a:rPr lang="en-US" altLang="ko-KR" sz="1200" b="1" spc="-150" dirty="0" smtClean="0"/>
              <a:t>Website </a:t>
            </a:r>
            <a:r>
              <a:rPr lang="ko-KR" altLang="en-US" sz="1200" b="1" spc="-150" dirty="0" smtClean="0"/>
              <a:t>구조도</a:t>
            </a:r>
            <a:endParaRPr lang="en-US" altLang="ko-KR" sz="1200" b="1" spc="-150" dirty="0" smtClean="0"/>
          </a:p>
          <a:p>
            <a:pPr marL="228600" indent="-228600">
              <a:buFont typeface="+mj-lt"/>
              <a:buAutoNum type="arabicPeriod"/>
            </a:pPr>
            <a:endParaRPr lang="en-US" altLang="ko-KR" sz="1200" b="1" spc="-150" dirty="0" smtClean="0"/>
          </a:p>
          <a:p>
            <a:pPr marL="228600" indent="-228600">
              <a:buFont typeface="+mj-lt"/>
              <a:buAutoNum type="arabicPeriod"/>
            </a:pPr>
            <a:r>
              <a:rPr lang="en-US" altLang="ko-KR" sz="1200" b="1" spc="-150" dirty="0" smtClean="0"/>
              <a:t>Page </a:t>
            </a:r>
            <a:r>
              <a:rPr lang="ko-KR" altLang="en-US" sz="1200" b="1" spc="-150" dirty="0" smtClean="0"/>
              <a:t>단위 </a:t>
            </a:r>
            <a:r>
              <a:rPr lang="en-US" altLang="ko-KR" sz="1200" b="1" spc="-150" dirty="0" smtClean="0"/>
              <a:t>UI/UX</a:t>
            </a:r>
          </a:p>
          <a:p>
            <a:pPr marL="228600" indent="-228600">
              <a:buFont typeface="+mj-lt"/>
              <a:buAutoNum type="arabicPeriod"/>
            </a:pPr>
            <a:endParaRPr lang="en-US" altLang="ko-KR" sz="1200" b="1" spc="-150" dirty="0"/>
          </a:p>
          <a:p>
            <a:pPr marL="228600" indent="-228600">
              <a:buFont typeface="+mj-lt"/>
              <a:buAutoNum type="arabicPeriod"/>
            </a:pPr>
            <a:endParaRPr lang="en-US" altLang="ko-KR" sz="1200" b="1" spc="-150" dirty="0"/>
          </a:p>
          <a:p>
            <a:pPr marL="228600" indent="-228600">
              <a:buFont typeface="+mj-lt"/>
              <a:buAutoNum type="arabicPeriod"/>
            </a:pPr>
            <a:endParaRPr lang="ko-KR" altLang="en-US" sz="1200" b="1" spc="-150" dirty="0"/>
          </a:p>
        </p:txBody>
      </p:sp>
      <p:sp>
        <p:nvSpPr>
          <p:cNvPr id="24" name="TextBox 23"/>
          <p:cNvSpPr txBox="1"/>
          <p:nvPr/>
        </p:nvSpPr>
        <p:spPr>
          <a:xfrm>
            <a:off x="7104112" y="3429001"/>
            <a:ext cx="13681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altLang="ko-KR" sz="1200" b="1" spc="-150" dirty="0" smtClean="0"/>
              <a:t>Class Diagram</a:t>
            </a:r>
          </a:p>
          <a:p>
            <a:pPr marL="228600" indent="-228600">
              <a:buFont typeface="+mj-lt"/>
              <a:buAutoNum type="arabicPeriod"/>
            </a:pPr>
            <a:endParaRPr lang="en-US" altLang="ko-KR" sz="1200" b="1" spc="-150" dirty="0"/>
          </a:p>
          <a:p>
            <a:pPr marL="228600" indent="-228600">
              <a:buFont typeface="+mj-lt"/>
              <a:buAutoNum type="arabicPeriod"/>
            </a:pPr>
            <a:r>
              <a:rPr lang="en-US" altLang="ko-KR" sz="1200" b="1" spc="-150" dirty="0" smtClean="0"/>
              <a:t>ERD(</a:t>
            </a:r>
            <a:r>
              <a:rPr lang="en-US" altLang="ko-KR" sz="1200" b="1" spc="-150" dirty="0" err="1" smtClean="0"/>
              <a:t>DataBase</a:t>
            </a:r>
            <a:r>
              <a:rPr lang="en-US" altLang="ko-KR" sz="1200" b="1" spc="-150" dirty="0" smtClean="0"/>
              <a:t>)</a:t>
            </a:r>
          </a:p>
          <a:p>
            <a:pPr marL="228600" indent="-228600">
              <a:buFont typeface="+mj-lt"/>
              <a:buAutoNum type="arabicPeriod"/>
            </a:pPr>
            <a:endParaRPr lang="ko-KR" altLang="en-US" sz="1200" b="1" spc="-150" dirty="0"/>
          </a:p>
        </p:txBody>
      </p:sp>
      <p:sp>
        <p:nvSpPr>
          <p:cNvPr id="25" name="TextBox 24"/>
          <p:cNvSpPr txBox="1"/>
          <p:nvPr/>
        </p:nvSpPr>
        <p:spPr>
          <a:xfrm>
            <a:off x="8832304" y="3429001"/>
            <a:ext cx="13681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altLang="ko-KR" sz="1200" b="1" spc="-150" dirty="0" smtClean="0"/>
              <a:t>BRAND </a:t>
            </a:r>
            <a:r>
              <a:rPr lang="ko-KR" altLang="en-US" sz="1200" b="1" spc="-150" dirty="0" smtClean="0"/>
              <a:t>소개</a:t>
            </a:r>
            <a:endParaRPr lang="ko-KR" altLang="en-US" sz="1200" b="1" spc="-150" dirty="0"/>
          </a:p>
          <a:p>
            <a:pPr marL="228600" indent="-228600">
              <a:buFont typeface="+mj-lt"/>
              <a:buAutoNum type="arabicPeriod"/>
            </a:pPr>
            <a:endParaRPr lang="en-US" altLang="ko-KR" sz="1200" b="1" spc="-150" dirty="0"/>
          </a:p>
          <a:p>
            <a:pPr marL="228600" indent="-228600">
              <a:buFont typeface="+mj-lt"/>
              <a:buAutoNum type="arabicPeriod"/>
            </a:pPr>
            <a:r>
              <a:rPr lang="en-US" altLang="ko-KR" sz="1200" b="1" spc="-150" dirty="0" smtClean="0"/>
              <a:t>CRM</a:t>
            </a:r>
            <a:r>
              <a:rPr lang="ko-KR" altLang="en-US" sz="1200" b="1" spc="-150" dirty="0"/>
              <a:t> </a:t>
            </a:r>
            <a:r>
              <a:rPr lang="ko-KR" altLang="en-US" sz="1200" b="1" spc="-150" dirty="0" smtClean="0"/>
              <a:t>기능</a:t>
            </a:r>
            <a:endParaRPr lang="en-US" altLang="ko-KR" sz="1200" b="1" spc="-150" dirty="0" smtClean="0"/>
          </a:p>
          <a:p>
            <a:pPr marL="228600" indent="-228600">
              <a:buFont typeface="+mj-lt"/>
              <a:buAutoNum type="arabicPeriod"/>
            </a:pPr>
            <a:endParaRPr lang="en-US" altLang="ko-KR" sz="1200" b="1" spc="-150" dirty="0" smtClean="0"/>
          </a:p>
          <a:p>
            <a:pPr marL="228600" indent="-228600">
              <a:buFont typeface="+mj-lt"/>
              <a:buAutoNum type="arabicPeriod"/>
            </a:pPr>
            <a:r>
              <a:rPr lang="ko-KR" altLang="en-US" sz="1200" b="1" spc="-150" dirty="0" smtClean="0"/>
              <a:t>보완점</a:t>
            </a:r>
            <a:endParaRPr lang="en-US" altLang="ko-KR" sz="1200" b="1" spc="-150" dirty="0" smtClean="0"/>
          </a:p>
        </p:txBody>
      </p:sp>
      <p:sp>
        <p:nvSpPr>
          <p:cNvPr id="26" name="TextBox 25"/>
          <p:cNvSpPr txBox="1"/>
          <p:nvPr/>
        </p:nvSpPr>
        <p:spPr>
          <a:xfrm>
            <a:off x="1919536" y="3429001"/>
            <a:ext cx="13681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ko-KR" altLang="en-US" sz="1200" b="1" spc="-150" dirty="0" smtClean="0"/>
              <a:t>주제</a:t>
            </a:r>
            <a:endParaRPr lang="en-US" altLang="ko-KR" sz="1200" b="1" spc="-150" dirty="0"/>
          </a:p>
          <a:p>
            <a:pPr marL="228600" indent="-228600">
              <a:buFont typeface="+mj-lt"/>
              <a:buAutoNum type="arabicPeriod"/>
            </a:pPr>
            <a:endParaRPr lang="en-US" altLang="ko-KR" sz="1200" b="1" spc="-150" dirty="0"/>
          </a:p>
          <a:p>
            <a:pPr marL="228600" indent="-228600">
              <a:buFont typeface="+mj-lt"/>
              <a:buAutoNum type="arabicPeriod"/>
            </a:pPr>
            <a:r>
              <a:rPr lang="ko-KR" altLang="en-US" sz="1200" b="1" spc="-150" dirty="0" smtClean="0"/>
              <a:t>핵심기능</a:t>
            </a:r>
            <a:endParaRPr lang="en-US" altLang="ko-KR" sz="1200" b="1" spc="-150" dirty="0" smtClean="0"/>
          </a:p>
          <a:p>
            <a:pPr marL="228600" indent="-228600">
              <a:buFont typeface="+mj-lt"/>
              <a:buAutoNum type="arabicPeriod"/>
            </a:pPr>
            <a:endParaRPr lang="en-US" altLang="ko-KR" sz="1200" b="1" spc="-150" dirty="0"/>
          </a:p>
          <a:p>
            <a:pPr marL="228600" indent="-228600">
              <a:buFont typeface="+mj-lt"/>
              <a:buAutoNum type="arabicPeriod"/>
            </a:pPr>
            <a:r>
              <a:rPr lang="ko-KR" altLang="en-US" sz="1200" b="1" spc="-150" dirty="0" smtClean="0"/>
              <a:t>개발 방법론</a:t>
            </a:r>
            <a:endParaRPr lang="en-US" altLang="ko-KR" sz="1200" b="1" spc="-150" dirty="0" smtClean="0"/>
          </a:p>
          <a:p>
            <a:pPr marL="228600" indent="-228600">
              <a:buFont typeface="+mj-lt"/>
              <a:buAutoNum type="arabicPeriod"/>
            </a:pPr>
            <a:endParaRPr lang="en-US" altLang="ko-KR" sz="1200" b="1" spc="-150" dirty="0" smtClean="0"/>
          </a:p>
          <a:p>
            <a:pPr marL="228600" indent="-228600">
              <a:buFont typeface="+mj-lt"/>
              <a:buAutoNum type="arabicPeriod"/>
            </a:pPr>
            <a:r>
              <a:rPr lang="en-US" altLang="ko-KR" sz="1200" b="1" spc="-150" dirty="0" smtClean="0"/>
              <a:t>Gantt Chart</a:t>
            </a:r>
            <a:endParaRPr lang="en-US" altLang="ko-KR" sz="1200" b="1" spc="-150" dirty="0" smtClean="0"/>
          </a:p>
          <a:p>
            <a:endParaRPr lang="ko-KR" altLang="en-US" sz="1200" b="1" spc="-150" dirty="0"/>
          </a:p>
        </p:txBody>
      </p:sp>
      <p:sp>
        <p:nvSpPr>
          <p:cNvPr id="27" name="TextBox 26"/>
          <p:cNvSpPr txBox="1"/>
          <p:nvPr/>
        </p:nvSpPr>
        <p:spPr>
          <a:xfrm>
            <a:off x="5303912" y="284364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 smtClean="0">
                <a:solidFill>
                  <a:schemeClr val="bg1"/>
                </a:solidFill>
                <a:latin typeface="+mj-ea"/>
              </a:rPr>
              <a:t>분석</a:t>
            </a:r>
            <a:endParaRPr lang="ko-KR" altLang="en-US" b="1" spc="-15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960096" y="284364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 smtClean="0">
                <a:solidFill>
                  <a:schemeClr val="bg1"/>
                </a:solidFill>
                <a:latin typeface="+mj-ea"/>
              </a:rPr>
              <a:t>설계</a:t>
            </a:r>
            <a:endParaRPr lang="ko-KR" altLang="en-US" b="1" spc="-15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544272" y="2852936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 smtClean="0">
                <a:solidFill>
                  <a:schemeClr val="bg1"/>
                </a:solidFill>
                <a:latin typeface="+mj-ea"/>
              </a:rPr>
              <a:t>구현</a:t>
            </a:r>
            <a:endParaRPr lang="ko-KR" altLang="en-US" b="1" spc="-15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439816" y="5922422"/>
            <a:ext cx="3600400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5</a:t>
            </a:r>
            <a:r>
              <a:rPr lang="ko-KR" altLang="en-US" b="1" dirty="0" smtClean="0">
                <a:solidFill>
                  <a:schemeClr val="bg1"/>
                </a:solidFill>
              </a:rPr>
              <a:t>조</a:t>
            </a:r>
            <a:endParaRPr lang="en-US" altLang="ko-KR" b="1" dirty="0">
              <a:solidFill>
                <a:schemeClr val="bg1"/>
              </a:solidFill>
            </a:endParaRPr>
          </a:p>
          <a:p>
            <a:pPr algn="ctr"/>
            <a:r>
              <a:rPr lang="en-US" altLang="ko-KR" sz="1050" dirty="0" smtClean="0">
                <a:solidFill>
                  <a:schemeClr val="bg1"/>
                </a:solidFill>
              </a:rPr>
              <a:t>WE ARE HERE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708358" y="2852936"/>
            <a:ext cx="1795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 smtClean="0">
                <a:solidFill>
                  <a:schemeClr val="bg1"/>
                </a:solidFill>
                <a:latin typeface="+mj-ea"/>
                <a:ea typeface="+mj-ea"/>
              </a:rPr>
              <a:t>프로젝트 개요</a:t>
            </a:r>
            <a:endParaRPr lang="ko-KR" altLang="en-US" b="1" spc="-15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51384" y="692696"/>
            <a:ext cx="11089232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5591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6888088" y="271682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 smtClean="0">
                <a:solidFill>
                  <a:schemeClr val="bg1"/>
                </a:solidFill>
              </a:rPr>
              <a:t>5</a:t>
            </a:r>
            <a:r>
              <a:rPr lang="ko-KR" altLang="en-US" sz="1200" dirty="0" smtClean="0">
                <a:solidFill>
                  <a:schemeClr val="bg1"/>
                </a:solidFill>
              </a:rPr>
              <a:t>조 김민서</a:t>
            </a:r>
            <a:r>
              <a:rPr lang="en-US" altLang="ko-KR" sz="1200" dirty="0" smtClean="0">
                <a:solidFill>
                  <a:schemeClr val="bg1"/>
                </a:solidFill>
              </a:rPr>
              <a:t>, </a:t>
            </a:r>
            <a:r>
              <a:rPr lang="ko-KR" altLang="en-US" sz="1200" dirty="0" smtClean="0">
                <a:solidFill>
                  <a:schemeClr val="bg1"/>
                </a:solidFill>
              </a:rPr>
              <a:t>김영주</a:t>
            </a:r>
            <a:r>
              <a:rPr lang="en-US" altLang="ko-KR" sz="1200" dirty="0" smtClean="0">
                <a:solidFill>
                  <a:schemeClr val="bg1"/>
                </a:solidFill>
              </a:rPr>
              <a:t>, </a:t>
            </a:r>
            <a:r>
              <a:rPr lang="ko-KR" altLang="en-US" sz="1200" dirty="0" smtClean="0">
                <a:solidFill>
                  <a:schemeClr val="bg1"/>
                </a:solidFill>
              </a:rPr>
              <a:t>유수진</a:t>
            </a:r>
            <a:r>
              <a:rPr lang="en-US" altLang="ko-KR" sz="1200" dirty="0" smtClean="0">
                <a:solidFill>
                  <a:schemeClr val="bg1"/>
                </a:solidFill>
              </a:rPr>
              <a:t>, </a:t>
            </a:r>
            <a:r>
              <a:rPr lang="ko-KR" altLang="en-US" sz="1200" dirty="0" err="1" smtClean="0">
                <a:solidFill>
                  <a:schemeClr val="bg1"/>
                </a:solidFill>
              </a:rPr>
              <a:t>한정탁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551384" y="692696"/>
            <a:ext cx="11089232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타원 27"/>
          <p:cNvSpPr/>
          <p:nvPr/>
        </p:nvSpPr>
        <p:spPr>
          <a:xfrm>
            <a:off x="5591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5519936" y="4790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05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888088" y="271682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5</a:t>
            </a:r>
            <a:r>
              <a:rPr lang="ko-KR" altLang="en-US" sz="1200" dirty="0">
                <a:solidFill>
                  <a:schemeClr val="bg1"/>
                </a:solidFill>
              </a:rPr>
              <a:t>조 김민서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>
                <a:solidFill>
                  <a:schemeClr val="bg1"/>
                </a:solidFill>
              </a:rPr>
              <a:t>김영주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>
                <a:solidFill>
                  <a:schemeClr val="bg1"/>
                </a:solidFill>
              </a:rPr>
              <a:t>유수진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한정탁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551384" y="671285"/>
            <a:ext cx="11089232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타원 34"/>
          <p:cNvSpPr/>
          <p:nvPr/>
        </p:nvSpPr>
        <p:spPr>
          <a:xfrm>
            <a:off x="5591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2062459" y="271682"/>
            <a:ext cx="6591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b="1" spc="-150" dirty="0">
                <a:solidFill>
                  <a:schemeClr val="bg1"/>
                </a:solidFill>
              </a:rPr>
              <a:t>분석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519936" y="4790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05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888088" y="271682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5</a:t>
            </a:r>
            <a:r>
              <a:rPr lang="ko-KR" altLang="en-US" sz="1200" dirty="0">
                <a:solidFill>
                  <a:schemeClr val="bg1"/>
                </a:solidFill>
              </a:rPr>
              <a:t>조 김민서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>
                <a:solidFill>
                  <a:schemeClr val="bg1"/>
                </a:solidFill>
              </a:rPr>
              <a:t>김영주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>
                <a:solidFill>
                  <a:schemeClr val="bg1"/>
                </a:solidFill>
              </a:rPr>
              <a:t>유수진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한정탁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983432" y="989113"/>
            <a:ext cx="10297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5-2. </a:t>
            </a:r>
            <a:r>
              <a:rPr lang="en-US" altLang="ko-KR" sz="2000" b="1" spc="-150" dirty="0" smtClean="0">
                <a:solidFill>
                  <a:schemeClr val="tx2">
                    <a:lumMod val="75000"/>
                  </a:schemeClr>
                </a:solidFill>
                <a:latin typeface="+mj-ea"/>
              </a:rPr>
              <a:t>CRM </a:t>
            </a:r>
            <a:r>
              <a:rPr lang="ko-KR" altLang="en-US" sz="2000" b="1" spc="-150" dirty="0" smtClean="0">
                <a:solidFill>
                  <a:schemeClr val="tx2">
                    <a:lumMod val="75000"/>
                  </a:schemeClr>
                </a:solidFill>
                <a:latin typeface="+mj-ea"/>
              </a:rPr>
              <a:t>기능</a:t>
            </a:r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0" name="모서리가 둥근 직사각형 49"/>
          <p:cNvSpPr/>
          <p:nvPr/>
        </p:nvSpPr>
        <p:spPr>
          <a:xfrm>
            <a:off x="983432" y="188640"/>
            <a:ext cx="2880320" cy="432048"/>
          </a:xfrm>
          <a:prstGeom prst="round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304958" y="208096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구현</a:t>
            </a:r>
          </a:p>
        </p:txBody>
      </p:sp>
      <p:pic>
        <p:nvPicPr>
          <p:cNvPr id="52" name="그림 51">
            <a:extLst>
              <a:ext uri="{FF2B5EF4-FFF2-40B4-BE49-F238E27FC236}">
                <a16:creationId xmlns:a16="http://schemas.microsoft.com/office/drawing/2014/main" id="{F3409B86-6C11-422C-B59C-C8A50C39BD4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5265"/>
          <a:stretch/>
        </p:blipFill>
        <p:spPr>
          <a:xfrm>
            <a:off x="1018069" y="2204864"/>
            <a:ext cx="5077931" cy="933882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BB833392-AC5F-4EE2-A9CB-BC5D48FDE15F}"/>
              </a:ext>
            </a:extLst>
          </p:cNvPr>
          <p:cNvSpPr txBox="1"/>
          <p:nvPr/>
        </p:nvSpPr>
        <p:spPr>
          <a:xfrm>
            <a:off x="6265059" y="2535287"/>
            <a:ext cx="5184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회원 가입시 입력한 필수사항과 일치하는 값을 입력할 시 </a:t>
            </a:r>
            <a:r>
              <a:rPr lang="en-US" altLang="ko-KR" sz="1200" dirty="0"/>
              <a:t>DB</a:t>
            </a:r>
            <a:r>
              <a:rPr lang="ko-KR" altLang="en-US" sz="1200" dirty="0"/>
              <a:t>에서 비밀번호를 가져와 알려주는 구조이다</a:t>
            </a:r>
            <a:r>
              <a:rPr lang="en-US" altLang="ko-KR" sz="1200" dirty="0"/>
              <a:t>.</a:t>
            </a:r>
            <a:r>
              <a:rPr lang="ko-KR" altLang="en-US" sz="1200" dirty="0"/>
              <a:t> 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BEA330F-7CEF-443D-8AC3-A5D08707FBE5}"/>
              </a:ext>
            </a:extLst>
          </p:cNvPr>
          <p:cNvSpPr txBox="1"/>
          <p:nvPr/>
        </p:nvSpPr>
        <p:spPr>
          <a:xfrm>
            <a:off x="2608607" y="3131629"/>
            <a:ext cx="25102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Sign-in </a:t>
            </a:r>
            <a:r>
              <a:rPr lang="ko-KR" altLang="en-US" sz="1200" b="1" dirty="0"/>
              <a:t>페이지 비밀번호 찾기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805DA9E-D370-43BC-91C0-5F8F3F279360}"/>
              </a:ext>
            </a:extLst>
          </p:cNvPr>
          <p:cNvSpPr txBox="1"/>
          <p:nvPr/>
        </p:nvSpPr>
        <p:spPr>
          <a:xfrm>
            <a:off x="2180662" y="6247179"/>
            <a:ext cx="1899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비밀번호 찾기 페이지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74086A2-BA4D-4307-A05D-10546B799783}"/>
              </a:ext>
            </a:extLst>
          </p:cNvPr>
          <p:cNvSpPr txBox="1"/>
          <p:nvPr/>
        </p:nvSpPr>
        <p:spPr>
          <a:xfrm>
            <a:off x="1415480" y="1475492"/>
            <a:ext cx="9721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 smtClean="0"/>
              <a:t>2-2) </a:t>
            </a:r>
            <a:r>
              <a:rPr lang="en-US" altLang="ko-KR" sz="1800" b="1" spc="-150" dirty="0" smtClean="0">
                <a:latin typeface="+mj-ea"/>
              </a:rPr>
              <a:t>Sign-up &amp; Sign-in</a:t>
            </a:r>
          </a:p>
          <a:p>
            <a:endParaRPr lang="en-US" altLang="ko-KR" sz="1800" b="1" dirty="0"/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856DD622-EB8A-4F67-9ED5-47914A5737B8}"/>
              </a:ext>
            </a:extLst>
          </p:cNvPr>
          <p:cNvCxnSpPr>
            <a:cxnSpLocks/>
          </p:cNvCxnSpPr>
          <p:nvPr/>
        </p:nvCxnSpPr>
        <p:spPr>
          <a:xfrm>
            <a:off x="3359696" y="2440344"/>
            <a:ext cx="50405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58" name="그림 57">
            <a:extLst>
              <a:ext uri="{FF2B5EF4-FFF2-40B4-BE49-F238E27FC236}">
                <a16:creationId xmlns:a16="http://schemas.microsoft.com/office/drawing/2014/main" id="{A833C0D2-DEF7-4A6A-898A-F55C135417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6541" y="3429000"/>
            <a:ext cx="3448050" cy="2695575"/>
          </a:xfrm>
          <a:prstGeom prst="rect">
            <a:avLst/>
          </a:prstGeom>
        </p:spPr>
      </p:pic>
      <p:sp>
        <p:nvSpPr>
          <p:cNvPr id="59" name="직사각형 58">
            <a:extLst>
              <a:ext uri="{FF2B5EF4-FFF2-40B4-BE49-F238E27FC236}">
                <a16:creationId xmlns:a16="http://schemas.microsoft.com/office/drawing/2014/main" id="{336083D8-4167-443A-BE10-2C2198FF4D35}"/>
              </a:ext>
            </a:extLst>
          </p:cNvPr>
          <p:cNvSpPr/>
          <p:nvPr/>
        </p:nvSpPr>
        <p:spPr>
          <a:xfrm>
            <a:off x="1487488" y="3586134"/>
            <a:ext cx="3168352" cy="252243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0" name="그림 59">
            <a:extLst>
              <a:ext uri="{FF2B5EF4-FFF2-40B4-BE49-F238E27FC236}">
                <a16:creationId xmlns:a16="http://schemas.microsoft.com/office/drawing/2014/main" id="{4F5C4BB0-A868-4B17-8069-EE2613C51C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18897" y="3669730"/>
            <a:ext cx="2942700" cy="2747088"/>
          </a:xfrm>
          <a:prstGeom prst="rect">
            <a:avLst/>
          </a:prstGeom>
        </p:spPr>
      </p:pic>
      <p:sp>
        <p:nvSpPr>
          <p:cNvPr id="61" name="직사각형 60">
            <a:extLst>
              <a:ext uri="{FF2B5EF4-FFF2-40B4-BE49-F238E27FC236}">
                <a16:creationId xmlns:a16="http://schemas.microsoft.com/office/drawing/2014/main" id="{57E16199-A3AA-466B-B179-670791B42FDC}"/>
              </a:ext>
            </a:extLst>
          </p:cNvPr>
          <p:cNvSpPr/>
          <p:nvPr/>
        </p:nvSpPr>
        <p:spPr>
          <a:xfrm>
            <a:off x="5696732" y="4044644"/>
            <a:ext cx="1719808" cy="36219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7E8BCD5-F399-46D9-AAB3-4286A68FB5C7}"/>
              </a:ext>
            </a:extLst>
          </p:cNvPr>
          <p:cNvSpPr txBox="1"/>
          <p:nvPr/>
        </p:nvSpPr>
        <p:spPr>
          <a:xfrm>
            <a:off x="7999398" y="4365104"/>
            <a:ext cx="35211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저장된 </a:t>
            </a:r>
            <a:r>
              <a:rPr lang="en-US" altLang="ko-KR" sz="1200" dirty="0"/>
              <a:t>DB</a:t>
            </a:r>
            <a:r>
              <a:rPr lang="ko-KR" altLang="en-US" sz="1200" dirty="0"/>
              <a:t>를 활용하는 방식으로 비밀번호를 찾았다</a:t>
            </a:r>
            <a:r>
              <a:rPr lang="en-US" altLang="ko-KR" sz="1200" dirty="0"/>
              <a:t>. </a:t>
            </a:r>
            <a:r>
              <a:rPr lang="ko-KR" altLang="en-US" sz="1200" dirty="0"/>
              <a:t>차후에</a:t>
            </a:r>
            <a:r>
              <a:rPr lang="en-US" altLang="ko-KR" sz="1200" dirty="0"/>
              <a:t> </a:t>
            </a:r>
            <a:r>
              <a:rPr lang="ko-KR" altLang="en-US" sz="1200" dirty="0"/>
              <a:t>개인의 이메일에 인증번호를 보내 비밀번호를 찾는 방식을 구현할 것을 계획하는 것도 가능할 것이며 정보 보안에 확실 할 것이다</a:t>
            </a:r>
            <a:r>
              <a:rPr lang="en-US" altLang="ko-KR" sz="1200" dirty="0"/>
              <a:t>. </a:t>
            </a:r>
            <a:endParaRPr lang="ko-KR" altLang="en-US" sz="1200" dirty="0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7284705" y="1594753"/>
            <a:ext cx="2807166" cy="705819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2">
                    <a:lumMod val="75000"/>
                  </a:schemeClr>
                </a:solidFill>
              </a:rPr>
              <a:t>비밀번호 찾기</a:t>
            </a:r>
            <a:endParaRPr lang="ko-KR" alt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3019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51384" y="692696"/>
            <a:ext cx="11089232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5591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6888088" y="271682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 smtClean="0">
                <a:solidFill>
                  <a:schemeClr val="bg1"/>
                </a:solidFill>
              </a:rPr>
              <a:t>5</a:t>
            </a:r>
            <a:r>
              <a:rPr lang="ko-KR" altLang="en-US" sz="1200" dirty="0" smtClean="0">
                <a:solidFill>
                  <a:schemeClr val="bg1"/>
                </a:solidFill>
              </a:rPr>
              <a:t>조 김민서</a:t>
            </a:r>
            <a:r>
              <a:rPr lang="en-US" altLang="ko-KR" sz="1200" dirty="0" smtClean="0">
                <a:solidFill>
                  <a:schemeClr val="bg1"/>
                </a:solidFill>
              </a:rPr>
              <a:t>, </a:t>
            </a:r>
            <a:r>
              <a:rPr lang="ko-KR" altLang="en-US" sz="1200" dirty="0" smtClean="0">
                <a:solidFill>
                  <a:schemeClr val="bg1"/>
                </a:solidFill>
              </a:rPr>
              <a:t>김영주</a:t>
            </a:r>
            <a:r>
              <a:rPr lang="en-US" altLang="ko-KR" sz="1200" dirty="0" smtClean="0">
                <a:solidFill>
                  <a:schemeClr val="bg1"/>
                </a:solidFill>
              </a:rPr>
              <a:t>, </a:t>
            </a:r>
            <a:r>
              <a:rPr lang="ko-KR" altLang="en-US" sz="1200" dirty="0" smtClean="0">
                <a:solidFill>
                  <a:schemeClr val="bg1"/>
                </a:solidFill>
              </a:rPr>
              <a:t>유수진</a:t>
            </a:r>
            <a:r>
              <a:rPr lang="en-US" altLang="ko-KR" sz="1200" dirty="0" smtClean="0">
                <a:solidFill>
                  <a:schemeClr val="bg1"/>
                </a:solidFill>
              </a:rPr>
              <a:t>, </a:t>
            </a:r>
            <a:r>
              <a:rPr lang="ko-KR" altLang="en-US" sz="1200" dirty="0" err="1" smtClean="0">
                <a:solidFill>
                  <a:schemeClr val="bg1"/>
                </a:solidFill>
              </a:rPr>
              <a:t>한정탁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5591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5519936" y="4790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05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888088" y="271682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5</a:t>
            </a:r>
            <a:r>
              <a:rPr lang="ko-KR" altLang="en-US" sz="1200" dirty="0">
                <a:solidFill>
                  <a:schemeClr val="bg1"/>
                </a:solidFill>
              </a:rPr>
              <a:t>조 김민서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>
                <a:solidFill>
                  <a:schemeClr val="bg1"/>
                </a:solidFill>
              </a:rPr>
              <a:t>김영주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>
                <a:solidFill>
                  <a:schemeClr val="bg1"/>
                </a:solidFill>
              </a:rPr>
              <a:t>유수진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한정탁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5591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2062459" y="271682"/>
            <a:ext cx="6591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b="1" spc="-150" dirty="0">
                <a:solidFill>
                  <a:schemeClr val="bg1"/>
                </a:solidFill>
              </a:rPr>
              <a:t>분석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519936" y="4790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05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888088" y="271682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5</a:t>
            </a:r>
            <a:r>
              <a:rPr lang="ko-KR" altLang="en-US" sz="1200" dirty="0">
                <a:solidFill>
                  <a:schemeClr val="bg1"/>
                </a:solidFill>
              </a:rPr>
              <a:t>조 김민서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>
                <a:solidFill>
                  <a:schemeClr val="bg1"/>
                </a:solidFill>
              </a:rPr>
              <a:t>김영주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>
                <a:solidFill>
                  <a:schemeClr val="bg1"/>
                </a:solidFill>
              </a:rPr>
              <a:t>유수진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한정탁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50" name="모서리가 둥근 직사각형 49"/>
          <p:cNvSpPr/>
          <p:nvPr/>
        </p:nvSpPr>
        <p:spPr>
          <a:xfrm>
            <a:off x="983432" y="188640"/>
            <a:ext cx="2880320" cy="432048"/>
          </a:xfrm>
          <a:prstGeom prst="round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304958" y="208096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구현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551384" y="692696"/>
            <a:ext cx="11089232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타원 40"/>
          <p:cNvSpPr/>
          <p:nvPr/>
        </p:nvSpPr>
        <p:spPr>
          <a:xfrm>
            <a:off x="5591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2062459" y="271682"/>
            <a:ext cx="6591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b="1" spc="-150" dirty="0">
                <a:solidFill>
                  <a:schemeClr val="bg1"/>
                </a:solidFill>
              </a:rPr>
              <a:t>분석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519936" y="4790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05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888088" y="271682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5</a:t>
            </a:r>
            <a:r>
              <a:rPr lang="ko-KR" altLang="en-US" sz="1200" dirty="0">
                <a:solidFill>
                  <a:schemeClr val="bg1"/>
                </a:solidFill>
              </a:rPr>
              <a:t>조 김민서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>
                <a:solidFill>
                  <a:schemeClr val="bg1"/>
                </a:solidFill>
              </a:rPr>
              <a:t>김영주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>
                <a:solidFill>
                  <a:schemeClr val="bg1"/>
                </a:solidFill>
              </a:rPr>
              <a:t>유수진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한정탁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983432" y="188640"/>
            <a:ext cx="2880320" cy="432048"/>
          </a:xfrm>
          <a:prstGeom prst="round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구현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CF6DF7F-A451-411E-9C81-1DEBA95BA58C}"/>
              </a:ext>
            </a:extLst>
          </p:cNvPr>
          <p:cNvSpPr txBox="1"/>
          <p:nvPr/>
        </p:nvSpPr>
        <p:spPr>
          <a:xfrm>
            <a:off x="983432" y="989113"/>
            <a:ext cx="10297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 smtClean="0">
                <a:solidFill>
                  <a:schemeClr val="tx2">
                    <a:lumMod val="75000"/>
                  </a:schemeClr>
                </a:solidFill>
                <a:latin typeface="+mj-ea"/>
              </a:rPr>
              <a:t>5-2. CRM </a:t>
            </a:r>
            <a:r>
              <a:rPr lang="ko-KR" altLang="en-US" sz="2000" b="1" spc="-150" dirty="0" smtClean="0">
                <a:solidFill>
                  <a:schemeClr val="tx2">
                    <a:lumMod val="75000"/>
                  </a:schemeClr>
                </a:solidFill>
                <a:latin typeface="+mj-ea"/>
              </a:rPr>
              <a:t>기능</a:t>
            </a:r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8D45197-01B6-4583-9C8C-E44E06B3EBE8}"/>
              </a:ext>
            </a:extLst>
          </p:cNvPr>
          <p:cNvSpPr txBox="1"/>
          <p:nvPr/>
        </p:nvSpPr>
        <p:spPr>
          <a:xfrm>
            <a:off x="6885653" y="2337327"/>
            <a:ext cx="39604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lang="ko-KR" altLang="en-US" sz="1200" dirty="0"/>
              <a:t>로그인 시 입력된 이메일을 세션에 </a:t>
            </a:r>
            <a:r>
              <a:rPr lang="ko-KR" altLang="en-US" sz="1200" dirty="0" err="1"/>
              <a:t>저장해둔다</a:t>
            </a:r>
            <a:r>
              <a:rPr lang="en-US" altLang="ko-KR" sz="1200" dirty="0"/>
              <a:t>. </a:t>
            </a:r>
          </a:p>
        </p:txBody>
      </p: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1E99CAE7-83C6-4ABE-BC7E-D4D177B9BC6D}"/>
              </a:ext>
            </a:extLst>
          </p:cNvPr>
          <p:cNvGrpSpPr/>
          <p:nvPr/>
        </p:nvGrpSpPr>
        <p:grpSpPr>
          <a:xfrm>
            <a:off x="967630" y="3383829"/>
            <a:ext cx="5796864" cy="2997499"/>
            <a:chOff x="1002743" y="1754416"/>
            <a:chExt cx="6412770" cy="3599071"/>
          </a:xfrm>
        </p:grpSpPr>
        <p:grpSp>
          <p:nvGrpSpPr>
            <p:cNvPr id="66" name="그룹 65">
              <a:extLst>
                <a:ext uri="{FF2B5EF4-FFF2-40B4-BE49-F238E27FC236}">
                  <a16:creationId xmlns:a16="http://schemas.microsoft.com/office/drawing/2014/main" id="{290C3EB2-B730-4A27-8450-45A967DA7752}"/>
                </a:ext>
              </a:extLst>
            </p:cNvPr>
            <p:cNvGrpSpPr/>
            <p:nvPr/>
          </p:nvGrpSpPr>
          <p:grpSpPr>
            <a:xfrm>
              <a:off x="1002743" y="1754416"/>
              <a:ext cx="6412770" cy="3114888"/>
              <a:chOff x="1002743" y="1754416"/>
              <a:chExt cx="6412770" cy="3114888"/>
            </a:xfrm>
          </p:grpSpPr>
          <p:pic>
            <p:nvPicPr>
              <p:cNvPr id="68" name="그림 67">
                <a:extLst>
                  <a:ext uri="{FF2B5EF4-FFF2-40B4-BE49-F238E27FC236}">
                    <a16:creationId xmlns:a16="http://schemas.microsoft.com/office/drawing/2014/main" id="{B2CBAC04-3D7B-4F31-B8CE-EAE73A190A5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02743" y="1754416"/>
                <a:ext cx="6412770" cy="3114888"/>
              </a:xfrm>
              <a:prstGeom prst="rect">
                <a:avLst/>
              </a:prstGeom>
            </p:spPr>
          </p:pic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9776A1F4-F373-4978-B418-40BDC8E81385}"/>
                  </a:ext>
                </a:extLst>
              </p:cNvPr>
              <p:cNvSpPr/>
              <p:nvPr/>
            </p:nvSpPr>
            <p:spPr>
              <a:xfrm>
                <a:off x="1041849" y="1988840"/>
                <a:ext cx="1512168" cy="2088232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0E3C4461-F0E4-4169-A958-85646CDA5369}"/>
                </a:ext>
              </a:extLst>
            </p:cNvPr>
            <p:cNvSpPr txBox="1"/>
            <p:nvPr/>
          </p:nvSpPr>
          <p:spPr>
            <a:xfrm>
              <a:off x="3359695" y="5020897"/>
              <a:ext cx="1805336" cy="3325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/>
                <a:t>MyPage</a:t>
              </a:r>
              <a:r>
                <a:rPr lang="ko-KR" altLang="en-US" sz="1200" dirty="0"/>
                <a:t>의 </a:t>
              </a:r>
              <a:r>
                <a:rPr lang="en-US" altLang="ko-KR" sz="1200" dirty="0"/>
                <a:t>Profile</a:t>
              </a:r>
              <a:endParaRPr lang="ko-KR" altLang="en-US" sz="1200" dirty="0"/>
            </a:p>
          </p:txBody>
        </p:sp>
      </p:grpSp>
      <p:pic>
        <p:nvPicPr>
          <p:cNvPr id="70" name="그림 69">
            <a:extLst>
              <a:ext uri="{FF2B5EF4-FFF2-40B4-BE49-F238E27FC236}">
                <a16:creationId xmlns:a16="http://schemas.microsoft.com/office/drawing/2014/main" id="{3164FDED-199E-40BA-B532-A4F5D679D75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7334"/>
          <a:stretch/>
        </p:blipFill>
        <p:spPr>
          <a:xfrm>
            <a:off x="1018069" y="2415325"/>
            <a:ext cx="5077931" cy="533148"/>
          </a:xfrm>
          <a:prstGeom prst="rect">
            <a:avLst/>
          </a:prstGeom>
        </p:spPr>
      </p:pic>
      <p:sp>
        <p:nvSpPr>
          <p:cNvPr id="71" name="직사각형 70">
            <a:extLst>
              <a:ext uri="{FF2B5EF4-FFF2-40B4-BE49-F238E27FC236}">
                <a16:creationId xmlns:a16="http://schemas.microsoft.com/office/drawing/2014/main" id="{3EB2A666-E5A9-4A9F-B844-1472DCD8FC37}"/>
              </a:ext>
            </a:extLst>
          </p:cNvPr>
          <p:cNvSpPr/>
          <p:nvPr/>
        </p:nvSpPr>
        <p:spPr>
          <a:xfrm>
            <a:off x="1342241" y="2474837"/>
            <a:ext cx="4429585" cy="1425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CC2B8B8-74B3-402F-95A4-C1FBC14217B8}"/>
              </a:ext>
            </a:extLst>
          </p:cNvPr>
          <p:cNvSpPr txBox="1"/>
          <p:nvPr/>
        </p:nvSpPr>
        <p:spPr>
          <a:xfrm>
            <a:off x="1415480" y="1475492"/>
            <a:ext cx="9721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 smtClean="0"/>
              <a:t>2-3) </a:t>
            </a:r>
            <a:r>
              <a:rPr lang="en-US" altLang="ko-KR" sz="1800" b="1" dirty="0" err="1" smtClean="0"/>
              <a:t>MyPage</a:t>
            </a:r>
            <a:r>
              <a:rPr lang="en-US" altLang="ko-KR" sz="1800" b="1" dirty="0" smtClean="0"/>
              <a:t> &gt;</a:t>
            </a:r>
            <a:r>
              <a:rPr lang="ko-KR" altLang="en-US" sz="1800" b="1" dirty="0" smtClean="0"/>
              <a:t> </a:t>
            </a:r>
            <a:r>
              <a:rPr lang="en-US" altLang="ko-KR" sz="1800" b="1" dirty="0" smtClean="0"/>
              <a:t>Profile</a:t>
            </a:r>
            <a:endParaRPr lang="en-US" altLang="ko-KR" b="1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8D7ED64-4C2F-406D-8249-C4D79642368A}"/>
              </a:ext>
            </a:extLst>
          </p:cNvPr>
          <p:cNvSpPr txBox="1"/>
          <p:nvPr/>
        </p:nvSpPr>
        <p:spPr>
          <a:xfrm>
            <a:off x="2738311" y="3007985"/>
            <a:ext cx="1296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Sign-in </a:t>
            </a:r>
            <a:r>
              <a:rPr lang="ko-KR" altLang="en-US" sz="1200" dirty="0"/>
              <a:t>페이지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2C0C4FB-0F3F-4950-817F-0AB3B0485AF6}"/>
              </a:ext>
            </a:extLst>
          </p:cNvPr>
          <p:cNvSpPr txBox="1"/>
          <p:nvPr/>
        </p:nvSpPr>
        <p:spPr>
          <a:xfrm>
            <a:off x="6823419" y="3794982"/>
            <a:ext cx="40849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세션에 존재하는 이메일과 </a:t>
            </a:r>
            <a:r>
              <a:rPr lang="en-US" altLang="ko-KR" sz="1200" dirty="0"/>
              <a:t>DB</a:t>
            </a:r>
            <a:r>
              <a:rPr lang="ko-KR" altLang="en-US" sz="1200" dirty="0"/>
              <a:t>에 존재하는 이메일의 행에 속해 있는 정보를 불러와 </a:t>
            </a:r>
            <a:r>
              <a:rPr lang="en-US" altLang="ko-KR" sz="1200" dirty="0"/>
              <a:t>Profile</a:t>
            </a:r>
            <a:r>
              <a:rPr lang="ko-KR" altLang="en-US" sz="1200" dirty="0"/>
              <a:t>에 표시한다</a:t>
            </a:r>
            <a:r>
              <a:rPr lang="en-US" altLang="ko-KR" sz="1200" dirty="0"/>
              <a:t>.</a:t>
            </a:r>
            <a:endParaRPr lang="en-US" altLang="ko-KR" sz="1200" kern="0" spc="0" dirty="0">
              <a:solidFill>
                <a:srgbClr val="000000"/>
              </a:solidFill>
              <a:effectLst/>
            </a:endParaRPr>
          </a:p>
        </p:txBody>
      </p:sp>
      <p:sp>
        <p:nvSpPr>
          <p:cNvPr id="49" name="모서리가 둥근 직사각형 48"/>
          <p:cNvSpPr/>
          <p:nvPr/>
        </p:nvSpPr>
        <p:spPr>
          <a:xfrm>
            <a:off x="7284705" y="1594753"/>
            <a:ext cx="2807166" cy="705819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2">
                    <a:lumMod val="75000"/>
                  </a:schemeClr>
                </a:solidFill>
              </a:rPr>
              <a:t>Sign-up </a:t>
            </a:r>
            <a:r>
              <a:rPr lang="ko-KR" altLang="en-US" b="1" dirty="0" smtClean="0">
                <a:solidFill>
                  <a:schemeClr val="tx2">
                    <a:lumMod val="75000"/>
                  </a:schemeClr>
                </a:solidFill>
              </a:rPr>
              <a:t>정보 불러오기</a:t>
            </a:r>
            <a:endParaRPr lang="ko-KR" alt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3663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51384" y="692696"/>
            <a:ext cx="11089232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5591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6888088" y="271682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 smtClean="0">
                <a:solidFill>
                  <a:schemeClr val="bg1"/>
                </a:solidFill>
              </a:rPr>
              <a:t>5</a:t>
            </a:r>
            <a:r>
              <a:rPr lang="ko-KR" altLang="en-US" sz="1200" dirty="0" smtClean="0">
                <a:solidFill>
                  <a:schemeClr val="bg1"/>
                </a:solidFill>
              </a:rPr>
              <a:t>조 김민서</a:t>
            </a:r>
            <a:r>
              <a:rPr lang="en-US" altLang="ko-KR" sz="1200" dirty="0" smtClean="0">
                <a:solidFill>
                  <a:schemeClr val="bg1"/>
                </a:solidFill>
              </a:rPr>
              <a:t>, </a:t>
            </a:r>
            <a:r>
              <a:rPr lang="ko-KR" altLang="en-US" sz="1200" dirty="0" smtClean="0">
                <a:solidFill>
                  <a:schemeClr val="bg1"/>
                </a:solidFill>
              </a:rPr>
              <a:t>김영주</a:t>
            </a:r>
            <a:r>
              <a:rPr lang="en-US" altLang="ko-KR" sz="1200" dirty="0" smtClean="0">
                <a:solidFill>
                  <a:schemeClr val="bg1"/>
                </a:solidFill>
              </a:rPr>
              <a:t>, </a:t>
            </a:r>
            <a:r>
              <a:rPr lang="ko-KR" altLang="en-US" sz="1200" dirty="0" smtClean="0">
                <a:solidFill>
                  <a:schemeClr val="bg1"/>
                </a:solidFill>
              </a:rPr>
              <a:t>유수진</a:t>
            </a:r>
            <a:r>
              <a:rPr lang="en-US" altLang="ko-KR" sz="1200" dirty="0" smtClean="0">
                <a:solidFill>
                  <a:schemeClr val="bg1"/>
                </a:solidFill>
              </a:rPr>
              <a:t>, </a:t>
            </a:r>
            <a:r>
              <a:rPr lang="ko-KR" altLang="en-US" sz="1200" dirty="0" err="1" smtClean="0">
                <a:solidFill>
                  <a:schemeClr val="bg1"/>
                </a:solidFill>
              </a:rPr>
              <a:t>한정탁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5591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5519936" y="4790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05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888088" y="271682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5</a:t>
            </a:r>
            <a:r>
              <a:rPr lang="ko-KR" altLang="en-US" sz="1200" dirty="0">
                <a:solidFill>
                  <a:schemeClr val="bg1"/>
                </a:solidFill>
              </a:rPr>
              <a:t>조 김민서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>
                <a:solidFill>
                  <a:schemeClr val="bg1"/>
                </a:solidFill>
              </a:rPr>
              <a:t>김영주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>
                <a:solidFill>
                  <a:schemeClr val="bg1"/>
                </a:solidFill>
              </a:rPr>
              <a:t>유수진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한정탁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5591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5519936" y="4790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05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888088" y="271682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5</a:t>
            </a:r>
            <a:r>
              <a:rPr lang="ko-KR" altLang="en-US" sz="1200" dirty="0">
                <a:solidFill>
                  <a:schemeClr val="bg1"/>
                </a:solidFill>
              </a:rPr>
              <a:t>조 김민서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>
                <a:solidFill>
                  <a:schemeClr val="bg1"/>
                </a:solidFill>
              </a:rPr>
              <a:t>김영주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>
                <a:solidFill>
                  <a:schemeClr val="bg1"/>
                </a:solidFill>
              </a:rPr>
              <a:t>유수진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한정탁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551384" y="692696"/>
            <a:ext cx="11089232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타원 40"/>
          <p:cNvSpPr/>
          <p:nvPr/>
        </p:nvSpPr>
        <p:spPr>
          <a:xfrm>
            <a:off x="5591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5519936" y="4790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05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888088" y="271682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5</a:t>
            </a:r>
            <a:r>
              <a:rPr lang="ko-KR" altLang="en-US" sz="1200" dirty="0">
                <a:solidFill>
                  <a:schemeClr val="bg1"/>
                </a:solidFill>
              </a:rPr>
              <a:t>조 김민서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>
                <a:solidFill>
                  <a:schemeClr val="bg1"/>
                </a:solidFill>
              </a:rPr>
              <a:t>김영주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>
                <a:solidFill>
                  <a:schemeClr val="bg1"/>
                </a:solidFill>
              </a:rPr>
              <a:t>유수진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한정탁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551384" y="692696"/>
            <a:ext cx="11089232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타원 51"/>
          <p:cNvSpPr/>
          <p:nvPr/>
        </p:nvSpPr>
        <p:spPr>
          <a:xfrm>
            <a:off x="5591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2062459" y="271682"/>
            <a:ext cx="6591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b="1" spc="-150" dirty="0">
                <a:solidFill>
                  <a:schemeClr val="bg1"/>
                </a:solidFill>
              </a:rPr>
              <a:t>분석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519936" y="4790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05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55" name="모서리가 둥근 직사각형 54"/>
          <p:cNvSpPr/>
          <p:nvPr/>
        </p:nvSpPr>
        <p:spPr>
          <a:xfrm>
            <a:off x="983432" y="188640"/>
            <a:ext cx="2880320" cy="432048"/>
          </a:xfrm>
          <a:prstGeom prst="round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구현</a:t>
            </a:r>
          </a:p>
        </p:txBody>
      </p:sp>
      <p:pic>
        <p:nvPicPr>
          <p:cNvPr id="56" name="그림 55">
            <a:extLst>
              <a:ext uri="{FF2B5EF4-FFF2-40B4-BE49-F238E27FC236}">
                <a16:creationId xmlns:a16="http://schemas.microsoft.com/office/drawing/2014/main" id="{7C43603E-7C75-4792-9FF3-75CF4FD914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6961" y="2107161"/>
            <a:ext cx="4714776" cy="1488877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id="{40344F6C-C5F6-430C-B5EC-C0D8C0A28A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0133" y="3669973"/>
            <a:ext cx="4714776" cy="1168496"/>
          </a:xfrm>
          <a:prstGeom prst="rect">
            <a:avLst/>
          </a:prstGeom>
        </p:spPr>
      </p:pic>
      <p:pic>
        <p:nvPicPr>
          <p:cNvPr id="58" name="그림 57">
            <a:extLst>
              <a:ext uri="{FF2B5EF4-FFF2-40B4-BE49-F238E27FC236}">
                <a16:creationId xmlns:a16="http://schemas.microsoft.com/office/drawing/2014/main" id="{7CAEA8DE-E1E1-4B5A-809B-6D4A01832D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6477" y="4998933"/>
            <a:ext cx="4738620" cy="1367192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5CF6DF7F-A451-411E-9C81-1DEBA95BA58C}"/>
              </a:ext>
            </a:extLst>
          </p:cNvPr>
          <p:cNvSpPr txBox="1"/>
          <p:nvPr/>
        </p:nvSpPr>
        <p:spPr>
          <a:xfrm>
            <a:off x="983432" y="989113"/>
            <a:ext cx="10297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5-2. CRM </a:t>
            </a:r>
            <a:r>
              <a:rPr lang="ko-KR" altLang="en-US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기능</a:t>
            </a:r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E875396-F596-44DA-A29F-310DBBCDF9F4}"/>
              </a:ext>
            </a:extLst>
          </p:cNvPr>
          <p:cNvSpPr txBox="1"/>
          <p:nvPr/>
        </p:nvSpPr>
        <p:spPr>
          <a:xfrm>
            <a:off x="1415480" y="1475492"/>
            <a:ext cx="9721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 smtClean="0"/>
              <a:t>2-4) </a:t>
            </a:r>
            <a:r>
              <a:rPr lang="en-US" altLang="ko-KR" b="1" spc="-150" dirty="0" err="1" smtClean="0"/>
              <a:t>MyPage</a:t>
            </a:r>
            <a:r>
              <a:rPr lang="en-US" altLang="ko-KR" b="1" spc="-150" dirty="0" smtClean="0"/>
              <a:t> &gt; </a:t>
            </a:r>
            <a:r>
              <a:rPr lang="en-US" altLang="ko-KR" sz="1800" b="1" dirty="0" smtClean="0"/>
              <a:t>Settings 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E286E35-AC76-4AB8-B2BA-271B5FBDC947}"/>
              </a:ext>
            </a:extLst>
          </p:cNvPr>
          <p:cNvSpPr txBox="1"/>
          <p:nvPr/>
        </p:nvSpPr>
        <p:spPr>
          <a:xfrm>
            <a:off x="2711742" y="6326176"/>
            <a:ext cx="16319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MyPage</a:t>
            </a:r>
            <a:r>
              <a:rPr lang="ko-KR" altLang="en-US" sz="1200" dirty="0"/>
              <a:t>의 </a:t>
            </a:r>
            <a:r>
              <a:rPr lang="en-US" altLang="ko-KR" sz="1200" dirty="0"/>
              <a:t>Settings</a:t>
            </a:r>
            <a:endParaRPr lang="ko-KR" altLang="en-US" sz="12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94DAF4E-7F9B-4F3A-8642-A6BE93D33F8C}"/>
              </a:ext>
            </a:extLst>
          </p:cNvPr>
          <p:cNvSpPr txBox="1"/>
          <p:nvPr/>
        </p:nvSpPr>
        <p:spPr>
          <a:xfrm>
            <a:off x="6572011" y="2413177"/>
            <a:ext cx="46060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kern="0" dirty="0">
                <a:solidFill>
                  <a:srgbClr val="000000"/>
                </a:solidFill>
              </a:rPr>
              <a:t>세션에 저장해둔 이메일을 활용하여 개인정보를 표시하고 새로운 값을 입력할 시 새로운 정보를 </a:t>
            </a:r>
            <a:r>
              <a:rPr lang="en-US" altLang="ko-KR" sz="1200" kern="0" dirty="0">
                <a:solidFill>
                  <a:srgbClr val="000000"/>
                </a:solidFill>
              </a:rPr>
              <a:t>DB</a:t>
            </a:r>
            <a:r>
              <a:rPr lang="ko-KR" altLang="en-US" sz="1200" kern="0" dirty="0">
                <a:solidFill>
                  <a:srgbClr val="000000"/>
                </a:solidFill>
              </a:rPr>
              <a:t>에 저장한다</a:t>
            </a:r>
            <a:r>
              <a:rPr lang="en-US" altLang="ko-KR" sz="1200" kern="0" dirty="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28457A8-8C7E-4C02-B2F0-29C4E4B1ACBE}"/>
              </a:ext>
            </a:extLst>
          </p:cNvPr>
          <p:cNvSpPr txBox="1"/>
          <p:nvPr/>
        </p:nvSpPr>
        <p:spPr>
          <a:xfrm>
            <a:off x="6543061" y="3613793"/>
            <a:ext cx="47375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kern="0" dirty="0">
                <a:solidFill>
                  <a:srgbClr val="000000"/>
                </a:solidFill>
              </a:rPr>
              <a:t>비밀번호 변경 기능에서는 현재의 비밀번호와 세션에 저장된 이메일의 비밀번호가 일치하는지 확인 한다</a:t>
            </a:r>
            <a:r>
              <a:rPr lang="en-US" altLang="ko-KR" sz="1200" kern="0" dirty="0">
                <a:solidFill>
                  <a:srgbClr val="000000"/>
                </a:solidFill>
              </a:rPr>
              <a:t>. </a:t>
            </a:r>
            <a:r>
              <a:rPr lang="ko-KR" altLang="en-US" sz="1200" kern="0" dirty="0">
                <a:solidFill>
                  <a:srgbClr val="000000"/>
                </a:solidFill>
              </a:rPr>
              <a:t>일치하지 않을 경우 경고 메시지를 보내 비밀번호 확인을 요청한다</a:t>
            </a:r>
            <a:r>
              <a:rPr lang="en-US" altLang="ko-KR" sz="1200" kern="0" dirty="0">
                <a:solidFill>
                  <a:srgbClr val="000000"/>
                </a:solidFill>
              </a:rPr>
              <a:t>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kern="0" dirty="0">
                <a:solidFill>
                  <a:srgbClr val="000000"/>
                </a:solidFill>
              </a:rPr>
              <a:t>일치한 비밀 번호를 입력 시 새로운 비밀번호를 두 번 입력하고 비밀번호를 변경한다</a:t>
            </a:r>
            <a:r>
              <a:rPr lang="en-US" altLang="ko-KR" sz="1200" kern="0" dirty="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F8DE051-007A-4F06-90D0-163C0F120242}"/>
              </a:ext>
            </a:extLst>
          </p:cNvPr>
          <p:cNvSpPr txBox="1"/>
          <p:nvPr/>
        </p:nvSpPr>
        <p:spPr>
          <a:xfrm>
            <a:off x="6525793" y="5095567"/>
            <a:ext cx="4737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kern="0" dirty="0">
                <a:solidFill>
                  <a:srgbClr val="000000"/>
                </a:solidFill>
              </a:rPr>
              <a:t>계정삭제 기능에서는 세션에 저장된 이메일 정보가 일치할 시 속해 있는 행의 정보를 다 제거한다</a:t>
            </a:r>
            <a:r>
              <a:rPr lang="en-US" altLang="ko-KR" sz="1200" kern="0" dirty="0">
                <a:solidFill>
                  <a:srgbClr val="000000"/>
                </a:solidFill>
              </a:rPr>
              <a:t>. </a:t>
            </a:r>
            <a:r>
              <a:rPr lang="ko-KR" altLang="en-US" sz="1200" kern="0" dirty="0">
                <a:solidFill>
                  <a:srgbClr val="000000"/>
                </a:solidFill>
              </a:rPr>
              <a:t>그리고 로그아웃을 해준다</a:t>
            </a:r>
            <a:r>
              <a:rPr lang="en-US" altLang="ko-KR" sz="1200" kern="0" dirty="0">
                <a:solidFill>
                  <a:srgbClr val="000000"/>
                </a:solidFill>
              </a:rPr>
              <a:t>.</a:t>
            </a:r>
            <a:r>
              <a:rPr lang="ko-KR" altLang="en-US" sz="1200" kern="0" dirty="0">
                <a:solidFill>
                  <a:srgbClr val="000000"/>
                </a:solidFill>
              </a:rPr>
              <a:t> </a:t>
            </a:r>
            <a:endParaRPr lang="en-US" altLang="ko-KR" sz="1200" kern="0" dirty="0">
              <a:solidFill>
                <a:srgbClr val="000000"/>
              </a:solidFill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7284705" y="1594753"/>
            <a:ext cx="2807166" cy="705819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2">
                    <a:lumMod val="75000"/>
                  </a:schemeClr>
                </a:solidFill>
              </a:rPr>
              <a:t>계정 수정</a:t>
            </a:r>
            <a:r>
              <a:rPr lang="en-US" altLang="ko-KR" b="1" dirty="0" smtClean="0">
                <a:solidFill>
                  <a:schemeClr val="tx2">
                    <a:lumMod val="75000"/>
                  </a:schemeClr>
                </a:solidFill>
              </a:rPr>
              <a:t>/</a:t>
            </a:r>
            <a:r>
              <a:rPr lang="ko-KR" altLang="en-US" b="1" dirty="0" smtClean="0">
                <a:solidFill>
                  <a:schemeClr val="tx2">
                    <a:lumMod val="75000"/>
                  </a:schemeClr>
                </a:solidFill>
              </a:rPr>
              <a:t>변경</a:t>
            </a:r>
            <a:r>
              <a:rPr lang="en-US" altLang="ko-KR" b="1" dirty="0" smtClean="0">
                <a:solidFill>
                  <a:schemeClr val="tx2">
                    <a:lumMod val="75000"/>
                  </a:schemeClr>
                </a:solidFill>
              </a:rPr>
              <a:t>/</a:t>
            </a:r>
            <a:r>
              <a:rPr lang="ko-KR" altLang="en-US" b="1" dirty="0" smtClean="0">
                <a:solidFill>
                  <a:schemeClr val="tx2">
                    <a:lumMod val="75000"/>
                  </a:schemeClr>
                </a:solidFill>
              </a:rPr>
              <a:t>삭제</a:t>
            </a:r>
            <a:endParaRPr lang="ko-KR" alt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2719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51384" y="692696"/>
            <a:ext cx="11089232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ㅇ</a:t>
            </a:r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5591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6888088" y="271682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 smtClean="0">
                <a:solidFill>
                  <a:schemeClr val="bg1"/>
                </a:solidFill>
              </a:rPr>
              <a:t>5</a:t>
            </a:r>
            <a:r>
              <a:rPr lang="ko-KR" altLang="en-US" sz="1200" dirty="0" smtClean="0">
                <a:solidFill>
                  <a:schemeClr val="bg1"/>
                </a:solidFill>
              </a:rPr>
              <a:t>조 김민서</a:t>
            </a:r>
            <a:r>
              <a:rPr lang="en-US" altLang="ko-KR" sz="1200" dirty="0" smtClean="0">
                <a:solidFill>
                  <a:schemeClr val="bg1"/>
                </a:solidFill>
              </a:rPr>
              <a:t>, </a:t>
            </a:r>
            <a:r>
              <a:rPr lang="ko-KR" altLang="en-US" sz="1200" dirty="0" smtClean="0">
                <a:solidFill>
                  <a:schemeClr val="bg1"/>
                </a:solidFill>
              </a:rPr>
              <a:t>김영주</a:t>
            </a:r>
            <a:r>
              <a:rPr lang="en-US" altLang="ko-KR" sz="1200" dirty="0" smtClean="0">
                <a:solidFill>
                  <a:schemeClr val="bg1"/>
                </a:solidFill>
              </a:rPr>
              <a:t>, </a:t>
            </a:r>
            <a:r>
              <a:rPr lang="ko-KR" altLang="en-US" sz="1200" dirty="0" smtClean="0">
                <a:solidFill>
                  <a:schemeClr val="bg1"/>
                </a:solidFill>
              </a:rPr>
              <a:t>유수진</a:t>
            </a:r>
            <a:r>
              <a:rPr lang="en-US" altLang="ko-KR" sz="1200" dirty="0" smtClean="0">
                <a:solidFill>
                  <a:schemeClr val="bg1"/>
                </a:solidFill>
              </a:rPr>
              <a:t>, </a:t>
            </a:r>
            <a:r>
              <a:rPr lang="ko-KR" altLang="en-US" sz="1200" dirty="0" err="1" smtClean="0">
                <a:solidFill>
                  <a:schemeClr val="bg1"/>
                </a:solidFill>
              </a:rPr>
              <a:t>한정탁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5591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5519936" y="4790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05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888088" y="271682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5</a:t>
            </a:r>
            <a:r>
              <a:rPr lang="ko-KR" altLang="en-US" sz="1200" dirty="0">
                <a:solidFill>
                  <a:schemeClr val="bg1"/>
                </a:solidFill>
              </a:rPr>
              <a:t>조 김민서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>
                <a:solidFill>
                  <a:schemeClr val="bg1"/>
                </a:solidFill>
              </a:rPr>
              <a:t>김영주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>
                <a:solidFill>
                  <a:schemeClr val="bg1"/>
                </a:solidFill>
              </a:rPr>
              <a:t>유수진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한정탁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5591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5519936" y="4790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05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888088" y="271682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5</a:t>
            </a:r>
            <a:r>
              <a:rPr lang="ko-KR" altLang="en-US" sz="1200" dirty="0">
                <a:solidFill>
                  <a:schemeClr val="bg1"/>
                </a:solidFill>
              </a:rPr>
              <a:t>조 김민서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>
                <a:solidFill>
                  <a:schemeClr val="bg1"/>
                </a:solidFill>
              </a:rPr>
              <a:t>김영주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>
                <a:solidFill>
                  <a:schemeClr val="bg1"/>
                </a:solidFill>
              </a:rPr>
              <a:t>유수진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한정탁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5591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5519936" y="4790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05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888088" y="271682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5</a:t>
            </a:r>
            <a:r>
              <a:rPr lang="ko-KR" altLang="en-US" sz="1200" dirty="0">
                <a:solidFill>
                  <a:schemeClr val="bg1"/>
                </a:solidFill>
              </a:rPr>
              <a:t>조 김민서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>
                <a:solidFill>
                  <a:schemeClr val="bg1"/>
                </a:solidFill>
              </a:rPr>
              <a:t>김영주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>
                <a:solidFill>
                  <a:schemeClr val="bg1"/>
                </a:solidFill>
              </a:rPr>
              <a:t>유수진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한정탁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5591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2062459" y="271682"/>
            <a:ext cx="6591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b="1" spc="-150" dirty="0">
                <a:solidFill>
                  <a:schemeClr val="bg1"/>
                </a:solidFill>
              </a:rPr>
              <a:t>분석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519936" y="4790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05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55" name="모서리가 둥근 직사각형 54"/>
          <p:cNvSpPr/>
          <p:nvPr/>
        </p:nvSpPr>
        <p:spPr>
          <a:xfrm>
            <a:off x="983432" y="188640"/>
            <a:ext cx="2880320" cy="432048"/>
          </a:xfrm>
          <a:prstGeom prst="round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구현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CF6DF7F-A451-411E-9C81-1DEBA95BA58C}"/>
              </a:ext>
            </a:extLst>
          </p:cNvPr>
          <p:cNvSpPr txBox="1"/>
          <p:nvPr/>
        </p:nvSpPr>
        <p:spPr>
          <a:xfrm>
            <a:off x="983432" y="989113"/>
            <a:ext cx="10297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5-2. CRM </a:t>
            </a:r>
            <a:r>
              <a:rPr lang="ko-KR" altLang="en-US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기능</a:t>
            </a:r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E875396-F596-44DA-A29F-310DBBCDF9F4}"/>
              </a:ext>
            </a:extLst>
          </p:cNvPr>
          <p:cNvSpPr txBox="1"/>
          <p:nvPr/>
        </p:nvSpPr>
        <p:spPr>
          <a:xfrm>
            <a:off x="1415480" y="1475492"/>
            <a:ext cx="9721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 smtClean="0"/>
              <a:t>3-1) </a:t>
            </a:r>
            <a:r>
              <a:rPr lang="ko-KR" altLang="en-US" b="1" spc="-150" dirty="0" smtClean="0"/>
              <a:t>수강생 출결 현황 조회</a:t>
            </a:r>
            <a:endParaRPr lang="en-US" altLang="ko-KR" sz="1800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l="1018" t="10431" r="34076" b="6031"/>
          <a:stretch/>
        </p:blipFill>
        <p:spPr>
          <a:xfrm>
            <a:off x="5312061" y="2237142"/>
            <a:ext cx="5537614" cy="387633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0" name="모서리가 둥근 직사각형 49"/>
          <p:cNvSpPr/>
          <p:nvPr/>
        </p:nvSpPr>
        <p:spPr>
          <a:xfrm>
            <a:off x="1685508" y="2443926"/>
            <a:ext cx="2826316" cy="769050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2">
                    <a:lumMod val="75000"/>
                  </a:schemeClr>
                </a:solidFill>
              </a:rPr>
              <a:t>출결 상태 구분 표시</a:t>
            </a:r>
            <a:endParaRPr lang="ko-KR" alt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3341" y="3834149"/>
            <a:ext cx="600075" cy="4191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64680" y="4241669"/>
            <a:ext cx="628650" cy="40957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63047" y="4652722"/>
            <a:ext cx="638175" cy="40957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21250" y="5083250"/>
            <a:ext cx="752475" cy="371475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15480" y="5524847"/>
            <a:ext cx="504825" cy="352425"/>
          </a:xfrm>
          <a:prstGeom prst="rect">
            <a:avLst/>
          </a:prstGeom>
        </p:spPr>
      </p:pic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8385446"/>
              </p:ext>
            </p:extLst>
          </p:nvPr>
        </p:nvGraphicFramePr>
        <p:xfrm>
          <a:off x="1255429" y="3493161"/>
          <a:ext cx="3829549" cy="23385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49229">
                  <a:extLst>
                    <a:ext uri="{9D8B030D-6E8A-4147-A177-3AD203B41FA5}">
                      <a16:colId xmlns:a16="http://schemas.microsoft.com/office/drawing/2014/main" val="1996826003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87683688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487897541"/>
                    </a:ext>
                  </a:extLst>
                </a:gridCol>
              </a:tblGrid>
              <a:tr h="38203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입실 시간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퇴실 시간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8152231"/>
                  </a:ext>
                </a:extLst>
              </a:tr>
              <a:tr h="38203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&lt;9</a:t>
                      </a:r>
                      <a:r>
                        <a:rPr lang="ko-KR" altLang="en-US" sz="1400" dirty="0" smtClean="0"/>
                        <a:t>시</a:t>
                      </a:r>
                      <a:r>
                        <a:rPr lang="en-US" altLang="ko-KR" sz="1400" dirty="0" smtClean="0"/>
                        <a:t>40</a:t>
                      </a:r>
                      <a:r>
                        <a:rPr lang="ko-KR" altLang="en-US" sz="1400" dirty="0" smtClean="0"/>
                        <a:t>분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&lt;23</a:t>
                      </a:r>
                      <a:r>
                        <a:rPr lang="ko-KR" altLang="en-US" sz="1400" dirty="0" smtClean="0"/>
                        <a:t>시</a:t>
                      </a:r>
                      <a:r>
                        <a:rPr lang="en-US" altLang="ko-KR" sz="1400" dirty="0" smtClean="0"/>
                        <a:t>59</a:t>
                      </a:r>
                      <a:r>
                        <a:rPr lang="ko-KR" altLang="en-US" sz="1400" dirty="0" smtClean="0"/>
                        <a:t>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357382"/>
                  </a:ext>
                </a:extLst>
              </a:tr>
              <a:tr h="39361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NULL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NULL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9789226"/>
                  </a:ext>
                </a:extLst>
              </a:tr>
              <a:tr h="39361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=&gt;9</a:t>
                      </a:r>
                      <a:r>
                        <a:rPr lang="ko-KR" altLang="en-US" sz="1400" dirty="0" smtClean="0"/>
                        <a:t>시</a:t>
                      </a:r>
                      <a:r>
                        <a:rPr lang="en-US" altLang="ko-KR" sz="1400" dirty="0" smtClean="0"/>
                        <a:t>40</a:t>
                      </a:r>
                      <a:r>
                        <a:rPr lang="ko-KR" altLang="en-US" sz="1400" dirty="0" smtClean="0"/>
                        <a:t>분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864630"/>
                  </a:ext>
                </a:extLst>
              </a:tr>
              <a:tr h="39361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Not NULL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NULL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5874370"/>
                  </a:ext>
                </a:extLst>
              </a:tr>
              <a:tr h="39361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-</a:t>
                      </a:r>
                      <a:r>
                        <a:rPr lang="ko-KR" altLang="en-US" sz="1400" dirty="0" smtClean="0"/>
                        <a:t>입실 시간 </a:t>
                      </a:r>
                      <a:r>
                        <a:rPr lang="en-US" altLang="ko-KR" sz="1400" dirty="0" smtClean="0"/>
                        <a:t>&lt; 7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4543486"/>
                  </a:ext>
                </a:extLst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2452230" y="5903694"/>
            <a:ext cx="26356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미 퇴실 표시 기준</a:t>
            </a:r>
            <a:r>
              <a:rPr lang="en-US" altLang="ko-KR" sz="1100" b="1" dirty="0" smtClean="0"/>
              <a:t>: </a:t>
            </a:r>
            <a:r>
              <a:rPr lang="ko-KR" altLang="en-US" sz="1100" b="1" dirty="0" smtClean="0"/>
              <a:t>교육 종료시간 이후</a:t>
            </a:r>
            <a:endParaRPr lang="ko-KR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3541107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51384" y="692696"/>
            <a:ext cx="11089232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5591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6888088" y="271682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 smtClean="0">
                <a:solidFill>
                  <a:schemeClr val="bg1"/>
                </a:solidFill>
              </a:rPr>
              <a:t>5</a:t>
            </a:r>
            <a:r>
              <a:rPr lang="ko-KR" altLang="en-US" sz="1200" dirty="0" smtClean="0">
                <a:solidFill>
                  <a:schemeClr val="bg1"/>
                </a:solidFill>
              </a:rPr>
              <a:t>조 김민서</a:t>
            </a:r>
            <a:r>
              <a:rPr lang="en-US" altLang="ko-KR" sz="1200" dirty="0" smtClean="0">
                <a:solidFill>
                  <a:schemeClr val="bg1"/>
                </a:solidFill>
              </a:rPr>
              <a:t>, </a:t>
            </a:r>
            <a:r>
              <a:rPr lang="ko-KR" altLang="en-US" sz="1200" dirty="0" smtClean="0">
                <a:solidFill>
                  <a:schemeClr val="bg1"/>
                </a:solidFill>
              </a:rPr>
              <a:t>김영주</a:t>
            </a:r>
            <a:r>
              <a:rPr lang="en-US" altLang="ko-KR" sz="1200" dirty="0" smtClean="0">
                <a:solidFill>
                  <a:schemeClr val="bg1"/>
                </a:solidFill>
              </a:rPr>
              <a:t>, </a:t>
            </a:r>
            <a:r>
              <a:rPr lang="ko-KR" altLang="en-US" sz="1200" dirty="0" smtClean="0">
                <a:solidFill>
                  <a:schemeClr val="bg1"/>
                </a:solidFill>
              </a:rPr>
              <a:t>유수진</a:t>
            </a:r>
            <a:r>
              <a:rPr lang="en-US" altLang="ko-KR" sz="1200" dirty="0" smtClean="0">
                <a:solidFill>
                  <a:schemeClr val="bg1"/>
                </a:solidFill>
              </a:rPr>
              <a:t>, </a:t>
            </a:r>
            <a:r>
              <a:rPr lang="ko-KR" altLang="en-US" sz="1200" dirty="0" err="1" smtClean="0">
                <a:solidFill>
                  <a:schemeClr val="bg1"/>
                </a:solidFill>
              </a:rPr>
              <a:t>한정탁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5591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5519936" y="4790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05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888088" y="271682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5</a:t>
            </a:r>
            <a:r>
              <a:rPr lang="ko-KR" altLang="en-US" sz="1200" dirty="0">
                <a:solidFill>
                  <a:schemeClr val="bg1"/>
                </a:solidFill>
              </a:rPr>
              <a:t>조 김민서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>
                <a:solidFill>
                  <a:schemeClr val="bg1"/>
                </a:solidFill>
              </a:rPr>
              <a:t>김영주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>
                <a:solidFill>
                  <a:schemeClr val="bg1"/>
                </a:solidFill>
              </a:rPr>
              <a:t>유수진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한정탁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5591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5519936" y="4790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05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888088" y="271682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5</a:t>
            </a:r>
            <a:r>
              <a:rPr lang="ko-KR" altLang="en-US" sz="1200" dirty="0">
                <a:solidFill>
                  <a:schemeClr val="bg1"/>
                </a:solidFill>
              </a:rPr>
              <a:t>조 김민서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>
                <a:solidFill>
                  <a:schemeClr val="bg1"/>
                </a:solidFill>
              </a:rPr>
              <a:t>김영주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>
                <a:solidFill>
                  <a:schemeClr val="bg1"/>
                </a:solidFill>
              </a:rPr>
              <a:t>유수진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한정탁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5591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5519936" y="4790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05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888088" y="271682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5</a:t>
            </a:r>
            <a:r>
              <a:rPr lang="ko-KR" altLang="en-US" sz="1200" dirty="0">
                <a:solidFill>
                  <a:schemeClr val="bg1"/>
                </a:solidFill>
              </a:rPr>
              <a:t>조 김민서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>
                <a:solidFill>
                  <a:schemeClr val="bg1"/>
                </a:solidFill>
              </a:rPr>
              <a:t>김영주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>
                <a:solidFill>
                  <a:schemeClr val="bg1"/>
                </a:solidFill>
              </a:rPr>
              <a:t>유수진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한정탁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5591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2062459" y="271682"/>
            <a:ext cx="6591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b="1" spc="-150" dirty="0">
                <a:solidFill>
                  <a:schemeClr val="bg1"/>
                </a:solidFill>
              </a:rPr>
              <a:t>분석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519936" y="4790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05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55" name="모서리가 둥근 직사각형 54"/>
          <p:cNvSpPr/>
          <p:nvPr/>
        </p:nvSpPr>
        <p:spPr>
          <a:xfrm>
            <a:off x="983432" y="188640"/>
            <a:ext cx="2880320" cy="432048"/>
          </a:xfrm>
          <a:prstGeom prst="round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구현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CF6DF7F-A451-411E-9C81-1DEBA95BA58C}"/>
              </a:ext>
            </a:extLst>
          </p:cNvPr>
          <p:cNvSpPr txBox="1"/>
          <p:nvPr/>
        </p:nvSpPr>
        <p:spPr>
          <a:xfrm>
            <a:off x="983432" y="989113"/>
            <a:ext cx="10297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5-2. CRM </a:t>
            </a:r>
            <a:r>
              <a:rPr lang="ko-KR" altLang="en-US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기능</a:t>
            </a:r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E875396-F596-44DA-A29F-310DBBCDF9F4}"/>
              </a:ext>
            </a:extLst>
          </p:cNvPr>
          <p:cNvSpPr txBox="1"/>
          <p:nvPr/>
        </p:nvSpPr>
        <p:spPr>
          <a:xfrm>
            <a:off x="1415480" y="1475492"/>
            <a:ext cx="9721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 smtClean="0"/>
              <a:t>3-2) </a:t>
            </a:r>
            <a:r>
              <a:rPr lang="ko-KR" altLang="en-US" b="1" spc="-150" dirty="0" smtClean="0"/>
              <a:t>조건 검색</a:t>
            </a:r>
            <a:endParaRPr lang="en-US" altLang="ko-KR" sz="1800" b="1" dirty="0"/>
          </a:p>
        </p:txBody>
      </p:sp>
      <p:sp>
        <p:nvSpPr>
          <p:cNvPr id="50" name="모서리가 둥근 직사각형 49"/>
          <p:cNvSpPr/>
          <p:nvPr/>
        </p:nvSpPr>
        <p:spPr>
          <a:xfrm>
            <a:off x="7020528" y="2276872"/>
            <a:ext cx="2826316" cy="769050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2">
                    <a:lumMod val="75000"/>
                  </a:schemeClr>
                </a:solidFill>
              </a:rPr>
              <a:t>교육과정 </a:t>
            </a:r>
            <a:r>
              <a:rPr lang="ko-KR" altLang="en-US" b="1" dirty="0" smtClean="0">
                <a:solidFill>
                  <a:schemeClr val="tx2">
                    <a:lumMod val="75000"/>
                  </a:schemeClr>
                </a:solidFill>
              </a:rPr>
              <a:t>선택</a:t>
            </a:r>
            <a:endParaRPr lang="ko-KR" alt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867" y="4695967"/>
            <a:ext cx="5837462" cy="1242308"/>
          </a:xfrm>
          <a:prstGeom prst="rect">
            <a:avLst/>
          </a:prstGeom>
          <a:ln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0" name="그림 7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9506" y="4673714"/>
            <a:ext cx="4266351" cy="1286813"/>
          </a:xfrm>
          <a:prstGeom prst="rect">
            <a:avLst/>
          </a:prstGeom>
          <a:ln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8" name="모서리가 둥근 직사각형 37"/>
          <p:cNvSpPr/>
          <p:nvPr/>
        </p:nvSpPr>
        <p:spPr>
          <a:xfrm>
            <a:off x="2400440" y="2276872"/>
            <a:ext cx="2826316" cy="769050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2">
                    <a:lumMod val="75000"/>
                  </a:schemeClr>
                </a:solidFill>
              </a:rPr>
              <a:t>출결 상태 선택</a:t>
            </a:r>
            <a:endParaRPr lang="ko-KR" alt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3426723" y="3364890"/>
            <a:ext cx="5261565" cy="1005094"/>
            <a:chOff x="3673758" y="2858563"/>
            <a:chExt cx="5261565" cy="1005094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673758" y="2858563"/>
              <a:ext cx="5261565" cy="100509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6" name="직사각형 5"/>
            <p:cNvSpPr/>
            <p:nvPr/>
          </p:nvSpPr>
          <p:spPr>
            <a:xfrm>
              <a:off x="6969506" y="3077700"/>
              <a:ext cx="1512168" cy="280331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5392216" y="3064285"/>
              <a:ext cx="1512168" cy="280331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42" name="직선 화살표 연결선 41"/>
          <p:cNvCxnSpPr>
            <a:stCxn id="40" idx="2"/>
            <a:endCxn id="7" idx="0"/>
          </p:cNvCxnSpPr>
          <p:nvPr/>
        </p:nvCxnSpPr>
        <p:spPr>
          <a:xfrm flipH="1">
            <a:off x="3813598" y="3850943"/>
            <a:ext cx="2087667" cy="845024"/>
          </a:xfrm>
          <a:prstGeom prst="straightConnector1">
            <a:avLst/>
          </a:prstGeom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8" name="직선 화살표 연결선 87"/>
          <p:cNvCxnSpPr>
            <a:stCxn id="6" idx="2"/>
            <a:endCxn id="80" idx="0"/>
          </p:cNvCxnSpPr>
          <p:nvPr/>
        </p:nvCxnSpPr>
        <p:spPr>
          <a:xfrm>
            <a:off x="7478555" y="3864358"/>
            <a:ext cx="1624127" cy="809356"/>
          </a:xfrm>
          <a:prstGeom prst="straightConnector1">
            <a:avLst/>
          </a:prstGeom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875518" y="6101844"/>
            <a:ext cx="6512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i="1" dirty="0" smtClean="0"/>
              <a:t>ajax: ORM </a:t>
            </a:r>
            <a:r>
              <a:rPr lang="ko-KR" altLang="en-US" i="1" dirty="0" smtClean="0"/>
              <a:t>결과를 </a:t>
            </a:r>
            <a:r>
              <a:rPr lang="ko-KR" altLang="en-US" i="1" dirty="0"/>
              <a:t>동적인 </a:t>
            </a:r>
            <a:r>
              <a:rPr lang="ko-KR" altLang="en-US" i="1" dirty="0" smtClean="0"/>
              <a:t>화면으로 출력하기위해 사용</a:t>
            </a:r>
            <a:endParaRPr lang="en-US" altLang="ko-KR" i="1" dirty="0" smtClean="0"/>
          </a:p>
        </p:txBody>
      </p:sp>
    </p:spTree>
    <p:extLst>
      <p:ext uri="{BB962C8B-B14F-4D97-AF65-F5344CB8AC3E}">
        <p14:creationId xmlns:p14="http://schemas.microsoft.com/office/powerpoint/2010/main" val="3644239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51384" y="692696"/>
            <a:ext cx="11089232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5591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6888088" y="271682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 smtClean="0">
                <a:solidFill>
                  <a:schemeClr val="bg1"/>
                </a:solidFill>
              </a:rPr>
              <a:t>5</a:t>
            </a:r>
            <a:r>
              <a:rPr lang="ko-KR" altLang="en-US" sz="1200" dirty="0" smtClean="0">
                <a:solidFill>
                  <a:schemeClr val="bg1"/>
                </a:solidFill>
              </a:rPr>
              <a:t>조 김민서</a:t>
            </a:r>
            <a:r>
              <a:rPr lang="en-US" altLang="ko-KR" sz="1200" dirty="0" smtClean="0">
                <a:solidFill>
                  <a:schemeClr val="bg1"/>
                </a:solidFill>
              </a:rPr>
              <a:t>, </a:t>
            </a:r>
            <a:r>
              <a:rPr lang="ko-KR" altLang="en-US" sz="1200" dirty="0" smtClean="0">
                <a:solidFill>
                  <a:schemeClr val="bg1"/>
                </a:solidFill>
              </a:rPr>
              <a:t>김영주</a:t>
            </a:r>
            <a:r>
              <a:rPr lang="en-US" altLang="ko-KR" sz="1200" dirty="0" smtClean="0">
                <a:solidFill>
                  <a:schemeClr val="bg1"/>
                </a:solidFill>
              </a:rPr>
              <a:t>, </a:t>
            </a:r>
            <a:r>
              <a:rPr lang="ko-KR" altLang="en-US" sz="1200" dirty="0" smtClean="0">
                <a:solidFill>
                  <a:schemeClr val="bg1"/>
                </a:solidFill>
              </a:rPr>
              <a:t>유수진</a:t>
            </a:r>
            <a:r>
              <a:rPr lang="en-US" altLang="ko-KR" sz="1200" dirty="0" smtClean="0">
                <a:solidFill>
                  <a:schemeClr val="bg1"/>
                </a:solidFill>
              </a:rPr>
              <a:t>, </a:t>
            </a:r>
            <a:r>
              <a:rPr lang="ko-KR" altLang="en-US" sz="1200" dirty="0" err="1" smtClean="0">
                <a:solidFill>
                  <a:schemeClr val="bg1"/>
                </a:solidFill>
              </a:rPr>
              <a:t>한정탁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5591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5519936" y="4790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05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888088" y="271682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5</a:t>
            </a:r>
            <a:r>
              <a:rPr lang="ko-KR" altLang="en-US" sz="1200" dirty="0">
                <a:solidFill>
                  <a:schemeClr val="bg1"/>
                </a:solidFill>
              </a:rPr>
              <a:t>조 김민서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>
                <a:solidFill>
                  <a:schemeClr val="bg1"/>
                </a:solidFill>
              </a:rPr>
              <a:t>김영주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>
                <a:solidFill>
                  <a:schemeClr val="bg1"/>
                </a:solidFill>
              </a:rPr>
              <a:t>유수진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한정탁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5591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5519936" y="4790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05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888088" y="271682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5</a:t>
            </a:r>
            <a:r>
              <a:rPr lang="ko-KR" altLang="en-US" sz="1200" dirty="0">
                <a:solidFill>
                  <a:schemeClr val="bg1"/>
                </a:solidFill>
              </a:rPr>
              <a:t>조 김민서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>
                <a:solidFill>
                  <a:schemeClr val="bg1"/>
                </a:solidFill>
              </a:rPr>
              <a:t>김영주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>
                <a:solidFill>
                  <a:schemeClr val="bg1"/>
                </a:solidFill>
              </a:rPr>
              <a:t>유수진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한정탁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5591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5519936" y="4790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05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888088" y="271682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5</a:t>
            </a:r>
            <a:r>
              <a:rPr lang="ko-KR" altLang="en-US" sz="1200" dirty="0">
                <a:solidFill>
                  <a:schemeClr val="bg1"/>
                </a:solidFill>
              </a:rPr>
              <a:t>조 김민서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>
                <a:solidFill>
                  <a:schemeClr val="bg1"/>
                </a:solidFill>
              </a:rPr>
              <a:t>김영주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>
                <a:solidFill>
                  <a:schemeClr val="bg1"/>
                </a:solidFill>
              </a:rPr>
              <a:t>유수진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한정탁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5591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2062459" y="271682"/>
            <a:ext cx="6591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b="1" spc="-150" dirty="0">
                <a:solidFill>
                  <a:schemeClr val="bg1"/>
                </a:solidFill>
              </a:rPr>
              <a:t>분석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519936" y="4790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05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55" name="모서리가 둥근 직사각형 54"/>
          <p:cNvSpPr/>
          <p:nvPr/>
        </p:nvSpPr>
        <p:spPr>
          <a:xfrm>
            <a:off x="983432" y="188640"/>
            <a:ext cx="2880320" cy="432048"/>
          </a:xfrm>
          <a:prstGeom prst="round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구현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CF6DF7F-A451-411E-9C81-1DEBA95BA58C}"/>
              </a:ext>
            </a:extLst>
          </p:cNvPr>
          <p:cNvSpPr txBox="1"/>
          <p:nvPr/>
        </p:nvSpPr>
        <p:spPr>
          <a:xfrm>
            <a:off x="983432" y="989113"/>
            <a:ext cx="10297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5-2. CRM </a:t>
            </a:r>
            <a:r>
              <a:rPr lang="ko-KR" altLang="en-US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기능</a:t>
            </a:r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E875396-F596-44DA-A29F-310DBBCDF9F4}"/>
              </a:ext>
            </a:extLst>
          </p:cNvPr>
          <p:cNvSpPr txBox="1"/>
          <p:nvPr/>
        </p:nvSpPr>
        <p:spPr>
          <a:xfrm>
            <a:off x="1415480" y="1475492"/>
            <a:ext cx="9721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 smtClean="0"/>
              <a:t>3-3) </a:t>
            </a:r>
            <a:r>
              <a:rPr lang="ko-KR" altLang="en-US" b="1" spc="-150" dirty="0" smtClean="0"/>
              <a:t>회원 등록</a:t>
            </a:r>
            <a:endParaRPr lang="en-US" altLang="ko-KR" sz="1800" b="1" spc="-150" dirty="0"/>
          </a:p>
          <a:p>
            <a:endParaRPr lang="en-US" altLang="ko-KR" sz="1800" b="1" dirty="0" smtClean="0"/>
          </a:p>
        </p:txBody>
      </p:sp>
      <p:grpSp>
        <p:nvGrpSpPr>
          <p:cNvPr id="29" name="그룹 28"/>
          <p:cNvGrpSpPr/>
          <p:nvPr/>
        </p:nvGrpSpPr>
        <p:grpSpPr>
          <a:xfrm>
            <a:off x="1206500" y="2832749"/>
            <a:ext cx="5040560" cy="1041759"/>
            <a:chOff x="6096000" y="2075656"/>
            <a:chExt cx="5261565" cy="100509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49" name="그림 4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96000" y="2075656"/>
              <a:ext cx="5261565" cy="1005094"/>
            </a:xfrm>
            <a:prstGeom prst="rect">
              <a:avLst/>
            </a:prstGeom>
          </p:spPr>
        </p:pic>
        <p:sp>
          <p:nvSpPr>
            <p:cNvPr id="51" name="직사각형 50"/>
            <p:cNvSpPr/>
            <p:nvPr/>
          </p:nvSpPr>
          <p:spPr>
            <a:xfrm>
              <a:off x="6240015" y="2297872"/>
              <a:ext cx="1728193" cy="243479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8" name="모서리가 둥근 직사각형 37"/>
          <p:cNvSpPr/>
          <p:nvPr/>
        </p:nvSpPr>
        <p:spPr>
          <a:xfrm>
            <a:off x="4682842" y="1737298"/>
            <a:ext cx="2826316" cy="769050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2">
                    <a:lumMod val="75000"/>
                  </a:schemeClr>
                </a:solidFill>
              </a:rPr>
              <a:t>신규 수강생 </a:t>
            </a:r>
            <a:r>
              <a:rPr lang="en-US" altLang="ko-KR" b="1" dirty="0" smtClean="0">
                <a:solidFill>
                  <a:schemeClr val="tx2">
                    <a:lumMod val="75000"/>
                  </a:schemeClr>
                </a:solidFill>
              </a:rPr>
              <a:t>DB </a:t>
            </a:r>
            <a:r>
              <a:rPr lang="ko-KR" altLang="en-US" b="1" dirty="0" smtClean="0">
                <a:solidFill>
                  <a:schemeClr val="tx2">
                    <a:lumMod val="75000"/>
                  </a:schemeClr>
                </a:solidFill>
              </a:rPr>
              <a:t>등록</a:t>
            </a:r>
            <a:endParaRPr lang="ko-KR" alt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2487033" y="4018523"/>
            <a:ext cx="3804227" cy="2358283"/>
            <a:chOff x="3807934" y="3360233"/>
            <a:chExt cx="4968552" cy="3123550"/>
          </a:xfrm>
        </p:grpSpPr>
        <p:grpSp>
          <p:nvGrpSpPr>
            <p:cNvPr id="27" name="그룹 26"/>
            <p:cNvGrpSpPr/>
            <p:nvPr/>
          </p:nvGrpSpPr>
          <p:grpSpPr>
            <a:xfrm>
              <a:off x="3807934" y="3360233"/>
              <a:ext cx="4968552" cy="3123550"/>
              <a:chOff x="5519936" y="3152758"/>
              <a:chExt cx="4968552" cy="3123550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pic>
            <p:nvPicPr>
              <p:cNvPr id="9" name="그림 8"/>
              <p:cNvPicPr>
                <a:picLocks noChangeAspect="1"/>
              </p:cNvPicPr>
              <p:nvPr/>
            </p:nvPicPr>
            <p:blipFill rotWithShape="1">
              <a:blip r:embed="rId4"/>
              <a:srcRect l="11435" r="12292"/>
              <a:stretch/>
            </p:blipFill>
            <p:spPr>
              <a:xfrm>
                <a:off x="5519936" y="3152758"/>
                <a:ext cx="4968552" cy="3123550"/>
              </a:xfrm>
              <a:prstGeom prst="rect">
                <a:avLst/>
              </a:prstGeom>
            </p:spPr>
          </p:pic>
          <p:sp>
            <p:nvSpPr>
              <p:cNvPr id="56" name="직사각형 55"/>
              <p:cNvSpPr/>
              <p:nvPr/>
            </p:nvSpPr>
            <p:spPr>
              <a:xfrm>
                <a:off x="6059996" y="3240514"/>
                <a:ext cx="4068452" cy="2708766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375944" y="3477980"/>
              <a:ext cx="3952656" cy="2543308"/>
            </a:xfrm>
            <a:prstGeom prst="rect">
              <a:avLst/>
            </a:prstGeom>
          </p:spPr>
        </p:pic>
      </p:grpSp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59896" y="3403669"/>
            <a:ext cx="5816970" cy="2046170"/>
          </a:xfrm>
          <a:prstGeom prst="rect">
            <a:avLst/>
          </a:prstGeom>
        </p:spPr>
      </p:pic>
      <p:cxnSp>
        <p:nvCxnSpPr>
          <p:cNvPr id="11" name="직선 화살표 연결선 10"/>
          <p:cNvCxnSpPr>
            <a:stCxn id="51" idx="2"/>
            <a:endCxn id="56" idx="1"/>
          </p:cNvCxnSpPr>
          <p:nvPr/>
        </p:nvCxnSpPr>
        <p:spPr>
          <a:xfrm>
            <a:off x="2172268" y="3315432"/>
            <a:ext cx="728268" cy="179190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2059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51384" y="692696"/>
            <a:ext cx="11089232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5591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6888088" y="271682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 smtClean="0">
                <a:solidFill>
                  <a:schemeClr val="bg1"/>
                </a:solidFill>
              </a:rPr>
              <a:t>5</a:t>
            </a:r>
            <a:r>
              <a:rPr lang="ko-KR" altLang="en-US" sz="1200" dirty="0" smtClean="0">
                <a:solidFill>
                  <a:schemeClr val="bg1"/>
                </a:solidFill>
              </a:rPr>
              <a:t>조 김민서</a:t>
            </a:r>
            <a:r>
              <a:rPr lang="en-US" altLang="ko-KR" sz="1200" dirty="0" smtClean="0">
                <a:solidFill>
                  <a:schemeClr val="bg1"/>
                </a:solidFill>
              </a:rPr>
              <a:t>, </a:t>
            </a:r>
            <a:r>
              <a:rPr lang="ko-KR" altLang="en-US" sz="1200" dirty="0" smtClean="0">
                <a:solidFill>
                  <a:schemeClr val="bg1"/>
                </a:solidFill>
              </a:rPr>
              <a:t>김영주</a:t>
            </a:r>
            <a:r>
              <a:rPr lang="en-US" altLang="ko-KR" sz="1200" dirty="0" smtClean="0">
                <a:solidFill>
                  <a:schemeClr val="bg1"/>
                </a:solidFill>
              </a:rPr>
              <a:t>, </a:t>
            </a:r>
            <a:r>
              <a:rPr lang="ko-KR" altLang="en-US" sz="1200" dirty="0" smtClean="0">
                <a:solidFill>
                  <a:schemeClr val="bg1"/>
                </a:solidFill>
              </a:rPr>
              <a:t>유수진</a:t>
            </a:r>
            <a:r>
              <a:rPr lang="en-US" altLang="ko-KR" sz="1200" dirty="0" smtClean="0">
                <a:solidFill>
                  <a:schemeClr val="bg1"/>
                </a:solidFill>
              </a:rPr>
              <a:t>, </a:t>
            </a:r>
            <a:r>
              <a:rPr lang="ko-KR" altLang="en-US" sz="1200" dirty="0" err="1" smtClean="0">
                <a:solidFill>
                  <a:schemeClr val="bg1"/>
                </a:solidFill>
              </a:rPr>
              <a:t>한정탁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5591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5519936" y="4790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05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888088" y="271682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5</a:t>
            </a:r>
            <a:r>
              <a:rPr lang="ko-KR" altLang="en-US" sz="1200" dirty="0">
                <a:solidFill>
                  <a:schemeClr val="bg1"/>
                </a:solidFill>
              </a:rPr>
              <a:t>조 김민서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>
                <a:solidFill>
                  <a:schemeClr val="bg1"/>
                </a:solidFill>
              </a:rPr>
              <a:t>김영주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>
                <a:solidFill>
                  <a:schemeClr val="bg1"/>
                </a:solidFill>
              </a:rPr>
              <a:t>유수진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한정탁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5591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5519936" y="4790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05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888088" y="271682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5</a:t>
            </a:r>
            <a:r>
              <a:rPr lang="ko-KR" altLang="en-US" sz="1200" dirty="0">
                <a:solidFill>
                  <a:schemeClr val="bg1"/>
                </a:solidFill>
              </a:rPr>
              <a:t>조 김민서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>
                <a:solidFill>
                  <a:schemeClr val="bg1"/>
                </a:solidFill>
              </a:rPr>
              <a:t>김영주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>
                <a:solidFill>
                  <a:schemeClr val="bg1"/>
                </a:solidFill>
              </a:rPr>
              <a:t>유수진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한정탁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5591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5519936" y="4790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05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888088" y="271682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5</a:t>
            </a:r>
            <a:r>
              <a:rPr lang="ko-KR" altLang="en-US" sz="1200" dirty="0">
                <a:solidFill>
                  <a:schemeClr val="bg1"/>
                </a:solidFill>
              </a:rPr>
              <a:t>조 김민서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>
                <a:solidFill>
                  <a:schemeClr val="bg1"/>
                </a:solidFill>
              </a:rPr>
              <a:t>김영주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>
                <a:solidFill>
                  <a:schemeClr val="bg1"/>
                </a:solidFill>
              </a:rPr>
              <a:t>유수진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한정탁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5591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2062459" y="271682"/>
            <a:ext cx="6591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b="1" spc="-150" dirty="0">
                <a:solidFill>
                  <a:schemeClr val="bg1"/>
                </a:solidFill>
              </a:rPr>
              <a:t>분석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519936" y="4790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05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55" name="모서리가 둥근 직사각형 54"/>
          <p:cNvSpPr/>
          <p:nvPr/>
        </p:nvSpPr>
        <p:spPr>
          <a:xfrm>
            <a:off x="983432" y="188640"/>
            <a:ext cx="2880320" cy="432048"/>
          </a:xfrm>
          <a:prstGeom prst="round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구현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CF6DF7F-A451-411E-9C81-1DEBA95BA58C}"/>
              </a:ext>
            </a:extLst>
          </p:cNvPr>
          <p:cNvSpPr txBox="1"/>
          <p:nvPr/>
        </p:nvSpPr>
        <p:spPr>
          <a:xfrm>
            <a:off x="983432" y="989113"/>
            <a:ext cx="10297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5-2. CRM </a:t>
            </a:r>
            <a:r>
              <a:rPr lang="ko-KR" altLang="en-US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기능</a:t>
            </a:r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E875396-F596-44DA-A29F-310DBBCDF9F4}"/>
              </a:ext>
            </a:extLst>
          </p:cNvPr>
          <p:cNvSpPr txBox="1"/>
          <p:nvPr/>
        </p:nvSpPr>
        <p:spPr>
          <a:xfrm>
            <a:off x="1415480" y="1475492"/>
            <a:ext cx="9721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 smtClean="0"/>
              <a:t>4-1) </a:t>
            </a:r>
            <a:r>
              <a:rPr lang="ko-KR" altLang="en-US" b="1" spc="-150" dirty="0" smtClean="0"/>
              <a:t>반별 수강생 자리 표시</a:t>
            </a:r>
            <a:endParaRPr lang="en-US" altLang="ko-KR" sz="1800" b="1" dirty="0" smtClean="0"/>
          </a:p>
        </p:txBody>
      </p:sp>
    </p:spTree>
    <p:extLst>
      <p:ext uri="{BB962C8B-B14F-4D97-AF65-F5344CB8AC3E}">
        <p14:creationId xmlns:p14="http://schemas.microsoft.com/office/powerpoint/2010/main" val="1603655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51384" y="692696"/>
            <a:ext cx="11089232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5591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6888088" y="271682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 smtClean="0">
                <a:solidFill>
                  <a:schemeClr val="bg1"/>
                </a:solidFill>
              </a:rPr>
              <a:t>5</a:t>
            </a:r>
            <a:r>
              <a:rPr lang="ko-KR" altLang="en-US" sz="1200" dirty="0" smtClean="0">
                <a:solidFill>
                  <a:schemeClr val="bg1"/>
                </a:solidFill>
              </a:rPr>
              <a:t>조 김민서</a:t>
            </a:r>
            <a:r>
              <a:rPr lang="en-US" altLang="ko-KR" sz="1200" dirty="0" smtClean="0">
                <a:solidFill>
                  <a:schemeClr val="bg1"/>
                </a:solidFill>
              </a:rPr>
              <a:t>, </a:t>
            </a:r>
            <a:r>
              <a:rPr lang="ko-KR" altLang="en-US" sz="1200" dirty="0" smtClean="0">
                <a:solidFill>
                  <a:schemeClr val="bg1"/>
                </a:solidFill>
              </a:rPr>
              <a:t>김영주</a:t>
            </a:r>
            <a:r>
              <a:rPr lang="en-US" altLang="ko-KR" sz="1200" dirty="0" smtClean="0">
                <a:solidFill>
                  <a:schemeClr val="bg1"/>
                </a:solidFill>
              </a:rPr>
              <a:t>, </a:t>
            </a:r>
            <a:r>
              <a:rPr lang="ko-KR" altLang="en-US" sz="1200" dirty="0" smtClean="0">
                <a:solidFill>
                  <a:schemeClr val="bg1"/>
                </a:solidFill>
              </a:rPr>
              <a:t>유수진</a:t>
            </a:r>
            <a:r>
              <a:rPr lang="en-US" altLang="ko-KR" sz="1200" dirty="0" smtClean="0">
                <a:solidFill>
                  <a:schemeClr val="bg1"/>
                </a:solidFill>
              </a:rPr>
              <a:t>, </a:t>
            </a:r>
            <a:r>
              <a:rPr lang="ko-KR" altLang="en-US" sz="1200" dirty="0" err="1" smtClean="0">
                <a:solidFill>
                  <a:schemeClr val="bg1"/>
                </a:solidFill>
              </a:rPr>
              <a:t>한정탁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5591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5519936" y="4790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05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888088" y="271682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5</a:t>
            </a:r>
            <a:r>
              <a:rPr lang="ko-KR" altLang="en-US" sz="1200" dirty="0">
                <a:solidFill>
                  <a:schemeClr val="bg1"/>
                </a:solidFill>
              </a:rPr>
              <a:t>조 김민서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>
                <a:solidFill>
                  <a:schemeClr val="bg1"/>
                </a:solidFill>
              </a:rPr>
              <a:t>김영주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>
                <a:solidFill>
                  <a:schemeClr val="bg1"/>
                </a:solidFill>
              </a:rPr>
              <a:t>유수진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한정탁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5591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5519936" y="4790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05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888088" y="271682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5</a:t>
            </a:r>
            <a:r>
              <a:rPr lang="ko-KR" altLang="en-US" sz="1200" dirty="0">
                <a:solidFill>
                  <a:schemeClr val="bg1"/>
                </a:solidFill>
              </a:rPr>
              <a:t>조 김민서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>
                <a:solidFill>
                  <a:schemeClr val="bg1"/>
                </a:solidFill>
              </a:rPr>
              <a:t>김영주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>
                <a:solidFill>
                  <a:schemeClr val="bg1"/>
                </a:solidFill>
              </a:rPr>
              <a:t>유수진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한정탁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5591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5519936" y="4790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05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888088" y="271682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5</a:t>
            </a:r>
            <a:r>
              <a:rPr lang="ko-KR" altLang="en-US" sz="1200" dirty="0">
                <a:solidFill>
                  <a:schemeClr val="bg1"/>
                </a:solidFill>
              </a:rPr>
              <a:t>조 김민서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>
                <a:solidFill>
                  <a:schemeClr val="bg1"/>
                </a:solidFill>
              </a:rPr>
              <a:t>김영주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>
                <a:solidFill>
                  <a:schemeClr val="bg1"/>
                </a:solidFill>
              </a:rPr>
              <a:t>유수진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한정탁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5591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2062459" y="271682"/>
            <a:ext cx="6591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b="1" spc="-150" dirty="0">
                <a:solidFill>
                  <a:schemeClr val="bg1"/>
                </a:solidFill>
              </a:rPr>
              <a:t>분석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519936" y="4790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05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55" name="모서리가 둥근 직사각형 54"/>
          <p:cNvSpPr/>
          <p:nvPr/>
        </p:nvSpPr>
        <p:spPr>
          <a:xfrm>
            <a:off x="983432" y="188640"/>
            <a:ext cx="2880320" cy="432048"/>
          </a:xfrm>
          <a:prstGeom prst="round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구현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CF6DF7F-A451-411E-9C81-1DEBA95BA58C}"/>
              </a:ext>
            </a:extLst>
          </p:cNvPr>
          <p:cNvSpPr txBox="1"/>
          <p:nvPr/>
        </p:nvSpPr>
        <p:spPr>
          <a:xfrm>
            <a:off x="983432" y="989113"/>
            <a:ext cx="10297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5-2. CRM </a:t>
            </a:r>
            <a:r>
              <a:rPr lang="ko-KR" altLang="en-US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기능</a:t>
            </a:r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E875396-F596-44DA-A29F-310DBBCDF9F4}"/>
              </a:ext>
            </a:extLst>
          </p:cNvPr>
          <p:cNvSpPr txBox="1"/>
          <p:nvPr/>
        </p:nvSpPr>
        <p:spPr>
          <a:xfrm>
            <a:off x="1415480" y="1475492"/>
            <a:ext cx="9721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 smtClean="0"/>
              <a:t>4-2) </a:t>
            </a:r>
            <a:r>
              <a:rPr lang="ko-KR" altLang="en-US" b="1" spc="-150" dirty="0" smtClean="0"/>
              <a:t>수강생 별 정보 표시</a:t>
            </a:r>
            <a:endParaRPr lang="en-US" altLang="ko-KR" sz="1800" b="1" dirty="0" smtClean="0"/>
          </a:p>
        </p:txBody>
      </p:sp>
    </p:spTree>
    <p:extLst>
      <p:ext uri="{BB962C8B-B14F-4D97-AF65-F5344CB8AC3E}">
        <p14:creationId xmlns:p14="http://schemas.microsoft.com/office/powerpoint/2010/main" val="2318844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51384" y="692696"/>
            <a:ext cx="11089232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5591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6888088" y="271682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 smtClean="0">
                <a:solidFill>
                  <a:schemeClr val="bg1"/>
                </a:solidFill>
              </a:rPr>
              <a:t>5</a:t>
            </a:r>
            <a:r>
              <a:rPr lang="ko-KR" altLang="en-US" sz="1200" dirty="0" smtClean="0">
                <a:solidFill>
                  <a:schemeClr val="bg1"/>
                </a:solidFill>
              </a:rPr>
              <a:t>조 김민서</a:t>
            </a:r>
            <a:r>
              <a:rPr lang="en-US" altLang="ko-KR" sz="1200" dirty="0" smtClean="0">
                <a:solidFill>
                  <a:schemeClr val="bg1"/>
                </a:solidFill>
              </a:rPr>
              <a:t>, </a:t>
            </a:r>
            <a:r>
              <a:rPr lang="ko-KR" altLang="en-US" sz="1200" dirty="0" smtClean="0">
                <a:solidFill>
                  <a:schemeClr val="bg1"/>
                </a:solidFill>
              </a:rPr>
              <a:t>김영주</a:t>
            </a:r>
            <a:r>
              <a:rPr lang="en-US" altLang="ko-KR" sz="1200" dirty="0" smtClean="0">
                <a:solidFill>
                  <a:schemeClr val="bg1"/>
                </a:solidFill>
              </a:rPr>
              <a:t>, </a:t>
            </a:r>
            <a:r>
              <a:rPr lang="ko-KR" altLang="en-US" sz="1200" dirty="0" smtClean="0">
                <a:solidFill>
                  <a:schemeClr val="bg1"/>
                </a:solidFill>
              </a:rPr>
              <a:t>유수진</a:t>
            </a:r>
            <a:r>
              <a:rPr lang="en-US" altLang="ko-KR" sz="1200" dirty="0" smtClean="0">
                <a:solidFill>
                  <a:schemeClr val="bg1"/>
                </a:solidFill>
              </a:rPr>
              <a:t>, </a:t>
            </a:r>
            <a:r>
              <a:rPr lang="ko-KR" altLang="en-US" sz="1200" dirty="0" err="1" smtClean="0">
                <a:solidFill>
                  <a:schemeClr val="bg1"/>
                </a:solidFill>
              </a:rPr>
              <a:t>한정탁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5591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5519936" y="4790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05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888088" y="271682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5</a:t>
            </a:r>
            <a:r>
              <a:rPr lang="ko-KR" altLang="en-US" sz="1200" dirty="0">
                <a:solidFill>
                  <a:schemeClr val="bg1"/>
                </a:solidFill>
              </a:rPr>
              <a:t>조 김민서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>
                <a:solidFill>
                  <a:schemeClr val="bg1"/>
                </a:solidFill>
              </a:rPr>
              <a:t>김영주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>
                <a:solidFill>
                  <a:schemeClr val="bg1"/>
                </a:solidFill>
              </a:rPr>
              <a:t>유수진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한정탁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5591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5519936" y="4790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05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888088" y="271682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5</a:t>
            </a:r>
            <a:r>
              <a:rPr lang="ko-KR" altLang="en-US" sz="1200" dirty="0">
                <a:solidFill>
                  <a:schemeClr val="bg1"/>
                </a:solidFill>
              </a:rPr>
              <a:t>조 김민서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>
                <a:solidFill>
                  <a:schemeClr val="bg1"/>
                </a:solidFill>
              </a:rPr>
              <a:t>김영주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>
                <a:solidFill>
                  <a:schemeClr val="bg1"/>
                </a:solidFill>
              </a:rPr>
              <a:t>유수진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한정탁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5591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5519936" y="4790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05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888088" y="271682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5</a:t>
            </a:r>
            <a:r>
              <a:rPr lang="ko-KR" altLang="en-US" sz="1200" dirty="0">
                <a:solidFill>
                  <a:schemeClr val="bg1"/>
                </a:solidFill>
              </a:rPr>
              <a:t>조 김민서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>
                <a:solidFill>
                  <a:schemeClr val="bg1"/>
                </a:solidFill>
              </a:rPr>
              <a:t>김영주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>
                <a:solidFill>
                  <a:schemeClr val="bg1"/>
                </a:solidFill>
              </a:rPr>
              <a:t>유수진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한정탁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5591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2062459" y="271682"/>
            <a:ext cx="6591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b="1" spc="-150" dirty="0">
                <a:solidFill>
                  <a:schemeClr val="bg1"/>
                </a:solidFill>
              </a:rPr>
              <a:t>분석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519936" y="4790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05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55" name="모서리가 둥근 직사각형 54"/>
          <p:cNvSpPr/>
          <p:nvPr/>
        </p:nvSpPr>
        <p:spPr>
          <a:xfrm>
            <a:off x="983432" y="188640"/>
            <a:ext cx="2880320" cy="432048"/>
          </a:xfrm>
          <a:prstGeom prst="round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구현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CF6DF7F-A451-411E-9C81-1DEBA95BA58C}"/>
              </a:ext>
            </a:extLst>
          </p:cNvPr>
          <p:cNvSpPr txBox="1"/>
          <p:nvPr/>
        </p:nvSpPr>
        <p:spPr>
          <a:xfrm>
            <a:off x="983432" y="989113"/>
            <a:ext cx="10297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5-2. CRM </a:t>
            </a:r>
            <a:r>
              <a:rPr lang="ko-KR" altLang="en-US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기능</a:t>
            </a:r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E875396-F596-44DA-A29F-310DBBCDF9F4}"/>
              </a:ext>
            </a:extLst>
          </p:cNvPr>
          <p:cNvSpPr txBox="1"/>
          <p:nvPr/>
        </p:nvSpPr>
        <p:spPr>
          <a:xfrm>
            <a:off x="1415480" y="1475492"/>
            <a:ext cx="9721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 smtClean="0"/>
              <a:t>5) </a:t>
            </a:r>
            <a:r>
              <a:rPr lang="ko-KR" altLang="en-US" b="1" spc="-150" dirty="0" smtClean="0"/>
              <a:t>게시판</a:t>
            </a:r>
            <a:endParaRPr lang="en-US" altLang="ko-KR" sz="1800" b="1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t="11500"/>
          <a:stretch/>
        </p:blipFill>
        <p:spPr>
          <a:xfrm>
            <a:off x="1523492" y="2348880"/>
            <a:ext cx="9217024" cy="3963424"/>
          </a:xfrm>
          <a:prstGeom prst="rect">
            <a:avLst/>
          </a:prstGeom>
        </p:spPr>
      </p:pic>
      <p:sp>
        <p:nvSpPr>
          <p:cNvPr id="21" name="모서리가 둥근 직사각형 20"/>
          <p:cNvSpPr/>
          <p:nvPr/>
        </p:nvSpPr>
        <p:spPr>
          <a:xfrm>
            <a:off x="7914200" y="1507823"/>
            <a:ext cx="2826316" cy="769050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2">
                    <a:lumMod val="75000"/>
                  </a:schemeClr>
                </a:solidFill>
              </a:rPr>
              <a:t>글쓰기</a:t>
            </a:r>
            <a:r>
              <a:rPr lang="en-US" altLang="ko-KR" b="1" dirty="0" smtClean="0">
                <a:solidFill>
                  <a:schemeClr val="tx2">
                    <a:lumMod val="75000"/>
                  </a:schemeClr>
                </a:solidFill>
              </a:rPr>
              <a:t>/</a:t>
            </a:r>
            <a:r>
              <a:rPr lang="ko-KR" altLang="en-US" b="1" dirty="0" smtClean="0">
                <a:solidFill>
                  <a:schemeClr val="tx2">
                    <a:lumMod val="75000"/>
                  </a:schemeClr>
                </a:solidFill>
              </a:rPr>
              <a:t>삭제</a:t>
            </a:r>
            <a:r>
              <a:rPr lang="en-US" altLang="ko-KR" b="1" dirty="0" smtClean="0">
                <a:solidFill>
                  <a:schemeClr val="tx2">
                    <a:lumMod val="75000"/>
                  </a:schemeClr>
                </a:solidFill>
              </a:rPr>
              <a:t>/</a:t>
            </a:r>
            <a:r>
              <a:rPr lang="ko-KR" altLang="en-US" b="1" dirty="0" smtClean="0">
                <a:solidFill>
                  <a:schemeClr val="tx2">
                    <a:lumMod val="75000"/>
                  </a:schemeClr>
                </a:solidFill>
              </a:rPr>
              <a:t>수정</a:t>
            </a:r>
            <a:r>
              <a:rPr lang="en-US" altLang="ko-KR" b="1" dirty="0" smtClean="0">
                <a:solidFill>
                  <a:schemeClr val="tx2">
                    <a:lumMod val="75000"/>
                  </a:schemeClr>
                </a:solidFill>
              </a:rPr>
              <a:t>/</a:t>
            </a:r>
            <a:r>
              <a:rPr lang="ko-KR" altLang="en-US" b="1" dirty="0" smtClean="0">
                <a:solidFill>
                  <a:schemeClr val="tx2">
                    <a:lumMod val="75000"/>
                  </a:schemeClr>
                </a:solidFill>
              </a:rPr>
              <a:t>댓글</a:t>
            </a:r>
            <a:endParaRPr lang="ko-KR" alt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0370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51384" y="692696"/>
            <a:ext cx="11089232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5591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6888088" y="271682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 smtClean="0">
                <a:solidFill>
                  <a:schemeClr val="bg1"/>
                </a:solidFill>
              </a:rPr>
              <a:t>5</a:t>
            </a:r>
            <a:r>
              <a:rPr lang="ko-KR" altLang="en-US" sz="1200" dirty="0" smtClean="0">
                <a:solidFill>
                  <a:schemeClr val="bg1"/>
                </a:solidFill>
              </a:rPr>
              <a:t>조 김민서</a:t>
            </a:r>
            <a:r>
              <a:rPr lang="en-US" altLang="ko-KR" sz="1200" dirty="0" smtClean="0">
                <a:solidFill>
                  <a:schemeClr val="bg1"/>
                </a:solidFill>
              </a:rPr>
              <a:t>, </a:t>
            </a:r>
            <a:r>
              <a:rPr lang="ko-KR" altLang="en-US" sz="1200" dirty="0" smtClean="0">
                <a:solidFill>
                  <a:schemeClr val="bg1"/>
                </a:solidFill>
              </a:rPr>
              <a:t>김영주</a:t>
            </a:r>
            <a:r>
              <a:rPr lang="en-US" altLang="ko-KR" sz="1200" dirty="0" smtClean="0">
                <a:solidFill>
                  <a:schemeClr val="bg1"/>
                </a:solidFill>
              </a:rPr>
              <a:t>, </a:t>
            </a:r>
            <a:r>
              <a:rPr lang="ko-KR" altLang="en-US" sz="1200" dirty="0" smtClean="0">
                <a:solidFill>
                  <a:schemeClr val="bg1"/>
                </a:solidFill>
              </a:rPr>
              <a:t>유수진</a:t>
            </a:r>
            <a:r>
              <a:rPr lang="en-US" altLang="ko-KR" sz="1200" dirty="0" smtClean="0">
                <a:solidFill>
                  <a:schemeClr val="bg1"/>
                </a:solidFill>
              </a:rPr>
              <a:t>, </a:t>
            </a:r>
            <a:r>
              <a:rPr lang="ko-KR" altLang="en-US" sz="1200" dirty="0" err="1" smtClean="0">
                <a:solidFill>
                  <a:schemeClr val="bg1"/>
                </a:solidFill>
              </a:rPr>
              <a:t>한정탁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5591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5519936" y="4790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05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888088" y="271682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5</a:t>
            </a:r>
            <a:r>
              <a:rPr lang="ko-KR" altLang="en-US" sz="1200" dirty="0">
                <a:solidFill>
                  <a:schemeClr val="bg1"/>
                </a:solidFill>
              </a:rPr>
              <a:t>조 김민서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>
                <a:solidFill>
                  <a:schemeClr val="bg1"/>
                </a:solidFill>
              </a:rPr>
              <a:t>김영주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>
                <a:solidFill>
                  <a:schemeClr val="bg1"/>
                </a:solidFill>
              </a:rPr>
              <a:t>유수진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한정탁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5591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5519936" y="4790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05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888088" y="271682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5</a:t>
            </a:r>
            <a:r>
              <a:rPr lang="ko-KR" altLang="en-US" sz="1200" dirty="0">
                <a:solidFill>
                  <a:schemeClr val="bg1"/>
                </a:solidFill>
              </a:rPr>
              <a:t>조 김민서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>
                <a:solidFill>
                  <a:schemeClr val="bg1"/>
                </a:solidFill>
              </a:rPr>
              <a:t>김영주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>
                <a:solidFill>
                  <a:schemeClr val="bg1"/>
                </a:solidFill>
              </a:rPr>
              <a:t>유수진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한정탁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5591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5519936" y="4790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05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888088" y="271682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5</a:t>
            </a:r>
            <a:r>
              <a:rPr lang="ko-KR" altLang="en-US" sz="1200" dirty="0">
                <a:solidFill>
                  <a:schemeClr val="bg1"/>
                </a:solidFill>
              </a:rPr>
              <a:t>조 김민서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>
                <a:solidFill>
                  <a:schemeClr val="bg1"/>
                </a:solidFill>
              </a:rPr>
              <a:t>김영주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>
                <a:solidFill>
                  <a:schemeClr val="bg1"/>
                </a:solidFill>
              </a:rPr>
              <a:t>유수진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한정탁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5591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2062459" y="271682"/>
            <a:ext cx="6591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b="1" spc="-150" dirty="0">
                <a:solidFill>
                  <a:schemeClr val="bg1"/>
                </a:solidFill>
              </a:rPr>
              <a:t>분석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519936" y="4790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05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55" name="모서리가 둥근 직사각형 54"/>
          <p:cNvSpPr/>
          <p:nvPr/>
        </p:nvSpPr>
        <p:spPr>
          <a:xfrm>
            <a:off x="983432" y="188640"/>
            <a:ext cx="2880320" cy="432048"/>
          </a:xfrm>
          <a:prstGeom prst="round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구현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CF6DF7F-A451-411E-9C81-1DEBA95BA58C}"/>
              </a:ext>
            </a:extLst>
          </p:cNvPr>
          <p:cNvSpPr txBox="1"/>
          <p:nvPr/>
        </p:nvSpPr>
        <p:spPr>
          <a:xfrm>
            <a:off x="983432" y="989113"/>
            <a:ext cx="10297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 smtClean="0">
                <a:solidFill>
                  <a:schemeClr val="tx2">
                    <a:lumMod val="75000"/>
                  </a:schemeClr>
                </a:solidFill>
                <a:latin typeface="+mj-ea"/>
              </a:rPr>
              <a:t>5-3. </a:t>
            </a:r>
            <a:r>
              <a:rPr lang="ko-KR" altLang="en-US" sz="2000" b="1" spc="-150" dirty="0" smtClean="0">
                <a:solidFill>
                  <a:schemeClr val="tx2">
                    <a:lumMod val="75000"/>
                  </a:schemeClr>
                </a:solidFill>
                <a:latin typeface="+mj-ea"/>
              </a:rPr>
              <a:t>보완점 고찰</a:t>
            </a:r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E875396-F596-44DA-A29F-310DBBCDF9F4}"/>
              </a:ext>
            </a:extLst>
          </p:cNvPr>
          <p:cNvSpPr txBox="1"/>
          <p:nvPr/>
        </p:nvSpPr>
        <p:spPr>
          <a:xfrm>
            <a:off x="1415480" y="1475492"/>
            <a:ext cx="972108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arenR"/>
            </a:pPr>
            <a:r>
              <a:rPr lang="en-US" altLang="ko-KR" b="1" spc="-150" dirty="0" smtClean="0"/>
              <a:t>Kiosk </a:t>
            </a:r>
            <a:r>
              <a:rPr lang="ko-KR" altLang="en-US" b="1" spc="-150" dirty="0" smtClean="0"/>
              <a:t>구현</a:t>
            </a:r>
            <a:endParaRPr lang="en-US" altLang="ko-KR" b="1" spc="-150" dirty="0" smtClean="0"/>
          </a:p>
          <a:p>
            <a:pPr marL="742950" lvl="1" indent="-285750">
              <a:lnSpc>
                <a:spcPct val="200000"/>
              </a:lnSpc>
              <a:buFontTx/>
              <a:buChar char="-"/>
            </a:pPr>
            <a:r>
              <a:rPr lang="ko-KR" altLang="en-US" spc="-150" dirty="0" smtClean="0"/>
              <a:t>프로젝트 목표대비 일정 수립 필요</a:t>
            </a:r>
            <a:endParaRPr lang="en-US" altLang="ko-KR" spc="-150" dirty="0" smtClean="0"/>
          </a:p>
          <a:p>
            <a:pPr marL="342900" indent="-342900">
              <a:lnSpc>
                <a:spcPct val="200000"/>
              </a:lnSpc>
              <a:buAutoNum type="arabicParenR"/>
            </a:pPr>
            <a:r>
              <a:rPr lang="ko-KR" altLang="en-US" sz="1800" b="1" dirty="0" smtClean="0"/>
              <a:t>요구사항 </a:t>
            </a:r>
            <a:r>
              <a:rPr lang="ko-KR" altLang="en-US" sz="1800" b="1" dirty="0" err="1" smtClean="0"/>
              <a:t>달성률</a:t>
            </a:r>
            <a:endParaRPr lang="en-US" altLang="ko-KR" sz="1800" b="1" dirty="0" smtClean="0"/>
          </a:p>
          <a:p>
            <a:pPr lvl="1">
              <a:lnSpc>
                <a:spcPct val="200000"/>
              </a:lnSpc>
            </a:pPr>
            <a:r>
              <a:rPr lang="en-US" altLang="ko-KR" dirty="0" smtClean="0"/>
              <a:t>- </a:t>
            </a:r>
            <a:r>
              <a:rPr lang="ko-KR" altLang="en-US" dirty="0" smtClean="0"/>
              <a:t>수강생 현황 페이지 </a:t>
            </a:r>
            <a:r>
              <a:rPr lang="en-US" altLang="ko-KR" dirty="0" smtClean="0"/>
              <a:t>ORM – JSON</a:t>
            </a:r>
          </a:p>
          <a:p>
            <a:pPr lvl="1">
              <a:lnSpc>
                <a:spcPct val="200000"/>
              </a:lnSpc>
            </a:pPr>
            <a:r>
              <a:rPr lang="en-US" altLang="ko-KR" dirty="0"/>
              <a:t>- </a:t>
            </a:r>
            <a:r>
              <a:rPr lang="en-US" altLang="ko-KR" dirty="0" smtClean="0"/>
              <a:t>Library(Leaflet) </a:t>
            </a:r>
            <a:r>
              <a:rPr lang="ko-KR" altLang="en-US" dirty="0" smtClean="0"/>
              <a:t>사용</a:t>
            </a:r>
            <a:r>
              <a:rPr lang="en-US" altLang="ko-KR" dirty="0" smtClean="0"/>
              <a:t>/ </a:t>
            </a:r>
            <a:r>
              <a:rPr lang="ko-KR" altLang="en-US" dirty="0" smtClean="0"/>
              <a:t>난이도 상에</a:t>
            </a:r>
            <a:r>
              <a:rPr lang="en-US" altLang="ko-KR" dirty="0" smtClean="0"/>
              <a:t> </a:t>
            </a:r>
            <a:r>
              <a:rPr lang="ko-KR" altLang="en-US" dirty="0" smtClean="0"/>
              <a:t>해당하는 자원 할당</a:t>
            </a:r>
            <a:endParaRPr lang="en-US" altLang="ko-KR" dirty="0" smtClean="0"/>
          </a:p>
          <a:p>
            <a:pPr marL="342900" indent="-342900">
              <a:lnSpc>
                <a:spcPct val="200000"/>
              </a:lnSpc>
              <a:buAutoNum type="arabicParenR"/>
            </a:pPr>
            <a:r>
              <a:rPr lang="ko-KR" altLang="en-US" sz="1800" b="1" dirty="0" smtClean="0"/>
              <a:t>계정 별 접근 페이지 구분</a:t>
            </a:r>
            <a:endParaRPr lang="en-US" altLang="ko-KR" b="1" dirty="0"/>
          </a:p>
          <a:p>
            <a:pPr lvl="1">
              <a:lnSpc>
                <a:spcPct val="200000"/>
              </a:lnSpc>
            </a:pPr>
            <a:r>
              <a:rPr lang="en-US" altLang="ko-KR" b="1" dirty="0" smtClean="0"/>
              <a:t>- </a:t>
            </a:r>
            <a:r>
              <a:rPr lang="ko-KR" altLang="en-US" dirty="0" smtClean="0"/>
              <a:t>현 단계는 관리자 중심</a:t>
            </a:r>
            <a:r>
              <a:rPr lang="en-US" altLang="ko-KR" dirty="0"/>
              <a:t> </a:t>
            </a:r>
            <a:r>
              <a:rPr lang="ko-KR" altLang="en-US" dirty="0" smtClean="0"/>
              <a:t>추</a:t>
            </a:r>
            <a:r>
              <a:rPr lang="ko-KR" altLang="en-US" dirty="0" smtClean="0"/>
              <a:t>후</a:t>
            </a:r>
            <a:r>
              <a:rPr lang="en-US" altLang="ko-KR" dirty="0" smtClean="0"/>
              <a:t> </a:t>
            </a:r>
            <a:r>
              <a:rPr lang="ko-KR" altLang="en-US" dirty="0" smtClean="0"/>
              <a:t>수강생 계정 반영 필요</a:t>
            </a:r>
            <a:endParaRPr lang="en-US" altLang="ko-KR" dirty="0" smtClean="0"/>
          </a:p>
          <a:p>
            <a:pPr marL="342900" indent="-342900">
              <a:lnSpc>
                <a:spcPct val="200000"/>
              </a:lnSpc>
              <a:buAutoNum type="arabicParenR"/>
            </a:pPr>
            <a:r>
              <a:rPr lang="en-US" altLang="ko-KR" sz="1800" b="1" dirty="0" smtClean="0"/>
              <a:t>API </a:t>
            </a:r>
            <a:r>
              <a:rPr lang="ko-KR" altLang="en-US" sz="1800" b="1" dirty="0" smtClean="0"/>
              <a:t>활용</a:t>
            </a:r>
            <a:endParaRPr lang="en-US" altLang="ko-KR" sz="1800" b="1" dirty="0" smtClean="0"/>
          </a:p>
          <a:p>
            <a:pPr marL="800100" lvl="1" indent="-342900">
              <a:lnSpc>
                <a:spcPct val="200000"/>
              </a:lnSpc>
              <a:buAutoNum type="arabicParenR"/>
            </a:pPr>
            <a:r>
              <a:rPr lang="ko-KR" altLang="en-US" dirty="0" smtClean="0"/>
              <a:t>미 </a:t>
            </a:r>
            <a:r>
              <a:rPr lang="ko-KR" altLang="en-US" dirty="0" err="1" smtClean="0"/>
              <a:t>퇴실시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Kakao</a:t>
            </a:r>
            <a:r>
              <a:rPr lang="en-US" altLang="ko-KR" dirty="0" smtClean="0"/>
              <a:t> Talk Message </a:t>
            </a:r>
            <a:r>
              <a:rPr lang="ko-KR" altLang="en-US" dirty="0" smtClean="0"/>
              <a:t>발송</a:t>
            </a:r>
            <a:endParaRPr lang="en-US" altLang="ko-KR" dirty="0" smtClean="0"/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0680082"/>
              </p:ext>
            </p:extLst>
          </p:nvPr>
        </p:nvGraphicFramePr>
        <p:xfrm>
          <a:off x="7968208" y="1412948"/>
          <a:ext cx="2866393" cy="483912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8555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5573">
                  <a:extLst>
                    <a:ext uri="{9D8B030D-6E8A-4147-A177-3AD203B41FA5}">
                      <a16:colId xmlns:a16="http://schemas.microsoft.com/office/drawing/2014/main" val="2374911368"/>
                    </a:ext>
                  </a:extLst>
                </a:gridCol>
                <a:gridCol w="1155247">
                  <a:extLst>
                    <a:ext uri="{9D8B030D-6E8A-4147-A177-3AD203B41FA5}">
                      <a16:colId xmlns:a16="http://schemas.microsoft.com/office/drawing/2014/main" val="2162554668"/>
                    </a:ext>
                  </a:extLst>
                </a:gridCol>
              </a:tblGrid>
              <a:tr h="1935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PAGE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달성률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요구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ID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3122602"/>
                  </a:ext>
                </a:extLst>
              </a:tr>
              <a:tr h="193565">
                <a:tc rowSpan="4"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Dashboard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100%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AA001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3565">
                <a:tc vMerge="1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41624" marR="41624" marT="11508" marB="1150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AA002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967483757"/>
                  </a:ext>
                </a:extLst>
              </a:tr>
              <a:tr h="193565">
                <a:tc vMerge="1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41624" marR="41624" marT="11508" marB="1150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AA003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219203844"/>
                  </a:ext>
                </a:extLst>
              </a:tr>
              <a:tr h="193565">
                <a:tc vMerge="1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41624" marR="41624" marT="11508" marB="1150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AA004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851787182"/>
                  </a:ext>
                </a:extLst>
              </a:tr>
              <a:tr h="193565">
                <a:tc rowSpan="6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수강생 현황 페이지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71%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AAA01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961506144"/>
                  </a:ext>
                </a:extLst>
              </a:tr>
              <a:tr h="193565">
                <a:tc vMerge="1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41624" marR="41624" marT="11508" marB="1150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AB002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052985472"/>
                  </a:ext>
                </a:extLst>
              </a:tr>
              <a:tr h="193565">
                <a:tc vMerge="1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41624" marR="41624" marT="11508" marB="1150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AB003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780375110"/>
                  </a:ext>
                </a:extLst>
              </a:tr>
              <a:tr h="193565">
                <a:tc vMerge="1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41624" marR="41624" marT="11508" marB="1150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AB004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322891281"/>
                  </a:ext>
                </a:extLst>
              </a:tr>
              <a:tr h="193565">
                <a:tc vMerge="1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41624" marR="41624" marT="11508" marB="1150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AB005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799124109"/>
                  </a:ext>
                </a:extLst>
              </a:tr>
              <a:tr h="193565">
                <a:tc vMerge="1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41624" marR="41624" marT="11508" marB="1150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AB006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273070604"/>
                  </a:ext>
                </a:extLst>
              </a:tr>
              <a:tr h="193565">
                <a:tc rowSpan="8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마이페이지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rowSpan="8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100%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ABA01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715319476"/>
                  </a:ext>
                </a:extLst>
              </a:tr>
              <a:tr h="19356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ABA02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504489077"/>
                  </a:ext>
                </a:extLst>
              </a:tr>
              <a:tr h="19356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ABA03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202644921"/>
                  </a:ext>
                </a:extLst>
              </a:tr>
              <a:tr h="19356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ABA04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100714024"/>
                  </a:ext>
                </a:extLst>
              </a:tr>
              <a:tr h="19356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ABB01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945525056"/>
                  </a:ext>
                </a:extLst>
              </a:tr>
              <a:tr h="193565">
                <a:tc vMerge="1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41624" marR="41624" marT="11508" marB="1150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ABB02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111281122"/>
                  </a:ext>
                </a:extLst>
              </a:tr>
              <a:tr h="193565">
                <a:tc vMerge="1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41624" marR="41624" marT="11508" marB="1150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ABB03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455152475"/>
                  </a:ext>
                </a:extLst>
              </a:tr>
              <a:tr h="193565">
                <a:tc vMerge="1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41624" marR="41624" marT="11508" marB="1150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ABB04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303654843"/>
                  </a:ext>
                </a:extLst>
              </a:tr>
              <a:tr h="193565">
                <a:tc rowSpan="6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반별 </a:t>
                      </a:r>
                      <a:r>
                        <a:rPr lang="ko-KR" altLang="en-US" sz="11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좌석배치도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83%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AAA03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586094994"/>
                  </a:ext>
                </a:extLst>
              </a:tr>
              <a:tr h="193565">
                <a:tc vMerge="1">
                  <a:txBody>
                    <a:bodyPr/>
                    <a:lstStyle/>
                    <a:p>
                      <a:pPr algn="ctr" rtl="0" fontAlgn="ctr"/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ctr"/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AD002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105866550"/>
                  </a:ext>
                </a:extLst>
              </a:tr>
              <a:tr h="193565">
                <a:tc vMerge="1">
                  <a:txBody>
                    <a:bodyPr/>
                    <a:lstStyle/>
                    <a:p>
                      <a:pPr algn="ctr" rtl="0" fontAlgn="ctr"/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ctr"/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AD003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819483996"/>
                  </a:ext>
                </a:extLst>
              </a:tr>
              <a:tr h="193565">
                <a:tc vMerge="1">
                  <a:txBody>
                    <a:bodyPr/>
                    <a:lstStyle/>
                    <a:p>
                      <a:pPr algn="ctr" rtl="0" fontAlgn="ctr"/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ctr"/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AD004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986639690"/>
                  </a:ext>
                </a:extLst>
              </a:tr>
              <a:tr h="193565">
                <a:tc vMerge="1">
                  <a:txBody>
                    <a:bodyPr/>
                    <a:lstStyle/>
                    <a:p>
                      <a:pPr algn="ctr" rtl="0" fontAlgn="ctr"/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ctr"/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AD005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682558043"/>
                  </a:ext>
                </a:extLst>
              </a:tr>
              <a:tr h="193565">
                <a:tc vMerge="1">
                  <a:txBody>
                    <a:bodyPr/>
                    <a:lstStyle/>
                    <a:p>
                      <a:pPr algn="ctr" rtl="0" fontAlgn="ctr"/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ctr"/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AD006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2818097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9496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51384" y="692696"/>
            <a:ext cx="11089232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5591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062459" y="271682"/>
            <a:ext cx="6591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b="1" spc="-150" dirty="0" smtClean="0">
                <a:solidFill>
                  <a:schemeClr val="bg1"/>
                </a:solidFill>
              </a:rPr>
              <a:t>분석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19936" y="4790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88088" y="271682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 smtClean="0">
                <a:solidFill>
                  <a:schemeClr val="bg1"/>
                </a:solidFill>
              </a:rPr>
              <a:t>5</a:t>
            </a:r>
            <a:r>
              <a:rPr lang="ko-KR" altLang="en-US" sz="1200" dirty="0" smtClean="0">
                <a:solidFill>
                  <a:schemeClr val="bg1"/>
                </a:solidFill>
              </a:rPr>
              <a:t>조 김민서</a:t>
            </a:r>
            <a:r>
              <a:rPr lang="en-US" altLang="ko-KR" sz="1200" dirty="0" smtClean="0">
                <a:solidFill>
                  <a:schemeClr val="bg1"/>
                </a:solidFill>
              </a:rPr>
              <a:t>, </a:t>
            </a:r>
            <a:r>
              <a:rPr lang="ko-KR" altLang="en-US" sz="1200" dirty="0" smtClean="0">
                <a:solidFill>
                  <a:schemeClr val="bg1"/>
                </a:solidFill>
              </a:rPr>
              <a:t>김영주</a:t>
            </a:r>
            <a:r>
              <a:rPr lang="en-US" altLang="ko-KR" sz="1200" dirty="0" smtClean="0">
                <a:solidFill>
                  <a:schemeClr val="bg1"/>
                </a:solidFill>
              </a:rPr>
              <a:t>, </a:t>
            </a:r>
            <a:r>
              <a:rPr lang="ko-KR" altLang="en-US" sz="1200" dirty="0" smtClean="0">
                <a:solidFill>
                  <a:schemeClr val="bg1"/>
                </a:solidFill>
              </a:rPr>
              <a:t>유수진</a:t>
            </a:r>
            <a:r>
              <a:rPr lang="en-US" altLang="ko-KR" sz="1200" dirty="0" smtClean="0">
                <a:solidFill>
                  <a:schemeClr val="bg1"/>
                </a:solidFill>
              </a:rPr>
              <a:t>, </a:t>
            </a:r>
            <a:r>
              <a:rPr lang="ko-KR" altLang="en-US" sz="1200" dirty="0" err="1" smtClean="0">
                <a:solidFill>
                  <a:schemeClr val="bg1"/>
                </a:solidFill>
              </a:rPr>
              <a:t>한정탁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1603934" y="5030491"/>
            <a:ext cx="3555961" cy="841624"/>
            <a:chOff x="954510" y="3715951"/>
            <a:chExt cx="2979898" cy="841624"/>
          </a:xfrm>
        </p:grpSpPr>
        <p:sp>
          <p:nvSpPr>
            <p:cNvPr id="19" name="직사각형 18"/>
            <p:cNvSpPr/>
            <p:nvPr/>
          </p:nvSpPr>
          <p:spPr>
            <a:xfrm>
              <a:off x="1170534" y="3757379"/>
              <a:ext cx="2549202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base">
                <a:lnSpc>
                  <a:spcPct val="200000"/>
                </a:lnSpc>
              </a:pPr>
              <a:r>
                <a:rPr lang="ko-KR" altLang="en-US" sz="2000" b="1" spc="-150" dirty="0" smtClean="0">
                  <a:solidFill>
                    <a:schemeClr val="accent5">
                      <a:lumMod val="50000"/>
                    </a:schemeClr>
                  </a:solidFill>
                </a:rPr>
                <a:t>출결 현황 조회</a:t>
              </a:r>
              <a:endParaRPr lang="ko-KR" altLang="en-US" sz="1600" spc="-150" dirty="0"/>
            </a:p>
          </p:txBody>
        </p:sp>
        <p:sp>
          <p:nvSpPr>
            <p:cNvPr id="21" name="모서리가 둥근 직사각형 20"/>
            <p:cNvSpPr/>
            <p:nvPr/>
          </p:nvSpPr>
          <p:spPr>
            <a:xfrm>
              <a:off x="954510" y="3715951"/>
              <a:ext cx="2979898" cy="841624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983432" y="989113"/>
            <a:ext cx="10297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 smtClean="0">
                <a:solidFill>
                  <a:schemeClr val="tx2">
                    <a:lumMod val="75000"/>
                  </a:schemeClr>
                </a:solidFill>
                <a:latin typeface="+mj-ea"/>
              </a:rPr>
              <a:t>1-1. </a:t>
            </a:r>
            <a:r>
              <a:rPr lang="ko-KR" altLang="en-US" sz="2000" b="1" spc="-150" dirty="0" smtClean="0">
                <a:solidFill>
                  <a:schemeClr val="tx2">
                    <a:lumMod val="75000"/>
                  </a:schemeClr>
                </a:solidFill>
                <a:latin typeface="+mj-ea"/>
              </a:rPr>
              <a:t>주제</a:t>
            </a:r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983432" y="188640"/>
            <a:ext cx="2880320" cy="432048"/>
          </a:xfrm>
          <a:prstGeom prst="round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343472" y="248933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</a:rPr>
              <a:t>프로젝트 개요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83432" y="2996952"/>
            <a:ext cx="10153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 smtClean="0">
                <a:solidFill>
                  <a:schemeClr val="tx2">
                    <a:lumMod val="75000"/>
                  </a:schemeClr>
                </a:solidFill>
                <a:latin typeface="+mj-ea"/>
              </a:rPr>
              <a:t>1-2. </a:t>
            </a:r>
            <a:r>
              <a:rPr lang="ko-KR" altLang="en-US" sz="2000" b="1" spc="-150" dirty="0" smtClean="0">
                <a:solidFill>
                  <a:schemeClr val="tx2">
                    <a:lumMod val="75000"/>
                  </a:schemeClr>
                </a:solidFill>
                <a:latin typeface="+mj-ea"/>
              </a:rPr>
              <a:t>핵심기능</a:t>
            </a:r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2494248" y="1532827"/>
            <a:ext cx="7200800" cy="1015663"/>
            <a:chOff x="2495600" y="1196753"/>
            <a:chExt cx="7200800" cy="1015663"/>
          </a:xfrm>
        </p:grpSpPr>
        <p:sp>
          <p:nvSpPr>
            <p:cNvPr id="30" name="TextBox 29"/>
            <p:cNvSpPr txBox="1"/>
            <p:nvPr/>
          </p:nvSpPr>
          <p:spPr>
            <a:xfrm>
              <a:off x="2495600" y="1196753"/>
              <a:ext cx="72008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0" dirty="0" smtClean="0">
                  <a:solidFill>
                    <a:schemeClr val="bg1">
                      <a:lumMod val="75000"/>
                    </a:schemeClr>
                  </a:solidFill>
                  <a:latin typeface="HY헤드라인M" pitchFamily="18" charset="-127"/>
                  <a:ea typeface="HY헤드라인M" pitchFamily="18" charset="-127"/>
                </a:rPr>
                <a:t>“                 ”</a:t>
              </a:r>
              <a:endParaRPr lang="ko-KR" altLang="en-US" sz="6000" dirty="0">
                <a:solidFill>
                  <a:schemeClr val="bg1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935760" y="1283384"/>
              <a:ext cx="43204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200" b="1" spc="-150" dirty="0" smtClean="0">
                  <a:solidFill>
                    <a:srgbClr val="4BACC6"/>
                  </a:solidFill>
                  <a:latin typeface="+mj-lt"/>
                  <a:ea typeface="HY헤드라인M" pitchFamily="18" charset="-127"/>
                </a:rPr>
                <a:t>수강생 관리 웹 사이트</a:t>
              </a:r>
              <a:endParaRPr lang="ko-KR" altLang="en-US" sz="3200" b="1" spc="-150" dirty="0">
                <a:solidFill>
                  <a:srgbClr val="4BACC6"/>
                </a:solidFill>
                <a:latin typeface="+mj-lt"/>
                <a:ea typeface="HY헤드라인M" pitchFamily="18" charset="-127"/>
              </a:endParaRPr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1603935" y="3645024"/>
            <a:ext cx="3555961" cy="841624"/>
            <a:chOff x="954510" y="3715951"/>
            <a:chExt cx="2979898" cy="841624"/>
          </a:xfrm>
        </p:grpSpPr>
        <p:sp>
          <p:nvSpPr>
            <p:cNvPr id="33" name="직사각형 32"/>
            <p:cNvSpPr/>
            <p:nvPr/>
          </p:nvSpPr>
          <p:spPr>
            <a:xfrm>
              <a:off x="1170534" y="3757379"/>
              <a:ext cx="2549202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base">
                <a:lnSpc>
                  <a:spcPct val="200000"/>
                </a:lnSpc>
              </a:pPr>
              <a:r>
                <a:rPr lang="ko-KR" altLang="en-US" sz="2000" b="1" spc="-150" dirty="0" smtClean="0">
                  <a:solidFill>
                    <a:schemeClr val="accent5">
                      <a:lumMod val="50000"/>
                    </a:schemeClr>
                  </a:solidFill>
                </a:rPr>
                <a:t>신규</a:t>
              </a:r>
              <a:r>
                <a:rPr lang="en-US" altLang="ko-KR" sz="2000" b="1" spc="-150" dirty="0" smtClean="0">
                  <a:solidFill>
                    <a:schemeClr val="accent5">
                      <a:lumMod val="50000"/>
                    </a:schemeClr>
                  </a:solidFill>
                </a:rPr>
                <a:t>/</a:t>
              </a:r>
              <a:r>
                <a:rPr lang="ko-KR" altLang="en-US" sz="2000" b="1" spc="-150" dirty="0" smtClean="0">
                  <a:solidFill>
                    <a:schemeClr val="accent5">
                      <a:lumMod val="50000"/>
                    </a:schemeClr>
                  </a:solidFill>
                </a:rPr>
                <a:t>기존 수강생 관리</a:t>
              </a:r>
              <a:endParaRPr lang="ko-KR" altLang="en-US" sz="1600" spc="-150" dirty="0"/>
            </a:p>
          </p:txBody>
        </p:sp>
        <p:sp>
          <p:nvSpPr>
            <p:cNvPr id="34" name="모서리가 둥근 직사각형 33"/>
            <p:cNvSpPr/>
            <p:nvPr/>
          </p:nvSpPr>
          <p:spPr>
            <a:xfrm>
              <a:off x="954510" y="3715951"/>
              <a:ext cx="2979898" cy="841624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7018319" y="5013176"/>
            <a:ext cx="3542177" cy="841624"/>
            <a:chOff x="954510" y="3715951"/>
            <a:chExt cx="2979898" cy="841624"/>
          </a:xfrm>
        </p:grpSpPr>
        <p:sp>
          <p:nvSpPr>
            <p:cNvPr id="37" name="직사각형 36"/>
            <p:cNvSpPr/>
            <p:nvPr/>
          </p:nvSpPr>
          <p:spPr>
            <a:xfrm>
              <a:off x="1170533" y="3757379"/>
              <a:ext cx="2606073" cy="60991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base">
                <a:lnSpc>
                  <a:spcPct val="200000"/>
                </a:lnSpc>
              </a:pPr>
              <a:r>
                <a:rPr lang="ko-KR" altLang="en-US" sz="2000" b="1" spc="-150" dirty="0" smtClean="0">
                  <a:solidFill>
                    <a:schemeClr val="accent5">
                      <a:lumMod val="50000"/>
                    </a:schemeClr>
                  </a:solidFill>
                </a:rPr>
                <a:t>공지사항</a:t>
              </a:r>
              <a:r>
                <a:rPr lang="en-US" altLang="ko-KR" sz="2000" b="1" spc="-150" dirty="0" smtClean="0">
                  <a:solidFill>
                    <a:schemeClr val="accent5">
                      <a:lumMod val="50000"/>
                    </a:schemeClr>
                  </a:solidFill>
                </a:rPr>
                <a:t>/</a:t>
              </a:r>
              <a:r>
                <a:rPr lang="ko-KR" altLang="en-US" sz="2000" b="1" spc="-150" dirty="0" smtClean="0">
                  <a:solidFill>
                    <a:schemeClr val="accent5">
                      <a:lumMod val="50000"/>
                    </a:schemeClr>
                  </a:solidFill>
                </a:rPr>
                <a:t>자유게시판</a:t>
              </a:r>
              <a:endParaRPr lang="ko-KR" altLang="en-US" sz="1600" spc="-150" dirty="0"/>
            </a:p>
          </p:txBody>
        </p:sp>
        <p:sp>
          <p:nvSpPr>
            <p:cNvPr id="38" name="모서리가 둥근 직사각형 37"/>
            <p:cNvSpPr/>
            <p:nvPr/>
          </p:nvSpPr>
          <p:spPr>
            <a:xfrm>
              <a:off x="954510" y="3715951"/>
              <a:ext cx="2979898" cy="841624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7004471" y="3665663"/>
            <a:ext cx="3555962" cy="1339128"/>
            <a:chOff x="954510" y="3715951"/>
            <a:chExt cx="2979898" cy="1339128"/>
          </a:xfrm>
        </p:grpSpPr>
        <p:sp>
          <p:nvSpPr>
            <p:cNvPr id="40" name="직사각형 39"/>
            <p:cNvSpPr/>
            <p:nvPr/>
          </p:nvSpPr>
          <p:spPr>
            <a:xfrm>
              <a:off x="1170533" y="3731640"/>
              <a:ext cx="2606073" cy="13234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base">
                <a:lnSpc>
                  <a:spcPct val="200000"/>
                </a:lnSpc>
              </a:pPr>
              <a:r>
                <a:rPr lang="ko-KR" altLang="en-US" sz="2000" b="1" spc="-150" dirty="0" smtClean="0">
                  <a:solidFill>
                    <a:schemeClr val="accent5">
                      <a:lumMod val="50000"/>
                    </a:schemeClr>
                  </a:solidFill>
                </a:rPr>
                <a:t>수강생 통계자료 시각화</a:t>
              </a:r>
              <a:endParaRPr lang="ko-KR" altLang="en-US" sz="1600" spc="-150" dirty="0"/>
            </a:p>
          </p:txBody>
        </p:sp>
        <p:sp>
          <p:nvSpPr>
            <p:cNvPr id="41" name="모서리가 둥근 직사각형 40"/>
            <p:cNvSpPr/>
            <p:nvPr/>
          </p:nvSpPr>
          <p:spPr>
            <a:xfrm>
              <a:off x="954510" y="3715951"/>
              <a:ext cx="2979898" cy="841624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2" name="직사각형 41"/>
          <p:cNvSpPr/>
          <p:nvPr/>
        </p:nvSpPr>
        <p:spPr>
          <a:xfrm>
            <a:off x="4858047" y="4314543"/>
            <a:ext cx="2448272" cy="8814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교육기관 관리자</a:t>
            </a:r>
            <a:endParaRPr lang="ko-KR" altLang="en-US" b="1" dirty="0"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92108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775520" y="3068960"/>
            <a:ext cx="8640960" cy="3528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http://19tak.pythonanywhere.com/</a:t>
            </a:r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151784" y="1052736"/>
            <a:ext cx="3858956" cy="38589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888088" y="271682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 smtClean="0">
                <a:solidFill>
                  <a:schemeClr val="bg1"/>
                </a:solidFill>
              </a:rPr>
              <a:t>5</a:t>
            </a:r>
            <a:r>
              <a:rPr lang="ko-KR" altLang="en-US" sz="1200" dirty="0" smtClean="0">
                <a:solidFill>
                  <a:schemeClr val="bg1"/>
                </a:solidFill>
              </a:rPr>
              <a:t>조 김민서</a:t>
            </a:r>
            <a:r>
              <a:rPr lang="en-US" altLang="ko-KR" sz="1200" dirty="0" smtClean="0">
                <a:solidFill>
                  <a:schemeClr val="bg1"/>
                </a:solidFill>
              </a:rPr>
              <a:t>, </a:t>
            </a:r>
            <a:r>
              <a:rPr lang="ko-KR" altLang="en-US" sz="1200" dirty="0" smtClean="0">
                <a:solidFill>
                  <a:schemeClr val="bg1"/>
                </a:solidFill>
              </a:rPr>
              <a:t>김영주</a:t>
            </a:r>
            <a:r>
              <a:rPr lang="en-US" altLang="ko-KR" sz="1200" dirty="0" smtClean="0">
                <a:solidFill>
                  <a:schemeClr val="bg1"/>
                </a:solidFill>
              </a:rPr>
              <a:t>, </a:t>
            </a:r>
            <a:r>
              <a:rPr lang="ko-KR" altLang="en-US" sz="1200" dirty="0" smtClean="0">
                <a:solidFill>
                  <a:schemeClr val="bg1"/>
                </a:solidFill>
              </a:rPr>
              <a:t>유수진</a:t>
            </a:r>
            <a:r>
              <a:rPr lang="en-US" altLang="ko-KR" sz="1200" dirty="0" smtClean="0">
                <a:solidFill>
                  <a:schemeClr val="bg1"/>
                </a:solidFill>
              </a:rPr>
              <a:t>, </a:t>
            </a:r>
            <a:r>
              <a:rPr lang="ko-KR" altLang="en-US" sz="1200" dirty="0" err="1" smtClean="0">
                <a:solidFill>
                  <a:schemeClr val="bg1"/>
                </a:solidFill>
              </a:rPr>
              <a:t>한정탁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23792" y="2564904"/>
            <a:ext cx="38164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</a:rPr>
              <a:t>THANK</a:t>
            </a:r>
          </a:p>
          <a:p>
            <a:pPr algn="ctr"/>
            <a:r>
              <a:rPr lang="en-US" altLang="ko-KR" sz="5400" b="1" dirty="0">
                <a:solidFill>
                  <a:schemeClr val="bg1"/>
                </a:solidFill>
              </a:rPr>
              <a:t>YOU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27848" y="5178678"/>
            <a:ext cx="2736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600" b="1" dirty="0" smtClean="0">
                <a:solidFill>
                  <a:schemeClr val="tx2">
                    <a:lumMod val="50000"/>
                  </a:schemeClr>
                </a:solidFill>
              </a:rPr>
              <a:t>5</a:t>
            </a:r>
            <a:r>
              <a:rPr lang="ko-KR" altLang="en-US" sz="1600" b="1" dirty="0" smtClean="0">
                <a:solidFill>
                  <a:schemeClr val="tx2">
                    <a:lumMod val="50000"/>
                  </a:schemeClr>
                </a:solidFill>
              </a:rPr>
              <a:t>조 </a:t>
            </a:r>
            <a:r>
              <a:rPr lang="en-US" altLang="ko-KR" sz="1600" b="1" dirty="0" smtClean="0">
                <a:solidFill>
                  <a:schemeClr val="tx2">
                    <a:lumMod val="50000"/>
                  </a:schemeClr>
                </a:solidFill>
              </a:rPr>
              <a:t>WE ARE HERE</a:t>
            </a:r>
            <a:endParaRPr lang="ko-KR" altLang="en-US" sz="16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192562" y="5651956"/>
            <a:ext cx="38068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http://19tak.pythonanywhere.com/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51384" y="692696"/>
            <a:ext cx="11089232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5591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062459" y="271682"/>
            <a:ext cx="6591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b="1" spc="-150" dirty="0" smtClean="0">
                <a:solidFill>
                  <a:schemeClr val="bg1"/>
                </a:solidFill>
              </a:rPr>
              <a:t>분석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19936" y="4790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88088" y="271682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 smtClean="0">
                <a:solidFill>
                  <a:schemeClr val="bg1"/>
                </a:solidFill>
              </a:rPr>
              <a:t>5</a:t>
            </a:r>
            <a:r>
              <a:rPr lang="ko-KR" altLang="en-US" sz="1200" dirty="0" smtClean="0">
                <a:solidFill>
                  <a:schemeClr val="bg1"/>
                </a:solidFill>
              </a:rPr>
              <a:t>조 김민서</a:t>
            </a:r>
            <a:r>
              <a:rPr lang="en-US" altLang="ko-KR" sz="1200" dirty="0" smtClean="0">
                <a:solidFill>
                  <a:schemeClr val="bg1"/>
                </a:solidFill>
              </a:rPr>
              <a:t>, </a:t>
            </a:r>
            <a:r>
              <a:rPr lang="ko-KR" altLang="en-US" sz="1200" dirty="0" smtClean="0">
                <a:solidFill>
                  <a:schemeClr val="bg1"/>
                </a:solidFill>
              </a:rPr>
              <a:t>김영주</a:t>
            </a:r>
            <a:r>
              <a:rPr lang="en-US" altLang="ko-KR" sz="1200" dirty="0" smtClean="0">
                <a:solidFill>
                  <a:schemeClr val="bg1"/>
                </a:solidFill>
              </a:rPr>
              <a:t>, </a:t>
            </a:r>
            <a:r>
              <a:rPr lang="ko-KR" altLang="en-US" sz="1200" dirty="0" smtClean="0">
                <a:solidFill>
                  <a:schemeClr val="bg1"/>
                </a:solidFill>
              </a:rPr>
              <a:t>유수진</a:t>
            </a:r>
            <a:r>
              <a:rPr lang="en-US" altLang="ko-KR" sz="1200" dirty="0" smtClean="0">
                <a:solidFill>
                  <a:schemeClr val="bg1"/>
                </a:solidFill>
              </a:rPr>
              <a:t>, </a:t>
            </a:r>
            <a:r>
              <a:rPr lang="ko-KR" altLang="en-US" sz="1200" dirty="0" err="1" smtClean="0">
                <a:solidFill>
                  <a:schemeClr val="bg1"/>
                </a:solidFill>
              </a:rPr>
              <a:t>한정탁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983432" y="188640"/>
            <a:ext cx="2880320" cy="432048"/>
          </a:xfrm>
          <a:prstGeom prst="round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343472" y="248933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</a:rPr>
              <a:t>프로젝트 개요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83432" y="1052736"/>
            <a:ext cx="10297144" cy="2890278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spc="-150" dirty="0" smtClean="0">
                <a:solidFill>
                  <a:schemeClr val="tx2">
                    <a:lumMod val="75000"/>
                  </a:schemeClr>
                </a:solidFill>
                <a:latin typeface="+mj-ea"/>
              </a:rPr>
              <a:t>1-3. SW </a:t>
            </a:r>
            <a:r>
              <a:rPr lang="ko-KR" altLang="en-US" sz="2000" b="1" spc="-150" dirty="0" smtClean="0">
                <a:solidFill>
                  <a:schemeClr val="tx2">
                    <a:lumMod val="75000"/>
                  </a:schemeClr>
                </a:solidFill>
                <a:latin typeface="+mj-ea"/>
              </a:rPr>
              <a:t>개발</a:t>
            </a:r>
            <a:r>
              <a:rPr lang="en-US" altLang="ko-KR" sz="2000" b="1" spc="-150" dirty="0" smtClean="0">
                <a:solidFill>
                  <a:schemeClr val="tx2">
                    <a:lumMod val="75000"/>
                  </a:schemeClr>
                </a:solidFill>
                <a:latin typeface="+mj-ea"/>
              </a:rPr>
              <a:t> </a:t>
            </a:r>
            <a:r>
              <a:rPr lang="ko-KR" altLang="en-US" sz="2000" b="1" spc="-150" dirty="0" smtClean="0">
                <a:solidFill>
                  <a:schemeClr val="tx2">
                    <a:lumMod val="75000"/>
                  </a:schemeClr>
                </a:solidFill>
                <a:latin typeface="+mj-ea"/>
              </a:rPr>
              <a:t>방법론</a:t>
            </a:r>
            <a:r>
              <a:rPr lang="en-US" altLang="ko-KR" sz="2000" b="1" spc="-150" dirty="0" smtClean="0">
                <a:solidFill>
                  <a:schemeClr val="tx2">
                    <a:lumMod val="75000"/>
                  </a:schemeClr>
                </a:solidFill>
                <a:latin typeface="+mj-ea"/>
              </a:rPr>
              <a:t>: </a:t>
            </a:r>
            <a:r>
              <a:rPr lang="en-US" altLang="ko-KR" sz="2000" b="1" spc="-150" dirty="0" err="1" smtClean="0">
                <a:solidFill>
                  <a:schemeClr val="tx2">
                    <a:lumMod val="75000"/>
                  </a:schemeClr>
                </a:solidFill>
                <a:latin typeface="+mj-ea"/>
              </a:rPr>
              <a:t>Warterfall</a:t>
            </a:r>
            <a:endParaRPr lang="en-US" altLang="ko-KR" sz="2000" b="1" spc="-150" dirty="0" smtClean="0"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pPr>
              <a:lnSpc>
                <a:spcPct val="150000"/>
              </a:lnSpc>
            </a:pPr>
            <a:endParaRPr lang="en-US" altLang="ko-KR" sz="1200" b="1" spc="-150" dirty="0" smtClean="0"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b="1" spc="-150" dirty="0"/>
              <a:t> </a:t>
            </a:r>
            <a:r>
              <a:rPr lang="en-US" altLang="ko-KR" b="1" spc="-150" dirty="0" smtClean="0"/>
              <a:t>     1) </a:t>
            </a:r>
            <a:r>
              <a:rPr lang="ko-KR" altLang="en-US" b="1" spc="-150" dirty="0" smtClean="0"/>
              <a:t>진행 기간</a:t>
            </a:r>
            <a:endParaRPr lang="en-US" altLang="ko-KR" b="1" spc="-150" dirty="0" smtClean="0"/>
          </a:p>
          <a:p>
            <a:pPr>
              <a:lnSpc>
                <a:spcPct val="150000"/>
              </a:lnSpc>
            </a:pPr>
            <a:r>
              <a:rPr lang="en-US" altLang="ko-KR" b="1" spc="-150" dirty="0"/>
              <a:t>	</a:t>
            </a:r>
            <a:r>
              <a:rPr lang="en-US" altLang="ko-KR" spc="-150" dirty="0" smtClean="0"/>
              <a:t>2021-06-15 ~ 2021-07-07</a:t>
            </a:r>
            <a:endParaRPr lang="en-US" altLang="ko-KR" b="1" spc="-150" dirty="0" smtClean="0"/>
          </a:p>
          <a:p>
            <a:pPr>
              <a:lnSpc>
                <a:spcPct val="150000"/>
              </a:lnSpc>
            </a:pPr>
            <a:r>
              <a:rPr lang="en-US" altLang="ko-KR" b="1" spc="-150" dirty="0"/>
              <a:t> </a:t>
            </a:r>
            <a:r>
              <a:rPr lang="en-US" altLang="ko-KR" b="1" spc="-150" dirty="0" smtClean="0"/>
              <a:t>     2) </a:t>
            </a:r>
            <a:r>
              <a:rPr lang="ko-KR" altLang="en-US" b="1" spc="-150" dirty="0" smtClean="0"/>
              <a:t>참여 인원</a:t>
            </a:r>
            <a:endParaRPr lang="en-US" altLang="ko-KR" b="1" spc="-150" dirty="0"/>
          </a:p>
          <a:p>
            <a:pPr>
              <a:lnSpc>
                <a:spcPct val="150000"/>
              </a:lnSpc>
            </a:pPr>
            <a:r>
              <a:rPr lang="en-US" altLang="ko-KR" b="1" spc="-150" dirty="0" smtClean="0"/>
              <a:t>	</a:t>
            </a:r>
            <a:r>
              <a:rPr lang="en-US" altLang="ko-KR" spc="-150" dirty="0" smtClean="0"/>
              <a:t>4</a:t>
            </a:r>
            <a:r>
              <a:rPr lang="ko-KR" altLang="en-US" spc="-150" dirty="0" smtClean="0"/>
              <a:t>명</a:t>
            </a:r>
            <a:endParaRPr lang="en-US" altLang="ko-KR" spc="-150" dirty="0"/>
          </a:p>
          <a:p>
            <a:pPr>
              <a:lnSpc>
                <a:spcPct val="150000"/>
              </a:lnSpc>
            </a:pPr>
            <a:r>
              <a:rPr lang="en-US" altLang="ko-KR" b="1" spc="-150" dirty="0" smtClean="0"/>
              <a:t>      </a:t>
            </a:r>
          </a:p>
          <a:p>
            <a:pPr>
              <a:lnSpc>
                <a:spcPct val="150000"/>
              </a:lnSpc>
            </a:pPr>
            <a:endParaRPr lang="en-US" altLang="ko-KR" sz="1200" b="1" spc="-150" dirty="0" smtClean="0"/>
          </a:p>
          <a:p>
            <a:pPr>
              <a:lnSpc>
                <a:spcPct val="150000"/>
              </a:lnSpc>
            </a:pPr>
            <a:endParaRPr lang="en-US" altLang="ko-KR" sz="1200" b="1" spc="-150" dirty="0" smtClean="0"/>
          </a:p>
          <a:p>
            <a:pPr>
              <a:lnSpc>
                <a:spcPct val="150000"/>
              </a:lnSpc>
            </a:pPr>
            <a:r>
              <a:rPr lang="en-US" altLang="ko-KR" b="1" spc="-150" dirty="0" smtClean="0"/>
              <a:t>3) </a:t>
            </a:r>
            <a:r>
              <a:rPr lang="ko-KR" altLang="en-US" b="1" spc="-150" dirty="0" smtClean="0"/>
              <a:t>업무 분담</a:t>
            </a:r>
            <a:endParaRPr lang="en-US" altLang="ko-KR" b="1" spc="-150" dirty="0" smtClean="0"/>
          </a:p>
          <a:p>
            <a:pPr>
              <a:lnSpc>
                <a:spcPct val="150000"/>
              </a:lnSpc>
            </a:pPr>
            <a:r>
              <a:rPr lang="en-US" altLang="ko-KR" spc="-150" dirty="0" smtClean="0"/>
              <a:t>- </a:t>
            </a:r>
            <a:r>
              <a:rPr lang="ko-KR" altLang="en-US" spc="-150" dirty="0" smtClean="0"/>
              <a:t>김민서</a:t>
            </a:r>
            <a:r>
              <a:rPr lang="en-US" altLang="ko-KR" spc="-150" dirty="0" smtClean="0"/>
              <a:t>: Website </a:t>
            </a:r>
            <a:r>
              <a:rPr lang="ko-KR" altLang="en-US" spc="-150" dirty="0" smtClean="0"/>
              <a:t>구조 설계</a:t>
            </a:r>
            <a:r>
              <a:rPr lang="en-US" altLang="ko-KR" spc="-150" dirty="0" smtClean="0"/>
              <a:t>, </a:t>
            </a:r>
            <a:r>
              <a:rPr lang="ko-KR" altLang="en-US" spc="-150" dirty="0" smtClean="0"/>
              <a:t>요구사항 정의</a:t>
            </a:r>
            <a:r>
              <a:rPr lang="en-US" altLang="ko-KR" spc="-150" dirty="0" smtClean="0"/>
              <a:t>, Dashboard</a:t>
            </a:r>
          </a:p>
          <a:p>
            <a:pPr>
              <a:lnSpc>
                <a:spcPct val="150000"/>
              </a:lnSpc>
            </a:pPr>
            <a:r>
              <a:rPr lang="en-US" altLang="ko-KR" spc="-150" dirty="0" smtClean="0"/>
              <a:t>- </a:t>
            </a:r>
            <a:r>
              <a:rPr lang="ko-KR" altLang="en-US" spc="-150" dirty="0" smtClean="0"/>
              <a:t>김영주</a:t>
            </a:r>
            <a:r>
              <a:rPr lang="en-US" altLang="ko-KR" spc="-150" dirty="0" smtClean="0"/>
              <a:t>: </a:t>
            </a:r>
            <a:r>
              <a:rPr lang="en-US" altLang="ko-KR" spc="-150" dirty="0" smtClean="0"/>
              <a:t>Sign-up/Sign-in, </a:t>
            </a:r>
            <a:r>
              <a:rPr lang="en-US" altLang="ko-KR" spc="-150" dirty="0" err="1" smtClean="0"/>
              <a:t>MyPage</a:t>
            </a:r>
            <a:endParaRPr lang="en-US" altLang="ko-KR" spc="-150" dirty="0" smtClean="0"/>
          </a:p>
          <a:p>
            <a:pPr>
              <a:lnSpc>
                <a:spcPct val="150000"/>
              </a:lnSpc>
            </a:pPr>
            <a:r>
              <a:rPr lang="en-US" altLang="ko-KR" spc="-150" dirty="0" smtClean="0"/>
              <a:t>- </a:t>
            </a:r>
            <a:r>
              <a:rPr lang="ko-KR" altLang="en-US" spc="-150" dirty="0" smtClean="0"/>
              <a:t>유수진</a:t>
            </a:r>
            <a:r>
              <a:rPr lang="en-US" altLang="ko-KR" spc="-150" dirty="0" smtClean="0"/>
              <a:t>: </a:t>
            </a:r>
            <a:r>
              <a:rPr lang="ko-KR" altLang="en-US" spc="-150" dirty="0" smtClean="0"/>
              <a:t>출결 현황</a:t>
            </a:r>
            <a:endParaRPr lang="en-US" altLang="ko-KR" spc="-150" dirty="0" smtClean="0"/>
          </a:p>
          <a:p>
            <a:pPr>
              <a:lnSpc>
                <a:spcPct val="150000"/>
              </a:lnSpc>
            </a:pPr>
            <a:r>
              <a:rPr lang="en-US" altLang="ko-KR" spc="-150" dirty="0" smtClean="0"/>
              <a:t>- </a:t>
            </a:r>
            <a:r>
              <a:rPr lang="ko-KR" altLang="en-US" spc="-150" dirty="0" err="1" smtClean="0"/>
              <a:t>한정탁</a:t>
            </a:r>
            <a:r>
              <a:rPr lang="en-US" altLang="ko-KR" spc="-150" dirty="0" smtClean="0"/>
              <a:t>: </a:t>
            </a:r>
            <a:r>
              <a:rPr lang="ko-KR" altLang="en-US" spc="-150" dirty="0" smtClean="0"/>
              <a:t>게시판</a:t>
            </a:r>
            <a:r>
              <a:rPr lang="en-US" altLang="ko-KR" spc="-150" dirty="0" smtClean="0"/>
              <a:t>, </a:t>
            </a:r>
            <a:r>
              <a:rPr lang="ko-KR" altLang="en-US" spc="-150" dirty="0" smtClean="0"/>
              <a:t>자리 배치도</a:t>
            </a:r>
            <a:r>
              <a:rPr lang="en-US" altLang="ko-KR" spc="-150" dirty="0" smtClean="0"/>
              <a:t>, BRAND </a:t>
            </a:r>
            <a:r>
              <a:rPr lang="ko-KR" altLang="en-US" spc="-150" dirty="0" smtClean="0"/>
              <a:t>소개</a:t>
            </a:r>
            <a:endParaRPr lang="ko-KR" altLang="en-US" spc="-150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4959493"/>
              </p:ext>
            </p:extLst>
          </p:nvPr>
        </p:nvGraphicFramePr>
        <p:xfrm>
          <a:off x="2749420" y="4044266"/>
          <a:ext cx="6546722" cy="2280701"/>
        </p:xfrm>
        <a:graphic>
          <a:graphicData uri="http://schemas.openxmlformats.org/drawingml/2006/table">
            <a:tbl>
              <a:tblPr/>
              <a:tblGrid>
                <a:gridCol w="1179227">
                  <a:extLst>
                    <a:ext uri="{9D8B030D-6E8A-4147-A177-3AD203B41FA5}">
                      <a16:colId xmlns:a16="http://schemas.microsoft.com/office/drawing/2014/main" val="2178537916"/>
                    </a:ext>
                  </a:extLst>
                </a:gridCol>
                <a:gridCol w="357833">
                  <a:extLst>
                    <a:ext uri="{9D8B030D-6E8A-4147-A177-3AD203B41FA5}">
                      <a16:colId xmlns:a16="http://schemas.microsoft.com/office/drawing/2014/main" val="2613096982"/>
                    </a:ext>
                  </a:extLst>
                </a:gridCol>
                <a:gridCol w="357833">
                  <a:extLst>
                    <a:ext uri="{9D8B030D-6E8A-4147-A177-3AD203B41FA5}">
                      <a16:colId xmlns:a16="http://schemas.microsoft.com/office/drawing/2014/main" val="3486084105"/>
                    </a:ext>
                  </a:extLst>
                </a:gridCol>
                <a:gridCol w="357833">
                  <a:extLst>
                    <a:ext uri="{9D8B030D-6E8A-4147-A177-3AD203B41FA5}">
                      <a16:colId xmlns:a16="http://schemas.microsoft.com/office/drawing/2014/main" val="2421491311"/>
                    </a:ext>
                  </a:extLst>
                </a:gridCol>
                <a:gridCol w="357833">
                  <a:extLst>
                    <a:ext uri="{9D8B030D-6E8A-4147-A177-3AD203B41FA5}">
                      <a16:colId xmlns:a16="http://schemas.microsoft.com/office/drawing/2014/main" val="1157656298"/>
                    </a:ext>
                  </a:extLst>
                </a:gridCol>
                <a:gridCol w="357833">
                  <a:extLst>
                    <a:ext uri="{9D8B030D-6E8A-4147-A177-3AD203B41FA5}">
                      <a16:colId xmlns:a16="http://schemas.microsoft.com/office/drawing/2014/main" val="3088806192"/>
                    </a:ext>
                  </a:extLst>
                </a:gridCol>
                <a:gridCol w="357833">
                  <a:extLst>
                    <a:ext uri="{9D8B030D-6E8A-4147-A177-3AD203B41FA5}">
                      <a16:colId xmlns:a16="http://schemas.microsoft.com/office/drawing/2014/main" val="406113582"/>
                    </a:ext>
                  </a:extLst>
                </a:gridCol>
                <a:gridCol w="357833">
                  <a:extLst>
                    <a:ext uri="{9D8B030D-6E8A-4147-A177-3AD203B41FA5}">
                      <a16:colId xmlns:a16="http://schemas.microsoft.com/office/drawing/2014/main" val="3240022692"/>
                    </a:ext>
                  </a:extLst>
                </a:gridCol>
                <a:gridCol w="357833">
                  <a:extLst>
                    <a:ext uri="{9D8B030D-6E8A-4147-A177-3AD203B41FA5}">
                      <a16:colId xmlns:a16="http://schemas.microsoft.com/office/drawing/2014/main" val="2387738485"/>
                    </a:ext>
                  </a:extLst>
                </a:gridCol>
                <a:gridCol w="357833">
                  <a:extLst>
                    <a:ext uri="{9D8B030D-6E8A-4147-A177-3AD203B41FA5}">
                      <a16:colId xmlns:a16="http://schemas.microsoft.com/office/drawing/2014/main" val="4076815833"/>
                    </a:ext>
                  </a:extLst>
                </a:gridCol>
                <a:gridCol w="357833">
                  <a:extLst>
                    <a:ext uri="{9D8B030D-6E8A-4147-A177-3AD203B41FA5}">
                      <a16:colId xmlns:a16="http://schemas.microsoft.com/office/drawing/2014/main" val="1816985448"/>
                    </a:ext>
                  </a:extLst>
                </a:gridCol>
                <a:gridCol w="357833">
                  <a:extLst>
                    <a:ext uri="{9D8B030D-6E8A-4147-A177-3AD203B41FA5}">
                      <a16:colId xmlns:a16="http://schemas.microsoft.com/office/drawing/2014/main" val="520878159"/>
                    </a:ext>
                  </a:extLst>
                </a:gridCol>
                <a:gridCol w="357833">
                  <a:extLst>
                    <a:ext uri="{9D8B030D-6E8A-4147-A177-3AD203B41FA5}">
                      <a16:colId xmlns:a16="http://schemas.microsoft.com/office/drawing/2014/main" val="3778607076"/>
                    </a:ext>
                  </a:extLst>
                </a:gridCol>
                <a:gridCol w="357833">
                  <a:extLst>
                    <a:ext uri="{9D8B030D-6E8A-4147-A177-3AD203B41FA5}">
                      <a16:colId xmlns:a16="http://schemas.microsoft.com/office/drawing/2014/main" val="2829073494"/>
                    </a:ext>
                  </a:extLst>
                </a:gridCol>
                <a:gridCol w="357833">
                  <a:extLst>
                    <a:ext uri="{9D8B030D-6E8A-4147-A177-3AD203B41FA5}">
                      <a16:colId xmlns:a16="http://schemas.microsoft.com/office/drawing/2014/main" val="3780887942"/>
                    </a:ext>
                  </a:extLst>
                </a:gridCol>
                <a:gridCol w="357833">
                  <a:extLst>
                    <a:ext uri="{9D8B030D-6E8A-4147-A177-3AD203B41FA5}">
                      <a16:colId xmlns:a16="http://schemas.microsoft.com/office/drawing/2014/main" val="2135463554"/>
                    </a:ext>
                  </a:extLst>
                </a:gridCol>
              </a:tblGrid>
              <a:tr h="29134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-50">
                          <a:solidFill>
                            <a:srgbClr val="000000"/>
                          </a:solidFill>
                          <a:effectLst/>
                          <a:ea typeface="함초롬돋움" panose="020B0604000101010101" pitchFamily="50" charset="-127"/>
                        </a:rPr>
                        <a:t>세 부 항 목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dbl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-5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</a:rPr>
                        <a:t>6/15</a:t>
                      </a:r>
                      <a:endParaRPr lang="en-US" sz="10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25146" cap="flat" cmpd="dbl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-5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</a:rPr>
                        <a:t>···</a:t>
                      </a:r>
                      <a:endParaRPr lang="en-US" sz="10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-5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</a:rPr>
                        <a:t>6/18</a:t>
                      </a:r>
                      <a:endParaRPr lang="en-US" sz="10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-5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</a:rPr>
                        <a:t>···</a:t>
                      </a:r>
                      <a:endParaRPr lang="en-US" sz="10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-5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</a:rPr>
                        <a:t>···</a:t>
                      </a:r>
                      <a:endParaRPr lang="en-US" sz="10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-5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</a:rPr>
                        <a:t>6/23</a:t>
                      </a:r>
                      <a:endParaRPr lang="en-US" sz="10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-5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</a:rPr>
                        <a:t>···</a:t>
                      </a:r>
                      <a:endParaRPr lang="en-US" sz="10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-5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</a:rPr>
                        <a:t>···</a:t>
                      </a:r>
                      <a:endParaRPr lang="en-US" sz="10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-5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</a:rPr>
                        <a:t>6/28</a:t>
                      </a:r>
                      <a:endParaRPr lang="en-US" sz="10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-5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</a:rPr>
                        <a:t>···</a:t>
                      </a:r>
                      <a:endParaRPr lang="en-US" sz="10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-5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</a:rPr>
                        <a:t>···</a:t>
                      </a:r>
                      <a:endParaRPr lang="en-US" sz="10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-5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</a:rPr>
                        <a:t>7/3</a:t>
                      </a:r>
                      <a:endParaRPr lang="en-US" sz="10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-5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</a:rPr>
                        <a:t>···</a:t>
                      </a:r>
                      <a:endParaRPr lang="en-US" sz="10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-5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</a:rPr>
                        <a:t>···</a:t>
                      </a:r>
                      <a:endParaRPr lang="en-US" sz="10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-50" dirty="0" smtClean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</a:rPr>
                        <a:t>7/7</a:t>
                      </a:r>
                      <a:endParaRPr lang="en-US" sz="10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4193477"/>
                  </a:ext>
                </a:extLst>
              </a:tr>
              <a:tr h="284194">
                <a:tc>
                  <a:txBody>
                    <a:bodyPr/>
                    <a:lstStyle/>
                    <a:p>
                      <a:pPr marL="25400" marR="2540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 smtClean="0">
                          <a:solidFill>
                            <a:srgbClr val="000000"/>
                          </a:solidFill>
                          <a:effectLst/>
                          <a:ea typeface="함초롬돋움" panose="020B0604000101010101" pitchFamily="50" charset="-127"/>
                        </a:rPr>
                        <a:t>Brainstorming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dbl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25146" cap="flat" cmpd="dbl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4259021"/>
                  </a:ext>
                </a:extLst>
              </a:tr>
              <a:tr h="284194">
                <a:tc>
                  <a:txBody>
                    <a:bodyPr/>
                    <a:lstStyle/>
                    <a:p>
                      <a:pPr marL="25400" marR="2540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함초롬돋움" panose="020B0604000101010101" pitchFamily="50" charset="-127"/>
                        </a:rPr>
                        <a:t>요구사항 정의서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dbl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25146" cap="flat" cmpd="dbl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946005"/>
                  </a:ext>
                </a:extLst>
              </a:tr>
              <a:tr h="284194">
                <a:tc>
                  <a:txBody>
                    <a:bodyPr/>
                    <a:lstStyle/>
                    <a:p>
                      <a:pPr marL="25400" marR="2540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</a:rPr>
                        <a:t>Architecture</a:t>
                      </a:r>
                      <a:endParaRPr lang="en-US" sz="10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dbl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B4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25146" cap="flat" cmpd="dbl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0B4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0B4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5422392"/>
                  </a:ext>
                </a:extLst>
              </a:tr>
              <a:tr h="284194">
                <a:tc>
                  <a:txBody>
                    <a:bodyPr/>
                    <a:lstStyle/>
                    <a:p>
                      <a:pPr marL="25400" marR="2540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</a:rPr>
                        <a:t>Website 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함초롬돋움" panose="020B0604000101010101" pitchFamily="50" charset="-127"/>
                        </a:rPr>
                        <a:t>구조도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dbl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B4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25146" cap="flat" cmpd="dbl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0B4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0B4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5908119"/>
                  </a:ext>
                </a:extLst>
              </a:tr>
              <a:tr h="284194">
                <a:tc>
                  <a:txBody>
                    <a:bodyPr/>
                    <a:lstStyle/>
                    <a:p>
                      <a:pPr marL="25400" marR="2540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</a:rPr>
                        <a:t>Page </a:t>
                      </a: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ea typeface="함초롬돋움" panose="020B0604000101010101" pitchFamily="50" charset="-127"/>
                        </a:rPr>
                        <a:t>단위 </a:t>
                      </a: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</a:rPr>
                        <a:t>UI/UX</a:t>
                      </a:r>
                      <a:endParaRPr lang="en-US" sz="10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dbl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B4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25146" cap="flat" cmpd="dbl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0B4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0B4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350707"/>
                  </a:ext>
                </a:extLst>
              </a:tr>
              <a:tr h="284194">
                <a:tc>
                  <a:txBody>
                    <a:bodyPr/>
                    <a:lstStyle/>
                    <a:p>
                      <a:pPr marL="25400" marR="2540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FFFFFF"/>
                          </a:solidFill>
                          <a:effectLst/>
                          <a:latin typeface="함초롬돋움" panose="020B0604000101010101" pitchFamily="50" charset="-127"/>
                        </a:rPr>
                        <a:t>ERD(Database)</a:t>
                      </a:r>
                      <a:endParaRPr lang="en-US" sz="10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dbl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B6F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25146" cap="flat" cmpd="dbl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0" marR="2540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6B6FBE"/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2540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6B6F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724702"/>
                  </a:ext>
                </a:extLst>
              </a:tr>
              <a:tr h="284194">
                <a:tc>
                  <a:txBody>
                    <a:bodyPr/>
                    <a:lstStyle/>
                    <a:p>
                      <a:pPr marL="25400" marR="2540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FFFFFF"/>
                          </a:solidFill>
                          <a:effectLst/>
                          <a:ea typeface="함초롬돋움" panose="020B0604000101010101" pitchFamily="50" charset="-127"/>
                        </a:rPr>
                        <a:t>구현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dbl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2D6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25146" cap="flat" cmpd="dbl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1E4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1E4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1E4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03A7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203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1E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6099588"/>
                  </a:ext>
                </a:extLst>
              </a:tr>
            </a:tbl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5122683" y="6326433"/>
            <a:ext cx="20162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/>
              <a:t>▲ </a:t>
            </a:r>
            <a:r>
              <a:rPr lang="en-US" altLang="ko-KR" sz="1200" b="1" dirty="0" smtClean="0"/>
              <a:t>Gantt Chart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81221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51384" y="692696"/>
            <a:ext cx="11089232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5591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165050" y="271682"/>
            <a:ext cx="45397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 smtClean="0">
                <a:solidFill>
                  <a:schemeClr val="bg1"/>
                </a:solidFill>
              </a:rPr>
              <a:t>분석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19936" y="4790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88088" y="271682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 smtClean="0">
                <a:solidFill>
                  <a:schemeClr val="bg1"/>
                </a:solidFill>
              </a:rPr>
              <a:t>5</a:t>
            </a:r>
            <a:r>
              <a:rPr lang="ko-KR" altLang="en-US" sz="1200" dirty="0" smtClean="0">
                <a:solidFill>
                  <a:schemeClr val="bg1"/>
                </a:solidFill>
              </a:rPr>
              <a:t>조 김민서</a:t>
            </a:r>
            <a:r>
              <a:rPr lang="en-US" altLang="ko-KR" sz="1200" dirty="0" smtClean="0">
                <a:solidFill>
                  <a:schemeClr val="bg1"/>
                </a:solidFill>
              </a:rPr>
              <a:t>, </a:t>
            </a:r>
            <a:r>
              <a:rPr lang="ko-KR" altLang="en-US" sz="1200" dirty="0" smtClean="0">
                <a:solidFill>
                  <a:schemeClr val="bg1"/>
                </a:solidFill>
              </a:rPr>
              <a:t>김영주</a:t>
            </a:r>
            <a:r>
              <a:rPr lang="en-US" altLang="ko-KR" sz="1200" dirty="0" smtClean="0">
                <a:solidFill>
                  <a:schemeClr val="bg1"/>
                </a:solidFill>
              </a:rPr>
              <a:t>, </a:t>
            </a:r>
            <a:r>
              <a:rPr lang="ko-KR" altLang="en-US" sz="1200" dirty="0" smtClean="0">
                <a:solidFill>
                  <a:schemeClr val="bg1"/>
                </a:solidFill>
              </a:rPr>
              <a:t>유수진</a:t>
            </a:r>
            <a:r>
              <a:rPr lang="en-US" altLang="ko-KR" sz="1200" dirty="0" smtClean="0">
                <a:solidFill>
                  <a:schemeClr val="bg1"/>
                </a:solidFill>
              </a:rPr>
              <a:t>, </a:t>
            </a:r>
            <a:r>
              <a:rPr lang="ko-KR" altLang="en-US" sz="1200" dirty="0" err="1" smtClean="0">
                <a:solidFill>
                  <a:schemeClr val="bg1"/>
                </a:solidFill>
              </a:rPr>
              <a:t>한정탁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415480" y="1475492"/>
            <a:ext cx="972108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arenR"/>
            </a:pPr>
            <a:r>
              <a:rPr lang="ko-KR" altLang="en-US" b="1" spc="-150" dirty="0" smtClean="0"/>
              <a:t>자유 토론</a:t>
            </a:r>
            <a:endParaRPr lang="en-US" altLang="ko-KR" b="1" spc="-150" dirty="0" smtClean="0"/>
          </a:p>
          <a:p>
            <a:pPr lvl="1">
              <a:lnSpc>
                <a:spcPct val="150000"/>
              </a:lnSpc>
            </a:pPr>
            <a:r>
              <a:rPr lang="ko-KR" altLang="en-US" b="1" spc="-150" dirty="0" smtClean="0"/>
              <a:t>김민서</a:t>
            </a:r>
            <a:r>
              <a:rPr lang="en-US" altLang="ko-KR" b="1" spc="-150" dirty="0" smtClean="0"/>
              <a:t>: </a:t>
            </a:r>
            <a:r>
              <a:rPr lang="ko-KR" altLang="en-US" spc="-150" dirty="0" smtClean="0"/>
              <a:t>통계 활용</a:t>
            </a:r>
            <a:r>
              <a:rPr lang="en-US" altLang="ko-KR" spc="-150" dirty="0" smtClean="0"/>
              <a:t>, </a:t>
            </a:r>
            <a:r>
              <a:rPr lang="ko-KR" altLang="en-US" spc="-150" dirty="0" err="1" smtClean="0"/>
              <a:t>클라우드</a:t>
            </a:r>
            <a:r>
              <a:rPr lang="ko-KR" altLang="en-US" spc="-150" dirty="0" smtClean="0"/>
              <a:t> </a:t>
            </a:r>
            <a:r>
              <a:rPr lang="ko-KR" altLang="en-US" spc="-150" dirty="0" smtClean="0"/>
              <a:t>서비스</a:t>
            </a:r>
            <a:r>
              <a:rPr lang="en-US" altLang="ko-KR" spc="-150" dirty="0" smtClean="0"/>
              <a:t>, API </a:t>
            </a:r>
            <a:r>
              <a:rPr lang="ko-KR" altLang="en-US" spc="-150" dirty="0" smtClean="0"/>
              <a:t>활용</a:t>
            </a:r>
            <a:endParaRPr lang="en-US" altLang="ko-KR" spc="-150" dirty="0" smtClean="0"/>
          </a:p>
          <a:p>
            <a:pPr lvl="1">
              <a:lnSpc>
                <a:spcPct val="150000"/>
              </a:lnSpc>
            </a:pPr>
            <a:r>
              <a:rPr lang="ko-KR" altLang="en-US" b="1" spc="-150" dirty="0" smtClean="0"/>
              <a:t>김영주</a:t>
            </a:r>
            <a:r>
              <a:rPr lang="en-US" altLang="ko-KR" b="1" spc="-150" dirty="0" smtClean="0"/>
              <a:t>: </a:t>
            </a:r>
            <a:r>
              <a:rPr lang="ko-KR" altLang="en-US" spc="-150" dirty="0" smtClean="0"/>
              <a:t>운동</a:t>
            </a:r>
            <a:r>
              <a:rPr lang="en-US" altLang="ko-KR" spc="-150" dirty="0" smtClean="0"/>
              <a:t>, 1</a:t>
            </a:r>
            <a:r>
              <a:rPr lang="ko-KR" altLang="en-US" spc="-150" dirty="0" smtClean="0"/>
              <a:t>일 </a:t>
            </a:r>
            <a:r>
              <a:rPr lang="en-US" altLang="ko-KR" spc="-150" dirty="0" smtClean="0"/>
              <a:t>1commit </a:t>
            </a:r>
            <a:r>
              <a:rPr lang="ko-KR" altLang="en-US" spc="-150" dirty="0" smtClean="0"/>
              <a:t>커뮤니티</a:t>
            </a:r>
            <a:r>
              <a:rPr lang="en-US" altLang="ko-KR" b="1" spc="-150" dirty="0"/>
              <a:t/>
            </a:r>
            <a:br>
              <a:rPr lang="en-US" altLang="ko-KR" b="1" spc="-150" dirty="0"/>
            </a:br>
            <a:r>
              <a:rPr lang="ko-KR" altLang="en-US" b="1" spc="-150" dirty="0" smtClean="0"/>
              <a:t>유수진</a:t>
            </a:r>
            <a:r>
              <a:rPr lang="en-US" altLang="ko-KR" b="1" spc="-150" dirty="0" smtClean="0"/>
              <a:t>: </a:t>
            </a:r>
            <a:r>
              <a:rPr lang="ko-KR" altLang="en-US" spc="-150" dirty="0" err="1" smtClean="0"/>
              <a:t>웹캠</a:t>
            </a:r>
            <a:r>
              <a:rPr lang="ko-KR" altLang="en-US" spc="-150" dirty="0" smtClean="0"/>
              <a:t> 모니터링</a:t>
            </a:r>
            <a:r>
              <a:rPr lang="en-US" altLang="ko-KR" b="1" spc="-150" dirty="0" smtClean="0"/>
              <a:t/>
            </a:r>
            <a:br>
              <a:rPr lang="en-US" altLang="ko-KR" b="1" spc="-150" dirty="0" smtClean="0"/>
            </a:br>
            <a:r>
              <a:rPr lang="ko-KR" altLang="en-US" b="1" spc="-150" dirty="0" err="1" smtClean="0"/>
              <a:t>한정탁</a:t>
            </a:r>
            <a:r>
              <a:rPr lang="en-US" altLang="ko-KR" b="1" spc="-150" dirty="0" smtClean="0"/>
              <a:t>: </a:t>
            </a:r>
            <a:r>
              <a:rPr lang="ko-KR" altLang="en-US" spc="-150" dirty="0" smtClean="0"/>
              <a:t>학생 관리 시스템</a:t>
            </a:r>
            <a:r>
              <a:rPr lang="en-US" altLang="ko-KR" spc="-150" dirty="0" smtClean="0"/>
              <a:t>, </a:t>
            </a:r>
            <a:r>
              <a:rPr lang="ko-KR" altLang="en-US" spc="-150" dirty="0" smtClean="0"/>
              <a:t>자료공유</a:t>
            </a:r>
            <a:endParaRPr lang="en-US" altLang="ko-KR" spc="-150" dirty="0" smtClean="0"/>
          </a:p>
          <a:p>
            <a:pPr lvl="1">
              <a:lnSpc>
                <a:spcPct val="150000"/>
              </a:lnSpc>
            </a:pPr>
            <a:endParaRPr lang="en-US" altLang="ko-KR" b="1" spc="-150" dirty="0"/>
          </a:p>
          <a:p>
            <a:pPr marL="342900" indent="-342900">
              <a:lnSpc>
                <a:spcPct val="200000"/>
              </a:lnSpc>
              <a:buAutoNum type="arabicParenR"/>
            </a:pPr>
            <a:r>
              <a:rPr lang="ko-KR" altLang="en-US" b="1" spc="-150" dirty="0" smtClean="0"/>
              <a:t>주제 및 핵심기능 선정</a:t>
            </a:r>
            <a:endParaRPr lang="en-US" altLang="ko-KR" b="1" spc="-150" dirty="0"/>
          </a:p>
          <a:p>
            <a:pPr lvl="1">
              <a:lnSpc>
                <a:spcPct val="150000"/>
              </a:lnSpc>
            </a:pPr>
            <a:r>
              <a:rPr lang="ko-KR" altLang="en-US" spc="-150" dirty="0" smtClean="0"/>
              <a:t>출결 자동화 기능</a:t>
            </a:r>
            <a:endParaRPr lang="en-US" altLang="ko-KR" spc="-150" dirty="0" smtClean="0"/>
          </a:p>
          <a:p>
            <a:pPr lvl="1">
              <a:lnSpc>
                <a:spcPct val="150000"/>
              </a:lnSpc>
            </a:pPr>
            <a:r>
              <a:rPr lang="ko-KR" altLang="en-US" spc="-150" dirty="0" smtClean="0"/>
              <a:t>수강생 현황 관리</a:t>
            </a:r>
            <a:endParaRPr lang="en-US" altLang="ko-KR" spc="-150" dirty="0" smtClean="0"/>
          </a:p>
          <a:p>
            <a:pPr lvl="1">
              <a:lnSpc>
                <a:spcPct val="150000"/>
              </a:lnSpc>
            </a:pPr>
            <a:r>
              <a:rPr lang="ko-KR" altLang="en-US" spc="-150" dirty="0" smtClean="0"/>
              <a:t>자료 공유</a:t>
            </a:r>
            <a:endParaRPr lang="en-US" altLang="ko-KR" spc="-150" dirty="0" smtClean="0"/>
          </a:p>
        </p:txBody>
      </p:sp>
      <p:sp>
        <p:nvSpPr>
          <p:cNvPr id="26" name="TextBox 25"/>
          <p:cNvSpPr txBox="1"/>
          <p:nvPr/>
        </p:nvSpPr>
        <p:spPr>
          <a:xfrm>
            <a:off x="983432" y="989113"/>
            <a:ext cx="10297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2</a:t>
            </a:r>
            <a:r>
              <a:rPr lang="en-US" altLang="ko-KR" sz="2000" b="1" spc="-150" dirty="0" smtClean="0">
                <a:solidFill>
                  <a:schemeClr val="tx2">
                    <a:lumMod val="75000"/>
                  </a:schemeClr>
                </a:solidFill>
                <a:latin typeface="+mj-ea"/>
              </a:rPr>
              <a:t>-1. Brainstorming</a:t>
            </a:r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983432" y="188640"/>
            <a:ext cx="2880320" cy="432048"/>
          </a:xfrm>
          <a:prstGeom prst="round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343472" y="248933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mtClean="0">
                <a:solidFill>
                  <a:schemeClr val="bg1"/>
                </a:solidFill>
              </a:rPr>
              <a:t>요구사항 파악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6528048" y="1220135"/>
            <a:ext cx="4664696" cy="5259107"/>
            <a:chOff x="6059996" y="1256566"/>
            <a:chExt cx="4664696" cy="5259107"/>
          </a:xfrm>
        </p:grpSpPr>
        <p:grpSp>
          <p:nvGrpSpPr>
            <p:cNvPr id="4" name="그룹 3"/>
            <p:cNvGrpSpPr/>
            <p:nvPr/>
          </p:nvGrpSpPr>
          <p:grpSpPr>
            <a:xfrm>
              <a:off x="6082895" y="1256566"/>
              <a:ext cx="4641797" cy="2633675"/>
              <a:chOff x="-931447" y="2032906"/>
              <a:chExt cx="6887495" cy="3989731"/>
            </a:xfrm>
          </p:grpSpPr>
          <p:pic>
            <p:nvPicPr>
              <p:cNvPr id="31" name="그림 30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26333"/>
              <a:stretch/>
            </p:blipFill>
            <p:spPr>
              <a:xfrm>
                <a:off x="-931447" y="2032906"/>
                <a:ext cx="3547749" cy="369521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30" name="그림 29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27788"/>
              <a:stretch/>
            </p:blipFill>
            <p:spPr>
              <a:xfrm>
                <a:off x="818518" y="2241732"/>
                <a:ext cx="3580133" cy="3658082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32" name="그림 31"/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5287"/>
              <a:stretch/>
            </p:blipFill>
            <p:spPr>
              <a:xfrm>
                <a:off x="3229840" y="2372619"/>
                <a:ext cx="2726208" cy="3650018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pic>
          <p:nvPicPr>
            <p:cNvPr id="33" name="그림 32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10" t="15684" r="18359" b="12268"/>
            <a:stretch/>
          </p:blipFill>
          <p:spPr>
            <a:xfrm>
              <a:off x="6059996" y="4103841"/>
              <a:ext cx="4659594" cy="241183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5" name="갈매기형 수장 34"/>
            <p:cNvSpPr/>
            <p:nvPr/>
          </p:nvSpPr>
          <p:spPr>
            <a:xfrm rot="5400000">
              <a:off x="8396980" y="3712384"/>
              <a:ext cx="404728" cy="576064"/>
            </a:xfrm>
            <a:prstGeom prst="chevron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6" name="갈매기형 수장 35"/>
          <p:cNvSpPr/>
          <p:nvPr/>
        </p:nvSpPr>
        <p:spPr>
          <a:xfrm rot="5400000">
            <a:off x="3373356" y="3651981"/>
            <a:ext cx="404728" cy="576064"/>
          </a:xfrm>
          <a:prstGeom prst="chevron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5170824" y="3706705"/>
            <a:ext cx="1850352" cy="434949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i="1" dirty="0" smtClean="0">
                <a:solidFill>
                  <a:schemeClr val="bg1"/>
                </a:solidFill>
              </a:rPr>
              <a:t>“</a:t>
            </a:r>
            <a:r>
              <a:rPr lang="ko-KR" altLang="en-US" b="1" i="1" dirty="0" smtClean="0">
                <a:solidFill>
                  <a:schemeClr val="bg1"/>
                </a:solidFill>
              </a:rPr>
              <a:t>관리 시스템</a:t>
            </a:r>
            <a:r>
              <a:rPr lang="en-US" altLang="ko-KR" b="1" i="1" dirty="0" smtClean="0">
                <a:solidFill>
                  <a:schemeClr val="bg1"/>
                </a:solidFill>
              </a:rPr>
              <a:t>”</a:t>
            </a:r>
            <a:endParaRPr lang="ko-KR" altLang="en-US" b="1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5885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51384" y="692696"/>
            <a:ext cx="11089232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5591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062459" y="271682"/>
            <a:ext cx="6591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b="1" spc="-150" dirty="0" smtClean="0">
                <a:solidFill>
                  <a:schemeClr val="bg1"/>
                </a:solidFill>
              </a:rPr>
              <a:t>분석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19936" y="4790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88088" y="271682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 smtClean="0">
                <a:solidFill>
                  <a:schemeClr val="bg1"/>
                </a:solidFill>
              </a:rPr>
              <a:t>5</a:t>
            </a:r>
            <a:r>
              <a:rPr lang="ko-KR" altLang="en-US" sz="1200" dirty="0" smtClean="0">
                <a:solidFill>
                  <a:schemeClr val="bg1"/>
                </a:solidFill>
              </a:rPr>
              <a:t>조 김민서</a:t>
            </a:r>
            <a:r>
              <a:rPr lang="en-US" altLang="ko-KR" sz="1200" dirty="0" smtClean="0">
                <a:solidFill>
                  <a:schemeClr val="bg1"/>
                </a:solidFill>
              </a:rPr>
              <a:t>, </a:t>
            </a:r>
            <a:r>
              <a:rPr lang="ko-KR" altLang="en-US" sz="1200" dirty="0" smtClean="0">
                <a:solidFill>
                  <a:schemeClr val="bg1"/>
                </a:solidFill>
              </a:rPr>
              <a:t>김영주</a:t>
            </a:r>
            <a:r>
              <a:rPr lang="en-US" altLang="ko-KR" sz="1200" dirty="0" smtClean="0">
                <a:solidFill>
                  <a:schemeClr val="bg1"/>
                </a:solidFill>
              </a:rPr>
              <a:t>, </a:t>
            </a:r>
            <a:r>
              <a:rPr lang="ko-KR" altLang="en-US" sz="1200" dirty="0" smtClean="0">
                <a:solidFill>
                  <a:schemeClr val="bg1"/>
                </a:solidFill>
              </a:rPr>
              <a:t>유수진</a:t>
            </a:r>
            <a:r>
              <a:rPr lang="en-US" altLang="ko-KR" sz="1200" dirty="0" smtClean="0">
                <a:solidFill>
                  <a:schemeClr val="bg1"/>
                </a:solidFill>
              </a:rPr>
              <a:t>, </a:t>
            </a:r>
            <a:r>
              <a:rPr lang="ko-KR" altLang="en-US" sz="1200" dirty="0" err="1" smtClean="0">
                <a:solidFill>
                  <a:schemeClr val="bg1"/>
                </a:solidFill>
              </a:rPr>
              <a:t>한정탁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415480" y="1475492"/>
            <a:ext cx="97210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b="1" spc="-150" dirty="0" smtClean="0"/>
              <a:t>신규</a:t>
            </a:r>
            <a:r>
              <a:rPr lang="en-US" altLang="ko-KR" b="1" spc="-150" dirty="0" smtClean="0"/>
              <a:t>/</a:t>
            </a:r>
            <a:r>
              <a:rPr lang="ko-KR" altLang="en-US" b="1" spc="-150" dirty="0" smtClean="0"/>
              <a:t>기 수강생 관리</a:t>
            </a:r>
            <a:endParaRPr lang="en-US" altLang="ko-KR" b="1" spc="-150" dirty="0" smtClean="0"/>
          </a:p>
          <a:p>
            <a:endParaRPr lang="en-US" altLang="ko-KR" b="1" spc="-15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pc="-150" dirty="0" smtClean="0"/>
              <a:t>기능</a:t>
            </a:r>
            <a:r>
              <a:rPr lang="en-US" altLang="ko-KR" spc="-150" dirty="0" smtClean="0"/>
              <a:t>: </a:t>
            </a:r>
            <a:r>
              <a:rPr lang="ko-KR" altLang="en-US" spc="-150" dirty="0" smtClean="0"/>
              <a:t>등록</a:t>
            </a:r>
            <a:r>
              <a:rPr lang="en-US" altLang="ko-KR" spc="-150" dirty="0" smtClean="0"/>
              <a:t>/</a:t>
            </a:r>
            <a:r>
              <a:rPr lang="ko-KR" altLang="en-US" spc="-150" dirty="0" smtClean="0"/>
              <a:t>삭제</a:t>
            </a:r>
            <a:r>
              <a:rPr lang="en-US" altLang="ko-KR" spc="-150" dirty="0" smtClean="0"/>
              <a:t>/</a:t>
            </a:r>
            <a:r>
              <a:rPr lang="ko-KR" altLang="en-US" spc="-150" dirty="0" smtClean="0"/>
              <a:t>편집</a:t>
            </a:r>
            <a:endParaRPr lang="en-US" altLang="ko-KR" spc="-15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pc="-150" dirty="0" smtClean="0"/>
              <a:t>대상</a:t>
            </a:r>
            <a:r>
              <a:rPr lang="en-US" altLang="ko-KR" spc="-150" dirty="0" smtClean="0"/>
              <a:t>: </a:t>
            </a:r>
            <a:r>
              <a:rPr lang="ko-KR" altLang="en-US" spc="-150" dirty="0" smtClean="0"/>
              <a:t>관리자</a:t>
            </a:r>
            <a:endParaRPr lang="ko-KR" altLang="en-US" spc="-150" dirty="0"/>
          </a:p>
        </p:txBody>
      </p:sp>
      <p:sp>
        <p:nvSpPr>
          <p:cNvPr id="26" name="TextBox 25"/>
          <p:cNvSpPr txBox="1"/>
          <p:nvPr/>
        </p:nvSpPr>
        <p:spPr>
          <a:xfrm>
            <a:off x="983432" y="989113"/>
            <a:ext cx="10297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 smtClean="0">
                <a:solidFill>
                  <a:schemeClr val="tx2">
                    <a:lumMod val="75000"/>
                  </a:schemeClr>
                </a:solidFill>
                <a:latin typeface="+mj-ea"/>
              </a:rPr>
              <a:t>2-2. Web Service Scenario</a:t>
            </a:r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983432" y="188640"/>
            <a:ext cx="2880320" cy="432048"/>
          </a:xfrm>
          <a:prstGeom prst="round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343472" y="248933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mtClean="0">
                <a:solidFill>
                  <a:schemeClr val="bg1"/>
                </a:solidFill>
              </a:rPr>
              <a:t>요구사항 파악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807" y="2861857"/>
            <a:ext cx="4581525" cy="16478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1904" y="3254322"/>
            <a:ext cx="5727614" cy="286820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7" name="직사각형 26"/>
          <p:cNvSpPr/>
          <p:nvPr/>
        </p:nvSpPr>
        <p:spPr>
          <a:xfrm>
            <a:off x="3708079" y="3685769"/>
            <a:ext cx="576064" cy="350750"/>
          </a:xfrm>
          <a:prstGeom prst="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번개 32"/>
          <p:cNvSpPr/>
          <p:nvPr/>
        </p:nvSpPr>
        <p:spPr>
          <a:xfrm>
            <a:off x="3441697" y="3241049"/>
            <a:ext cx="328228" cy="625549"/>
          </a:xfrm>
          <a:prstGeom prst="lightningBol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직선 화살표 연결선 34"/>
          <p:cNvCxnSpPr>
            <a:stCxn id="27" idx="3"/>
            <a:endCxn id="10" idx="1"/>
          </p:cNvCxnSpPr>
          <p:nvPr/>
        </p:nvCxnSpPr>
        <p:spPr>
          <a:xfrm>
            <a:off x="4284143" y="3861144"/>
            <a:ext cx="947761" cy="82728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3507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51384" y="692696"/>
            <a:ext cx="11089232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5591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062459" y="271682"/>
            <a:ext cx="6591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b="1" spc="-150" dirty="0" smtClean="0">
                <a:solidFill>
                  <a:schemeClr val="bg1"/>
                </a:solidFill>
              </a:rPr>
              <a:t>분석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19936" y="4790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88088" y="271682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 smtClean="0">
                <a:solidFill>
                  <a:schemeClr val="bg1"/>
                </a:solidFill>
              </a:rPr>
              <a:t>5</a:t>
            </a:r>
            <a:r>
              <a:rPr lang="ko-KR" altLang="en-US" sz="1200" dirty="0" smtClean="0">
                <a:solidFill>
                  <a:schemeClr val="bg1"/>
                </a:solidFill>
              </a:rPr>
              <a:t>조 김민서</a:t>
            </a:r>
            <a:r>
              <a:rPr lang="en-US" altLang="ko-KR" sz="1200" dirty="0" smtClean="0">
                <a:solidFill>
                  <a:schemeClr val="bg1"/>
                </a:solidFill>
              </a:rPr>
              <a:t>, </a:t>
            </a:r>
            <a:r>
              <a:rPr lang="ko-KR" altLang="en-US" sz="1200" dirty="0" smtClean="0">
                <a:solidFill>
                  <a:schemeClr val="bg1"/>
                </a:solidFill>
              </a:rPr>
              <a:t>김영주</a:t>
            </a:r>
            <a:r>
              <a:rPr lang="en-US" altLang="ko-KR" sz="1200" dirty="0" smtClean="0">
                <a:solidFill>
                  <a:schemeClr val="bg1"/>
                </a:solidFill>
              </a:rPr>
              <a:t>, </a:t>
            </a:r>
            <a:r>
              <a:rPr lang="ko-KR" altLang="en-US" sz="1200" dirty="0" smtClean="0">
                <a:solidFill>
                  <a:schemeClr val="bg1"/>
                </a:solidFill>
              </a:rPr>
              <a:t>유수진</a:t>
            </a:r>
            <a:r>
              <a:rPr lang="en-US" altLang="ko-KR" sz="1200" dirty="0" smtClean="0">
                <a:solidFill>
                  <a:schemeClr val="bg1"/>
                </a:solidFill>
              </a:rPr>
              <a:t>, </a:t>
            </a:r>
            <a:r>
              <a:rPr lang="ko-KR" altLang="en-US" sz="1200" dirty="0" err="1" smtClean="0">
                <a:solidFill>
                  <a:schemeClr val="bg1"/>
                </a:solidFill>
              </a:rPr>
              <a:t>한정탁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415480" y="1475492"/>
            <a:ext cx="97210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 startAt="2"/>
            </a:pPr>
            <a:r>
              <a:rPr lang="ko-KR" altLang="en-US" b="1" spc="-150" dirty="0" smtClean="0"/>
              <a:t>출결 현황 조회</a:t>
            </a:r>
            <a:endParaRPr lang="en-US" altLang="ko-KR" b="1" spc="-150" dirty="0" smtClean="0"/>
          </a:p>
          <a:p>
            <a:endParaRPr lang="en-US" altLang="ko-KR" b="1" spc="-15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pc="-150" dirty="0"/>
              <a:t>기능</a:t>
            </a:r>
            <a:r>
              <a:rPr lang="en-US" altLang="ko-KR" spc="-150" dirty="0"/>
              <a:t>: </a:t>
            </a:r>
            <a:r>
              <a:rPr lang="ko-KR" altLang="en-US" spc="-150" dirty="0" smtClean="0"/>
              <a:t>해당일 출석</a:t>
            </a:r>
            <a:endParaRPr lang="en-US" altLang="ko-KR" spc="-15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pc="-150" dirty="0"/>
              <a:t>대상</a:t>
            </a:r>
            <a:r>
              <a:rPr lang="en-US" altLang="ko-KR" spc="-150" dirty="0"/>
              <a:t>: </a:t>
            </a:r>
            <a:r>
              <a:rPr lang="ko-KR" altLang="en-US" spc="-150" dirty="0" smtClean="0"/>
              <a:t>관리자</a:t>
            </a:r>
            <a:r>
              <a:rPr lang="en-US" altLang="ko-KR" spc="-150" dirty="0" smtClean="0"/>
              <a:t>/</a:t>
            </a:r>
            <a:r>
              <a:rPr lang="ko-KR" altLang="en-US" spc="-150" dirty="0" smtClean="0"/>
              <a:t>학생</a:t>
            </a:r>
            <a:endParaRPr lang="ko-KR" altLang="en-US" spc="-150" dirty="0"/>
          </a:p>
          <a:p>
            <a:endParaRPr lang="en-US" altLang="ko-KR" b="1" spc="-150" dirty="0" smtClean="0"/>
          </a:p>
          <a:p>
            <a:endParaRPr lang="ko-KR" altLang="en-US" b="1" spc="-150" dirty="0"/>
          </a:p>
        </p:txBody>
      </p:sp>
      <p:sp>
        <p:nvSpPr>
          <p:cNvPr id="26" name="TextBox 25"/>
          <p:cNvSpPr txBox="1"/>
          <p:nvPr/>
        </p:nvSpPr>
        <p:spPr>
          <a:xfrm>
            <a:off x="983432" y="989113"/>
            <a:ext cx="10297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 smtClean="0">
                <a:solidFill>
                  <a:schemeClr val="tx2">
                    <a:lumMod val="75000"/>
                  </a:schemeClr>
                </a:solidFill>
                <a:latin typeface="+mj-ea"/>
              </a:rPr>
              <a:t>2-2. Web Service Scenario</a:t>
            </a:r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983432" y="188640"/>
            <a:ext cx="2880320" cy="432048"/>
          </a:xfrm>
          <a:prstGeom prst="round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343472" y="248933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mtClean="0">
                <a:solidFill>
                  <a:schemeClr val="bg1"/>
                </a:solidFill>
              </a:rPr>
              <a:t>요구사항 파악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D445C1D0-F192-4285-AA1A-C108A0ADEFF7}"/>
              </a:ext>
            </a:extLst>
          </p:cNvPr>
          <p:cNvGrpSpPr/>
          <p:nvPr/>
        </p:nvGrpSpPr>
        <p:grpSpPr>
          <a:xfrm>
            <a:off x="4425824" y="2265838"/>
            <a:ext cx="2548474" cy="4131856"/>
            <a:chOff x="151318" y="162720"/>
            <a:chExt cx="3754851" cy="5885968"/>
          </a:xfrm>
        </p:grpSpPr>
        <p:grpSp>
          <p:nvGrpSpPr>
            <p:cNvPr id="31" name="Browser" descr="&lt;SmartSettings&gt;&lt;SmartResize enabled=&quot;True&quot; minWidth=&quot;140&quot; minHeight=&quot;50&quot; /&gt;&lt;/SmartSettings&gt;">
              <a:extLst>
                <a:ext uri="{FF2B5EF4-FFF2-40B4-BE49-F238E27FC236}">
                  <a16:creationId xmlns:a16="http://schemas.microsoft.com/office/drawing/2014/main" id="{EACB6A94-6623-4F54-A670-3CDEB0DB70FF}"/>
                </a:ext>
              </a:extLst>
            </p:cNvPr>
            <p:cNvGrpSpPr/>
            <p:nvPr>
              <p:custDataLst>
                <p:tags r:id="rId1"/>
              </p:custDataLst>
            </p:nvPr>
          </p:nvGrpSpPr>
          <p:grpSpPr>
            <a:xfrm>
              <a:off x="151318" y="162720"/>
              <a:ext cx="3754851" cy="5885968"/>
              <a:chOff x="595684" y="1261242"/>
              <a:chExt cx="6668463" cy="4352544"/>
            </a:xfrm>
          </p:grpSpPr>
          <p:sp>
            <p:nvSpPr>
              <p:cNvPr id="54" name="Window Body" descr="&lt;SmartSettings&gt;&lt;SmartResize anchorLeft=&quot;Absolute&quot; anchorTop=&quot;Absolute&quot; anchorRight=&quot;Absolute&quot; anchorBottom=&quot;Absolute&quot; /&gt;&lt;/SmartSettings&gt;">
                <a:extLst>
                  <a:ext uri="{FF2B5EF4-FFF2-40B4-BE49-F238E27FC236}">
                    <a16:creationId xmlns:a16="http://schemas.microsoft.com/office/drawing/2014/main" id="{F247B788-4E63-4D12-B0F4-F012E294408E}"/>
                  </a:ext>
                </a:extLst>
              </p:cNvPr>
              <p:cNvSpPr/>
              <p:nvPr>
                <p:custDataLst>
                  <p:tags r:id="rId5"/>
                </p:custDataLst>
              </p:nvPr>
            </p:nvSpPr>
            <p:spPr>
              <a:xfrm>
                <a:off x="595684" y="1656852"/>
                <a:ext cx="6668461" cy="3956934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5" name="Title Bar" descr="&lt;SmartSettings&gt;&lt;SmartResize anchorLeft=&quot;Absolut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A85A6625-D5AC-48CF-BB7A-E50F0D4015DE}"/>
                  </a:ext>
                </a:extLst>
              </p:cNvPr>
              <p:cNvSpPr/>
              <p:nvPr>
                <p:custDataLst>
                  <p:tags r:id="rId6"/>
                </p:custDataLst>
              </p:nvPr>
            </p:nvSpPr>
            <p:spPr>
              <a:xfrm>
                <a:off x="595686" y="1261242"/>
                <a:ext cx="6668461" cy="397158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Browser</a:t>
                </a:r>
              </a:p>
            </p:txBody>
          </p:sp>
          <p:sp>
            <p:nvSpPr>
              <p:cNvPr id="56" name="Menu Button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547B2EAA-8D40-467B-BA86-924B527EF040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7"/>
                </p:custDataLst>
              </p:nvPr>
            </p:nvSpPr>
            <p:spPr bwMode="auto">
              <a:xfrm>
                <a:off x="6841678" y="1488676"/>
                <a:ext cx="265016" cy="83349"/>
              </a:xfrm>
              <a:custGeom>
                <a:avLst/>
                <a:gdLst>
                  <a:gd name="T0" fmla="*/ 0 w 415"/>
                  <a:gd name="T1" fmla="*/ 309 h 309"/>
                  <a:gd name="T2" fmla="*/ 415 w 415"/>
                  <a:gd name="T3" fmla="*/ 309 h 309"/>
                  <a:gd name="T4" fmla="*/ 0 w 415"/>
                  <a:gd name="T5" fmla="*/ 155 h 309"/>
                  <a:gd name="T6" fmla="*/ 415 w 415"/>
                  <a:gd name="T7" fmla="*/ 155 h 309"/>
                  <a:gd name="T8" fmla="*/ 0 w 415"/>
                  <a:gd name="T9" fmla="*/ 0 h 309"/>
                  <a:gd name="T10" fmla="*/ 415 w 415"/>
                  <a:gd name="T11" fmla="*/ 0 h 3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15" h="309">
                    <a:moveTo>
                      <a:pt x="0" y="309"/>
                    </a:moveTo>
                    <a:lnTo>
                      <a:pt x="415" y="309"/>
                    </a:lnTo>
                    <a:moveTo>
                      <a:pt x="0" y="155"/>
                    </a:moveTo>
                    <a:lnTo>
                      <a:pt x="415" y="155"/>
                    </a:lnTo>
                    <a:moveTo>
                      <a:pt x="0" y="0"/>
                    </a:moveTo>
                    <a:lnTo>
                      <a:pt x="415" y="0"/>
                    </a:ln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7" name="Close Button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AE09FA18-48DE-4089-B627-FCAE81D65287}"/>
                  </a:ext>
                </a:extLst>
              </p:cNvPr>
              <p:cNvSpPr>
                <a:spLocks noEditPoint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6889626" y="1313927"/>
                <a:ext cx="174797" cy="70435"/>
              </a:xfrm>
              <a:custGeom>
                <a:avLst/>
                <a:gdLst>
                  <a:gd name="T0" fmla="*/ 254 w 254"/>
                  <a:gd name="T1" fmla="*/ 0 h 254"/>
                  <a:gd name="T2" fmla="*/ 0 w 254"/>
                  <a:gd name="T3" fmla="*/ 254 h 254"/>
                  <a:gd name="T4" fmla="*/ 0 w 254"/>
                  <a:gd name="T5" fmla="*/ 0 h 254"/>
                  <a:gd name="T6" fmla="*/ 254 w 254"/>
                  <a:gd name="T7" fmla="*/ 254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4" h="254">
                    <a:moveTo>
                      <a:pt x="254" y="0"/>
                    </a:moveTo>
                    <a:lnTo>
                      <a:pt x="0" y="254"/>
                    </a:lnTo>
                    <a:moveTo>
                      <a:pt x="0" y="0"/>
                    </a:moveTo>
                    <a:lnTo>
                      <a:pt x="254" y="254"/>
                    </a:lnTo>
                  </a:path>
                </a:pathLst>
              </a:custGeom>
              <a:noFill/>
              <a:ln w="9525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8" name="Address Box" descr="&lt;SmartSettings&gt;&lt;SmartResize anchorLeft=&quot;Absolut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F3BB5203-DE67-4C76-8051-A2E549DB496D}"/>
                  </a:ext>
                </a:extLst>
              </p:cNvPr>
              <p:cNvSpPr/>
              <p:nvPr>
                <p:custDataLst>
                  <p:tags r:id="rId9"/>
                </p:custDataLst>
              </p:nvPr>
            </p:nvSpPr>
            <p:spPr>
              <a:xfrm>
                <a:off x="2199224" y="1442445"/>
                <a:ext cx="4485001" cy="175806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237744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www.example.com</a:t>
                </a:r>
              </a:p>
            </p:txBody>
          </p:sp>
          <p:sp>
            <p:nvSpPr>
              <p:cNvPr id="59" name="Document Ic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3D304135-0349-43A4-AF90-784CCED9F2A5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2334419" y="1481046"/>
                <a:ext cx="166342" cy="98610"/>
              </a:xfrm>
              <a:custGeom>
                <a:avLst/>
                <a:gdLst>
                  <a:gd name="T0" fmla="*/ 153 w 260"/>
                  <a:gd name="T1" fmla="*/ 7 h 367"/>
                  <a:gd name="T2" fmla="*/ 153 w 260"/>
                  <a:gd name="T3" fmla="*/ 108 h 367"/>
                  <a:gd name="T4" fmla="*/ 253 w 260"/>
                  <a:gd name="T5" fmla="*/ 108 h 367"/>
                  <a:gd name="T6" fmla="*/ 0 w 260"/>
                  <a:gd name="T7" fmla="*/ 0 h 367"/>
                  <a:gd name="T8" fmla="*/ 0 w 260"/>
                  <a:gd name="T9" fmla="*/ 367 h 367"/>
                  <a:gd name="T10" fmla="*/ 260 w 260"/>
                  <a:gd name="T11" fmla="*/ 367 h 367"/>
                  <a:gd name="T12" fmla="*/ 260 w 260"/>
                  <a:gd name="T13" fmla="*/ 100 h 367"/>
                  <a:gd name="T14" fmla="*/ 161 w 260"/>
                  <a:gd name="T15" fmla="*/ 1 h 367"/>
                  <a:gd name="T16" fmla="*/ 0 w 260"/>
                  <a:gd name="T17" fmla="*/ 0 h 3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0" h="367">
                    <a:moveTo>
                      <a:pt x="153" y="7"/>
                    </a:moveTo>
                    <a:lnTo>
                      <a:pt x="153" y="108"/>
                    </a:lnTo>
                    <a:lnTo>
                      <a:pt x="253" y="108"/>
                    </a:lnTo>
                    <a:moveTo>
                      <a:pt x="0" y="0"/>
                    </a:moveTo>
                    <a:lnTo>
                      <a:pt x="0" y="367"/>
                    </a:lnTo>
                    <a:lnTo>
                      <a:pt x="260" y="367"/>
                    </a:lnTo>
                    <a:lnTo>
                      <a:pt x="260" y="100"/>
                    </a:lnTo>
                    <a:lnTo>
                      <a:pt x="161" y="1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60" name="Navigation Buttons">
                <a:extLst>
                  <a:ext uri="{FF2B5EF4-FFF2-40B4-BE49-F238E27FC236}">
                    <a16:creationId xmlns:a16="http://schemas.microsoft.com/office/drawing/2014/main" id="{FB842A50-0236-4B97-A30D-26F9BAA80078}"/>
                  </a:ext>
                </a:extLst>
              </p:cNvPr>
              <p:cNvGrpSpPr/>
              <p:nvPr/>
            </p:nvGrpSpPr>
            <p:grpSpPr>
              <a:xfrm>
                <a:off x="819300" y="1466370"/>
                <a:ext cx="1139017" cy="127958"/>
                <a:chOff x="819300" y="1466370"/>
                <a:chExt cx="1139017" cy="127958"/>
              </a:xfrm>
            </p:grpSpPr>
            <p:sp>
              <p:nvSpPr>
                <p:cNvPr id="61" name="Back Button" descr="&lt;SmartSettings&gt;&lt;SmartResize anchorLeft=&quot;Absolute&quot; anchorTop=&quot;Absolute&quot; anchorRight=&quot;None&quot; anchorBottom=&quot;None&quot; /&gt;&lt;/SmartSettings&gt;">
                  <a:extLst>
                    <a:ext uri="{FF2B5EF4-FFF2-40B4-BE49-F238E27FC236}">
                      <a16:creationId xmlns:a16="http://schemas.microsoft.com/office/drawing/2014/main" id="{B5ECA142-6984-4875-B4F3-929995A4FA97}"/>
                    </a:ext>
                  </a:extLst>
                </p:cNvPr>
                <p:cNvSpPr>
                  <a:spLocks noChangeAspect="1" noEditPoints="1"/>
                </p:cNvSpPr>
                <p:nvPr>
                  <p:custDataLst>
                    <p:tags r:id="rId11"/>
                  </p:custDataLst>
                </p:nvPr>
              </p:nvSpPr>
              <p:spPr bwMode="auto">
                <a:xfrm>
                  <a:off x="819300" y="1485740"/>
                  <a:ext cx="270657" cy="89219"/>
                </a:xfrm>
                <a:custGeom>
                  <a:avLst/>
                  <a:gdLst>
                    <a:gd name="T0" fmla="*/ 159 w 423"/>
                    <a:gd name="T1" fmla="*/ 332 h 332"/>
                    <a:gd name="T2" fmla="*/ 0 w 423"/>
                    <a:gd name="T3" fmla="*/ 166 h 332"/>
                    <a:gd name="T4" fmla="*/ 159 w 423"/>
                    <a:gd name="T5" fmla="*/ 0 h 332"/>
                    <a:gd name="T6" fmla="*/ 15 w 423"/>
                    <a:gd name="T7" fmla="*/ 166 h 332"/>
                    <a:gd name="T8" fmla="*/ 423 w 423"/>
                    <a:gd name="T9" fmla="*/ 166 h 3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3" h="332">
                      <a:moveTo>
                        <a:pt x="159" y="332"/>
                      </a:moveTo>
                      <a:lnTo>
                        <a:pt x="0" y="166"/>
                      </a:lnTo>
                      <a:lnTo>
                        <a:pt x="159" y="0"/>
                      </a:lnTo>
                      <a:moveTo>
                        <a:pt x="15" y="166"/>
                      </a:moveTo>
                      <a:lnTo>
                        <a:pt x="423" y="166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2" name="Forward Button" descr="&lt;SmartSettings&gt;&lt;SmartResize anchorLeft=&quot;Absolute&quot; anchorTop=&quot;Absolute&quot; anchorRight=&quot;None&quot; anchorBottom=&quot;None&quot; /&gt;&lt;/SmartSettings&gt;">
                  <a:extLst>
                    <a:ext uri="{FF2B5EF4-FFF2-40B4-BE49-F238E27FC236}">
                      <a16:creationId xmlns:a16="http://schemas.microsoft.com/office/drawing/2014/main" id="{D922F49E-AC54-4802-AFD6-2ACA86CA2D9A}"/>
                    </a:ext>
                  </a:extLst>
                </p:cNvPr>
                <p:cNvSpPr>
                  <a:spLocks noChangeAspect="1" noEditPoints="1"/>
                </p:cNvSpPr>
                <p:nvPr>
                  <p:custDataLst>
                    <p:tags r:id="rId12"/>
                  </p:custDataLst>
                </p:nvPr>
              </p:nvSpPr>
              <p:spPr bwMode="auto">
                <a:xfrm>
                  <a:off x="1247840" y="1485741"/>
                  <a:ext cx="270656" cy="89218"/>
                </a:xfrm>
                <a:custGeom>
                  <a:avLst/>
                  <a:gdLst>
                    <a:gd name="T0" fmla="*/ 265 w 423"/>
                    <a:gd name="T1" fmla="*/ 0 h 332"/>
                    <a:gd name="T2" fmla="*/ 423 w 423"/>
                    <a:gd name="T3" fmla="*/ 166 h 332"/>
                    <a:gd name="T4" fmla="*/ 265 w 423"/>
                    <a:gd name="T5" fmla="*/ 332 h 332"/>
                    <a:gd name="T6" fmla="*/ 408 w 423"/>
                    <a:gd name="T7" fmla="*/ 166 h 332"/>
                    <a:gd name="T8" fmla="*/ 0 w 423"/>
                    <a:gd name="T9" fmla="*/ 166 h 3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3" h="332">
                      <a:moveTo>
                        <a:pt x="265" y="0"/>
                      </a:moveTo>
                      <a:lnTo>
                        <a:pt x="423" y="166"/>
                      </a:lnTo>
                      <a:lnTo>
                        <a:pt x="265" y="332"/>
                      </a:lnTo>
                      <a:moveTo>
                        <a:pt x="408" y="166"/>
                      </a:moveTo>
                      <a:lnTo>
                        <a:pt x="0" y="166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3" name="Reload Button" descr="&lt;SmartSettings&gt;&lt;SmartResize anchorLeft=&quot;Absolute&quot; anchorTop=&quot;Absolute&quot; anchorRight=&quot;None&quot; anchorBottom=&quot;None&quot; /&gt;&lt;/SmartSettings&gt;">
                  <a:extLst>
                    <a:ext uri="{FF2B5EF4-FFF2-40B4-BE49-F238E27FC236}">
                      <a16:creationId xmlns:a16="http://schemas.microsoft.com/office/drawing/2014/main" id="{1C50B566-96F4-4407-B681-00C3BA310E69}"/>
                    </a:ext>
                  </a:extLst>
                </p:cNvPr>
                <p:cNvSpPr>
                  <a:spLocks noChangeAspect="1" noEditPoints="1"/>
                </p:cNvSpPr>
                <p:nvPr>
                  <p:custDataLst>
                    <p:tags r:id="rId13"/>
                  </p:custDataLst>
                </p:nvPr>
              </p:nvSpPr>
              <p:spPr bwMode="auto">
                <a:xfrm>
                  <a:off x="1676382" y="1466370"/>
                  <a:ext cx="281935" cy="127958"/>
                </a:xfrm>
                <a:custGeom>
                  <a:avLst/>
                  <a:gdLst>
                    <a:gd name="T0" fmla="*/ 441 w 441"/>
                    <a:gd name="T1" fmla="*/ 7 h 474"/>
                    <a:gd name="T2" fmla="*/ 441 w 441"/>
                    <a:gd name="T3" fmla="*/ 144 h 474"/>
                    <a:gd name="T4" fmla="*/ 296 w 441"/>
                    <a:gd name="T5" fmla="*/ 144 h 474"/>
                    <a:gd name="T6" fmla="*/ 438 w 441"/>
                    <a:gd name="T7" fmla="*/ 309 h 474"/>
                    <a:gd name="T8" fmla="*/ 166 w 441"/>
                    <a:gd name="T9" fmla="*/ 434 h 474"/>
                    <a:gd name="T10" fmla="*/ 41 w 441"/>
                    <a:gd name="T11" fmla="*/ 162 h 474"/>
                    <a:gd name="T12" fmla="*/ 313 w 441"/>
                    <a:gd name="T13" fmla="*/ 37 h 474"/>
                    <a:gd name="T14" fmla="*/ 428 w 441"/>
                    <a:gd name="T15" fmla="*/ 139 h 4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441" h="474">
                      <a:moveTo>
                        <a:pt x="441" y="7"/>
                      </a:moveTo>
                      <a:lnTo>
                        <a:pt x="441" y="144"/>
                      </a:lnTo>
                      <a:lnTo>
                        <a:pt x="296" y="144"/>
                      </a:lnTo>
                      <a:moveTo>
                        <a:pt x="438" y="309"/>
                      </a:moveTo>
                      <a:cubicBezTo>
                        <a:pt x="397" y="418"/>
                        <a:pt x="276" y="474"/>
                        <a:pt x="166" y="434"/>
                      </a:cubicBezTo>
                      <a:cubicBezTo>
                        <a:pt x="56" y="393"/>
                        <a:pt x="0" y="271"/>
                        <a:pt x="41" y="162"/>
                      </a:cubicBezTo>
                      <a:cubicBezTo>
                        <a:pt x="82" y="52"/>
                        <a:pt x="202" y="0"/>
                        <a:pt x="313" y="37"/>
                      </a:cubicBezTo>
                      <a:cubicBezTo>
                        <a:pt x="357" y="51"/>
                        <a:pt x="398" y="91"/>
                        <a:pt x="428" y="139"/>
                      </a:cubicBezTo>
                    </a:path>
                  </a:pathLst>
                </a:custGeom>
                <a:noFill/>
                <a:ln w="6350" cap="flat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grpSp>
          <p:nvGrpSpPr>
            <p:cNvPr id="32" name="Group Box" descr="&lt;SmartSettings&gt;&lt;SmartResize enabled=&quot;True&quot; minWidth=&quot;60&quot; minHeight=&quot;22&quot; /&gt;&lt;/SmartSettings&gt;">
              <a:extLst>
                <a:ext uri="{FF2B5EF4-FFF2-40B4-BE49-F238E27FC236}">
                  <a16:creationId xmlns:a16="http://schemas.microsoft.com/office/drawing/2014/main" id="{F9B8E9C4-53C0-4804-9C51-4ACE2056E124}"/>
                </a:ext>
              </a:extLst>
            </p:cNvPr>
            <p:cNvGrpSpPr/>
            <p:nvPr>
              <p:custDataLst>
                <p:tags r:id="rId2"/>
              </p:custDataLst>
            </p:nvPr>
          </p:nvGrpSpPr>
          <p:grpSpPr>
            <a:xfrm>
              <a:off x="1105900" y="1180490"/>
              <a:ext cx="1828799" cy="1723028"/>
              <a:chOff x="783002" y="1184134"/>
              <a:chExt cx="1828799" cy="1723028"/>
            </a:xfrm>
          </p:grpSpPr>
          <p:sp>
            <p:nvSpPr>
              <p:cNvPr id="52" name="Panel" descr="&lt;SmartSettings&gt;&lt;SmartResize anchorLeft=&quot;Relative&quot; anchorTop=&quot;Absolute&quot; anchorRight=&quot;Relative&quot; anchorBottom=&quot;Relative&quot; /&gt;&lt;/SmartSettings&gt;">
                <a:extLst>
                  <a:ext uri="{FF2B5EF4-FFF2-40B4-BE49-F238E27FC236}">
                    <a16:creationId xmlns:a16="http://schemas.microsoft.com/office/drawing/2014/main" id="{524901AE-4F11-42AC-A284-C620DF5FD5CB}"/>
                  </a:ext>
                </a:extLst>
              </p:cNvPr>
              <p:cNvSpPr/>
              <p:nvPr>
                <p:custDataLst>
                  <p:tags r:id="rId4"/>
                </p:custDataLst>
              </p:nvPr>
            </p:nvSpPr>
            <p:spPr>
              <a:xfrm>
                <a:off x="783002" y="1261243"/>
                <a:ext cx="1828799" cy="1645919"/>
              </a:xfrm>
              <a:prstGeom prst="rect">
                <a:avLst/>
              </a:prstGeom>
              <a:blipFill dpi="0" rotWithShape="1">
                <a:blip r:embed="rId1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3" name="Label" descr="&lt;Tags&gt;&lt;SMARTRESIZEANCHORS&gt;Absolute,None,Absolute,None&lt;/SMARTRESIZEANCHORS&gt;&lt;/Tags&gt;">
                <a:extLst>
                  <a:ext uri="{FF2B5EF4-FFF2-40B4-BE49-F238E27FC236}">
                    <a16:creationId xmlns:a16="http://schemas.microsoft.com/office/drawing/2014/main" id="{DB0448B9-E52C-4523-9694-905C59B87668}"/>
                  </a:ext>
                </a:extLst>
              </p:cNvPr>
              <p:cNvSpPr txBox="1"/>
              <p:nvPr/>
            </p:nvSpPr>
            <p:spPr>
              <a:xfrm>
                <a:off x="835825" y="1184134"/>
                <a:ext cx="571750" cy="223603"/>
              </a:xfrm>
              <a:prstGeom prst="rect">
                <a:avLst/>
              </a:prstGeom>
              <a:solidFill>
                <a:srgbClr val="FFFFFF"/>
              </a:solidFill>
            </p:spPr>
            <p:txBody>
              <a:bodyPr wrap="none" lIns="36576" tIns="9144" rIns="36576" bIns="9144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image</a:t>
                </a:r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36" name="Alert" descr="&lt;SmartSettings&gt;&lt;SmartOptions&gt;&lt;Code&gt;H4sIAAAAAAAEAO29B2AcSZYlJi9tynt/SvVK1+B0oQiAYBMk2JBAEOzBiM3mkuwdaUcjKasqgcplVmVdZhZAzO2dvPfee++999577733ujudTif33/8/XGZkAWz2zkrayZ4hgKrIHz9+fB8/ItZNsbxIvyimddVU5+34y/PzYpqPz5ZtXler8cvqKq9fVsWyPfyNE2n7+rpp80Xnz/Gr9bItFvbF13l9SXCabrPvFstZddWMn1X1wn353XV5zr1zd19U07fr1fj1Iqvb03dtvmyKaimAz7Np/vXeGp9Uy7auyq/Z6fj0Ml+2ePk3TpbZIm9W9GEatv6Nk1/8GycpPav1pCym6bTMmkbafLlqqUGTPgr+fJI1ubyhL/LLdXGZtXl69iqbFdWTddtWy7SYVsuz5Xnlf/ZZulyX5eEt3vxuVi9pxF/v5dO6ruqv9+pPrPMGA42+fcP71TKX396/6/ZKf2u+xrvzOteO42/332fO+Ha2nJV5/d06W63ymkfvvX4yz6dv89nJPFte5DP/hWG0YmAnXYrcBrAHWviyuszrupjl6aSqyvRsWbRbZz5bQjbTpvPBKD07Xq1SwuOOA+ixLZ4J8fOY4fXfxosBMnhEELeOCd/29Txb5U2aeb/TEPKr1Pt2i6CMX+dlPm3zmXwkkD2cInjhKc7TLQ/2+KxhuJ0XB17Gc/duejybpR+d0dR+lE5Vm8Tbvtf00xAjc711FsL4/UMgdzyO8Z+z59kkLxkB+e2z3kyOaRj83RaP5dFHQ7AskPEXWX1RLBXZl9lsRtO21f16/Dw/b0e9t8ZvqlXk01fFxZxa7wwOxBv753W1XjEI+S0+pu4LW5vGxS2Gx+V/7Y0r+NiOK/hUx9X7/ElFiC3ST9L7m9Dq63gHKBwiTR613Th3HWBj5SACGgjCFP18JmKGP8Z47/3BKmOmnwjOt2L/sf/Hhi6jBmyYMtp8I3H6IG9NH331awH/2aRSxFIP04gbb6RQF9yt6cMvfg3AP5u0ibsiw+Qx7TdSKAL01kQy73498N8EqTabOfWBbrJ07+mRDNi6J10o72ftBIlb2Dsd1LDJ8yDFjUO/gZqHyBdsICKfv7/pEyDNN2L9Bhxrv4ueNOym8tsg3WJAB0RB58BKg/49/tKA+BpdeOLwHgx5G90xFEtsJNeekqsZpFcU7HsS7I2F8XU6+Vkk2WAItZFo924mWhzw+5LNg/L1OvrZI1380zpv1/Uybet1Hnnvl/Q/ykuTV/CfX7wR+nlGL90M3vvzl2wKLS+rYpY+LZpV1eRbwxEjorJbG7D0d5WY9hbB3m1Bji2KkaHfGko/iMfToRyG+h7scvvBvgfQjcN9DziDAw4/4HxArMuQdTThwSxzFtK84wdsVZOfptg/bfLlLK9H4ksc1xdNmg/zWJDfqQOFJHDSrAkadYaFifNf04lJf+Ev9KEZ5XDzfFkfkBksvUXk1cXgM/H6OoFYJJXBL9+yEyiNoZ768cxtOxuOlTb1140QbtvbUOSxqa+Il33b7jwfPuZOsyF6BcYlRvNzVrBUvURWBO22vu5/OKDG3zuVFqIUTaOZZ6BLPLdPq5lnAzA8/aiJ6X44FK+Yh+KWL7K3ROl1bchdQMQaMnBNW9Vkr7PzloS9mVdXRKq78wIOPf2JrjbDDkml87bVWzM5oV7GXzTVm7p43ZJGGy/w+zof8mfwRKz3wMeRj86LZVaWt+cRij9ouOX4FQ2AVPNJtfiS9WmHF2L43tYN8HW5CNPPB20uLzXGwTVKQj8ebwptIlopFukMCNTX6HBIF0ajhffrdmNEMthv3Nl+z55Dp/5Huvgb18WGxW0U9yON/P8pjZwv1wvnurjvu+qVnMNR+JG6cJ1P2dXqfGb8oVujokw1iI3VY52OnKLpfuHpgQEs7hJfPm7WC8qhXR+FH78uFquyOC8gr9NpTov3baXsmFbnabZMP2K0Pxp3wN3twzODnZYZwfFVwaP0TGKibFJ6YXpn6HZ1Wldd4yGXacWg04ImD7Mrf93ihSuZ2vd6J8fEv9cbv0jZ4r1eEi2z+57t996z/b1O+/CNAVYxX2Glu8jK4gfgF9bpj5ucZrzOzz/7yJvxj+4e0dQ0bbac5ul5TauA7Zw04iqfgtdmfcDCch6TWWQijIZHsy++SfENnv01uoiPJ6Ke2nnRjIXx6N+otgcBntF4XF9brq+uzuplBxTpSVWVqZqqG5G6yDttBtrh0cRWKBSeu9djfu+7DpO7b+Jd4elzuQcv4Obe58q1vc+VO/XzW9mA92Lgz/OWFBsZYPwET3KEOyPlVGbXZJ5p9QOfshtAH2dldfE1mZIjudDw4PnAGYbDs9nJucFbCnhj/JNFU5BKhlN6e09iuAM8yoM3Jl/MY53kLnP+UJDbvLCNx+IXCsgPBbtNy8p4LG49SfyhoHfDgm5PNs1DEvQ0P8/WZZteZuU6krjHc1tGivikzQ9Lopqrop3O0y0extePOqbkCHcG+mjzG3gGRPn2872Bs8wzLJS36+bZwBpL9xkSrm+2lw1i8s12NKnz7O0N7TqTrproZ3vebzuCD534W/LXj+addfz/X2b9tv182LTfkrf+3zzrxnT+aOJ/Nnr54Jm/JYfdZuJn4uncYqIpLVxdSaK0vlgvaGXg9N00X2EgWx99tWzWq1VVU4LMiy/Y7xh/9LOS3Pvg0IpyXhPKdVIayaSwfzbiLJOl7aXA8ET8rh9qtOUHwV/LJd8Yf+Pxw+n37oHl6ZZd3PuALr6+Z+wHAWblY9NSj3kGuB6PDZr+Xz4579HD/3vmZuN6mHl+NDm37OEbnptwxXDo1WGDEf/i/aP52wjyz2VUH+e920/b4aZ1wm88ZdCj5i1cjTjv326Et3XC4tz/DfdxCwesTymnpH6WSXVbN/L/vZTyVMb/92l12y5uQaqfLa9eaf3DdezVnb6silkq67T51s2rZSe0fl9v3bjmdUPU8NHLrG5owZDDgYviMl/6S4o8za+wtoYVxXNEF/gE8UXWkk1Z1XlDFMXLfdCrrG55FbsTabxXpKErqEybyOKf+9Vbc3wf2vW/g+lysOAvYClswFKIWY3Caevr/ocbzKXrc/zmesUdD0oVDxutIFaf19V6hSU8D8JJtaZpIRC7+IJWU8f8yldtUTZjihRfZItg5RRNZQH5o/e314wAw2/SC/x+1uaLhrSCh9Dn9vMNIgUyeAB0FfLrG+noFPjPDe/jAdPTql2bFjSg3UP68fgzb5RCafr4k09uWL7Bc4v+8DAthXqp39n3iu/fQn/i4SXuabZ8lROnN/lrBdXeTgPjuZF25rnlmPBYNn9PDj9et/LBjS5/95He7Ps3dhu0RNeiYGiOZ/nsVT5tiZnLr4vGt7PmTf6OVBgJ3zcVh3Sf95gNPN1Qz6g7q07GLxTZj8Q0prtDCmLoeU+M8IQYCSK3ZFv/6fP/+S29Nf/ZEC3Hnk4EvXdLsu790MhqMPr/NFnv3ZKs935oZDUY/X+HrO/R1FL/62jvZxTDkBVdvMdMvOcsALNgmWYDY2BxP0XDHwJndHD6/w5r4LFz3l2b2kBcXUT/YdG3j9n/R0kcLsttIDCvVv+wyNvF6v+jxO2tRm6gr1kX/mGROILb/3eofMumt2x2XiyzsvzZCTo6pHnPef2CUiTzrBwriJNq8eXkpykWEGu4KUfkP7cgww1Nbvj6VgS8BeEGh+sC0ZvGvAHTr502wzPNOHd/8uUXNomX5u8i0zkwTCRCnlcXF3k9Zk269dGzrCgp+ddWZKyLlhbCix9oDpY5paGPGwr6pnl6TpknWgMpiRL0Ak99M/5ohP4PhxYc4jk6PB+42P+K8m66zO+l677Imya7yJ9U7wR5JO0M/l836aZDCFtEyNv3wYbTNwOzM8h4Adwh3us6W+j7ZsLzmzEn55vDvgt6aAARb+b9xtCx19/cCELAQ/j33IX3w75vCr+5AfRgD40hZo/fbxhB7uKbG4EPdgj5Ttrk6+CtyYFvGu+9W+Bt8xJfB2+Nvr9pvO/dAm8b+N8Ob+9P/ZV+/JL/B/oonOwUWQAA&lt;/Code&gt;&lt;CodeSignature&gt;bHVvIBe/xGgEx0M8oiCg4rstsOtiCOor/WgbWE0aAsY9XXZKrU5wDsRSy9qBgW9o4Q9DAo3tq+JbBpuzOw1QWslHWDrIAg3VrhxbAIv35i716zryLq+5HcFRzVBthddBBIJnQasTr/zPtKml0C4rGrLtU1s6MAA5M9DUjmExWOLnV2KOPl1DcGQxs92pfzdEHigYeexiEBshbL+tycl2fulyNg4/nrUBUhxmnUMZIRvfrXjku0QuLn25kIjAn2DsQh/DQzcAW6lwFqiwF4J5cAXxaxDu0xTyFjoLH1BagTMBUcXbFRkLs4w6RrAoZXA1hHfic2nU44voVUpaTv9jdw==&lt;/CodeSignature&gt;&lt;/SmartOptions&gt;&lt;SmartResize enabled=&quot;True&quot; minWidth=&quot;190&quot; minHeight=&quot;110&quot; /&gt;&lt;/SmartSettings&gt;">
              <a:extLst>
                <a:ext uri="{FF2B5EF4-FFF2-40B4-BE49-F238E27FC236}">
                  <a16:creationId xmlns:a16="http://schemas.microsoft.com/office/drawing/2014/main" id="{AA0BCC85-7601-4E7A-9C54-34601EB172C9}"/>
                </a:ext>
              </a:extLst>
            </p:cNvPr>
            <p:cNvGrpSpPr/>
            <p:nvPr>
              <p:custDataLst>
                <p:tags r:id="rId3"/>
              </p:custDataLst>
            </p:nvPr>
          </p:nvGrpSpPr>
          <p:grpSpPr>
            <a:xfrm>
              <a:off x="457220" y="3272200"/>
              <a:ext cx="3222246" cy="2083478"/>
              <a:chOff x="595686" y="1261242"/>
              <a:chExt cx="3222246" cy="2083478"/>
            </a:xfrm>
          </p:grpSpPr>
          <p:sp>
            <p:nvSpPr>
              <p:cNvPr id="37" name="Window Body">
                <a:extLst>
                  <a:ext uri="{FF2B5EF4-FFF2-40B4-BE49-F238E27FC236}">
                    <a16:creationId xmlns:a16="http://schemas.microsoft.com/office/drawing/2014/main" id="{D74557CF-0958-4FF4-A4E1-2736C97BE4B0}"/>
                  </a:ext>
                </a:extLst>
              </p:cNvPr>
              <p:cNvSpPr/>
              <p:nvPr/>
            </p:nvSpPr>
            <p:spPr>
              <a:xfrm>
                <a:off x="595686" y="1498985"/>
                <a:ext cx="3222246" cy="1845735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8" name="Text">
                <a:extLst>
                  <a:ext uri="{FF2B5EF4-FFF2-40B4-BE49-F238E27FC236}">
                    <a16:creationId xmlns:a16="http://schemas.microsoft.com/office/drawing/2014/main" id="{6DA50294-BE73-483D-9933-CACB175BD544}"/>
                  </a:ext>
                </a:extLst>
              </p:cNvPr>
              <p:cNvSpPr txBox="1"/>
              <p:nvPr/>
            </p:nvSpPr>
            <p:spPr>
              <a:xfrm>
                <a:off x="1109874" y="1696127"/>
                <a:ext cx="2294511" cy="688281"/>
              </a:xfrm>
              <a:prstGeom prst="rect">
                <a:avLst/>
              </a:prstGeom>
              <a:noFill/>
            </p:spPr>
            <p:txBody>
              <a:bodyPr wrap="square" lIns="73152" tIns="36576" rIns="73152" bIns="36576" rtlCol="0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1000" noProof="1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OOO </a:t>
                </a:r>
                <a:r>
                  <a:rPr lang="ko-KR" altLang="en-US" sz="1000" noProof="1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님</a:t>
                </a:r>
                <a:endParaRPr lang="en-US" altLang="ko-KR" sz="10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algn="ctr"/>
                <a:r>
                  <a:rPr lang="en-US" altLang="ko-KR" sz="1000" noProof="1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36.8</a:t>
                </a:r>
                <a:r>
                  <a:rPr lang="ko-KR" altLang="en-US" sz="10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도</a:t>
                </a:r>
                <a:endParaRPr lang="en-US" altLang="ko-KR" sz="10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algn="ctr"/>
                <a:r>
                  <a:rPr lang="ko-KR" altLang="en-US" sz="10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출석완료했습니다</a:t>
                </a:r>
                <a:r>
                  <a:rPr lang="en-US" altLang="ko-KR" sz="10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</a:p>
              <a:p>
                <a:pPr algn="ctr"/>
                <a:r>
                  <a:rPr lang="en-US" altLang="ko-KR" sz="10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(21/07/07 14:00)</a:t>
                </a:r>
              </a:p>
              <a:p>
                <a:pPr algn="ctr"/>
                <a:endParaRPr lang="en-US" sz="10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9" name="Title Bar">
                <a:extLst>
                  <a:ext uri="{FF2B5EF4-FFF2-40B4-BE49-F238E27FC236}">
                    <a16:creationId xmlns:a16="http://schemas.microsoft.com/office/drawing/2014/main" id="{906C3217-783E-455A-8D50-CAC756520100}"/>
                  </a:ext>
                </a:extLst>
              </p:cNvPr>
              <p:cNvSpPr/>
              <p:nvPr/>
            </p:nvSpPr>
            <p:spPr>
              <a:xfrm>
                <a:off x="595686" y="1261242"/>
                <a:ext cx="3222246" cy="237743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Alert</a:t>
                </a:r>
              </a:p>
            </p:txBody>
          </p:sp>
          <p:sp>
            <p:nvSpPr>
              <p:cNvPr id="40" name="Close Button">
                <a:extLst>
                  <a:ext uri="{FF2B5EF4-FFF2-40B4-BE49-F238E27FC236}">
                    <a16:creationId xmlns:a16="http://schemas.microsoft.com/office/drawing/2014/main" id="{F02DF2DA-7F4A-47F1-AB0F-D052FE6C4F4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607048" y="1332489"/>
                <a:ext cx="98425" cy="95250"/>
              </a:xfrm>
              <a:custGeom>
                <a:avLst/>
                <a:gdLst>
                  <a:gd name="T0" fmla="*/ 254 w 254"/>
                  <a:gd name="T1" fmla="*/ 0 h 254"/>
                  <a:gd name="T2" fmla="*/ 0 w 254"/>
                  <a:gd name="T3" fmla="*/ 254 h 254"/>
                  <a:gd name="T4" fmla="*/ 0 w 254"/>
                  <a:gd name="T5" fmla="*/ 0 h 254"/>
                  <a:gd name="T6" fmla="*/ 254 w 254"/>
                  <a:gd name="T7" fmla="*/ 254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4" h="254">
                    <a:moveTo>
                      <a:pt x="254" y="0"/>
                    </a:moveTo>
                    <a:lnTo>
                      <a:pt x="0" y="254"/>
                    </a:lnTo>
                    <a:moveTo>
                      <a:pt x="0" y="0"/>
                    </a:moveTo>
                    <a:lnTo>
                      <a:pt x="254" y="254"/>
                    </a:lnTo>
                  </a:path>
                </a:pathLst>
              </a:custGeom>
              <a:noFill/>
              <a:ln w="9525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41" name="Icons">
                <a:extLst>
                  <a:ext uri="{FF2B5EF4-FFF2-40B4-BE49-F238E27FC236}">
                    <a16:creationId xmlns:a16="http://schemas.microsoft.com/office/drawing/2014/main" id="{09DBDFE1-0D70-4377-90A5-AEFF5CEF9C69}"/>
                  </a:ext>
                </a:extLst>
              </p:cNvPr>
              <p:cNvGrpSpPr/>
              <p:nvPr/>
            </p:nvGrpSpPr>
            <p:grpSpPr>
              <a:xfrm>
                <a:off x="773534" y="1669713"/>
                <a:ext cx="457200" cy="396875"/>
                <a:chOff x="773534" y="1669713"/>
                <a:chExt cx="457200" cy="396875"/>
              </a:xfrm>
            </p:grpSpPr>
            <p:sp>
              <p:nvSpPr>
                <p:cNvPr id="46" name="Info Icon">
                  <a:extLst>
                    <a:ext uri="{FF2B5EF4-FFF2-40B4-BE49-F238E27FC236}">
                      <a16:creationId xmlns:a16="http://schemas.microsoft.com/office/drawing/2014/main" id="{DC439C71-F8EC-461F-80D6-AD26BCFB350D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803697" y="1670507"/>
                  <a:ext cx="396875" cy="395287"/>
                </a:xfrm>
                <a:custGeom>
                  <a:avLst/>
                  <a:gdLst>
                    <a:gd name="T0" fmla="*/ 550 w 1101"/>
                    <a:gd name="T1" fmla="*/ 231 h 1101"/>
                    <a:gd name="T2" fmla="*/ 480 w 1101"/>
                    <a:gd name="T3" fmla="*/ 301 h 1101"/>
                    <a:gd name="T4" fmla="*/ 550 w 1101"/>
                    <a:gd name="T5" fmla="*/ 372 h 1101"/>
                    <a:gd name="T6" fmla="*/ 621 w 1101"/>
                    <a:gd name="T7" fmla="*/ 301 h 1101"/>
                    <a:gd name="T8" fmla="*/ 550 w 1101"/>
                    <a:gd name="T9" fmla="*/ 231 h 1101"/>
                    <a:gd name="T10" fmla="*/ 494 w 1101"/>
                    <a:gd name="T11" fmla="*/ 455 h 1101"/>
                    <a:gd name="T12" fmla="*/ 494 w 1101"/>
                    <a:gd name="T13" fmla="*/ 851 h 1101"/>
                    <a:gd name="T14" fmla="*/ 607 w 1101"/>
                    <a:gd name="T15" fmla="*/ 851 h 1101"/>
                    <a:gd name="T16" fmla="*/ 607 w 1101"/>
                    <a:gd name="T17" fmla="*/ 455 h 1101"/>
                    <a:gd name="T18" fmla="*/ 494 w 1101"/>
                    <a:gd name="T19" fmla="*/ 455 h 1101"/>
                    <a:gd name="T20" fmla="*/ 1101 w 1101"/>
                    <a:gd name="T21" fmla="*/ 551 h 1101"/>
                    <a:gd name="T22" fmla="*/ 550 w 1101"/>
                    <a:gd name="T23" fmla="*/ 1101 h 1101"/>
                    <a:gd name="T24" fmla="*/ 0 w 1101"/>
                    <a:gd name="T25" fmla="*/ 551 h 1101"/>
                    <a:gd name="T26" fmla="*/ 550 w 1101"/>
                    <a:gd name="T27" fmla="*/ 0 h 1101"/>
                    <a:gd name="T28" fmla="*/ 1101 w 1101"/>
                    <a:gd name="T29" fmla="*/ 551 h 1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101" h="1101">
                      <a:moveTo>
                        <a:pt x="550" y="231"/>
                      </a:moveTo>
                      <a:cubicBezTo>
                        <a:pt x="511" y="231"/>
                        <a:pt x="480" y="262"/>
                        <a:pt x="480" y="301"/>
                      </a:cubicBezTo>
                      <a:cubicBezTo>
                        <a:pt x="480" y="340"/>
                        <a:pt x="511" y="372"/>
                        <a:pt x="550" y="372"/>
                      </a:cubicBezTo>
                      <a:cubicBezTo>
                        <a:pt x="589" y="372"/>
                        <a:pt x="621" y="340"/>
                        <a:pt x="621" y="301"/>
                      </a:cubicBezTo>
                      <a:cubicBezTo>
                        <a:pt x="621" y="262"/>
                        <a:pt x="589" y="231"/>
                        <a:pt x="550" y="231"/>
                      </a:cubicBezTo>
                      <a:close/>
                      <a:moveTo>
                        <a:pt x="494" y="455"/>
                      </a:moveTo>
                      <a:lnTo>
                        <a:pt x="494" y="851"/>
                      </a:lnTo>
                      <a:lnTo>
                        <a:pt x="607" y="851"/>
                      </a:lnTo>
                      <a:lnTo>
                        <a:pt x="607" y="455"/>
                      </a:lnTo>
                      <a:lnTo>
                        <a:pt x="494" y="455"/>
                      </a:lnTo>
                      <a:close/>
                      <a:moveTo>
                        <a:pt x="1101" y="551"/>
                      </a:moveTo>
                      <a:cubicBezTo>
                        <a:pt x="1101" y="855"/>
                        <a:pt x="854" y="1101"/>
                        <a:pt x="550" y="1101"/>
                      </a:cubicBezTo>
                      <a:cubicBezTo>
                        <a:pt x="247" y="1101"/>
                        <a:pt x="0" y="855"/>
                        <a:pt x="0" y="551"/>
                      </a:cubicBezTo>
                      <a:cubicBezTo>
                        <a:pt x="0" y="247"/>
                        <a:pt x="247" y="0"/>
                        <a:pt x="550" y="0"/>
                      </a:cubicBezTo>
                      <a:cubicBezTo>
                        <a:pt x="854" y="0"/>
                        <a:pt x="1101" y="247"/>
                        <a:pt x="1101" y="551"/>
                      </a:cubicBezTo>
                      <a:close/>
                    </a:path>
                  </a:pathLst>
                </a:custGeom>
                <a:noFill/>
                <a:ln w="6350" cap="flat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47" name="Warning Icon" hidden="1">
                  <a:extLst>
                    <a:ext uri="{FF2B5EF4-FFF2-40B4-BE49-F238E27FC236}">
                      <a16:creationId xmlns:a16="http://schemas.microsoft.com/office/drawing/2014/main" id="{B58FD032-82FC-4E38-9DD3-A33461BA7396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773534" y="1670507"/>
                  <a:ext cx="457200" cy="395287"/>
                </a:xfrm>
                <a:custGeom>
                  <a:avLst/>
                  <a:gdLst>
                    <a:gd name="T0" fmla="*/ 1270 w 1270"/>
                    <a:gd name="T1" fmla="*/ 1101 h 1101"/>
                    <a:gd name="T2" fmla="*/ 0 w 1270"/>
                    <a:gd name="T3" fmla="*/ 1101 h 1101"/>
                    <a:gd name="T4" fmla="*/ 635 w 1270"/>
                    <a:gd name="T5" fmla="*/ 0 h 1101"/>
                    <a:gd name="T6" fmla="*/ 1270 w 1270"/>
                    <a:gd name="T7" fmla="*/ 1101 h 1101"/>
                    <a:gd name="T8" fmla="*/ 579 w 1270"/>
                    <a:gd name="T9" fmla="*/ 320 h 1101"/>
                    <a:gd name="T10" fmla="*/ 579 w 1270"/>
                    <a:gd name="T11" fmla="*/ 716 h 1101"/>
                    <a:gd name="T12" fmla="*/ 691 w 1270"/>
                    <a:gd name="T13" fmla="*/ 716 h 1101"/>
                    <a:gd name="T14" fmla="*/ 691 w 1270"/>
                    <a:gd name="T15" fmla="*/ 320 h 1101"/>
                    <a:gd name="T16" fmla="*/ 579 w 1270"/>
                    <a:gd name="T17" fmla="*/ 320 h 1101"/>
                    <a:gd name="T18" fmla="*/ 635 w 1270"/>
                    <a:gd name="T19" fmla="*/ 799 h 1101"/>
                    <a:gd name="T20" fmla="*/ 564 w 1270"/>
                    <a:gd name="T21" fmla="*/ 870 h 1101"/>
                    <a:gd name="T22" fmla="*/ 635 w 1270"/>
                    <a:gd name="T23" fmla="*/ 940 h 1101"/>
                    <a:gd name="T24" fmla="*/ 706 w 1270"/>
                    <a:gd name="T25" fmla="*/ 870 h 1101"/>
                    <a:gd name="T26" fmla="*/ 635 w 1270"/>
                    <a:gd name="T27" fmla="*/ 799 h 1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270" h="1101">
                      <a:moveTo>
                        <a:pt x="1270" y="1101"/>
                      </a:moveTo>
                      <a:lnTo>
                        <a:pt x="0" y="1101"/>
                      </a:lnTo>
                      <a:lnTo>
                        <a:pt x="635" y="0"/>
                      </a:lnTo>
                      <a:lnTo>
                        <a:pt x="1270" y="1101"/>
                      </a:lnTo>
                      <a:close/>
                      <a:moveTo>
                        <a:pt x="579" y="320"/>
                      </a:moveTo>
                      <a:lnTo>
                        <a:pt x="579" y="716"/>
                      </a:lnTo>
                      <a:lnTo>
                        <a:pt x="691" y="716"/>
                      </a:lnTo>
                      <a:lnTo>
                        <a:pt x="691" y="320"/>
                      </a:lnTo>
                      <a:lnTo>
                        <a:pt x="579" y="320"/>
                      </a:lnTo>
                      <a:close/>
                      <a:moveTo>
                        <a:pt x="635" y="799"/>
                      </a:moveTo>
                      <a:cubicBezTo>
                        <a:pt x="596" y="799"/>
                        <a:pt x="564" y="831"/>
                        <a:pt x="564" y="870"/>
                      </a:cubicBezTo>
                      <a:cubicBezTo>
                        <a:pt x="564" y="909"/>
                        <a:pt x="596" y="940"/>
                        <a:pt x="635" y="940"/>
                      </a:cubicBezTo>
                      <a:cubicBezTo>
                        <a:pt x="674" y="940"/>
                        <a:pt x="706" y="909"/>
                        <a:pt x="706" y="870"/>
                      </a:cubicBezTo>
                      <a:cubicBezTo>
                        <a:pt x="706" y="831"/>
                        <a:pt x="674" y="799"/>
                        <a:pt x="635" y="799"/>
                      </a:cubicBezTo>
                      <a:close/>
                    </a:path>
                  </a:pathLst>
                </a:custGeom>
                <a:noFill/>
                <a:ln w="6350" cap="rnd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48" name="Error Icon" hidden="1">
                  <a:extLst>
                    <a:ext uri="{FF2B5EF4-FFF2-40B4-BE49-F238E27FC236}">
                      <a16:creationId xmlns:a16="http://schemas.microsoft.com/office/drawing/2014/main" id="{6FC456F2-6BFF-4FB7-B8CE-E4C28425F2F5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802903" y="1670507"/>
                  <a:ext cx="398463" cy="395287"/>
                </a:xfrm>
                <a:custGeom>
                  <a:avLst/>
                  <a:gdLst>
                    <a:gd name="T0" fmla="*/ 1101 w 1101"/>
                    <a:gd name="T1" fmla="*/ 778 h 1100"/>
                    <a:gd name="T2" fmla="*/ 778 w 1101"/>
                    <a:gd name="T3" fmla="*/ 1100 h 1100"/>
                    <a:gd name="T4" fmla="*/ 322 w 1101"/>
                    <a:gd name="T5" fmla="*/ 1100 h 1100"/>
                    <a:gd name="T6" fmla="*/ 0 w 1101"/>
                    <a:gd name="T7" fmla="*/ 778 h 1100"/>
                    <a:gd name="T8" fmla="*/ 0 w 1101"/>
                    <a:gd name="T9" fmla="*/ 322 h 1100"/>
                    <a:gd name="T10" fmla="*/ 322 w 1101"/>
                    <a:gd name="T11" fmla="*/ 0 h 1100"/>
                    <a:gd name="T12" fmla="*/ 778 w 1101"/>
                    <a:gd name="T13" fmla="*/ 0 h 1100"/>
                    <a:gd name="T14" fmla="*/ 1101 w 1101"/>
                    <a:gd name="T15" fmla="*/ 322 h 1100"/>
                    <a:gd name="T16" fmla="*/ 1101 w 1101"/>
                    <a:gd name="T17" fmla="*/ 778 h 1100"/>
                    <a:gd name="T18" fmla="*/ 380 w 1101"/>
                    <a:gd name="T19" fmla="*/ 300 h 1100"/>
                    <a:gd name="T20" fmla="*/ 301 w 1101"/>
                    <a:gd name="T21" fmla="*/ 380 h 1100"/>
                    <a:gd name="T22" fmla="*/ 470 w 1101"/>
                    <a:gd name="T23" fmla="*/ 550 h 1100"/>
                    <a:gd name="T24" fmla="*/ 301 w 1101"/>
                    <a:gd name="T25" fmla="*/ 719 h 1100"/>
                    <a:gd name="T26" fmla="*/ 380 w 1101"/>
                    <a:gd name="T27" fmla="*/ 799 h 1100"/>
                    <a:gd name="T28" fmla="*/ 550 w 1101"/>
                    <a:gd name="T29" fmla="*/ 629 h 1100"/>
                    <a:gd name="T30" fmla="*/ 720 w 1101"/>
                    <a:gd name="T31" fmla="*/ 799 h 1100"/>
                    <a:gd name="T32" fmla="*/ 800 w 1101"/>
                    <a:gd name="T33" fmla="*/ 719 h 1100"/>
                    <a:gd name="T34" fmla="*/ 630 w 1101"/>
                    <a:gd name="T35" fmla="*/ 550 h 1100"/>
                    <a:gd name="T36" fmla="*/ 800 w 1101"/>
                    <a:gd name="T37" fmla="*/ 380 h 1100"/>
                    <a:gd name="T38" fmla="*/ 720 w 1101"/>
                    <a:gd name="T39" fmla="*/ 300 h 1100"/>
                    <a:gd name="T40" fmla="*/ 550 w 1101"/>
                    <a:gd name="T41" fmla="*/ 470 h 1100"/>
                    <a:gd name="T42" fmla="*/ 380 w 1101"/>
                    <a:gd name="T43" fmla="*/ 300 h 1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1101" h="1100">
                      <a:moveTo>
                        <a:pt x="1101" y="778"/>
                      </a:moveTo>
                      <a:lnTo>
                        <a:pt x="778" y="1100"/>
                      </a:lnTo>
                      <a:lnTo>
                        <a:pt x="322" y="1100"/>
                      </a:lnTo>
                      <a:lnTo>
                        <a:pt x="0" y="778"/>
                      </a:lnTo>
                      <a:lnTo>
                        <a:pt x="0" y="322"/>
                      </a:lnTo>
                      <a:lnTo>
                        <a:pt x="322" y="0"/>
                      </a:lnTo>
                      <a:lnTo>
                        <a:pt x="778" y="0"/>
                      </a:lnTo>
                      <a:lnTo>
                        <a:pt x="1101" y="322"/>
                      </a:lnTo>
                      <a:lnTo>
                        <a:pt x="1101" y="778"/>
                      </a:lnTo>
                      <a:close/>
                      <a:moveTo>
                        <a:pt x="380" y="300"/>
                      </a:moveTo>
                      <a:lnTo>
                        <a:pt x="301" y="380"/>
                      </a:lnTo>
                      <a:lnTo>
                        <a:pt x="470" y="550"/>
                      </a:lnTo>
                      <a:lnTo>
                        <a:pt x="301" y="719"/>
                      </a:lnTo>
                      <a:lnTo>
                        <a:pt x="380" y="799"/>
                      </a:lnTo>
                      <a:lnTo>
                        <a:pt x="550" y="629"/>
                      </a:lnTo>
                      <a:lnTo>
                        <a:pt x="720" y="799"/>
                      </a:lnTo>
                      <a:lnTo>
                        <a:pt x="800" y="719"/>
                      </a:lnTo>
                      <a:lnTo>
                        <a:pt x="630" y="550"/>
                      </a:lnTo>
                      <a:lnTo>
                        <a:pt x="800" y="380"/>
                      </a:lnTo>
                      <a:lnTo>
                        <a:pt x="720" y="300"/>
                      </a:lnTo>
                      <a:lnTo>
                        <a:pt x="550" y="470"/>
                      </a:lnTo>
                      <a:lnTo>
                        <a:pt x="380" y="300"/>
                      </a:lnTo>
                      <a:close/>
                    </a:path>
                  </a:pathLst>
                </a:custGeom>
                <a:noFill/>
                <a:ln w="6350" cap="rnd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49" name="Question Icon" hidden="1">
                  <a:extLst>
                    <a:ext uri="{FF2B5EF4-FFF2-40B4-BE49-F238E27FC236}">
                      <a16:creationId xmlns:a16="http://schemas.microsoft.com/office/drawing/2014/main" id="{109AC6BA-6FE1-4DC4-A900-96F6C2E409F9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802903" y="1669713"/>
                  <a:ext cx="398463" cy="396875"/>
                </a:xfrm>
                <a:custGeom>
                  <a:avLst/>
                  <a:gdLst>
                    <a:gd name="T0" fmla="*/ 1101 w 1101"/>
                    <a:gd name="T1" fmla="*/ 551 h 1101"/>
                    <a:gd name="T2" fmla="*/ 550 w 1101"/>
                    <a:gd name="T3" fmla="*/ 1101 h 1101"/>
                    <a:gd name="T4" fmla="*/ 0 w 1101"/>
                    <a:gd name="T5" fmla="*/ 551 h 1101"/>
                    <a:gd name="T6" fmla="*/ 550 w 1101"/>
                    <a:gd name="T7" fmla="*/ 0 h 1101"/>
                    <a:gd name="T8" fmla="*/ 1101 w 1101"/>
                    <a:gd name="T9" fmla="*/ 551 h 1101"/>
                    <a:gd name="T10" fmla="*/ 596 w 1101"/>
                    <a:gd name="T11" fmla="*/ 685 h 1101"/>
                    <a:gd name="T12" fmla="*/ 509 w 1101"/>
                    <a:gd name="T13" fmla="*/ 685 h 1101"/>
                    <a:gd name="T14" fmla="*/ 509 w 1101"/>
                    <a:gd name="T15" fmla="*/ 625 h 1101"/>
                    <a:gd name="T16" fmla="*/ 521 w 1101"/>
                    <a:gd name="T17" fmla="*/ 577 h 1101"/>
                    <a:gd name="T18" fmla="*/ 575 w 1101"/>
                    <a:gd name="T19" fmla="*/ 527 h 1101"/>
                    <a:gd name="T20" fmla="*/ 638 w 1101"/>
                    <a:gd name="T21" fmla="*/ 424 h 1101"/>
                    <a:gd name="T22" fmla="*/ 614 w 1101"/>
                    <a:gd name="T23" fmla="*/ 359 h 1101"/>
                    <a:gd name="T24" fmla="*/ 549 w 1101"/>
                    <a:gd name="T25" fmla="*/ 334 h 1101"/>
                    <a:gd name="T26" fmla="*/ 440 w 1101"/>
                    <a:gd name="T27" fmla="*/ 462 h 1101"/>
                    <a:gd name="T28" fmla="*/ 343 w 1101"/>
                    <a:gd name="T29" fmla="*/ 445 h 1101"/>
                    <a:gd name="T30" fmla="*/ 413 w 1101"/>
                    <a:gd name="T31" fmla="*/ 295 h 1101"/>
                    <a:gd name="T32" fmla="*/ 561 w 1101"/>
                    <a:gd name="T33" fmla="*/ 241 h 1101"/>
                    <a:gd name="T34" fmla="*/ 702 w 1101"/>
                    <a:gd name="T35" fmla="*/ 291 h 1101"/>
                    <a:gd name="T36" fmla="*/ 758 w 1101"/>
                    <a:gd name="T37" fmla="*/ 418 h 1101"/>
                    <a:gd name="T38" fmla="*/ 743 w 1101"/>
                    <a:gd name="T39" fmla="*/ 489 h 1101"/>
                    <a:gd name="T40" fmla="*/ 707 w 1101"/>
                    <a:gd name="T41" fmla="*/ 541 h 1101"/>
                    <a:gd name="T42" fmla="*/ 624 w 1101"/>
                    <a:gd name="T43" fmla="*/ 606 h 1101"/>
                    <a:gd name="T44" fmla="*/ 601 w 1101"/>
                    <a:gd name="T45" fmla="*/ 632 h 1101"/>
                    <a:gd name="T46" fmla="*/ 596 w 1101"/>
                    <a:gd name="T47" fmla="*/ 685 h 1101"/>
                    <a:gd name="T48" fmla="*/ 614 w 1101"/>
                    <a:gd name="T49" fmla="*/ 749 h 1101"/>
                    <a:gd name="T50" fmla="*/ 614 w 1101"/>
                    <a:gd name="T51" fmla="*/ 861 h 1101"/>
                    <a:gd name="T52" fmla="*/ 509 w 1101"/>
                    <a:gd name="T53" fmla="*/ 861 h 1101"/>
                    <a:gd name="T54" fmla="*/ 509 w 1101"/>
                    <a:gd name="T55" fmla="*/ 749 h 1101"/>
                    <a:gd name="T56" fmla="*/ 614 w 1101"/>
                    <a:gd name="T57" fmla="*/ 749 h 1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101" h="1101">
                      <a:moveTo>
                        <a:pt x="1101" y="551"/>
                      </a:moveTo>
                      <a:cubicBezTo>
                        <a:pt x="1101" y="854"/>
                        <a:pt x="854" y="1101"/>
                        <a:pt x="550" y="1101"/>
                      </a:cubicBezTo>
                      <a:cubicBezTo>
                        <a:pt x="246" y="1101"/>
                        <a:pt x="0" y="854"/>
                        <a:pt x="0" y="551"/>
                      </a:cubicBezTo>
                      <a:cubicBezTo>
                        <a:pt x="0" y="247"/>
                        <a:pt x="246" y="0"/>
                        <a:pt x="550" y="0"/>
                      </a:cubicBezTo>
                      <a:cubicBezTo>
                        <a:pt x="854" y="0"/>
                        <a:pt x="1101" y="247"/>
                        <a:pt x="1101" y="551"/>
                      </a:cubicBezTo>
                      <a:close/>
                      <a:moveTo>
                        <a:pt x="596" y="685"/>
                      </a:moveTo>
                      <a:lnTo>
                        <a:pt x="509" y="685"/>
                      </a:lnTo>
                      <a:lnTo>
                        <a:pt x="509" y="625"/>
                      </a:lnTo>
                      <a:cubicBezTo>
                        <a:pt x="509" y="605"/>
                        <a:pt x="513" y="589"/>
                        <a:pt x="521" y="577"/>
                      </a:cubicBezTo>
                      <a:cubicBezTo>
                        <a:pt x="529" y="565"/>
                        <a:pt x="547" y="549"/>
                        <a:pt x="575" y="527"/>
                      </a:cubicBezTo>
                      <a:cubicBezTo>
                        <a:pt x="617" y="495"/>
                        <a:pt x="638" y="460"/>
                        <a:pt x="638" y="424"/>
                      </a:cubicBezTo>
                      <a:cubicBezTo>
                        <a:pt x="638" y="397"/>
                        <a:pt x="630" y="375"/>
                        <a:pt x="614" y="359"/>
                      </a:cubicBezTo>
                      <a:cubicBezTo>
                        <a:pt x="597" y="343"/>
                        <a:pt x="576" y="334"/>
                        <a:pt x="549" y="334"/>
                      </a:cubicBezTo>
                      <a:cubicBezTo>
                        <a:pt x="488" y="334"/>
                        <a:pt x="451" y="377"/>
                        <a:pt x="440" y="462"/>
                      </a:cubicBezTo>
                      <a:lnTo>
                        <a:pt x="343" y="445"/>
                      </a:lnTo>
                      <a:cubicBezTo>
                        <a:pt x="349" y="381"/>
                        <a:pt x="372" y="331"/>
                        <a:pt x="413" y="295"/>
                      </a:cubicBezTo>
                      <a:cubicBezTo>
                        <a:pt x="454" y="259"/>
                        <a:pt x="503" y="241"/>
                        <a:pt x="561" y="241"/>
                      </a:cubicBezTo>
                      <a:cubicBezTo>
                        <a:pt x="618" y="241"/>
                        <a:pt x="665" y="257"/>
                        <a:pt x="702" y="291"/>
                      </a:cubicBezTo>
                      <a:cubicBezTo>
                        <a:pt x="739" y="325"/>
                        <a:pt x="758" y="367"/>
                        <a:pt x="758" y="418"/>
                      </a:cubicBezTo>
                      <a:cubicBezTo>
                        <a:pt x="758" y="443"/>
                        <a:pt x="753" y="467"/>
                        <a:pt x="743" y="489"/>
                      </a:cubicBezTo>
                      <a:cubicBezTo>
                        <a:pt x="732" y="512"/>
                        <a:pt x="721" y="529"/>
                        <a:pt x="707" y="541"/>
                      </a:cubicBezTo>
                      <a:cubicBezTo>
                        <a:pt x="694" y="554"/>
                        <a:pt x="667" y="575"/>
                        <a:pt x="624" y="606"/>
                      </a:cubicBezTo>
                      <a:cubicBezTo>
                        <a:pt x="612" y="615"/>
                        <a:pt x="605" y="624"/>
                        <a:pt x="601" y="632"/>
                      </a:cubicBezTo>
                      <a:cubicBezTo>
                        <a:pt x="598" y="640"/>
                        <a:pt x="596" y="658"/>
                        <a:pt x="596" y="685"/>
                      </a:cubicBezTo>
                      <a:close/>
                      <a:moveTo>
                        <a:pt x="614" y="749"/>
                      </a:moveTo>
                      <a:lnTo>
                        <a:pt x="614" y="861"/>
                      </a:lnTo>
                      <a:lnTo>
                        <a:pt x="509" y="861"/>
                      </a:lnTo>
                      <a:lnTo>
                        <a:pt x="509" y="749"/>
                      </a:lnTo>
                      <a:lnTo>
                        <a:pt x="614" y="749"/>
                      </a:lnTo>
                      <a:close/>
                    </a:path>
                  </a:pathLst>
                </a:custGeom>
                <a:noFill/>
                <a:ln w="6350" cap="rnd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42" name="Buttons">
                <a:extLst>
                  <a:ext uri="{FF2B5EF4-FFF2-40B4-BE49-F238E27FC236}">
                    <a16:creationId xmlns:a16="http://schemas.microsoft.com/office/drawing/2014/main" id="{3679CEDC-A155-48CA-B8EA-6FB73FE45D90}"/>
                  </a:ext>
                </a:extLst>
              </p:cNvPr>
              <p:cNvGrpSpPr/>
              <p:nvPr/>
            </p:nvGrpSpPr>
            <p:grpSpPr>
              <a:xfrm>
                <a:off x="1538287" y="2386471"/>
                <a:ext cx="1377404" cy="624736"/>
                <a:chOff x="1538287" y="2386471"/>
                <a:chExt cx="1377404" cy="624736"/>
              </a:xfrm>
            </p:grpSpPr>
            <p:sp>
              <p:nvSpPr>
                <p:cNvPr id="43" name="Button 1">
                  <a:extLst>
                    <a:ext uri="{FF2B5EF4-FFF2-40B4-BE49-F238E27FC236}">
                      <a16:creationId xmlns:a16="http://schemas.microsoft.com/office/drawing/2014/main" id="{0CD890EA-9856-4A85-AC40-C32EFBE6690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35693" y="2770823"/>
                  <a:ext cx="663029" cy="240384"/>
                </a:xfrm>
                <a:prstGeom prst="roundRect">
                  <a:avLst>
                    <a:gd name="adj" fmla="val 8776"/>
                  </a:avLst>
                </a:prstGeom>
                <a:solidFill>
                  <a:srgbClr val="FFFFFF"/>
                </a:solidFill>
                <a:ln w="6350" cap="flat" cmpd="sng" algn="ctr">
                  <a:solidFill>
                    <a:srgbClr val="80808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900" dirty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OK</a:t>
                  </a:r>
                  <a:endParaRPr lang="en-US" sz="900" dirty="0">
                    <a:solidFill>
                      <a:srgbClr val="5F5F5F"/>
                    </a:solidFill>
                    <a:effectLst/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44" name="Button 2" hidden="1">
                  <a:extLst>
                    <a:ext uri="{FF2B5EF4-FFF2-40B4-BE49-F238E27FC236}">
                      <a16:creationId xmlns:a16="http://schemas.microsoft.com/office/drawing/2014/main" id="{F7C536EC-1BE5-4AE0-968C-CC24700D634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52662" y="2386471"/>
                  <a:ext cx="663029" cy="240384"/>
                </a:xfrm>
                <a:prstGeom prst="roundRect">
                  <a:avLst>
                    <a:gd name="adj" fmla="val 8776"/>
                  </a:avLst>
                </a:prstGeom>
                <a:solidFill>
                  <a:srgbClr val="FFFFFF"/>
                </a:solidFill>
                <a:ln w="6350" cap="flat" cmpd="sng" algn="ctr">
                  <a:solidFill>
                    <a:srgbClr val="80808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900" dirty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Cancel</a:t>
                  </a:r>
                  <a:endParaRPr lang="en-US" sz="900" dirty="0">
                    <a:solidFill>
                      <a:srgbClr val="5F5F5F"/>
                    </a:solidFill>
                    <a:effectLst/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45" name="Button 3" hidden="1">
                  <a:extLst>
                    <a:ext uri="{FF2B5EF4-FFF2-40B4-BE49-F238E27FC236}">
                      <a16:creationId xmlns:a16="http://schemas.microsoft.com/office/drawing/2014/main" id="{ADD58A4B-0F83-4D2E-8F6E-A7E285FC5F0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38287" y="2386471"/>
                  <a:ext cx="663029" cy="240384"/>
                </a:xfrm>
                <a:prstGeom prst="roundRect">
                  <a:avLst>
                    <a:gd name="adj" fmla="val 8776"/>
                  </a:avLst>
                </a:prstGeom>
                <a:solidFill>
                  <a:srgbClr val="FFFFFF"/>
                </a:solidFill>
                <a:ln w="6350" cap="flat" cmpd="sng" algn="ctr">
                  <a:solidFill>
                    <a:srgbClr val="80808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900" dirty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Abort</a:t>
                  </a:r>
                  <a:endParaRPr lang="en-US" sz="900" dirty="0">
                    <a:solidFill>
                      <a:srgbClr val="5F5F5F"/>
                    </a:solidFill>
                    <a:effectLst/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</p:grpSp>
      <p:pic>
        <p:nvPicPr>
          <p:cNvPr id="64" name="그림 63">
            <a:extLst>
              <a:ext uri="{FF2B5EF4-FFF2-40B4-BE49-F238E27FC236}">
                <a16:creationId xmlns:a16="http://schemas.microsoft.com/office/drawing/2014/main" id="{0D0FCBAD-EA39-4801-81C7-81F82154600F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950973" y="3407104"/>
            <a:ext cx="2517946" cy="1698000"/>
          </a:xfrm>
          <a:prstGeom prst="rect">
            <a:avLst/>
          </a:prstGeom>
        </p:spPr>
      </p:pic>
      <p:sp>
        <p:nvSpPr>
          <p:cNvPr id="65" name="줄무늬가 있는 오른쪽 화살표 64"/>
          <p:cNvSpPr/>
          <p:nvPr/>
        </p:nvSpPr>
        <p:spPr>
          <a:xfrm>
            <a:off x="3670411" y="4026642"/>
            <a:ext cx="611474" cy="458925"/>
          </a:xfrm>
          <a:prstGeom prst="striped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줄무늬가 있는 오른쪽 화살표 65"/>
          <p:cNvSpPr/>
          <p:nvPr/>
        </p:nvSpPr>
        <p:spPr>
          <a:xfrm>
            <a:off x="7127707" y="3990803"/>
            <a:ext cx="611474" cy="458925"/>
          </a:xfrm>
          <a:prstGeom prst="striped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7" name="그림 66">
            <a:extLst>
              <a:ext uri="{FF2B5EF4-FFF2-40B4-BE49-F238E27FC236}">
                <a16:creationId xmlns:a16="http://schemas.microsoft.com/office/drawing/2014/main" id="{B61A8365-8FC6-412F-A56A-7C4591D15B27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880763" y="2279981"/>
            <a:ext cx="3347864" cy="100461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882562" y="3409363"/>
            <a:ext cx="3355726" cy="237924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97471" y="5202988"/>
            <a:ext cx="2571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/>
              <a:t>▲</a:t>
            </a:r>
            <a:r>
              <a:rPr lang="en-US" altLang="ko-KR" sz="1200" b="1" dirty="0" smtClean="0"/>
              <a:t>Kiosk</a:t>
            </a:r>
          </a:p>
          <a:p>
            <a:pPr algn="ctr"/>
            <a:r>
              <a:rPr lang="en-US" altLang="ko-KR" sz="1200" b="1" dirty="0" smtClean="0"/>
              <a:t>1) </a:t>
            </a:r>
            <a:r>
              <a:rPr lang="ko-KR" altLang="en-US" sz="1200" b="1" dirty="0" smtClean="0"/>
              <a:t>입실 확인</a:t>
            </a:r>
            <a:endParaRPr lang="en-US" altLang="ko-KR" sz="1200" b="1" dirty="0" smtClean="0"/>
          </a:p>
          <a:p>
            <a:pPr algn="ctr"/>
            <a:r>
              <a:rPr lang="en-US" altLang="ko-KR" sz="1200" b="1" dirty="0" smtClean="0"/>
              <a:t>2) </a:t>
            </a:r>
            <a:r>
              <a:rPr lang="ko-KR" altLang="en-US" sz="1200" b="1" dirty="0" err="1" smtClean="0"/>
              <a:t>체온측정</a:t>
            </a:r>
            <a:endParaRPr lang="ko-KR" altLang="en-US" sz="1200" b="1" dirty="0"/>
          </a:p>
        </p:txBody>
      </p:sp>
      <p:sp>
        <p:nvSpPr>
          <p:cNvPr id="68" name="TextBox 67"/>
          <p:cNvSpPr txBox="1"/>
          <p:nvPr/>
        </p:nvSpPr>
        <p:spPr>
          <a:xfrm>
            <a:off x="4402849" y="5919663"/>
            <a:ext cx="25714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/>
              <a:t>▲</a:t>
            </a:r>
            <a:r>
              <a:rPr lang="en-US" altLang="ko-KR" sz="1200" b="1" dirty="0" smtClean="0"/>
              <a:t>Mobile Web</a:t>
            </a:r>
          </a:p>
          <a:p>
            <a:pPr algn="ctr"/>
            <a:r>
              <a:rPr lang="ko-KR" altLang="en-US" sz="1200" b="1" dirty="0" smtClean="0"/>
              <a:t>출결 확인</a:t>
            </a:r>
            <a:endParaRPr lang="ko-KR" altLang="en-US" sz="1200" b="1" dirty="0"/>
          </a:p>
        </p:txBody>
      </p:sp>
      <p:sp>
        <p:nvSpPr>
          <p:cNvPr id="69" name="TextBox 68"/>
          <p:cNvSpPr txBox="1"/>
          <p:nvPr/>
        </p:nvSpPr>
        <p:spPr>
          <a:xfrm>
            <a:off x="8277289" y="5914813"/>
            <a:ext cx="2571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/>
              <a:t>▲출결 상태 수신 </a:t>
            </a:r>
            <a:r>
              <a:rPr lang="en-US" altLang="ko-KR" sz="1200" b="1" dirty="0" smtClean="0"/>
              <a:t>(DB)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561214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36274" y="694541"/>
            <a:ext cx="11089232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5591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062459" y="271682"/>
            <a:ext cx="6591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b="1" spc="-150" dirty="0" smtClean="0">
                <a:solidFill>
                  <a:schemeClr val="bg1"/>
                </a:solidFill>
              </a:rPr>
              <a:t>분석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19936" y="4790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88088" y="271682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 smtClean="0">
                <a:solidFill>
                  <a:schemeClr val="bg1"/>
                </a:solidFill>
              </a:rPr>
              <a:t>5</a:t>
            </a:r>
            <a:r>
              <a:rPr lang="ko-KR" altLang="en-US" sz="1200" dirty="0" smtClean="0">
                <a:solidFill>
                  <a:schemeClr val="bg1"/>
                </a:solidFill>
              </a:rPr>
              <a:t>조 김민서</a:t>
            </a:r>
            <a:r>
              <a:rPr lang="en-US" altLang="ko-KR" sz="1200" dirty="0" smtClean="0">
                <a:solidFill>
                  <a:schemeClr val="bg1"/>
                </a:solidFill>
              </a:rPr>
              <a:t>, </a:t>
            </a:r>
            <a:r>
              <a:rPr lang="ko-KR" altLang="en-US" sz="1200" dirty="0" smtClean="0">
                <a:solidFill>
                  <a:schemeClr val="bg1"/>
                </a:solidFill>
              </a:rPr>
              <a:t>김영주</a:t>
            </a:r>
            <a:r>
              <a:rPr lang="en-US" altLang="ko-KR" sz="1200" dirty="0" smtClean="0">
                <a:solidFill>
                  <a:schemeClr val="bg1"/>
                </a:solidFill>
              </a:rPr>
              <a:t>, </a:t>
            </a:r>
            <a:r>
              <a:rPr lang="ko-KR" altLang="en-US" sz="1200" dirty="0" smtClean="0">
                <a:solidFill>
                  <a:schemeClr val="bg1"/>
                </a:solidFill>
              </a:rPr>
              <a:t>유수진</a:t>
            </a:r>
            <a:r>
              <a:rPr lang="en-US" altLang="ko-KR" sz="1200" dirty="0" smtClean="0">
                <a:solidFill>
                  <a:schemeClr val="bg1"/>
                </a:solidFill>
              </a:rPr>
              <a:t>, </a:t>
            </a:r>
            <a:r>
              <a:rPr lang="ko-KR" altLang="en-US" sz="1200" dirty="0" err="1" smtClean="0">
                <a:solidFill>
                  <a:schemeClr val="bg1"/>
                </a:solidFill>
              </a:rPr>
              <a:t>한정탁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415480" y="1475492"/>
            <a:ext cx="9721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altLang="ko-KR" b="1" spc="-150" dirty="0" smtClean="0">
                <a:solidFill>
                  <a:srgbClr val="C00000"/>
                </a:solidFill>
              </a:rPr>
              <a:t>BRAND</a:t>
            </a:r>
          </a:p>
          <a:p>
            <a:pPr marL="342900" indent="-342900">
              <a:buAutoNum type="arabicParenR"/>
            </a:pPr>
            <a:r>
              <a:rPr lang="en-US" altLang="ko-KR" b="1" spc="-150" dirty="0" smtClean="0"/>
              <a:t>CRM </a:t>
            </a:r>
            <a:r>
              <a:rPr lang="ko-KR" altLang="en-US" b="1" spc="-150" dirty="0" smtClean="0"/>
              <a:t>주요 요구사항</a:t>
            </a:r>
            <a:endParaRPr lang="ko-KR" altLang="en-US" b="1" spc="-150" dirty="0"/>
          </a:p>
        </p:txBody>
      </p:sp>
      <p:sp>
        <p:nvSpPr>
          <p:cNvPr id="26" name="TextBox 25"/>
          <p:cNvSpPr txBox="1"/>
          <p:nvPr/>
        </p:nvSpPr>
        <p:spPr>
          <a:xfrm>
            <a:off x="983432" y="989113"/>
            <a:ext cx="10297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 smtClean="0">
                <a:solidFill>
                  <a:schemeClr val="tx2">
                    <a:lumMod val="75000"/>
                  </a:schemeClr>
                </a:solidFill>
                <a:latin typeface="+mj-ea"/>
              </a:rPr>
              <a:t>2-3.</a:t>
            </a:r>
            <a:r>
              <a:rPr lang="ko-KR" altLang="en-US" sz="2000" b="1" spc="-150" dirty="0" smtClean="0">
                <a:solidFill>
                  <a:schemeClr val="tx2">
                    <a:lumMod val="75000"/>
                  </a:schemeClr>
                </a:solidFill>
                <a:latin typeface="+mj-ea"/>
              </a:rPr>
              <a:t>요구사항 정의서</a:t>
            </a:r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983432" y="188640"/>
            <a:ext cx="2880320" cy="432048"/>
          </a:xfrm>
          <a:prstGeom prst="round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343472" y="248933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mtClean="0">
                <a:solidFill>
                  <a:schemeClr val="bg1"/>
                </a:solidFill>
              </a:rPr>
              <a:t>요구사항 파악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7929683"/>
              </p:ext>
            </p:extLst>
          </p:nvPr>
        </p:nvGraphicFramePr>
        <p:xfrm>
          <a:off x="1127448" y="2267675"/>
          <a:ext cx="9985561" cy="418566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2265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594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3024">
                  <a:extLst>
                    <a:ext uri="{9D8B030D-6E8A-4147-A177-3AD203B41FA5}">
                      <a16:colId xmlns:a16="http://schemas.microsoft.com/office/drawing/2014/main" val="2516425886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738753133"/>
                    </a:ext>
                  </a:extLst>
                </a:gridCol>
                <a:gridCol w="2736303">
                  <a:extLst>
                    <a:ext uri="{9D8B030D-6E8A-4147-A177-3AD203B41FA5}">
                      <a16:colId xmlns:a16="http://schemas.microsoft.com/office/drawing/2014/main" val="2162554668"/>
                    </a:ext>
                  </a:extLst>
                </a:gridCol>
              </a:tblGrid>
              <a:tr h="27904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PAGE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업무명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요구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ID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입력데이터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출력데이터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3122602"/>
                  </a:ext>
                </a:extLst>
              </a:tr>
              <a:tr h="279044">
                <a:tc rowSpan="4"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Dashboard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당일 총 수강생 출석 수 통계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확인기능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AA001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수강생 데이터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출석한 수강생 수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/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수료중인 수강생 수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9044">
                <a:tc vMerge="1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41624" marR="41624" marT="11508" marB="1150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당일 총 수강생 결석 수 통계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확인기능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AA002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수강생 데이터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결석한 수강생 수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/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수료중인 수강생 수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967483757"/>
                  </a:ext>
                </a:extLst>
              </a:tr>
              <a:tr h="279044">
                <a:tc vMerge="1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41624" marR="41624" marT="11508" marB="1150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당일 총 수강생 지각 수 통계 확인기능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AA003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수강생 데이터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지각한 수강생 수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/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수료중인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수강생 수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219203844"/>
                  </a:ext>
                </a:extLst>
              </a:tr>
              <a:tr h="279044">
                <a:tc vMerge="1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41624" marR="41624" marT="11508" marB="1150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당일 총 수강생 조퇴 수 통계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확인기능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AA004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수강생 데이터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조퇴한 수강생 수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/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수료중인 수강생 수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851787182"/>
                  </a:ext>
                </a:extLst>
              </a:tr>
              <a:tr h="279044">
                <a:tc rowSpan="6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수강생 현황 페이지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반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선택기능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AAA01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반 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ID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진행중인 반명 리스트 출력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961506144"/>
                  </a:ext>
                </a:extLst>
              </a:tr>
              <a:tr h="279044">
                <a:tc vMerge="1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41624" marR="41624" marT="11508" marB="1150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수강생 리스트 조회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한 페이지 전부 해당 수강생 조회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)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AB002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반 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ID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수강생 리스트 출력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052985472"/>
                  </a:ext>
                </a:extLst>
              </a:tr>
              <a:tr h="279044">
                <a:tc vMerge="1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41624" marR="41624" marT="11508" marB="1150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수강생 데이터 조회 기능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AB003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수강생 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ID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수강생 정보 출력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780375110"/>
                  </a:ext>
                </a:extLst>
              </a:tr>
              <a:tr h="279044">
                <a:tc vMerge="1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41624" marR="41624" marT="11508" marB="1150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수강생 데이터 수정 기능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반 정보 수정 가능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)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AB004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수강생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ID,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입력한 정보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수강생 정보 출력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322891281"/>
                  </a:ext>
                </a:extLst>
              </a:tr>
              <a:tr h="279044">
                <a:tc vMerge="1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41624" marR="41624" marT="11508" marB="1150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수강생 데이터 삭제 기능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AB005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수강생 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ID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799124109"/>
                  </a:ext>
                </a:extLst>
              </a:tr>
              <a:tr h="279044">
                <a:tc vMerge="1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41624" marR="41624" marT="11508" marB="1150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수강생 데이터 입력 기능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AB006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수강생 데이터 입력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수강생 정보 출력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273070604"/>
                  </a:ext>
                </a:extLst>
              </a:tr>
              <a:tr h="279044">
                <a:tc rowSpan="4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반별 통계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해당 반 당일 하루 수강생 출석률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확인기능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AC002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반 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ID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해당 반 당일 수강생 출석률 통계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715319476"/>
                  </a:ext>
                </a:extLst>
              </a:tr>
              <a:tr h="279044">
                <a:tc vMerge="1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41624" marR="41624" marT="11508" marB="1150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해당 반 당일 하루 수강생 출석 수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확인기능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AC003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반 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ID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해당 반 당일 하루 수강생 출석 수 통계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111281122"/>
                  </a:ext>
                </a:extLst>
              </a:tr>
              <a:tr h="279044">
                <a:tc vMerge="1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41624" marR="41624" marT="11508" marB="1150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해당 반 당일 출석한 수강생 리스트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조회기능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AC004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반 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ID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해당 반 당일 출석한 수강생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조회기능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455152475"/>
                  </a:ext>
                </a:extLst>
              </a:tr>
              <a:tr h="279044">
                <a:tc vMerge="1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41624" marR="41624" marT="11508" marB="1150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해당 반 당일 평균 수강생 출석률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확인기능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AC005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반 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ID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해당 반 당일 평균 수강생 출석률 통계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3036548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0877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36274" y="694541"/>
            <a:ext cx="11089232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5591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062459" y="271682"/>
            <a:ext cx="6591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b="1" spc="-150" dirty="0" smtClean="0">
                <a:solidFill>
                  <a:schemeClr val="bg1"/>
                </a:solidFill>
              </a:rPr>
              <a:t>분석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19936" y="4790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88088" y="271682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 smtClean="0">
                <a:solidFill>
                  <a:schemeClr val="bg1"/>
                </a:solidFill>
              </a:rPr>
              <a:t>5</a:t>
            </a:r>
            <a:r>
              <a:rPr lang="ko-KR" altLang="en-US" sz="1200" dirty="0" smtClean="0">
                <a:solidFill>
                  <a:schemeClr val="bg1"/>
                </a:solidFill>
              </a:rPr>
              <a:t>조 김민서</a:t>
            </a:r>
            <a:r>
              <a:rPr lang="en-US" altLang="ko-KR" sz="1200" dirty="0" smtClean="0">
                <a:solidFill>
                  <a:schemeClr val="bg1"/>
                </a:solidFill>
              </a:rPr>
              <a:t>, </a:t>
            </a:r>
            <a:r>
              <a:rPr lang="ko-KR" altLang="en-US" sz="1200" dirty="0" smtClean="0">
                <a:solidFill>
                  <a:schemeClr val="bg1"/>
                </a:solidFill>
              </a:rPr>
              <a:t>김영주</a:t>
            </a:r>
            <a:r>
              <a:rPr lang="en-US" altLang="ko-KR" sz="1200" dirty="0" smtClean="0">
                <a:solidFill>
                  <a:schemeClr val="bg1"/>
                </a:solidFill>
              </a:rPr>
              <a:t>, </a:t>
            </a:r>
            <a:r>
              <a:rPr lang="ko-KR" altLang="en-US" sz="1200" dirty="0" smtClean="0">
                <a:solidFill>
                  <a:schemeClr val="bg1"/>
                </a:solidFill>
              </a:rPr>
              <a:t>유수진</a:t>
            </a:r>
            <a:r>
              <a:rPr lang="en-US" altLang="ko-KR" sz="1200" dirty="0" smtClean="0">
                <a:solidFill>
                  <a:schemeClr val="bg1"/>
                </a:solidFill>
              </a:rPr>
              <a:t>, </a:t>
            </a:r>
            <a:r>
              <a:rPr lang="ko-KR" altLang="en-US" sz="1200" dirty="0" err="1" smtClean="0">
                <a:solidFill>
                  <a:schemeClr val="bg1"/>
                </a:solidFill>
              </a:rPr>
              <a:t>한정탁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415480" y="1475492"/>
            <a:ext cx="9721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altLang="ko-KR" b="1" spc="-150" dirty="0" smtClean="0">
                <a:solidFill>
                  <a:srgbClr val="C00000"/>
                </a:solidFill>
              </a:rPr>
              <a:t>BRAND</a:t>
            </a:r>
          </a:p>
          <a:p>
            <a:pPr marL="342900" indent="-342900">
              <a:buAutoNum type="arabicParenR"/>
            </a:pPr>
            <a:r>
              <a:rPr lang="en-US" altLang="ko-KR" b="1" spc="-150" dirty="0" smtClean="0"/>
              <a:t>CRM </a:t>
            </a:r>
            <a:r>
              <a:rPr lang="ko-KR" altLang="en-US" b="1" spc="-150" dirty="0" smtClean="0"/>
              <a:t>주요 요구사항</a:t>
            </a:r>
            <a:endParaRPr lang="ko-KR" altLang="en-US" b="1" spc="-150" dirty="0"/>
          </a:p>
        </p:txBody>
      </p:sp>
      <p:sp>
        <p:nvSpPr>
          <p:cNvPr id="26" name="TextBox 25"/>
          <p:cNvSpPr txBox="1"/>
          <p:nvPr/>
        </p:nvSpPr>
        <p:spPr>
          <a:xfrm>
            <a:off x="983432" y="989113"/>
            <a:ext cx="10297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 smtClean="0">
                <a:solidFill>
                  <a:schemeClr val="tx2">
                    <a:lumMod val="75000"/>
                  </a:schemeClr>
                </a:solidFill>
                <a:latin typeface="+mj-ea"/>
              </a:rPr>
              <a:t>2-3.</a:t>
            </a:r>
            <a:r>
              <a:rPr lang="ko-KR" altLang="en-US" sz="2000" b="1" spc="-150" dirty="0" smtClean="0">
                <a:solidFill>
                  <a:schemeClr val="tx2">
                    <a:lumMod val="75000"/>
                  </a:schemeClr>
                </a:solidFill>
                <a:latin typeface="+mj-ea"/>
              </a:rPr>
              <a:t>요구사항 정의서</a:t>
            </a:r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983432" y="188640"/>
            <a:ext cx="2880320" cy="432048"/>
          </a:xfrm>
          <a:prstGeom prst="round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343472" y="248933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mtClean="0">
                <a:solidFill>
                  <a:schemeClr val="bg1"/>
                </a:solidFill>
              </a:rPr>
              <a:t>요구사항 파악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0299036"/>
              </p:ext>
            </p:extLst>
          </p:nvPr>
        </p:nvGraphicFramePr>
        <p:xfrm>
          <a:off x="1127448" y="2267688"/>
          <a:ext cx="10009113" cy="4185651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2294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73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0160">
                  <a:extLst>
                    <a:ext uri="{9D8B030D-6E8A-4147-A177-3AD203B41FA5}">
                      <a16:colId xmlns:a16="http://schemas.microsoft.com/office/drawing/2014/main" val="2516425886"/>
                    </a:ext>
                  </a:extLst>
                </a:gridCol>
                <a:gridCol w="2557228">
                  <a:extLst>
                    <a:ext uri="{9D8B030D-6E8A-4147-A177-3AD203B41FA5}">
                      <a16:colId xmlns:a16="http://schemas.microsoft.com/office/drawing/2014/main" val="2738753133"/>
                    </a:ext>
                  </a:extLst>
                </a:gridCol>
                <a:gridCol w="2194914">
                  <a:extLst>
                    <a:ext uri="{9D8B030D-6E8A-4147-A177-3AD203B41FA5}">
                      <a16:colId xmlns:a16="http://schemas.microsoft.com/office/drawing/2014/main" val="2162554668"/>
                    </a:ext>
                  </a:extLst>
                </a:gridCol>
              </a:tblGrid>
              <a:tr h="26329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PAGE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업무명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요구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ID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입력데이터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출력데이터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3122602"/>
                  </a:ext>
                </a:extLst>
              </a:tr>
              <a:tr h="263291">
                <a:tc rowSpan="8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마이페이지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수강생 데이터 입력 기능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ABA01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수강생 관련 데이터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수강생 데이터 조회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3291">
                <a:tc vMerge="1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41624" marR="41624" marT="11508" marB="1150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수강생 데이터 조회 기능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ABA02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수강생 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ID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수강생 데이터 조회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967483757"/>
                  </a:ext>
                </a:extLst>
              </a:tr>
              <a:tr h="263291">
                <a:tc vMerge="1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41624" marR="41624" marT="11508" marB="1150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수강생 데이터 수정 기능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ABA03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수강생 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ID, 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수정데이터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수강생 데이터 조회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219203844"/>
                  </a:ext>
                </a:extLst>
              </a:tr>
              <a:tr h="263291">
                <a:tc vMerge="1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41624" marR="41624" marT="11508" marB="1150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수강생 데이터 삭제 기능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ABA04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수강생 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ID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수강생 리스트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851787182"/>
                  </a:ext>
                </a:extLst>
              </a:tr>
              <a:tr h="263291">
                <a:tc vMerge="1">
                  <a:txBody>
                    <a:bodyPr/>
                    <a:lstStyle/>
                    <a:p>
                      <a:pPr algn="ctr" rtl="0" fontAlgn="ctr"/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회원가입 기능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ABB01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수강생 관련 데이터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수강생 데이터 조회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961506144"/>
                  </a:ext>
                </a:extLst>
              </a:tr>
              <a:tr h="263291">
                <a:tc vMerge="1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41624" marR="41624" marT="11508" marB="1150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내 정보 조회 기능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ABB02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수강생 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ID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수강생 데이터 조회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052985472"/>
                  </a:ext>
                </a:extLst>
              </a:tr>
              <a:tr h="263291">
                <a:tc vMerge="1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41624" marR="41624" marT="11508" marB="1150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내 정보 수정 기능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ABB03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수강생 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ID, 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수정데이터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수강생 데이터 조회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780375110"/>
                  </a:ext>
                </a:extLst>
              </a:tr>
              <a:tr h="263291">
                <a:tc vMerge="1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41624" marR="41624" marT="11508" marB="1150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회원탈퇴 기능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ABB04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수강생 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ID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로그인 페이지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322891281"/>
                  </a:ext>
                </a:extLst>
              </a:tr>
              <a:tr h="263291">
                <a:tc rowSpan="6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반별 </a:t>
                      </a:r>
                      <a:r>
                        <a:rPr lang="ko-KR" alt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좌석배치도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반 </a:t>
                      </a:r>
                      <a:r>
                        <a:rPr lang="ko-KR" alt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선택기능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AAA03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메뉴에서 관리자가 원하는 반 선택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799124109"/>
                  </a:ext>
                </a:extLst>
              </a:tr>
              <a:tr h="263291">
                <a:tc vMerge="1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41624" marR="41624" marT="11508" marB="1150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해당 반 좌석위치 조회기능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AD002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반 </a:t>
                      </a:r>
                      <a:r>
                        <a:rPr lang="ko-KR" alt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선택시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ko-KR" alt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좌석배치도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조회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수강생 좌석 배치도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273070604"/>
                  </a:ext>
                </a:extLst>
              </a:tr>
              <a:tr h="499577">
                <a:tc vMerge="1">
                  <a:txBody>
                    <a:bodyPr/>
                    <a:lstStyle/>
                    <a:p>
                      <a:pPr algn="ctr" rtl="0" fontAlgn="ctr"/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좌석 클릭시 해당 수강생 데이터 조회기능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(MyPage)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AD003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좌석정보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조회 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=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수강생 정보 조회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수강생 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MyPage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715319476"/>
                  </a:ext>
                </a:extLst>
              </a:tr>
              <a:tr h="263291">
                <a:tc vMerge="1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41624" marR="41624" marT="11508" marB="1150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좌석 배치 수정기능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AD004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좌석정보 수정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수강생 좌석 배치도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111281122"/>
                  </a:ext>
                </a:extLst>
              </a:tr>
              <a:tr h="263291">
                <a:tc vMerge="1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41624" marR="41624" marT="11508" marB="1150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해당 좌석 수강생 삭제기능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AD005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좌석정보 삭제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수강생 좌석 배치도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455152475"/>
                  </a:ext>
                </a:extLst>
              </a:tr>
              <a:tr h="263291">
                <a:tc vMerge="1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41624" marR="41624" marT="11508" marB="1150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해당 좌석 수강생 입력기능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AD006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좌석정보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입력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수강생 좌석 배치도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3036548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1868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rURmXEkznL8vM+dIgmFWecIsYkRz2E8ifMc9jRVOog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5258</TotalTime>
  <Words>2084</Words>
  <Application>Microsoft Office PowerPoint</Application>
  <PresentationFormat>와이드스크린</PresentationFormat>
  <Paragraphs>677</Paragraphs>
  <Slides>30</Slides>
  <Notes>30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6" baseType="lpstr">
      <vt:lpstr>HY헤드라인M</vt:lpstr>
      <vt:lpstr>맑은 고딕</vt:lpstr>
      <vt:lpstr>함초롬돋움</vt:lpstr>
      <vt:lpstr>Arial</vt:lpstr>
      <vt:lpstr>Segoe UI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minhee park</dc:creator>
  <cp:lastModifiedBy>한국품질재단</cp:lastModifiedBy>
  <cp:revision>251</cp:revision>
  <dcterms:created xsi:type="dcterms:W3CDTF">2016-11-03T20:47:04Z</dcterms:created>
  <dcterms:modified xsi:type="dcterms:W3CDTF">2021-07-13T18:25:50Z</dcterms:modified>
</cp:coreProperties>
</file>