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96" r:id="rId4"/>
    <p:sldId id="295" r:id="rId5"/>
    <p:sldId id="288" r:id="rId6"/>
    <p:sldId id="297" r:id="rId7"/>
    <p:sldId id="291" r:id="rId8"/>
    <p:sldId id="298" r:id="rId9"/>
    <p:sldId id="290" r:id="rId10"/>
    <p:sldId id="299" r:id="rId11"/>
    <p:sldId id="292" r:id="rId12"/>
    <p:sldId id="293" r:id="rId13"/>
    <p:sldId id="294" r:id="rId14"/>
    <p:sldId id="300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3" y="1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6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99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3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3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5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WE ARE HERE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9776" y="417056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김민서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한정탁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KFQ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차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웹 프로젝트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816" y="5922422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4619"/>
              </p:ext>
            </p:extLst>
          </p:nvPr>
        </p:nvGraphicFramePr>
        <p:xfrm>
          <a:off x="12360696" y="6748593"/>
          <a:ext cx="6696744" cy="1686024"/>
        </p:xfrm>
        <a:graphic>
          <a:graphicData uri="http://schemas.openxmlformats.org/drawingml/2006/table">
            <a:tbl>
              <a:tblPr/>
              <a:tblGrid>
                <a:gridCol w="758436">
                  <a:extLst>
                    <a:ext uri="{9D8B030D-6E8A-4147-A177-3AD203B41FA5}">
                      <a16:colId xmlns:a16="http://schemas.microsoft.com/office/drawing/2014/main" val="319635640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380945308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1722659818"/>
                    </a:ext>
                  </a:extLst>
                </a:gridCol>
              </a:tblGrid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구분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비기능적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60308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개념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제공하는 기능, 서비스에 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수행하는 기능 이외의 사항,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 구축에 대한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제약사항에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26096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도출방법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특정 입력에 대해 시스템이 어떻게 반응 / 동작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하는지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준수해야할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제약조건과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품질 속성에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관련하여 시스템이 갖춰야할 사항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8338"/>
                  </a:ext>
                </a:extLst>
              </a:tr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특성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기능성, 완전성, 일관성</a:t>
                      </a:r>
                      <a:endParaRPr lang="ko-KR" sz="100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신뢰성, 사용성, 효율성, 유지보수성, </a:t>
                      </a:r>
                      <a:r>
                        <a:rPr lang="ko-KR" sz="1000" b="1" dirty="0" err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이식성</a:t>
                      </a:r>
                      <a:endParaRPr lang="ko-KR" sz="1000" dirty="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8757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3889"/>
              </p:ext>
            </p:extLst>
          </p:nvPr>
        </p:nvGraphicFramePr>
        <p:xfrm>
          <a:off x="1150999" y="2267683"/>
          <a:ext cx="9826435" cy="3064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2510556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154854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19276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마이페이지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회원탈퇴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페이지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19276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반별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좌석배치도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메뉴에서 관리자가 원하는 반 선택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좌석위치 조회기능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좌석배치도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클릭시 해당 수강생 데이터 조회기능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(MyPage)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MyPage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배치 수정기능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수정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삭제기능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삭제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입력기능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Architecture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93614"/>
              </p:ext>
            </p:extLst>
          </p:nvPr>
        </p:nvGraphicFramePr>
        <p:xfrm>
          <a:off x="1068192" y="1457063"/>
          <a:ext cx="6876034" cy="5073781"/>
        </p:xfrm>
        <a:graphic>
          <a:graphicData uri="http://schemas.openxmlformats.org/drawingml/2006/table">
            <a:tbl>
              <a:tblPr/>
              <a:tblGrid>
                <a:gridCol w="756793">
                  <a:extLst>
                    <a:ext uri="{9D8B030D-6E8A-4147-A177-3AD203B41FA5}">
                      <a16:colId xmlns:a16="http://schemas.microsoft.com/office/drawing/2014/main" val="2017932808"/>
                    </a:ext>
                  </a:extLst>
                </a:gridCol>
                <a:gridCol w="3829685">
                  <a:extLst>
                    <a:ext uri="{9D8B030D-6E8A-4147-A177-3AD203B41FA5}">
                      <a16:colId xmlns:a16="http://schemas.microsoft.com/office/drawing/2014/main" val="1386231383"/>
                    </a:ext>
                  </a:extLst>
                </a:gridCol>
                <a:gridCol w="2289556">
                  <a:extLst>
                    <a:ext uri="{9D8B030D-6E8A-4147-A177-3AD203B41FA5}">
                      <a16:colId xmlns:a16="http://schemas.microsoft.com/office/drawing/2014/main" val="1598865556"/>
                    </a:ext>
                  </a:extLst>
                </a:gridCol>
              </a:tblGrid>
              <a:tr h="34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Version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3254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Windows10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21H2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38806"/>
                  </a:ext>
                </a:extLst>
              </a:tr>
              <a:tr h="3493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Language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HTML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69824"/>
                  </a:ext>
                </a:extLst>
              </a:tr>
              <a:tr h="34937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CSS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54371"/>
                  </a:ext>
                </a:extLst>
              </a:tr>
              <a:tr h="34937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3.8.8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44884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IDE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Visual Studio Code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1.58.0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617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SQLite3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3.35.5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32454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Framework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Django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3.1.3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7480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Library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Leaflet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1.7.1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688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Apps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PythonAnywhere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Plans &gt; Beginner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2011"/>
                  </a:ext>
                </a:extLst>
              </a:tr>
            </a:tbl>
          </a:graphicData>
        </a:graphic>
      </p:graphicFrame>
      <p:pic>
        <p:nvPicPr>
          <p:cNvPr id="28" name="Picture 4" descr="파이썬 – 코딩 테크닉 – gritmind &amp;amp; NLP">
            <a:extLst>
              <a:ext uri="{FF2B5EF4-FFF2-40B4-BE49-F238E27FC236}">
                <a16:creationId xmlns:a16="http://schemas.microsoft.com/office/drawing/2014/main" id="{EF48E4D0-1EF2-4CD9-9AF6-4B56541C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45" y="3339950"/>
            <a:ext cx="1554054" cy="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F6B71880-82D9-428D-9159-3C37774C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52" y="-322152"/>
            <a:ext cx="905366" cy="7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8EB1DC0F-CBC7-4273-9A7E-00B443F7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9987052" y="2426485"/>
            <a:ext cx="779217" cy="8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7FEC1168-52E3-4DB0-8B61-7927DFAF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8825849" y="2509498"/>
            <a:ext cx="745853" cy="7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D4FE1634-F451-4475-8445-A544A0B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324" y="3572175"/>
            <a:ext cx="1729873" cy="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 descr="A Hands-On Tutorial of SQLite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02" y="4238269"/>
            <a:ext cx="1397016" cy="7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Leafle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64" y="5499533"/>
            <a:ext cx="1968888" cy="52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News Room: PythonAnywhe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72" y="5993291"/>
            <a:ext cx="3262313" cy="6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다시, 장고]Django - Intro">
            <a:extLst>
              <a:ext uri="{FF2B5EF4-FFF2-40B4-BE49-F238E27FC236}">
                <a16:creationId xmlns:a16="http://schemas.microsoft.com/office/drawing/2014/main" id="{57EE5B99-5DA9-41A1-A99B-9611EBBB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30" y="4707180"/>
            <a:ext cx="1305556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3" name="Picture 23" descr="Windows 10 - Logos, brands and logotyp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53" y="1832173"/>
            <a:ext cx="2459310" cy="4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C00000"/>
                </a:solidFill>
              </a:rPr>
              <a:t>1) 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아래처럼 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BRAND CRM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만들기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Website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구조도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웹, 모바일을 위한 I.A(Information Architecture, 정보구조도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52" y="2117621"/>
            <a:ext cx="5041368" cy="364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 smtClean="0"/>
              <a:t>관리자 </a:t>
            </a:r>
            <a:r>
              <a:rPr lang="en-US" altLang="ko-KR" b="1" spc="-150" dirty="0" smtClean="0"/>
              <a:t>Page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24" y="1900397"/>
            <a:ext cx="4454506" cy="4016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1900397"/>
            <a:ext cx="4861797" cy="26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C00000"/>
                </a:solidFill>
              </a:rPr>
              <a:t>1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) DB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랑 맞는지 확인 후 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ERD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내용 수정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4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ERD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19" y="2095973"/>
            <a:ext cx="8688288" cy="40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조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WE ARE HERE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47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52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19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76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04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704" y="2843644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요구사항 파악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7728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Brainstorming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 Service Scenario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요구사항 </a:t>
            </a:r>
            <a:r>
              <a:rPr lang="ko-KR" altLang="en-US" sz="1200" b="1" spc="-150" dirty="0" smtClean="0"/>
              <a:t>정의서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5375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7104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8832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1919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375920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Architecture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Website </a:t>
            </a:r>
            <a:r>
              <a:rPr lang="ko-KR" altLang="en-US" sz="1200" b="1" spc="-150" dirty="0" smtClean="0"/>
              <a:t>구조도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Page </a:t>
            </a:r>
            <a:r>
              <a:rPr lang="ko-KR" altLang="en-US" sz="1200" b="1" spc="-150" dirty="0" smtClean="0"/>
              <a:t>단위 </a:t>
            </a:r>
            <a:r>
              <a:rPr lang="en-US" altLang="ko-KR" sz="1200" b="1" spc="-150" dirty="0" smtClean="0"/>
              <a:t>UI/UX</a:t>
            </a:r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7104112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Class Diagram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Sequence Diagram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ERD(</a:t>
            </a:r>
            <a:r>
              <a:rPr lang="en-US" altLang="ko-KR" sz="1200" b="1" spc="-150" dirty="0" err="1" smtClean="0"/>
              <a:t>DataBase</a:t>
            </a:r>
            <a:r>
              <a:rPr lang="en-US" altLang="ko-KR" sz="1200" b="1" spc="-150" dirty="0" smtClean="0"/>
              <a:t>)</a:t>
            </a:r>
          </a:p>
          <a:p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8832304" y="3429001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BRAND </a:t>
            </a:r>
            <a:r>
              <a:rPr lang="ko-KR" altLang="en-US" sz="1200" b="1" spc="-150" dirty="0" smtClean="0"/>
              <a:t>소개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CRM</a:t>
            </a:r>
            <a:r>
              <a:rPr lang="ko-KR" altLang="en-US" sz="1200" b="1" spc="-150" dirty="0"/>
              <a:t> </a:t>
            </a:r>
            <a:r>
              <a:rPr lang="ko-KR" altLang="en-US" sz="1200" b="1" spc="-150" dirty="0" smtClean="0"/>
              <a:t>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보완점</a:t>
            </a:r>
            <a:endParaRPr lang="en-US" altLang="ko-KR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19536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주제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핵심기능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기대효과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Gantt Chart</a:t>
            </a:r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53039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분석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4272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9816" y="5922422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8358" y="2852936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206538" y="3636860"/>
            <a:ext cx="57606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수강생 출결 현황 파악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54510" y="3715951"/>
            <a:ext cx="6192688" cy="17705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1-1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2996952"/>
            <a:ext cx="101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4248" y="1532827"/>
            <a:ext cx="7200800" cy="1015663"/>
            <a:chOff x="2495600" y="1196753"/>
            <a:chExt cx="7200800" cy="1015663"/>
          </a:xfrm>
        </p:grpSpPr>
        <p:sp>
          <p:nvSpPr>
            <p:cNvPr id="30" name="TextBox 29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5760" y="1283384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rgbClr val="4BACC6"/>
                  </a:solidFill>
                  <a:latin typeface="+mj-lt"/>
                  <a:ea typeface="HY헤드라인M" pitchFamily="18" charset="-127"/>
                </a:rPr>
                <a:t>수강생 관리 웹 </a:t>
              </a:r>
              <a:r>
                <a:rPr lang="ko-KR" altLang="en-US" sz="3200" b="1" spc="-150" dirty="0" smtClean="0">
                  <a:solidFill>
                    <a:srgbClr val="4BACC6"/>
                  </a:solidFill>
                  <a:latin typeface="+mj-lt"/>
                  <a:ea typeface="HY헤드라인M" pitchFamily="18" charset="-127"/>
                </a:rPr>
                <a:t>사이트</a:t>
              </a:r>
              <a:endParaRPr lang="ko-KR" altLang="en-US" sz="3200" b="1" spc="-150" dirty="0">
                <a:solidFill>
                  <a:srgbClr val="4BACC6"/>
                </a:solidFill>
                <a:latin typeface="+mj-lt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기대효과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2996952"/>
            <a:ext cx="10297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1-4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. SW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방법론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en-US" altLang="ko-KR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Warterfall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b="1" spc="-150" dirty="0"/>
              <a:t> </a:t>
            </a:r>
            <a:r>
              <a:rPr lang="en-US" altLang="ko-KR" b="1" spc="-150" dirty="0" smtClean="0"/>
              <a:t>     1) </a:t>
            </a:r>
            <a:r>
              <a:rPr lang="ko-KR" altLang="en-US" b="1" spc="-150" dirty="0" smtClean="0"/>
              <a:t>진행 기간</a:t>
            </a:r>
            <a:endParaRPr lang="en-US" altLang="ko-KR" b="1" spc="-150" dirty="0"/>
          </a:p>
          <a:p>
            <a:r>
              <a:rPr lang="en-US" altLang="ko-KR" b="1" spc="-150" dirty="0" smtClean="0"/>
              <a:t>      </a:t>
            </a:r>
          </a:p>
          <a:p>
            <a:r>
              <a:rPr lang="en-US" altLang="ko-KR" b="1" spc="-150" dirty="0"/>
              <a:t> </a:t>
            </a:r>
            <a:r>
              <a:rPr lang="en-US" altLang="ko-KR" b="1" spc="-150" dirty="0" smtClean="0"/>
              <a:t>     2) </a:t>
            </a:r>
            <a:r>
              <a:rPr lang="ko-KR" altLang="en-US" b="1" spc="-150" dirty="0" smtClean="0"/>
              <a:t>참여 인원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r>
              <a:rPr lang="en-US" altLang="ko-KR" b="1" spc="-150" dirty="0" smtClean="0"/>
              <a:t>      3) </a:t>
            </a:r>
            <a:r>
              <a:rPr lang="ko-KR" altLang="en-US" b="1" spc="-150" dirty="0" smtClean="0"/>
              <a:t>업무 분담</a:t>
            </a:r>
            <a:endParaRPr lang="ko-KR" altLang="en-US" b="1" spc="-15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11859"/>
              </p:ext>
            </p:extLst>
          </p:nvPr>
        </p:nvGraphicFramePr>
        <p:xfrm>
          <a:off x="4530003" y="3375785"/>
          <a:ext cx="6762752" cy="2812542"/>
        </p:xfrm>
        <a:graphic>
          <a:graphicData uri="http://schemas.openxmlformats.org/drawingml/2006/table">
            <a:tbl>
              <a:tblPr/>
              <a:tblGrid>
                <a:gridCol w="1545662">
                  <a:extLst>
                    <a:ext uri="{9D8B030D-6E8A-4147-A177-3AD203B41FA5}">
                      <a16:colId xmlns:a16="http://schemas.microsoft.com/office/drawing/2014/main" val="2178537916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2613096982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3486084105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2421491311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1157656298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3088806192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406113582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3240022692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2387738485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4076815833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1816985448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520878159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3778607076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2829073494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3780887942"/>
                    </a:ext>
                  </a:extLst>
                </a:gridCol>
                <a:gridCol w="347806">
                  <a:extLst>
                    <a:ext uri="{9D8B030D-6E8A-4147-A177-3AD203B41FA5}">
                      <a16:colId xmlns:a16="http://schemas.microsoft.com/office/drawing/2014/main" val="2135463554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5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세 부 항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9347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Brainstorming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25902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요구사항 정의서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00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Usecase Diagram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44176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Architecture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239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Website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구조도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0811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Page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UI/UX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070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</a:rPr>
                        <a:t>Class Diagram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45630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</a:rPr>
                        <a:t>ERD(Database)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ea typeface="함초롬돋움" panose="020B0604000101010101" pitchFamily="50" charset="-127"/>
                        </a:rPr>
                        <a:t>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9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050" y="271682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08668" y="10885933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08668" y="10272183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자유 토론</a:t>
            </a:r>
            <a:endParaRPr lang="en-US" altLang="ko-KR" b="1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김민서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클라우드</a:t>
            </a:r>
            <a:r>
              <a:rPr lang="ko-KR" altLang="en-US" spc="-150" dirty="0" smtClean="0"/>
              <a:t> 서비스</a:t>
            </a:r>
            <a:r>
              <a:rPr lang="en-US" altLang="ko-KR" spc="-150" dirty="0" smtClean="0"/>
              <a:t>, API </a:t>
            </a:r>
            <a:r>
              <a:rPr lang="ko-KR" altLang="en-US" spc="-150" dirty="0" smtClean="0"/>
              <a:t>활용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김영주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운동</a:t>
            </a:r>
            <a:r>
              <a:rPr lang="en-US" altLang="ko-KR" spc="-150" dirty="0" smtClean="0"/>
              <a:t>, 1</a:t>
            </a:r>
            <a:r>
              <a:rPr lang="ko-KR" altLang="en-US" spc="-150" dirty="0" smtClean="0"/>
              <a:t>일 </a:t>
            </a:r>
            <a:r>
              <a:rPr lang="en-US" altLang="ko-KR" spc="-150" dirty="0" smtClean="0"/>
              <a:t>1commit </a:t>
            </a:r>
            <a:r>
              <a:rPr lang="ko-KR" altLang="en-US" spc="-150" dirty="0" smtClean="0"/>
              <a:t>커뮤니티</a:t>
            </a:r>
            <a:r>
              <a:rPr lang="en-US" altLang="ko-KR" b="1" spc="-150" dirty="0"/>
              <a:t/>
            </a:r>
            <a:br>
              <a:rPr lang="en-US" altLang="ko-KR" b="1" spc="-150" dirty="0"/>
            </a:br>
            <a:r>
              <a:rPr lang="ko-KR" altLang="en-US" b="1" spc="-150" dirty="0" smtClean="0"/>
              <a:t>유수진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웹캠</a:t>
            </a:r>
            <a:r>
              <a:rPr lang="ko-KR" altLang="en-US" spc="-150" dirty="0" smtClean="0"/>
              <a:t> 모니터링</a:t>
            </a:r>
            <a:r>
              <a:rPr lang="en-US" altLang="ko-KR" b="1" spc="-150" dirty="0" smtClean="0"/>
              <a:t/>
            </a:r>
            <a:br>
              <a:rPr lang="en-US" altLang="ko-KR" b="1" spc="-150" dirty="0" smtClean="0"/>
            </a:br>
            <a:r>
              <a:rPr lang="ko-KR" altLang="en-US" b="1" spc="-150" dirty="0" err="1" smtClean="0"/>
              <a:t>한정탁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학생 관리 시스템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자료공유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endParaRPr lang="en-US" altLang="ko-KR" b="1" spc="-15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주제 및 핵심기능 선정</a:t>
            </a:r>
            <a:endParaRPr lang="en-US" altLang="ko-KR" b="1" spc="-150" dirty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출결 자동화 기능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수강생 현황 관리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자료 공유</a:t>
            </a:r>
            <a:endParaRPr lang="en-US" altLang="ko-KR" spc="-15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580676" y="954968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2452884" y="11781928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20836" y="1177263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2308868" y="12502009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0580676" y="12718032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092844" y="12646024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24692" y="103324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24692" y="10908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48828" y="103324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948828" y="10908541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Brainstorming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28048" y="1220135"/>
            <a:ext cx="4664696" cy="5259107"/>
            <a:chOff x="6059996" y="1256566"/>
            <a:chExt cx="4664696" cy="5259107"/>
          </a:xfrm>
        </p:grpSpPr>
        <p:grpSp>
          <p:nvGrpSpPr>
            <p:cNvPr id="4" name="그룹 3"/>
            <p:cNvGrpSpPr/>
            <p:nvPr/>
          </p:nvGrpSpPr>
          <p:grpSpPr>
            <a:xfrm>
              <a:off x="6082895" y="1256566"/>
              <a:ext cx="4641797" cy="2633675"/>
              <a:chOff x="-931447" y="2032906"/>
              <a:chExt cx="6887495" cy="3989731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333"/>
              <a:stretch/>
            </p:blipFill>
            <p:spPr>
              <a:xfrm>
                <a:off x="-931447" y="2032906"/>
                <a:ext cx="3547749" cy="36952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788"/>
              <a:stretch/>
            </p:blipFill>
            <p:spPr>
              <a:xfrm>
                <a:off x="818518" y="2241732"/>
                <a:ext cx="3580133" cy="36580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7"/>
              <a:stretch/>
            </p:blipFill>
            <p:spPr>
              <a:xfrm>
                <a:off x="3229840" y="2372619"/>
                <a:ext cx="2726208" cy="36500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0" t="15684" r="18359" b="12268"/>
            <a:stretch/>
          </p:blipFill>
          <p:spPr>
            <a:xfrm>
              <a:off x="6059996" y="4103841"/>
              <a:ext cx="4659594" cy="24118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갈매기형 수장 34"/>
            <p:cNvSpPr/>
            <p:nvPr/>
          </p:nvSpPr>
          <p:spPr>
            <a:xfrm rot="5400000">
              <a:off x="8396980" y="3712384"/>
              <a:ext cx="404728" cy="576064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</a:t>
            </a:r>
            <a:r>
              <a:rPr lang="en-US" altLang="ko-KR" b="1" spc="-150" dirty="0" smtClean="0"/>
              <a:t>)  </a:t>
            </a:r>
            <a:r>
              <a:rPr lang="ko-KR" altLang="en-US" b="1" spc="-150" dirty="0" smtClean="0"/>
              <a:t>수강생 등록</a:t>
            </a:r>
            <a:r>
              <a:rPr lang="en-US" altLang="ko-KR" b="1" spc="-150" dirty="0" smtClean="0"/>
              <a:t>/</a:t>
            </a:r>
            <a:r>
              <a:rPr lang="ko-KR" altLang="en-US" b="1" spc="-150" dirty="0" smtClean="0"/>
              <a:t>삭제</a:t>
            </a:r>
            <a:r>
              <a:rPr lang="en-US" altLang="ko-KR" b="1" spc="-150" dirty="0" smtClean="0"/>
              <a:t>/</a:t>
            </a:r>
            <a:r>
              <a:rPr lang="ko-KR" altLang="en-US" b="1" spc="-150" dirty="0" smtClean="0"/>
              <a:t>편집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07" y="2861857"/>
            <a:ext cx="4581525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521" y="2429798"/>
            <a:ext cx="5727614" cy="286820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708079" y="3685769"/>
            <a:ext cx="576064" cy="3507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번개 32"/>
          <p:cNvSpPr/>
          <p:nvPr/>
        </p:nvSpPr>
        <p:spPr>
          <a:xfrm>
            <a:off x="3462059" y="3229543"/>
            <a:ext cx="328228" cy="62554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27" idx="3"/>
            <a:endCxn id="10" idx="1"/>
          </p:cNvCxnSpPr>
          <p:nvPr/>
        </p:nvCxnSpPr>
        <p:spPr>
          <a:xfrm>
            <a:off x="4284143" y="3861144"/>
            <a:ext cx="978378" cy="2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ko-KR" altLang="en-US" b="1" spc="-150" dirty="0" smtClean="0"/>
              <a:t>수강생 </a:t>
            </a:r>
            <a:r>
              <a:rPr lang="ko-KR" altLang="en-US" b="1" spc="-150" dirty="0" smtClean="0"/>
              <a:t>출석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4367991" y="1931093"/>
            <a:ext cx="2548474" cy="4131856"/>
            <a:chOff x="151318" y="162720"/>
            <a:chExt cx="3754851" cy="5885968"/>
          </a:xfrm>
        </p:grpSpPr>
        <p:grpSp>
          <p:nvGrpSpPr>
            <p:cNvPr id="31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105900" y="1180490"/>
              <a:ext cx="1828799" cy="1723028"/>
              <a:chOff x="783002" y="1184134"/>
              <a:chExt cx="1828799" cy="1723028"/>
            </a:xfrm>
          </p:grpSpPr>
          <p:sp>
            <p:nvSpPr>
              <p:cNvPr id="5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83002" y="1261243"/>
                <a:ext cx="1828799" cy="1645919"/>
              </a:xfrm>
              <a:prstGeom prst="rect">
                <a:avLst/>
              </a:prstGeom>
              <a:blipFill dpi="0"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835825" y="1184134"/>
                <a:ext cx="571750" cy="22360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image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37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OOO </a:t>
                </a: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36.8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40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1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46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43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8841" y="2181533"/>
            <a:ext cx="2517946" cy="1698000"/>
          </a:xfrm>
          <a:prstGeom prst="rect">
            <a:avLst/>
          </a:prstGeom>
        </p:spPr>
      </p:pic>
      <p:sp>
        <p:nvSpPr>
          <p:cNvPr id="65" name="줄무늬가 있는 오른쪽 화살표 64"/>
          <p:cNvSpPr/>
          <p:nvPr/>
        </p:nvSpPr>
        <p:spPr>
          <a:xfrm>
            <a:off x="3654125" y="3117415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줄무늬가 있는 오른쪽 화살표 65"/>
          <p:cNvSpPr/>
          <p:nvPr/>
        </p:nvSpPr>
        <p:spPr>
          <a:xfrm>
            <a:off x="7090120" y="3086982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06347" y="1854376"/>
            <a:ext cx="3347864" cy="1004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93047" y="3109895"/>
            <a:ext cx="3355726" cy="23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b="1" spc="-150" dirty="0" smtClean="0">
                <a:solidFill>
                  <a:srgbClr val="C00000"/>
                </a:solidFill>
              </a:rPr>
              <a:t>현황 조회</a:t>
            </a:r>
            <a:endParaRPr lang="en-US" altLang="ko-KR" b="1" spc="-150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23" y="2212063"/>
            <a:ext cx="5067217" cy="3525969"/>
          </a:xfrm>
          <a:prstGeom prst="rect">
            <a:avLst/>
          </a:prstGeom>
        </p:spPr>
      </p:pic>
      <p:sp>
        <p:nvSpPr>
          <p:cNvPr id="68" name="줄무늬가 있는 오른쪽 화살표 67"/>
          <p:cNvSpPr/>
          <p:nvPr/>
        </p:nvSpPr>
        <p:spPr>
          <a:xfrm>
            <a:off x="4617141" y="3498380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4619"/>
              </p:ext>
            </p:extLst>
          </p:nvPr>
        </p:nvGraphicFramePr>
        <p:xfrm>
          <a:off x="12360696" y="6748593"/>
          <a:ext cx="6696744" cy="1686024"/>
        </p:xfrm>
        <a:graphic>
          <a:graphicData uri="http://schemas.openxmlformats.org/drawingml/2006/table">
            <a:tbl>
              <a:tblPr/>
              <a:tblGrid>
                <a:gridCol w="758436">
                  <a:extLst>
                    <a:ext uri="{9D8B030D-6E8A-4147-A177-3AD203B41FA5}">
                      <a16:colId xmlns:a16="http://schemas.microsoft.com/office/drawing/2014/main" val="319635640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380945308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1722659818"/>
                    </a:ext>
                  </a:extLst>
                </a:gridCol>
              </a:tblGrid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구분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비기능적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60308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개념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제공하는 기능, 서비스에 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수행하는 기능 이외의 사항,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 구축에 대한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제약사항에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26096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도출방법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특정 입력에 대해 시스템이 어떻게 반응 / 동작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하는지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준수해야할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제약조건과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품질 속성에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관련하여 시스템이 갖춰야할 사항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8338"/>
                  </a:ext>
                </a:extLst>
              </a:tr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특성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기능성, 완전성, 일관성</a:t>
                      </a:r>
                      <a:endParaRPr lang="ko-KR" sz="100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신뢰성, 사용성, 효율성, 유지보수성, </a:t>
                      </a:r>
                      <a:r>
                        <a:rPr lang="ko-KR" sz="1000" b="1" dirty="0" err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이식성</a:t>
                      </a:r>
                      <a:endParaRPr lang="ko-KR" sz="1000" dirty="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8757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06749"/>
              </p:ext>
            </p:extLst>
          </p:nvPr>
        </p:nvGraphicFramePr>
        <p:xfrm>
          <a:off x="1150998" y="2267675"/>
          <a:ext cx="9985561" cy="4185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24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279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Dashboard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출석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결석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지각 수 통계 확인기능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지각한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조퇴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조퇴한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27904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현황 페이지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진행중인 반명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 페이지 전부 해당 수강생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정보 수정 가능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입력한 정보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반별 통계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리스트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1613</Words>
  <Application>Microsoft Office PowerPoint</Application>
  <PresentationFormat>와이드스크린</PresentationFormat>
  <Paragraphs>541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AppleSDGothicNeo</vt:lpstr>
      <vt:lpstr>HY헤드라인M</vt:lpstr>
      <vt:lpstr>맑은 고딕</vt:lpstr>
      <vt:lpstr>함초롬돋움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한국품질재단</cp:lastModifiedBy>
  <cp:revision>68</cp:revision>
  <dcterms:created xsi:type="dcterms:W3CDTF">2016-11-03T20:47:04Z</dcterms:created>
  <dcterms:modified xsi:type="dcterms:W3CDTF">2021-07-11T04:23:57Z</dcterms:modified>
</cp:coreProperties>
</file>