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60" r:id="rId3"/>
    <p:sldId id="296" r:id="rId4"/>
    <p:sldId id="295" r:id="rId5"/>
    <p:sldId id="288" r:id="rId6"/>
    <p:sldId id="297" r:id="rId7"/>
    <p:sldId id="291" r:id="rId8"/>
    <p:sldId id="298" r:id="rId9"/>
    <p:sldId id="304" r:id="rId10"/>
    <p:sldId id="290" r:id="rId11"/>
    <p:sldId id="299" r:id="rId12"/>
    <p:sldId id="292" r:id="rId13"/>
    <p:sldId id="293" r:id="rId14"/>
    <p:sldId id="319" r:id="rId15"/>
    <p:sldId id="294" r:id="rId16"/>
    <p:sldId id="303" r:id="rId17"/>
    <p:sldId id="301" r:id="rId18"/>
    <p:sldId id="300" r:id="rId19"/>
    <p:sldId id="314" r:id="rId20"/>
    <p:sldId id="309" r:id="rId21"/>
    <p:sldId id="310" r:id="rId22"/>
    <p:sldId id="311" r:id="rId23"/>
    <p:sldId id="312" r:id="rId24"/>
    <p:sldId id="313" r:id="rId25"/>
    <p:sldId id="316" r:id="rId26"/>
    <p:sldId id="315" r:id="rId27"/>
    <p:sldId id="317" r:id="rId28"/>
    <p:sldId id="318" r:id="rId29"/>
    <p:sldId id="25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2" autoAdjust="0"/>
    <p:restoredTop sz="94081" autoAdjust="0"/>
  </p:normalViewPr>
  <p:slideViewPr>
    <p:cSldViewPr>
      <p:cViewPr>
        <p:scale>
          <a:sx n="33" d="100"/>
          <a:sy n="33" d="100"/>
        </p:scale>
        <p:origin x="1709" y="8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90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68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99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32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00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4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95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64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9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1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07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68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8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67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77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69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09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94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1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34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7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5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0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8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tak.pythonanywher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3" Type="http://schemas.openxmlformats.org/officeDocument/2006/relationships/hyperlink" Target="https://github.com/IIBlackCode/KFQ/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7.xml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696" y="2708921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WE ARE HERE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9776" y="417056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김민서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한정탁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7769" y="227687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KFQ 2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차 웹 프로젝트 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9816" y="592242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5191230"/>
            <a:ext cx="2088232" cy="626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274" y="694541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spc="-150" dirty="0" smtClean="0">
                <a:solidFill>
                  <a:srgbClr val="C00000"/>
                </a:solidFill>
              </a:rPr>
              <a:t>BRAND</a:t>
            </a:r>
          </a:p>
          <a:p>
            <a:pPr marL="342900" indent="-342900">
              <a:buAutoNum type="arabicParenR"/>
            </a:pPr>
            <a:r>
              <a:rPr lang="en-US" altLang="ko-KR" b="1" spc="-150" dirty="0" smtClean="0"/>
              <a:t>CRM </a:t>
            </a:r>
            <a:r>
              <a:rPr lang="ko-KR" altLang="en-US" b="1" spc="-150" dirty="0" smtClean="0"/>
              <a:t>주요 요구사항</a:t>
            </a:r>
            <a:endParaRPr lang="ko-KR" altLang="en-US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2-3.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요구사항 정의서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06749"/>
              </p:ext>
            </p:extLst>
          </p:nvPr>
        </p:nvGraphicFramePr>
        <p:xfrm>
          <a:off x="1150998" y="2267675"/>
          <a:ext cx="9985561" cy="41856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024">
                  <a:extLst>
                    <a:ext uri="{9D8B030D-6E8A-4147-A177-3AD203B41FA5}">
                      <a16:colId xmlns:a16="http://schemas.microsoft.com/office/drawing/2014/main" val="251642588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738753133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2162554668"/>
                    </a:ext>
                  </a:extLst>
                </a:gridCol>
              </a:tblGrid>
              <a:tr h="279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PAGE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업무명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2602"/>
                  </a:ext>
                </a:extLst>
              </a:tr>
              <a:tr h="27904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Dashboard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출석 수 통계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출석한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결석 수 통계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결석한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7483757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지각 수 통계 확인기능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지각한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9203844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조퇴 수 통계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조퇴한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1787182"/>
                  </a:ext>
                </a:extLst>
              </a:tr>
              <a:tr h="279044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현황 페이지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AAA01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진행중인 반명 리스트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1506144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리스트 조회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한 페이지 전부 해당 수강생 조회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리스트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2985472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0375110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수정 기능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정보 수정 가능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입력한 정보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891281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삭제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9124109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입력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입력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3070604"/>
                  </a:ext>
                </a:extLst>
              </a:tr>
              <a:tr h="27904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반별 통계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하루 수강생 출석률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수강생 출석률 통계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5319476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하루 수강생 출석 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하루 수강생 출석 수 통계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1281122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출석한 수강생 리스트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출석한 수강생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5152475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평균 수강생 출석률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평균 수강생 출석률 통계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365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8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274" y="694541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spc="-150" dirty="0" smtClean="0">
                <a:solidFill>
                  <a:srgbClr val="C00000"/>
                </a:solidFill>
              </a:rPr>
              <a:t>BRAND</a:t>
            </a:r>
          </a:p>
          <a:p>
            <a:pPr marL="342900" indent="-342900">
              <a:buAutoNum type="arabicParenR"/>
            </a:pPr>
            <a:r>
              <a:rPr lang="en-US" altLang="ko-KR" b="1" spc="-150" dirty="0" smtClean="0"/>
              <a:t>CRM </a:t>
            </a:r>
            <a:r>
              <a:rPr lang="ko-KR" altLang="en-US" b="1" spc="-150" dirty="0" smtClean="0"/>
              <a:t>주요 요구사항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2-3.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요구사항 정의서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4619"/>
              </p:ext>
            </p:extLst>
          </p:nvPr>
        </p:nvGraphicFramePr>
        <p:xfrm>
          <a:off x="12360696" y="6748593"/>
          <a:ext cx="6696744" cy="1686024"/>
        </p:xfrm>
        <a:graphic>
          <a:graphicData uri="http://schemas.openxmlformats.org/drawingml/2006/table">
            <a:tbl>
              <a:tblPr/>
              <a:tblGrid>
                <a:gridCol w="758436">
                  <a:extLst>
                    <a:ext uri="{9D8B030D-6E8A-4147-A177-3AD203B41FA5}">
                      <a16:colId xmlns:a16="http://schemas.microsoft.com/office/drawing/2014/main" val="3196356407"/>
                    </a:ext>
                  </a:extLst>
                </a:gridCol>
                <a:gridCol w="2969154">
                  <a:extLst>
                    <a:ext uri="{9D8B030D-6E8A-4147-A177-3AD203B41FA5}">
                      <a16:colId xmlns:a16="http://schemas.microsoft.com/office/drawing/2014/main" val="3809453087"/>
                    </a:ext>
                  </a:extLst>
                </a:gridCol>
                <a:gridCol w="2969154">
                  <a:extLst>
                    <a:ext uri="{9D8B030D-6E8A-4147-A177-3AD203B41FA5}">
                      <a16:colId xmlns:a16="http://schemas.microsoft.com/office/drawing/2014/main" val="1722659818"/>
                    </a:ext>
                  </a:extLst>
                </a:gridCol>
              </a:tblGrid>
              <a:tr h="26344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구분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기능적 요구사항</a:t>
                      </a:r>
                      <a:endParaRPr lang="ko-KR" sz="1000" dirty="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비기능적 요구사항</a:t>
                      </a:r>
                      <a:endParaRPr lang="ko-KR" sz="1000" dirty="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060308"/>
                  </a:ext>
                </a:extLst>
              </a:tr>
              <a:tr h="57957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개념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제공하는 기능, 서비스에 대한 요구사항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수행하는 기능 이외의 사항,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 구축에 대한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제약사항에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 관한 요구사항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026096"/>
                  </a:ext>
                </a:extLst>
              </a:tr>
              <a:tr h="57957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도출방법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특정 입력에 대해 시스템이 어떻게 반응 / 동작 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하는지 기술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준수해야할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제약조건과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 품질 속성에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관련하여 시스템이 갖춰야할 사항 기술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78338"/>
                  </a:ext>
                </a:extLst>
              </a:tr>
              <a:tr h="26344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특성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기능성, 완전성, 일관성</a:t>
                      </a:r>
                      <a:endParaRPr lang="ko-KR" sz="1000">
                        <a:solidFill>
                          <a:srgbClr val="6164C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신뢰성, 사용성, 효율성, 유지보수성, </a:t>
                      </a:r>
                      <a:r>
                        <a:rPr lang="ko-KR" sz="1000" b="1" dirty="0" err="1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이식성</a:t>
                      </a:r>
                      <a:endParaRPr lang="ko-KR" sz="1000" dirty="0">
                        <a:solidFill>
                          <a:srgbClr val="6164C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28757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3889"/>
              </p:ext>
            </p:extLst>
          </p:nvPr>
        </p:nvGraphicFramePr>
        <p:xfrm>
          <a:off x="1150999" y="2267683"/>
          <a:ext cx="9826435" cy="30644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0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16425886"/>
                    </a:ext>
                  </a:extLst>
                </a:gridCol>
                <a:gridCol w="2510556">
                  <a:extLst>
                    <a:ext uri="{9D8B030D-6E8A-4147-A177-3AD203B41FA5}">
                      <a16:colId xmlns:a16="http://schemas.microsoft.com/office/drawing/2014/main" val="2738753133"/>
                    </a:ext>
                  </a:extLst>
                </a:gridCol>
                <a:gridCol w="2154854">
                  <a:extLst>
                    <a:ext uri="{9D8B030D-6E8A-4147-A177-3AD203B41FA5}">
                      <a16:colId xmlns:a16="http://schemas.microsoft.com/office/drawing/2014/main" val="2162554668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PAGE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업무명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2602"/>
                  </a:ext>
                </a:extLst>
              </a:tr>
              <a:tr h="192766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마이페이지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입력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관련 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7483757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수정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9203844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삭제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리스트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1787182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회원가입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관련 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1506144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 정보 조회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2985472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 정보 수정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0375110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회원탈퇴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 페이지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891281"/>
                  </a:ext>
                </a:extLst>
              </a:tr>
              <a:tr h="192766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반별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좌석배치도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AAA03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메뉴에서 관리자가 원하는 반 선택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9124109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좌석위치 조회기능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좌석배치도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조회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3070604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클릭시 해당 수강생 데이터 조회기능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(MyPage)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조회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조회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MyPage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5319476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배치 수정기능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 수정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1281122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좌석 수강생 삭제기능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 삭제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5152475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좌석 수강생 입력기능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 입력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365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8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-1. Architecture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73143"/>
              </p:ext>
            </p:extLst>
          </p:nvPr>
        </p:nvGraphicFramePr>
        <p:xfrm>
          <a:off x="1531254" y="1410127"/>
          <a:ext cx="4396844" cy="5171504"/>
        </p:xfrm>
        <a:graphic>
          <a:graphicData uri="http://schemas.openxmlformats.org/drawingml/2006/table">
            <a:tbl>
              <a:tblPr/>
              <a:tblGrid>
                <a:gridCol w="936103">
                  <a:extLst>
                    <a:ext uri="{9D8B030D-6E8A-4147-A177-3AD203B41FA5}">
                      <a16:colId xmlns:a16="http://schemas.microsoft.com/office/drawing/2014/main" val="2017932808"/>
                    </a:ext>
                  </a:extLst>
                </a:gridCol>
                <a:gridCol w="1612419">
                  <a:extLst>
                    <a:ext uri="{9D8B030D-6E8A-4147-A177-3AD203B41FA5}">
                      <a16:colId xmlns:a16="http://schemas.microsoft.com/office/drawing/2014/main" val="1386231383"/>
                    </a:ext>
                  </a:extLst>
                </a:gridCol>
                <a:gridCol w="1848322">
                  <a:extLst>
                    <a:ext uri="{9D8B030D-6E8A-4147-A177-3AD203B41FA5}">
                      <a16:colId xmlns:a16="http://schemas.microsoft.com/office/drawing/2014/main" val="1598865556"/>
                    </a:ext>
                  </a:extLst>
                </a:gridCol>
              </a:tblGrid>
              <a:tr h="33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구분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내용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Version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93254"/>
                  </a:ext>
                </a:extLst>
              </a:tr>
              <a:tr h="3839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OS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Windows10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21H2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38806"/>
                  </a:ext>
                </a:extLst>
              </a:tr>
              <a:tr h="38390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Language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HTML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569824"/>
                  </a:ext>
                </a:extLst>
              </a:tr>
              <a:tr h="38390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CSS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954371"/>
                  </a:ext>
                </a:extLst>
              </a:tr>
              <a:tr h="38390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3.8.8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344884"/>
                  </a:ext>
                </a:extLst>
              </a:tr>
              <a:tr h="3839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IDE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Visual Studio Code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1.58.0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123617"/>
                  </a:ext>
                </a:extLst>
              </a:tr>
              <a:tr h="3839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SQLite3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3.35.5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232454"/>
                  </a:ext>
                </a:extLst>
              </a:tr>
              <a:tr h="3839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Framework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Django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3.1.3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377480"/>
                  </a:ext>
                </a:extLst>
              </a:tr>
              <a:tr h="35611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Bootstrap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148988"/>
                  </a:ext>
                </a:extLst>
              </a:tr>
              <a:tr h="4348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Library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Leaflet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1.7.1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268849"/>
                  </a:ext>
                </a:extLst>
              </a:tr>
              <a:tr h="4348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SCM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GitHub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hlinkClick r:id="rId3"/>
                        </a:rPr>
                        <a:t>IIBlackCode</a:t>
                      </a:r>
                      <a:r>
                        <a:rPr lang="en-US" altLang="ko-KR" sz="1000" dirty="0" smtClean="0">
                          <a:hlinkClick r:id="rId3"/>
                        </a:rPr>
                        <a:t>/KFQ (github.com)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67981"/>
                  </a:ext>
                </a:extLst>
              </a:tr>
              <a:tr h="4348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Web 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Apps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PythonAnywhere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Plans &gt; Beginner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32011"/>
                  </a:ext>
                </a:extLst>
              </a:tr>
            </a:tbl>
          </a:graphicData>
        </a:graphic>
      </p:graphicFrame>
      <p:pic>
        <p:nvPicPr>
          <p:cNvPr id="28" name="Picture 4" descr="파이썬 – 코딩 테크닉 – gritmind &amp;amp; NLP">
            <a:extLst>
              <a:ext uri="{FF2B5EF4-FFF2-40B4-BE49-F238E27FC236}">
                <a16:creationId xmlns:a16="http://schemas.microsoft.com/office/drawing/2014/main" id="{EF48E4D0-1EF2-4CD9-9AF6-4B56541C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37" y="3054340"/>
            <a:ext cx="1554054" cy="56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SS 프로퍼티 선언 순서 | 수줍은 동그래 블로그">
            <a:extLst>
              <a:ext uri="{FF2B5EF4-FFF2-40B4-BE49-F238E27FC236}">
                <a16:creationId xmlns:a16="http://schemas.microsoft.com/office/drawing/2014/main" id="{8EB1DC0F-CBC7-4273-9A7E-00B443F7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9" t="23320" r="38849" b="26175"/>
          <a:stretch/>
        </p:blipFill>
        <p:spPr bwMode="auto">
          <a:xfrm>
            <a:off x="9040936" y="2245184"/>
            <a:ext cx="779217" cy="88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한눈에 보는 HTML 요소(Elements &amp;amp; Attributes) 총정리 | HEROPY">
            <a:extLst>
              <a:ext uri="{FF2B5EF4-FFF2-40B4-BE49-F238E27FC236}">
                <a16:creationId xmlns:a16="http://schemas.microsoft.com/office/drawing/2014/main" id="{7FEC1168-52E3-4DB0-8B61-7927DFAF1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5" r="24341" b="-1075"/>
          <a:stretch/>
        </p:blipFill>
        <p:spPr bwMode="auto">
          <a:xfrm>
            <a:off x="8163982" y="2375905"/>
            <a:ext cx="745853" cy="72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React, Vue 개발자를 위한 VSCode Extension. VSCode를 사용하는 프런트엔드 개발자를 위한 Extension  추천 | by Violet Bora Lee | Medium | Medium">
            <a:extLst>
              <a:ext uri="{FF2B5EF4-FFF2-40B4-BE49-F238E27FC236}">
                <a16:creationId xmlns:a16="http://schemas.microsoft.com/office/drawing/2014/main" id="{D4FE1634-F451-4475-8445-A544A0B2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523" y="3064622"/>
            <a:ext cx="1729873" cy="8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1" name="Picture 21" descr="A Hands-On Tutorial of SQLite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56" y="3678686"/>
            <a:ext cx="1397016" cy="77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Leafle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21" y="4918520"/>
            <a:ext cx="1968888" cy="52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7" name="Picture 17" descr="News Room: PythonAnywher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438" y="5905202"/>
            <a:ext cx="3262313" cy="60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다시, 장고]Django - Intro">
            <a:extLst>
              <a:ext uri="{FF2B5EF4-FFF2-40B4-BE49-F238E27FC236}">
                <a16:creationId xmlns:a16="http://schemas.microsoft.com/office/drawing/2014/main" id="{57EE5B99-5DA9-41A1-A99B-9611EBBBD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463" y="4170024"/>
            <a:ext cx="1305556" cy="59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3" name="Picture 23" descr="Windows 10 - Logos, brands and logotype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80" y="1756532"/>
            <a:ext cx="2459310" cy="4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5" name="Picture 25" descr="GitHub logo 2013.sv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96" y="5394697"/>
            <a:ext cx="1239717" cy="33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Bootstrap] 3. Helper 클래스를 이용하여 텍스트 꾸며보기 - Steve&amp;#39;s Blog">
            <a:extLst>
              <a:ext uri="{FF2B5EF4-FFF2-40B4-BE49-F238E27FC236}">
                <a16:creationId xmlns:a16="http://schemas.microsoft.com/office/drawing/2014/main" id="{F6B71880-82D9-428D-9159-3C37774C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425" y="3961043"/>
            <a:ext cx="905366" cy="72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FF0000"/>
                </a:solidFill>
              </a:rPr>
              <a:t>1)  </a:t>
            </a:r>
            <a:r>
              <a:rPr lang="en-US" altLang="ko-KR" b="1" spc="-150" dirty="0">
                <a:solidFill>
                  <a:srgbClr val="FF0000"/>
                </a:solidFill>
              </a:rPr>
              <a:t>BRAND</a:t>
            </a:r>
            <a:endParaRPr lang="ko-KR" altLang="en-US" b="1" spc="-15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-2. Website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구조도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CRM</a:t>
            </a:r>
            <a:endParaRPr lang="ko-KR" altLang="en-US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-2. Website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구조도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937" y="2276872"/>
            <a:ext cx="8108165" cy="33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en-US" altLang="ko-KR" b="1" spc="-150" dirty="0" smtClean="0"/>
              <a:t>Dashboard / </a:t>
            </a:r>
            <a:r>
              <a:rPr lang="en-US" altLang="ko-KR" b="1" spc="-150" dirty="0" err="1" smtClean="0"/>
              <a:t>Mypage</a:t>
            </a:r>
            <a:endParaRPr lang="ko-KR" altLang="en-US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 Page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단위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UI/UX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27" y="2360314"/>
            <a:ext cx="5847121" cy="322892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2342783"/>
            <a:ext cx="4896544" cy="337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2) </a:t>
            </a:r>
            <a:r>
              <a:rPr lang="ko-KR" altLang="en-US" b="1" spc="-150" dirty="0" smtClean="0"/>
              <a:t>수강생 </a:t>
            </a:r>
            <a:r>
              <a:rPr lang="ko-KR" altLang="en-US" b="1" spc="-150" dirty="0" smtClean="0"/>
              <a:t>현황 </a:t>
            </a:r>
            <a:r>
              <a:rPr lang="en-US" altLang="ko-KR" b="1" spc="-150" dirty="0" smtClean="0"/>
              <a:t>/ </a:t>
            </a:r>
            <a:r>
              <a:rPr lang="ko-KR" altLang="en-US" b="1" spc="-150" dirty="0" smtClean="0"/>
              <a:t>자리 배치도</a:t>
            </a:r>
            <a:endParaRPr lang="ko-KR" altLang="en-US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 Page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단위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UI/UX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96" y="2009726"/>
            <a:ext cx="4729833" cy="426460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4" y="2058424"/>
            <a:ext cx="5744853" cy="38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자리 배치도</a:t>
            </a:r>
            <a:endParaRPr lang="ko-KR" altLang="en-US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 Page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단위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UI/UX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4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C00000"/>
                </a:solidFill>
              </a:rPr>
              <a:t>1</a:t>
            </a:r>
            <a:r>
              <a:rPr lang="en-US" altLang="ko-KR" b="1" spc="-150" dirty="0" smtClean="0">
                <a:solidFill>
                  <a:srgbClr val="C00000"/>
                </a:solidFill>
              </a:rPr>
              <a:t>) DB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랑 맞는지 확인 후 </a:t>
            </a:r>
            <a:r>
              <a:rPr lang="en-US" altLang="ko-KR" b="1" spc="-150" dirty="0" smtClean="0">
                <a:solidFill>
                  <a:srgbClr val="C00000"/>
                </a:solidFill>
              </a:rPr>
              <a:t>ERD 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내용 수정</a:t>
            </a:r>
            <a:endParaRPr lang="ko-KR" altLang="en-US" b="1" spc="-15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4-3. ERD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19" y="2095973"/>
            <a:ext cx="8688288" cy="40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5-1. Dashboard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</a:t>
            </a:r>
            <a:r>
              <a:rPr lang="en-US" altLang="ko-KR" sz="1800" b="1" dirty="0"/>
              <a:t>Settings </a:t>
            </a:r>
            <a:r>
              <a:rPr lang="ko-KR" altLang="en-US" sz="1800" b="1" dirty="0"/>
              <a:t>페이지에서는 개인정보의 수정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비밀번호 변경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계정삭제를 진행</a:t>
            </a:r>
            <a:r>
              <a:rPr lang="en-US" altLang="ko-KR" sz="1800" b="1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838" y="2553247"/>
            <a:ext cx="6729399" cy="36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47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1847528" y="54868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8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052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19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447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76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904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1704" y="2843644"/>
            <a:ext cx="179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요구사항 파악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7728" y="3429001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Brainstorming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Web Service Scenario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요구사항 정의서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5375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7104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8832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1919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5375920" y="3429001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Architecture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Website </a:t>
            </a:r>
            <a:r>
              <a:rPr lang="ko-KR" altLang="en-US" sz="1200" b="1" spc="-150" dirty="0" smtClean="0"/>
              <a:t>구조도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Page </a:t>
            </a:r>
            <a:r>
              <a:rPr lang="ko-KR" altLang="en-US" sz="1200" b="1" spc="-150" dirty="0" smtClean="0"/>
              <a:t>단위 </a:t>
            </a:r>
            <a:r>
              <a:rPr lang="en-US" altLang="ko-KR" sz="1200" b="1" spc="-150" dirty="0" smtClean="0"/>
              <a:t>UI/UX</a:t>
            </a:r>
          </a:p>
          <a:p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7104112" y="3429001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Class Diagram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Sequence Diagram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ERD(</a:t>
            </a:r>
            <a:r>
              <a:rPr lang="en-US" altLang="ko-KR" sz="1200" b="1" spc="-150" dirty="0" err="1" smtClean="0"/>
              <a:t>DataBase</a:t>
            </a:r>
            <a:r>
              <a:rPr lang="en-US" altLang="ko-KR" sz="1200" b="1" spc="-150" dirty="0" smtClean="0"/>
              <a:t>)</a:t>
            </a:r>
          </a:p>
          <a:p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8832304" y="3429001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BRAND </a:t>
            </a:r>
            <a:r>
              <a:rPr lang="ko-KR" altLang="en-US" sz="1200" b="1" spc="-150" dirty="0" smtClean="0"/>
              <a:t>소개</a:t>
            </a:r>
            <a:endParaRPr lang="ko-KR" altLang="en-US" sz="1200" b="1" spc="-150" dirty="0"/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CRM</a:t>
            </a:r>
            <a:r>
              <a:rPr lang="ko-KR" altLang="en-US" sz="1200" b="1" spc="-150" dirty="0"/>
              <a:t> </a:t>
            </a:r>
            <a:r>
              <a:rPr lang="ko-KR" altLang="en-US" sz="1200" b="1" spc="-150" dirty="0" smtClean="0"/>
              <a:t>기능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보완점</a:t>
            </a:r>
            <a:endParaRPr lang="en-US" altLang="ko-KR" sz="1200" b="1" spc="-15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919536" y="3429001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주제</a:t>
            </a:r>
            <a:endParaRPr lang="en-US" altLang="ko-KR" sz="1200" b="1" spc="-150" dirty="0" smtClean="0"/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핵심기능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개발 방법론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Gantt Chart</a:t>
            </a:r>
          </a:p>
          <a:p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5303912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분석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0096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설계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44272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구현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39816" y="5922422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WE ARE HERE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08358" y="2852936"/>
            <a:ext cx="179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5-2.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Sign-in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&amp; Sign-up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구현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4958" y="208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3409B86-6C11-422C-B59C-C8A50C39B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265"/>
          <a:stretch/>
        </p:blipFill>
        <p:spPr>
          <a:xfrm>
            <a:off x="1018069" y="1976962"/>
            <a:ext cx="5077931" cy="93388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9B7FC20-C335-4170-8CBF-A2706415E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891" y="3107820"/>
            <a:ext cx="4022021" cy="278302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B833392-AC5F-4EE2-A9CB-BC5D48FDE15F}"/>
              </a:ext>
            </a:extLst>
          </p:cNvPr>
          <p:cNvSpPr txBox="1"/>
          <p:nvPr/>
        </p:nvSpPr>
        <p:spPr>
          <a:xfrm>
            <a:off x="6193598" y="2058424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서버에서 받아온 값</a:t>
            </a:r>
            <a:r>
              <a:rPr lang="en-US" altLang="ko-KR" sz="1200" dirty="0"/>
              <a:t>(Data)</a:t>
            </a:r>
            <a:r>
              <a:rPr lang="ko-KR" altLang="en-US" sz="1200" dirty="0"/>
              <a:t>들을 모델로 만들어진 테이블에 저장한다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if </a:t>
            </a:r>
            <a:r>
              <a:rPr lang="ko-KR" altLang="en-US" sz="1200" dirty="0"/>
              <a:t>문을 사용하여 필수 입력사항을 입력하지 않을 시 경고 메시지를 남겨준다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47B4020-CEDC-467A-AA8A-8CA7071408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12" b="3650"/>
          <a:stretch/>
        </p:blipFill>
        <p:spPr>
          <a:xfrm>
            <a:off x="6413960" y="3107821"/>
            <a:ext cx="4040172" cy="27830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BEA330F-7CEF-443D-8AC3-A5D08707FBE5}"/>
              </a:ext>
            </a:extLst>
          </p:cNvPr>
          <p:cNvSpPr txBox="1"/>
          <p:nvPr/>
        </p:nvSpPr>
        <p:spPr>
          <a:xfrm>
            <a:off x="2721614" y="294684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Sign-in </a:t>
            </a:r>
            <a:r>
              <a:rPr lang="ko-KR" altLang="en-US" sz="1200" dirty="0"/>
              <a:t>페이지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05DA9E-D370-43BC-91C0-5F8F3F279360}"/>
              </a:ext>
            </a:extLst>
          </p:cNvPr>
          <p:cNvSpPr txBox="1"/>
          <p:nvPr/>
        </p:nvSpPr>
        <p:spPr>
          <a:xfrm>
            <a:off x="2684025" y="601239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Sign-up </a:t>
            </a:r>
            <a:r>
              <a:rPr lang="ko-KR" altLang="en-US" sz="1200" dirty="0"/>
              <a:t>페이지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7538-23D3-4617-A35F-A15044399478}"/>
              </a:ext>
            </a:extLst>
          </p:cNvPr>
          <p:cNvSpPr txBox="1"/>
          <p:nvPr/>
        </p:nvSpPr>
        <p:spPr>
          <a:xfrm>
            <a:off x="7705766" y="603486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Sign-up </a:t>
            </a:r>
            <a:r>
              <a:rPr lang="ko-KR" altLang="en-US" sz="1200" dirty="0"/>
              <a:t>페이지 </a:t>
            </a:r>
            <a:r>
              <a:rPr lang="en-US" altLang="ko-KR" sz="1200" dirty="0"/>
              <a:t> </a:t>
            </a:r>
            <a:r>
              <a:rPr lang="ko-KR" altLang="en-US" sz="1200" dirty="0"/>
              <a:t>경고 문구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6083D8-4167-443A-BE10-2C2198FF4D35}"/>
              </a:ext>
            </a:extLst>
          </p:cNvPr>
          <p:cNvSpPr/>
          <p:nvPr/>
        </p:nvSpPr>
        <p:spPr>
          <a:xfrm>
            <a:off x="1252913" y="3579022"/>
            <a:ext cx="3974563" cy="1362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4086A2-BA4D-4307-A05D-10546B799783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</a:t>
            </a:r>
            <a:r>
              <a:rPr lang="en-US" altLang="ko-KR" sz="1800" b="1" spc="-150" dirty="0">
                <a:latin typeface="+mj-ea"/>
              </a:rPr>
              <a:t>Sign-in</a:t>
            </a:r>
            <a:r>
              <a:rPr lang="ko-KR" altLang="en-US" sz="1800" b="1" spc="-150" dirty="0">
                <a:latin typeface="+mj-ea"/>
              </a:rPr>
              <a:t> </a:t>
            </a:r>
            <a:r>
              <a:rPr lang="en-US" altLang="ko-KR" sz="1800" b="1" spc="-150" dirty="0">
                <a:latin typeface="+mj-ea"/>
              </a:rPr>
              <a:t>&amp; Sign-up </a:t>
            </a:r>
            <a:r>
              <a:rPr lang="ko-KR" altLang="en-US" sz="1800" b="1" dirty="0"/>
              <a:t>에서 받은 개인의 정보 </a:t>
            </a:r>
            <a:r>
              <a:rPr lang="en-US" altLang="ko-KR" b="1" dirty="0"/>
              <a:t>DB</a:t>
            </a:r>
            <a:r>
              <a:rPr lang="ko-KR" altLang="en-US" b="1" dirty="0"/>
              <a:t>에 저장</a:t>
            </a:r>
            <a:r>
              <a:rPr lang="en-US" altLang="ko-KR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14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1384" y="671285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5-2.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비밀번호 찾기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04958" y="208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3409B86-6C11-422C-B59C-C8A50C39B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265"/>
          <a:stretch/>
        </p:blipFill>
        <p:spPr>
          <a:xfrm>
            <a:off x="1018069" y="1976962"/>
            <a:ext cx="5077931" cy="93388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B833392-AC5F-4EE2-A9CB-BC5D48FDE15F}"/>
              </a:ext>
            </a:extLst>
          </p:cNvPr>
          <p:cNvSpPr txBox="1"/>
          <p:nvPr/>
        </p:nvSpPr>
        <p:spPr>
          <a:xfrm>
            <a:off x="6265059" y="2262063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 가입시 입력한 필수사항과 일치하는 값을 입력할 시 </a:t>
            </a:r>
            <a:r>
              <a:rPr lang="en-US" altLang="ko-KR" sz="1200" dirty="0"/>
              <a:t>DB</a:t>
            </a:r>
            <a:r>
              <a:rPr lang="ko-KR" altLang="en-US" sz="1200" dirty="0"/>
              <a:t>에서 비밀번호를 가져와 알려주는 구조이다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EA330F-7CEF-443D-8AC3-A5D08707FBE5}"/>
              </a:ext>
            </a:extLst>
          </p:cNvPr>
          <p:cNvSpPr txBox="1"/>
          <p:nvPr/>
        </p:nvSpPr>
        <p:spPr>
          <a:xfrm>
            <a:off x="2608607" y="2903727"/>
            <a:ext cx="25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Sign-in </a:t>
            </a:r>
            <a:r>
              <a:rPr lang="ko-KR" altLang="en-US" sz="1200" dirty="0"/>
              <a:t>페이지 비밀번호 찾기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05DA9E-D370-43BC-91C0-5F8F3F279360}"/>
              </a:ext>
            </a:extLst>
          </p:cNvPr>
          <p:cNvSpPr txBox="1"/>
          <p:nvPr/>
        </p:nvSpPr>
        <p:spPr>
          <a:xfrm>
            <a:off x="2180662" y="6007496"/>
            <a:ext cx="1899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찾기 페이지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4086A2-BA4D-4307-A05D-10546B799783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2) </a:t>
            </a:r>
            <a:r>
              <a:rPr lang="en-US" altLang="ko-KR" sz="1800" b="1" spc="-150" dirty="0">
                <a:latin typeface="+mj-ea"/>
              </a:rPr>
              <a:t>Sign-up </a:t>
            </a:r>
            <a:r>
              <a:rPr lang="ko-KR" altLang="en-US" sz="1800" b="1" dirty="0"/>
              <a:t>에서 받은 개인의 정보 </a:t>
            </a:r>
            <a:r>
              <a:rPr lang="ko-KR" altLang="en-US" b="1" spc="-150" dirty="0"/>
              <a:t>일치하는 </a:t>
            </a:r>
            <a:r>
              <a:rPr lang="en-US" altLang="ko-KR" b="1" spc="-150" dirty="0"/>
              <a:t>DB</a:t>
            </a:r>
            <a:r>
              <a:rPr lang="ko-KR" altLang="en-US" b="1" spc="-150" dirty="0"/>
              <a:t>에서 비밀번호를 찾아온다</a:t>
            </a:r>
            <a:r>
              <a:rPr lang="en-US" altLang="ko-KR" b="1" spc="-150" dirty="0"/>
              <a:t>.</a:t>
            </a:r>
            <a:endParaRPr lang="en-US" altLang="ko-KR" sz="1800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56DD622-EB8A-4F67-9ED5-47914A5737B8}"/>
              </a:ext>
            </a:extLst>
          </p:cNvPr>
          <p:cNvCxnSpPr>
            <a:cxnSpLocks/>
          </p:cNvCxnSpPr>
          <p:nvPr/>
        </p:nvCxnSpPr>
        <p:spPr>
          <a:xfrm>
            <a:off x="3359696" y="2440344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A833C0D2-DEF7-4A6A-898A-F55C13541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541" y="3189317"/>
            <a:ext cx="3448050" cy="269557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336083D8-4167-443A-BE10-2C2198FF4D35}"/>
              </a:ext>
            </a:extLst>
          </p:cNvPr>
          <p:cNvSpPr/>
          <p:nvPr/>
        </p:nvSpPr>
        <p:spPr>
          <a:xfrm>
            <a:off x="1487488" y="3346451"/>
            <a:ext cx="3168352" cy="2522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4F5C4BB0-A868-4B17-8069-EE2613C51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698" y="3260408"/>
            <a:ext cx="2942700" cy="2747088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57E16199-A3AA-466B-B179-670791B42FDC}"/>
              </a:ext>
            </a:extLst>
          </p:cNvPr>
          <p:cNvSpPr/>
          <p:nvPr/>
        </p:nvSpPr>
        <p:spPr>
          <a:xfrm>
            <a:off x="5634533" y="3635322"/>
            <a:ext cx="1719808" cy="362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E8BCD5-F399-46D9-AAB3-4286A68FB5C7}"/>
              </a:ext>
            </a:extLst>
          </p:cNvPr>
          <p:cNvSpPr txBox="1"/>
          <p:nvPr/>
        </p:nvSpPr>
        <p:spPr>
          <a:xfrm>
            <a:off x="7999398" y="4365104"/>
            <a:ext cx="3521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저장된 </a:t>
            </a:r>
            <a:r>
              <a:rPr lang="en-US" altLang="ko-KR" sz="1200" dirty="0"/>
              <a:t>DB</a:t>
            </a:r>
            <a:r>
              <a:rPr lang="ko-KR" altLang="en-US" sz="1200" dirty="0"/>
              <a:t>를 활용하는 방식으로 비밀번호를 찾았다</a:t>
            </a:r>
            <a:r>
              <a:rPr lang="en-US" altLang="ko-KR" sz="1200" dirty="0"/>
              <a:t>. </a:t>
            </a:r>
            <a:r>
              <a:rPr lang="ko-KR" altLang="en-US" sz="1200" dirty="0"/>
              <a:t>차후에</a:t>
            </a:r>
            <a:r>
              <a:rPr lang="en-US" altLang="ko-KR" sz="1200" dirty="0"/>
              <a:t> </a:t>
            </a:r>
            <a:r>
              <a:rPr lang="ko-KR" altLang="en-US" sz="1200" dirty="0"/>
              <a:t>개인의 이메일에 인증번호를 보내 비밀번호를 찾는 방식을 구현할 것을 계획하는 것도 가능할 것이며 정보 보안에 확실 할 것이다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30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04958" y="208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5-2. </a:t>
            </a:r>
            <a:r>
              <a:rPr lang="en-US" altLang="ko-KR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MyPage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(Profile)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D45197-01B6-4583-9C8C-E44E06B3EBE8}"/>
              </a:ext>
            </a:extLst>
          </p:cNvPr>
          <p:cNvSpPr txBox="1"/>
          <p:nvPr/>
        </p:nvSpPr>
        <p:spPr>
          <a:xfrm>
            <a:off x="6854785" y="2128829"/>
            <a:ext cx="396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시 입력된 이메일을 세션에 </a:t>
            </a:r>
            <a:r>
              <a:rPr lang="ko-KR" altLang="en-US" sz="1200" dirty="0" err="1"/>
              <a:t>저장해둔다</a:t>
            </a:r>
            <a:r>
              <a:rPr lang="en-US" altLang="ko-KR" sz="1200" dirty="0"/>
              <a:t>. 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E99CAE7-83C6-4ABE-BC7E-D4D177B9BC6D}"/>
              </a:ext>
            </a:extLst>
          </p:cNvPr>
          <p:cNvGrpSpPr/>
          <p:nvPr/>
        </p:nvGrpSpPr>
        <p:grpSpPr>
          <a:xfrm>
            <a:off x="967630" y="2960979"/>
            <a:ext cx="5796864" cy="2997499"/>
            <a:chOff x="1002743" y="1754416"/>
            <a:chExt cx="6412770" cy="3599071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90C3EB2-B730-4A27-8450-45A967DA7752}"/>
                </a:ext>
              </a:extLst>
            </p:cNvPr>
            <p:cNvGrpSpPr/>
            <p:nvPr/>
          </p:nvGrpSpPr>
          <p:grpSpPr>
            <a:xfrm>
              <a:off x="1002743" y="1754416"/>
              <a:ext cx="6412770" cy="3114888"/>
              <a:chOff x="1002743" y="1754416"/>
              <a:chExt cx="6412770" cy="3114888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B2CBAC04-3D7B-4F31-B8CE-EAE73A190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743" y="1754416"/>
                <a:ext cx="6412770" cy="3114888"/>
              </a:xfrm>
              <a:prstGeom prst="rect">
                <a:avLst/>
              </a:prstGeom>
            </p:spPr>
          </p:pic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776A1F4-F373-4978-B418-40BDC8E81385}"/>
                  </a:ext>
                </a:extLst>
              </p:cNvPr>
              <p:cNvSpPr/>
              <p:nvPr/>
            </p:nvSpPr>
            <p:spPr>
              <a:xfrm>
                <a:off x="1041849" y="1988840"/>
                <a:ext cx="1512168" cy="20882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E3C4461-F0E4-4169-A958-85646CDA5369}"/>
                </a:ext>
              </a:extLst>
            </p:cNvPr>
            <p:cNvSpPr txBox="1"/>
            <p:nvPr/>
          </p:nvSpPr>
          <p:spPr>
            <a:xfrm>
              <a:off x="3359695" y="5020897"/>
              <a:ext cx="1805336" cy="33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MyPage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Profile</a:t>
              </a:r>
              <a:endParaRPr lang="ko-KR" altLang="en-US" sz="1200" dirty="0"/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3164FDED-199E-40BA-B532-A4F5D679D7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334"/>
          <a:stretch/>
        </p:blipFill>
        <p:spPr>
          <a:xfrm>
            <a:off x="1001372" y="1973089"/>
            <a:ext cx="5077931" cy="533148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B2A666-E5A9-4A9F-B844-1472DCD8FC37}"/>
              </a:ext>
            </a:extLst>
          </p:cNvPr>
          <p:cNvSpPr/>
          <p:nvPr/>
        </p:nvSpPr>
        <p:spPr>
          <a:xfrm>
            <a:off x="1325544" y="2032601"/>
            <a:ext cx="4429585" cy="14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C2B8B8-74B3-402F-95A4-C1FBC14217B8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3) </a:t>
            </a:r>
            <a:r>
              <a:rPr lang="en-US" altLang="ko-KR" sz="1800" b="1" dirty="0" err="1"/>
              <a:t>MyPage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Profile</a:t>
            </a:r>
            <a:r>
              <a:rPr lang="ko-KR" altLang="en-US" sz="1800" b="1" dirty="0"/>
              <a:t>에서는 </a:t>
            </a:r>
            <a:r>
              <a:rPr lang="en-US" altLang="ko-KR" sz="1800" b="1" dirty="0"/>
              <a:t>Sign-up</a:t>
            </a:r>
            <a:r>
              <a:rPr lang="ko-KR" altLang="en-US" sz="1800" b="1" dirty="0"/>
              <a:t>에서 받은 개인의 정보를 활용</a:t>
            </a:r>
            <a:r>
              <a:rPr lang="en-US" altLang="ko-KR" sz="1800" b="1" dirty="0"/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D7ED64-4C2F-406D-8249-C4D79642368A}"/>
              </a:ext>
            </a:extLst>
          </p:cNvPr>
          <p:cNvSpPr txBox="1"/>
          <p:nvPr/>
        </p:nvSpPr>
        <p:spPr>
          <a:xfrm>
            <a:off x="2721614" y="256574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Sign-in </a:t>
            </a:r>
            <a:r>
              <a:rPr lang="ko-KR" altLang="en-US" sz="1200" dirty="0"/>
              <a:t>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C0C4FB-0F3F-4950-817F-0AB3B0485AF6}"/>
              </a:ext>
            </a:extLst>
          </p:cNvPr>
          <p:cNvSpPr txBox="1"/>
          <p:nvPr/>
        </p:nvSpPr>
        <p:spPr>
          <a:xfrm>
            <a:off x="6823419" y="3794982"/>
            <a:ext cx="408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세션에 존재하는 이메일과 </a:t>
            </a:r>
            <a:r>
              <a:rPr lang="en-US" altLang="ko-KR" sz="1200" dirty="0"/>
              <a:t>DB</a:t>
            </a:r>
            <a:r>
              <a:rPr lang="ko-KR" altLang="en-US" sz="1200" dirty="0"/>
              <a:t>에 존재하는 이메일의 행에 속해 있는 정보를 불러와 </a:t>
            </a:r>
            <a:r>
              <a:rPr lang="en-US" altLang="ko-KR" sz="1200" dirty="0"/>
              <a:t>Profile</a:t>
            </a:r>
            <a:r>
              <a:rPr lang="ko-KR" altLang="en-US" sz="1200" dirty="0"/>
              <a:t>에 표시한다</a:t>
            </a:r>
            <a:r>
              <a:rPr lang="en-US" altLang="ko-KR" sz="1200" dirty="0"/>
              <a:t>.</a:t>
            </a:r>
            <a:endParaRPr lang="en-US" altLang="ko-KR" sz="12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36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C43603E-7C75-4792-9FF3-75CF4FD91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6" y="1833780"/>
            <a:ext cx="5400600" cy="170545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0344F6C-C5F6-430C-B5EC-C0D8C0A28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48" y="3443196"/>
            <a:ext cx="5400600" cy="133846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CAEA8DE-E1E1-4B5A-809B-6D4A0183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92" y="4743253"/>
            <a:ext cx="5427912" cy="156606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5-2. </a:t>
            </a:r>
            <a:r>
              <a:rPr lang="en-US" altLang="ko-KR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MyPage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(Settings)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4) </a:t>
            </a:r>
            <a:r>
              <a:rPr lang="en-US" altLang="ko-KR" sz="1800" b="1" dirty="0"/>
              <a:t>Settings </a:t>
            </a:r>
            <a:r>
              <a:rPr lang="ko-KR" altLang="en-US" sz="1800" b="1" dirty="0"/>
              <a:t>페이지에서는 개인정보의 수정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비밀번호 변경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계정삭제를 진행</a:t>
            </a:r>
            <a:r>
              <a:rPr lang="en-US" altLang="ko-KR" sz="1800" b="1" dirty="0"/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286E35-AC76-4AB8-B2BA-271B5FBDC947}"/>
              </a:ext>
            </a:extLst>
          </p:cNvPr>
          <p:cNvSpPr txBox="1"/>
          <p:nvPr/>
        </p:nvSpPr>
        <p:spPr>
          <a:xfrm>
            <a:off x="2711742" y="6326176"/>
            <a:ext cx="1631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MyPage</a:t>
            </a:r>
            <a:r>
              <a:rPr lang="ko-KR" altLang="en-US" sz="1200" dirty="0"/>
              <a:t>의 </a:t>
            </a:r>
            <a:r>
              <a:rPr lang="en-US" altLang="ko-KR" sz="1200" dirty="0"/>
              <a:t>Settings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4DAF4E-7F9B-4F3A-8642-A6BE93D33F8C}"/>
              </a:ext>
            </a:extLst>
          </p:cNvPr>
          <p:cNvSpPr txBox="1"/>
          <p:nvPr/>
        </p:nvSpPr>
        <p:spPr>
          <a:xfrm>
            <a:off x="6572011" y="2413177"/>
            <a:ext cx="460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</a:rPr>
              <a:t>세션에 저장해둔 이메일을 활용하여 개인정보를 표시하고 새로운 값을 입력할 시 새로운 정보를 </a:t>
            </a:r>
            <a:r>
              <a:rPr lang="en-US" altLang="ko-KR" sz="1200" kern="0" dirty="0">
                <a:solidFill>
                  <a:srgbClr val="000000"/>
                </a:solidFill>
              </a:rPr>
              <a:t>DB</a:t>
            </a:r>
            <a:r>
              <a:rPr lang="ko-KR" altLang="en-US" sz="1200" kern="0" dirty="0">
                <a:solidFill>
                  <a:srgbClr val="000000"/>
                </a:solidFill>
              </a:rPr>
              <a:t>에 저장한다</a:t>
            </a:r>
            <a:r>
              <a:rPr lang="en-US" altLang="ko-KR" sz="1200" kern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8457A8-8C7E-4C02-B2F0-29C4E4B1ACBE}"/>
              </a:ext>
            </a:extLst>
          </p:cNvPr>
          <p:cNvSpPr txBox="1"/>
          <p:nvPr/>
        </p:nvSpPr>
        <p:spPr>
          <a:xfrm>
            <a:off x="6543061" y="3613793"/>
            <a:ext cx="4737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</a:rPr>
              <a:t>비밀번호 변경 기능에서는 현재의 비밀번호와 세션에 저장된 이메일의 비밀번호가 일치하는지 확인 한다</a:t>
            </a:r>
            <a:r>
              <a:rPr lang="en-US" altLang="ko-KR" sz="1200" kern="0" dirty="0">
                <a:solidFill>
                  <a:srgbClr val="000000"/>
                </a:solidFill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</a:rPr>
              <a:t>일치하지 않을 경우 경고 메시지를 보내 비밀번호 확인을 요청한다</a:t>
            </a:r>
            <a:r>
              <a:rPr lang="en-US" altLang="ko-KR" sz="1200" kern="0" dirty="0">
                <a:solidFill>
                  <a:srgbClr val="000000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</a:rPr>
              <a:t>일치한 비밀 번호를 입력 시 새로운 비밀번호를 두 번 입력하고 비밀번호를 변경한다</a:t>
            </a:r>
            <a:r>
              <a:rPr lang="en-US" altLang="ko-KR" sz="1200" kern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8DE051-007A-4F06-90D0-163C0F120242}"/>
              </a:ext>
            </a:extLst>
          </p:cNvPr>
          <p:cNvSpPr txBox="1"/>
          <p:nvPr/>
        </p:nvSpPr>
        <p:spPr>
          <a:xfrm>
            <a:off x="6525793" y="5095567"/>
            <a:ext cx="473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</a:rPr>
              <a:t>계정삭제 기능에서는 세션에 저장된 이메일 정보가 일치할 시 속해 있는 행의 정보를 다 제거한다</a:t>
            </a:r>
            <a:r>
              <a:rPr lang="en-US" altLang="ko-KR" sz="1200" kern="0" dirty="0">
                <a:solidFill>
                  <a:srgbClr val="000000"/>
                </a:solidFill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</a:rPr>
              <a:t>그리고 로그아웃을 해준다</a:t>
            </a:r>
            <a:r>
              <a:rPr lang="en-US" altLang="ko-KR" sz="1200" kern="0" dirty="0">
                <a:solidFill>
                  <a:srgbClr val="000000"/>
                </a:solidFill>
              </a:rPr>
              <a:t>.</a:t>
            </a:r>
            <a:r>
              <a:rPr lang="ko-KR" altLang="en-US" sz="1200" kern="0" dirty="0">
                <a:solidFill>
                  <a:srgbClr val="000000"/>
                </a:solidFill>
              </a:rPr>
              <a:t> </a:t>
            </a:r>
            <a:endParaRPr lang="en-US" altLang="ko-KR" sz="12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5-3. Status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</a:t>
            </a:r>
            <a:r>
              <a:rPr lang="ko-KR" altLang="en-US" b="1" spc="-150" dirty="0" smtClean="0"/>
              <a:t>출결 상태 표시 </a:t>
            </a:r>
            <a:r>
              <a:rPr lang="ko-KR" altLang="en-US" b="1" spc="-150" dirty="0" smtClean="0"/>
              <a:t>기능</a:t>
            </a:r>
            <a:endParaRPr lang="en-US" altLang="ko-KR" sz="1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018" t="10431" r="34076" b="6031"/>
          <a:stretch/>
        </p:blipFill>
        <p:spPr>
          <a:xfrm>
            <a:off x="5115246" y="2097109"/>
            <a:ext cx="6066483" cy="42465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모서리가 둥근 직사각형 49"/>
          <p:cNvSpPr/>
          <p:nvPr/>
        </p:nvSpPr>
        <p:spPr>
          <a:xfrm>
            <a:off x="1685508" y="2172450"/>
            <a:ext cx="2826316" cy="7690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수강생 별 출결 현황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372" y="3050470"/>
            <a:ext cx="600075" cy="419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541" y="3063094"/>
            <a:ext cx="628650" cy="409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185" y="3063094"/>
            <a:ext cx="638175" cy="409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4163" y="3082143"/>
            <a:ext cx="752475" cy="3714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4720" y="3092913"/>
            <a:ext cx="5048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5-3. Status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2) </a:t>
            </a:r>
            <a:r>
              <a:rPr lang="ko-KR" altLang="en-US" b="1" spc="-150" dirty="0" smtClean="0"/>
              <a:t>조건 검색 </a:t>
            </a:r>
            <a:r>
              <a:rPr lang="ko-KR" altLang="en-US" b="1" spc="-150" dirty="0" smtClean="0"/>
              <a:t>기능</a:t>
            </a:r>
            <a:endParaRPr lang="en-US" altLang="ko-KR" sz="18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020528" y="2276872"/>
            <a:ext cx="2826316" cy="7690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교육과정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선택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67" y="4695967"/>
            <a:ext cx="5837462" cy="1242308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506" y="4673714"/>
            <a:ext cx="4266351" cy="1286813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모서리가 둥근 직사각형 37"/>
          <p:cNvSpPr/>
          <p:nvPr/>
        </p:nvSpPr>
        <p:spPr>
          <a:xfrm>
            <a:off x="2400440" y="2276872"/>
            <a:ext cx="2826316" cy="7690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출결 상태 선택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26723" y="3364890"/>
            <a:ext cx="5261565" cy="1005094"/>
            <a:chOff x="3673758" y="2858563"/>
            <a:chExt cx="5261565" cy="100509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3758" y="2858563"/>
              <a:ext cx="5261565" cy="10050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직사각형 5"/>
            <p:cNvSpPr/>
            <p:nvPr/>
          </p:nvSpPr>
          <p:spPr>
            <a:xfrm>
              <a:off x="6969506" y="3077700"/>
              <a:ext cx="1512168" cy="280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392216" y="3064285"/>
              <a:ext cx="1512168" cy="280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/>
          <p:cNvCxnSpPr>
            <a:stCxn id="40" idx="2"/>
            <a:endCxn id="7" idx="0"/>
          </p:cNvCxnSpPr>
          <p:nvPr/>
        </p:nvCxnSpPr>
        <p:spPr>
          <a:xfrm flipH="1">
            <a:off x="3813598" y="3850943"/>
            <a:ext cx="2087667" cy="8450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" idx="2"/>
            <a:endCxn id="80" idx="0"/>
          </p:cNvCxnSpPr>
          <p:nvPr/>
        </p:nvCxnSpPr>
        <p:spPr>
          <a:xfrm>
            <a:off x="7478555" y="3864358"/>
            <a:ext cx="1624127" cy="809356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5-3. Status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3) </a:t>
            </a:r>
            <a:r>
              <a:rPr lang="ko-KR" altLang="en-US" b="1" spc="-150" dirty="0" smtClean="0"/>
              <a:t>회원 등록</a:t>
            </a:r>
            <a:endParaRPr lang="en-US" altLang="ko-KR" sz="1800" b="1" spc="-150" dirty="0"/>
          </a:p>
          <a:p>
            <a:endParaRPr lang="en-US" altLang="ko-KR" sz="1800" b="1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1206500" y="2832749"/>
            <a:ext cx="5040560" cy="1041759"/>
            <a:chOff x="6096000" y="2075656"/>
            <a:chExt cx="5261565" cy="10050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075656"/>
              <a:ext cx="5261565" cy="1005094"/>
            </a:xfrm>
            <a:prstGeom prst="rect">
              <a:avLst/>
            </a:prstGeom>
          </p:spPr>
        </p:pic>
        <p:sp>
          <p:nvSpPr>
            <p:cNvPr id="51" name="직사각형 50"/>
            <p:cNvSpPr/>
            <p:nvPr/>
          </p:nvSpPr>
          <p:spPr>
            <a:xfrm>
              <a:off x="6240015" y="2297872"/>
              <a:ext cx="1728193" cy="24347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4682842" y="1737298"/>
            <a:ext cx="2826316" cy="7690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신규 수강생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DB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등록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7033" y="4018523"/>
            <a:ext cx="3804227" cy="2358283"/>
            <a:chOff x="3807934" y="3360233"/>
            <a:chExt cx="4968552" cy="3123550"/>
          </a:xfrm>
        </p:grpSpPr>
        <p:grpSp>
          <p:nvGrpSpPr>
            <p:cNvPr id="27" name="그룹 26"/>
            <p:cNvGrpSpPr/>
            <p:nvPr/>
          </p:nvGrpSpPr>
          <p:grpSpPr>
            <a:xfrm>
              <a:off x="3807934" y="3360233"/>
              <a:ext cx="4968552" cy="3123550"/>
              <a:chOff x="5519936" y="3152758"/>
              <a:chExt cx="4968552" cy="312355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4"/>
              <a:srcRect l="11435" r="12292"/>
              <a:stretch/>
            </p:blipFill>
            <p:spPr>
              <a:xfrm>
                <a:off x="5519936" y="3152758"/>
                <a:ext cx="4968552" cy="3123550"/>
              </a:xfrm>
              <a:prstGeom prst="rect">
                <a:avLst/>
              </a:prstGeom>
            </p:spPr>
          </p:pic>
          <p:sp>
            <p:nvSpPr>
              <p:cNvPr id="56" name="직사각형 55"/>
              <p:cNvSpPr/>
              <p:nvPr/>
            </p:nvSpPr>
            <p:spPr>
              <a:xfrm>
                <a:off x="6059996" y="3240514"/>
                <a:ext cx="4068452" cy="2708766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5944" y="3477980"/>
              <a:ext cx="3952656" cy="2543308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896" y="3403669"/>
            <a:ext cx="5816970" cy="2046170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51" idx="2"/>
            <a:endCxn id="56" idx="1"/>
          </p:cNvCxnSpPr>
          <p:nvPr/>
        </p:nvCxnSpPr>
        <p:spPr>
          <a:xfrm>
            <a:off x="2172268" y="3315432"/>
            <a:ext cx="728268" cy="17919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5-4.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자리 배치도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</a:t>
            </a:r>
            <a:r>
              <a:rPr lang="ko-KR" altLang="en-US" b="1" spc="-150" dirty="0" smtClean="0"/>
              <a:t>반별 수강생 자리 표시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6036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5-4.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자리 배치도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2) </a:t>
            </a:r>
            <a:r>
              <a:rPr lang="ko-KR" altLang="en-US" b="1" spc="-150" dirty="0" smtClean="0"/>
              <a:t>수강생 별 정보 표시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3188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http://19tak.pythonanywhere.com/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7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조 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WE ARE HERE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2562" y="5651956"/>
            <a:ext cx="380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http://19tak.pythonanywhere.com/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03934" y="5030491"/>
            <a:ext cx="3555961" cy="841624"/>
            <a:chOff x="954510" y="3715951"/>
            <a:chExt cx="2979898" cy="841624"/>
          </a:xfrm>
        </p:grpSpPr>
        <p:sp>
          <p:nvSpPr>
            <p:cNvPr id="19" name="직사각형 18"/>
            <p:cNvSpPr/>
            <p:nvPr/>
          </p:nvSpPr>
          <p:spPr>
            <a:xfrm>
              <a:off x="1170534" y="3757379"/>
              <a:ext cx="254920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200000"/>
                </a:lnSpc>
              </a:pP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출결 현황 조회</a:t>
              </a:r>
              <a:endParaRPr lang="ko-KR" altLang="en-US" sz="1600" spc="-15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54510" y="3715951"/>
              <a:ext cx="2979898" cy="84162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1-1.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주제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프로젝트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3432" y="2996952"/>
            <a:ext cx="10153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1-2.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핵심기능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94248" y="1532827"/>
            <a:ext cx="7200800" cy="1015663"/>
            <a:chOff x="2495600" y="1196753"/>
            <a:chExt cx="7200800" cy="1015663"/>
          </a:xfrm>
        </p:grpSpPr>
        <p:sp>
          <p:nvSpPr>
            <p:cNvPr id="30" name="TextBox 29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          ”</a:t>
              </a:r>
              <a:endParaRPr lang="ko-KR" altLang="en-US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35760" y="1283384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rgbClr val="4BACC6"/>
                  </a:solidFill>
                  <a:latin typeface="+mj-lt"/>
                  <a:ea typeface="HY헤드라인M" pitchFamily="18" charset="-127"/>
                </a:rPr>
                <a:t>수강생 관리 웹 사이트</a:t>
              </a:r>
              <a:endParaRPr lang="ko-KR" altLang="en-US" sz="3200" b="1" spc="-150" dirty="0">
                <a:solidFill>
                  <a:srgbClr val="4BACC6"/>
                </a:solidFill>
                <a:latin typeface="+mj-lt"/>
                <a:ea typeface="HY헤드라인M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603935" y="3645024"/>
            <a:ext cx="3555961" cy="841624"/>
            <a:chOff x="954510" y="3715951"/>
            <a:chExt cx="2979898" cy="841624"/>
          </a:xfrm>
        </p:grpSpPr>
        <p:sp>
          <p:nvSpPr>
            <p:cNvPr id="33" name="직사각형 32"/>
            <p:cNvSpPr/>
            <p:nvPr/>
          </p:nvSpPr>
          <p:spPr>
            <a:xfrm>
              <a:off x="1170534" y="3757379"/>
              <a:ext cx="254920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200000"/>
                </a:lnSpc>
              </a:pP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신규</a:t>
              </a:r>
              <a:r>
                <a:rPr lang="en-US" altLang="ko-KR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/</a:t>
              </a: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기존 수강생 관리</a:t>
              </a:r>
              <a:endParaRPr lang="ko-KR" altLang="en-US" sz="1600" spc="-150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954510" y="3715951"/>
              <a:ext cx="2979898" cy="84162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018319" y="5013176"/>
            <a:ext cx="3542177" cy="841624"/>
            <a:chOff x="954510" y="3715951"/>
            <a:chExt cx="2979898" cy="841624"/>
          </a:xfrm>
        </p:grpSpPr>
        <p:sp>
          <p:nvSpPr>
            <p:cNvPr id="37" name="직사각형 36"/>
            <p:cNvSpPr/>
            <p:nvPr/>
          </p:nvSpPr>
          <p:spPr>
            <a:xfrm>
              <a:off x="1170533" y="3757379"/>
              <a:ext cx="2606073" cy="6099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200000"/>
                </a:lnSpc>
              </a:pP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공지사항</a:t>
              </a:r>
              <a:r>
                <a:rPr lang="en-US" altLang="ko-KR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/</a:t>
              </a: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자유게시판</a:t>
              </a:r>
              <a:endParaRPr lang="ko-KR" altLang="en-US" sz="1600" spc="-150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54510" y="3715951"/>
              <a:ext cx="2979898" cy="84162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004471" y="3665663"/>
            <a:ext cx="3555962" cy="1339128"/>
            <a:chOff x="954510" y="3715951"/>
            <a:chExt cx="2979898" cy="1339128"/>
          </a:xfrm>
        </p:grpSpPr>
        <p:sp>
          <p:nvSpPr>
            <p:cNvPr id="40" name="직사각형 39"/>
            <p:cNvSpPr/>
            <p:nvPr/>
          </p:nvSpPr>
          <p:spPr>
            <a:xfrm>
              <a:off x="1170533" y="3731640"/>
              <a:ext cx="260607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200000"/>
                </a:lnSpc>
              </a:pP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수강생 통계자료 시각화</a:t>
              </a:r>
              <a:endParaRPr lang="ko-KR" altLang="en-US" sz="1600" spc="-150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954510" y="3715951"/>
              <a:ext cx="2979898" cy="84162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858047" y="4314543"/>
            <a:ext cx="2448272" cy="881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교육기관 관리자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21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프로젝트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3432" y="1052736"/>
            <a:ext cx="10297144" cy="289027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1-3. SW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개발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방법론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en-US" altLang="ko-KR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Warterfall</a:t>
            </a:r>
            <a:endParaRPr lang="en-US" altLang="ko-KR" sz="2000" b="1" spc="-150" dirty="0" smtClean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200" b="1" spc="-150" dirty="0" smtClean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spc="-150" dirty="0"/>
              <a:t> </a:t>
            </a:r>
            <a:r>
              <a:rPr lang="en-US" altLang="ko-KR" b="1" spc="-150" dirty="0" smtClean="0"/>
              <a:t>     1) </a:t>
            </a:r>
            <a:r>
              <a:rPr lang="ko-KR" altLang="en-US" b="1" spc="-150" dirty="0" smtClean="0"/>
              <a:t>진행 기간</a:t>
            </a:r>
            <a:endParaRPr lang="en-US" altLang="ko-KR" b="1" spc="-150" dirty="0" smtClean="0"/>
          </a:p>
          <a:p>
            <a:pPr>
              <a:lnSpc>
                <a:spcPct val="150000"/>
              </a:lnSpc>
            </a:pPr>
            <a:r>
              <a:rPr lang="en-US" altLang="ko-KR" b="1" spc="-150" dirty="0"/>
              <a:t>	</a:t>
            </a:r>
            <a:r>
              <a:rPr lang="en-US" altLang="ko-KR" spc="-150" dirty="0" smtClean="0"/>
              <a:t>2021-06-15 ~ 2021-07-07</a:t>
            </a:r>
            <a:endParaRPr lang="en-US" altLang="ko-KR" b="1" spc="-150" dirty="0" smtClean="0"/>
          </a:p>
          <a:p>
            <a:pPr>
              <a:lnSpc>
                <a:spcPct val="150000"/>
              </a:lnSpc>
            </a:pPr>
            <a:r>
              <a:rPr lang="en-US" altLang="ko-KR" b="1" spc="-150" dirty="0"/>
              <a:t> </a:t>
            </a:r>
            <a:r>
              <a:rPr lang="en-US" altLang="ko-KR" b="1" spc="-150" dirty="0" smtClean="0"/>
              <a:t>     2) </a:t>
            </a:r>
            <a:r>
              <a:rPr lang="ko-KR" altLang="en-US" b="1" spc="-150" dirty="0" smtClean="0"/>
              <a:t>참여 인원</a:t>
            </a:r>
            <a:endParaRPr lang="en-US" altLang="ko-KR" b="1" spc="-150" dirty="0"/>
          </a:p>
          <a:p>
            <a:pPr>
              <a:lnSpc>
                <a:spcPct val="150000"/>
              </a:lnSpc>
            </a:pPr>
            <a:r>
              <a:rPr lang="en-US" altLang="ko-KR" b="1" spc="-150" dirty="0" smtClean="0"/>
              <a:t>	</a:t>
            </a:r>
            <a:r>
              <a:rPr lang="en-US" altLang="ko-KR" spc="-150" dirty="0" smtClean="0"/>
              <a:t>4</a:t>
            </a:r>
            <a:r>
              <a:rPr lang="ko-KR" altLang="en-US" spc="-150" dirty="0" smtClean="0"/>
              <a:t>명</a:t>
            </a:r>
            <a:endParaRPr lang="en-US" altLang="ko-KR" spc="-150" dirty="0"/>
          </a:p>
          <a:p>
            <a:pPr>
              <a:lnSpc>
                <a:spcPct val="150000"/>
              </a:lnSpc>
            </a:pPr>
            <a:r>
              <a:rPr lang="en-US" altLang="ko-KR" b="1" spc="-150" dirty="0" smtClean="0"/>
              <a:t>      </a:t>
            </a:r>
          </a:p>
          <a:p>
            <a:pPr>
              <a:lnSpc>
                <a:spcPct val="150000"/>
              </a:lnSpc>
            </a:pPr>
            <a:endParaRPr lang="en-US" altLang="ko-KR" sz="1200" b="1" spc="-150" dirty="0" smtClean="0"/>
          </a:p>
          <a:p>
            <a:pPr>
              <a:lnSpc>
                <a:spcPct val="150000"/>
              </a:lnSpc>
            </a:pPr>
            <a:endParaRPr lang="en-US" altLang="ko-KR" sz="1200" b="1" spc="-150" dirty="0" smtClean="0"/>
          </a:p>
          <a:p>
            <a:pPr>
              <a:lnSpc>
                <a:spcPct val="150000"/>
              </a:lnSpc>
            </a:pPr>
            <a:r>
              <a:rPr lang="en-US" altLang="ko-KR" b="1" spc="-150" dirty="0" smtClean="0"/>
              <a:t>3) </a:t>
            </a:r>
            <a:r>
              <a:rPr lang="ko-KR" altLang="en-US" b="1" spc="-150" dirty="0" smtClean="0"/>
              <a:t>업무 분담</a:t>
            </a:r>
            <a:endParaRPr lang="en-US" altLang="ko-KR" b="1" spc="-150" dirty="0" smtClean="0"/>
          </a:p>
          <a:p>
            <a:pPr>
              <a:lnSpc>
                <a:spcPct val="150000"/>
              </a:lnSpc>
            </a:pPr>
            <a:r>
              <a:rPr lang="en-US" altLang="ko-KR" spc="-150" dirty="0" smtClean="0"/>
              <a:t>- </a:t>
            </a:r>
            <a:r>
              <a:rPr lang="ko-KR" altLang="en-US" spc="-150" dirty="0" smtClean="0"/>
              <a:t>김민서</a:t>
            </a:r>
            <a:r>
              <a:rPr lang="en-US" altLang="ko-KR" spc="-150" dirty="0" smtClean="0"/>
              <a:t>: Website </a:t>
            </a:r>
            <a:r>
              <a:rPr lang="ko-KR" altLang="en-US" spc="-150" dirty="0" smtClean="0"/>
              <a:t>구조 설계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요구사항 정의</a:t>
            </a:r>
            <a:r>
              <a:rPr lang="en-US" altLang="ko-KR" spc="-150" dirty="0" smtClean="0"/>
              <a:t>, Dashboard</a:t>
            </a:r>
          </a:p>
          <a:p>
            <a:pPr>
              <a:lnSpc>
                <a:spcPct val="150000"/>
              </a:lnSpc>
            </a:pPr>
            <a:r>
              <a:rPr lang="en-US" altLang="ko-KR" spc="-150" dirty="0" smtClean="0"/>
              <a:t>- </a:t>
            </a:r>
            <a:r>
              <a:rPr lang="ko-KR" altLang="en-US" spc="-150" dirty="0" smtClean="0"/>
              <a:t>김영주</a:t>
            </a:r>
            <a:r>
              <a:rPr lang="en-US" altLang="ko-KR" spc="-150" dirty="0" smtClean="0"/>
              <a:t>: Login/Logout, </a:t>
            </a:r>
            <a:r>
              <a:rPr lang="en-US" altLang="ko-KR" spc="-150" dirty="0" err="1" smtClean="0"/>
              <a:t>Mypage</a:t>
            </a:r>
            <a:endParaRPr lang="en-US" altLang="ko-KR" spc="-150" dirty="0" smtClean="0"/>
          </a:p>
          <a:p>
            <a:pPr>
              <a:lnSpc>
                <a:spcPct val="150000"/>
              </a:lnSpc>
            </a:pPr>
            <a:r>
              <a:rPr lang="en-US" altLang="ko-KR" spc="-150" dirty="0" smtClean="0"/>
              <a:t>- </a:t>
            </a:r>
            <a:r>
              <a:rPr lang="ko-KR" altLang="en-US" spc="-150" dirty="0" smtClean="0"/>
              <a:t>유수진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출결 현황</a:t>
            </a:r>
            <a:endParaRPr lang="en-US" altLang="ko-KR" spc="-150" dirty="0" smtClean="0"/>
          </a:p>
          <a:p>
            <a:pPr>
              <a:lnSpc>
                <a:spcPct val="150000"/>
              </a:lnSpc>
            </a:pPr>
            <a:r>
              <a:rPr lang="en-US" altLang="ko-KR" spc="-150" dirty="0" smtClean="0"/>
              <a:t>- </a:t>
            </a:r>
            <a:r>
              <a:rPr lang="ko-KR" altLang="en-US" spc="-150" dirty="0" err="1" smtClean="0"/>
              <a:t>한정탁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자리 배치도</a:t>
            </a:r>
            <a:r>
              <a:rPr lang="en-US" altLang="ko-KR" spc="-150" dirty="0" smtClean="0"/>
              <a:t>, BRAND </a:t>
            </a:r>
            <a:r>
              <a:rPr lang="ko-KR" altLang="en-US" spc="-150" dirty="0" smtClean="0"/>
              <a:t>소개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게시판</a:t>
            </a:r>
            <a:endParaRPr lang="ko-KR" altLang="en-US" spc="-15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59493"/>
              </p:ext>
            </p:extLst>
          </p:nvPr>
        </p:nvGraphicFramePr>
        <p:xfrm>
          <a:off x="2749420" y="4044266"/>
          <a:ext cx="6546722" cy="2280701"/>
        </p:xfrm>
        <a:graphic>
          <a:graphicData uri="http://schemas.openxmlformats.org/drawingml/2006/table">
            <a:tbl>
              <a:tblPr/>
              <a:tblGrid>
                <a:gridCol w="1179227">
                  <a:extLst>
                    <a:ext uri="{9D8B030D-6E8A-4147-A177-3AD203B41FA5}">
                      <a16:colId xmlns:a16="http://schemas.microsoft.com/office/drawing/2014/main" val="2178537916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61309698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486084105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421491311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1157656298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08880619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40611358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24002269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387738485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4076815833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1816985448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520878159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778607076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829073494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78088794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135463554"/>
                    </a:ext>
                  </a:extLst>
                </a:gridCol>
              </a:tblGrid>
              <a:tr h="2913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5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세 부 항 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6/15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6/18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6/23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6/28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7/3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7/7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193477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Brainstorming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259021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요구사항 정의서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46005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Architecture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22392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Website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구조도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908119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Page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단위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UI/UX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0707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</a:rPr>
                        <a:t>ERD(Database)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24702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ffectLst/>
                          <a:ea typeface="함초롬돋움" panose="020B0604000101010101" pitchFamily="50" charset="-127"/>
                        </a:rPr>
                        <a:t>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D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99588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122683" y="632643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▲ </a:t>
            </a:r>
            <a:r>
              <a:rPr lang="en-US" altLang="ko-KR" sz="1200" b="1" dirty="0" smtClean="0"/>
              <a:t>Gantt Chart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12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65050" y="271682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b="1" spc="-150" dirty="0" smtClean="0"/>
              <a:t>자유 토론</a:t>
            </a:r>
            <a:endParaRPr lang="en-US" altLang="ko-KR" b="1" spc="-150" dirty="0" smtClean="0"/>
          </a:p>
          <a:p>
            <a:pPr lvl="1">
              <a:lnSpc>
                <a:spcPct val="150000"/>
              </a:lnSpc>
            </a:pPr>
            <a:r>
              <a:rPr lang="ko-KR" altLang="en-US" b="1" spc="-150" dirty="0" smtClean="0"/>
              <a:t>김민서</a:t>
            </a:r>
            <a:r>
              <a:rPr lang="en-US" altLang="ko-KR" b="1" spc="-150" dirty="0" smtClean="0"/>
              <a:t>: </a:t>
            </a:r>
            <a:r>
              <a:rPr lang="ko-KR" altLang="en-US" spc="-150" dirty="0" err="1" smtClean="0"/>
              <a:t>통계활용</a:t>
            </a:r>
            <a:r>
              <a:rPr lang="en-US" altLang="ko-KR" spc="-150" dirty="0" smtClean="0"/>
              <a:t>, </a:t>
            </a:r>
            <a:r>
              <a:rPr lang="ko-KR" altLang="en-US" spc="-150" dirty="0" err="1" smtClean="0"/>
              <a:t>클라우드</a:t>
            </a:r>
            <a:r>
              <a:rPr lang="ko-KR" altLang="en-US" spc="-150" dirty="0" smtClean="0"/>
              <a:t> </a:t>
            </a:r>
            <a:r>
              <a:rPr lang="ko-KR" altLang="en-US" spc="-150" dirty="0" smtClean="0"/>
              <a:t>서비스</a:t>
            </a:r>
            <a:r>
              <a:rPr lang="en-US" altLang="ko-KR" spc="-150" dirty="0" smtClean="0"/>
              <a:t>, API </a:t>
            </a:r>
            <a:r>
              <a:rPr lang="ko-KR" altLang="en-US" spc="-150" dirty="0" smtClean="0"/>
              <a:t>활용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b="1" spc="-150" dirty="0" smtClean="0"/>
              <a:t>김영주</a:t>
            </a:r>
            <a:r>
              <a:rPr lang="en-US" altLang="ko-KR" b="1" spc="-150" dirty="0" smtClean="0"/>
              <a:t>: </a:t>
            </a:r>
            <a:r>
              <a:rPr lang="ko-KR" altLang="en-US" spc="-150" dirty="0" smtClean="0"/>
              <a:t>운동</a:t>
            </a:r>
            <a:r>
              <a:rPr lang="en-US" altLang="ko-KR" spc="-150" dirty="0" smtClean="0"/>
              <a:t>, 1</a:t>
            </a:r>
            <a:r>
              <a:rPr lang="ko-KR" altLang="en-US" spc="-150" dirty="0" smtClean="0"/>
              <a:t>일 </a:t>
            </a:r>
            <a:r>
              <a:rPr lang="en-US" altLang="ko-KR" spc="-150" dirty="0" smtClean="0"/>
              <a:t>1commit </a:t>
            </a:r>
            <a:r>
              <a:rPr lang="ko-KR" altLang="en-US" spc="-150" dirty="0" smtClean="0"/>
              <a:t>커뮤니티</a:t>
            </a:r>
            <a:r>
              <a:rPr lang="en-US" altLang="ko-KR" b="1" spc="-150" dirty="0"/>
              <a:t/>
            </a:r>
            <a:br>
              <a:rPr lang="en-US" altLang="ko-KR" b="1" spc="-150" dirty="0"/>
            </a:br>
            <a:r>
              <a:rPr lang="ko-KR" altLang="en-US" b="1" spc="-150" dirty="0" smtClean="0"/>
              <a:t>유수진</a:t>
            </a:r>
            <a:r>
              <a:rPr lang="en-US" altLang="ko-KR" b="1" spc="-150" dirty="0" smtClean="0"/>
              <a:t>: </a:t>
            </a:r>
            <a:r>
              <a:rPr lang="ko-KR" altLang="en-US" spc="-150" dirty="0" err="1" smtClean="0"/>
              <a:t>웹캠</a:t>
            </a:r>
            <a:r>
              <a:rPr lang="ko-KR" altLang="en-US" spc="-150" dirty="0" smtClean="0"/>
              <a:t> 모니터링</a:t>
            </a:r>
            <a:r>
              <a:rPr lang="en-US" altLang="ko-KR" b="1" spc="-150" dirty="0" smtClean="0"/>
              <a:t/>
            </a:r>
            <a:br>
              <a:rPr lang="en-US" altLang="ko-KR" b="1" spc="-150" dirty="0" smtClean="0"/>
            </a:br>
            <a:r>
              <a:rPr lang="ko-KR" altLang="en-US" b="1" spc="-150" dirty="0" err="1" smtClean="0"/>
              <a:t>한정탁</a:t>
            </a:r>
            <a:r>
              <a:rPr lang="en-US" altLang="ko-KR" b="1" spc="-150" dirty="0" smtClean="0"/>
              <a:t>: </a:t>
            </a:r>
            <a:r>
              <a:rPr lang="ko-KR" altLang="en-US" spc="-150" dirty="0" smtClean="0"/>
              <a:t>학생 관리 시스템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자료공유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endParaRPr lang="en-US" altLang="ko-KR" b="1" spc="-15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b="1" spc="-150" dirty="0" smtClean="0"/>
              <a:t>주제 및 핵심기능 선정</a:t>
            </a:r>
            <a:endParaRPr lang="en-US" altLang="ko-KR" b="1" spc="-150" dirty="0"/>
          </a:p>
          <a:p>
            <a:pPr lvl="1">
              <a:lnSpc>
                <a:spcPct val="150000"/>
              </a:lnSpc>
            </a:pPr>
            <a:r>
              <a:rPr lang="ko-KR" altLang="en-US" spc="-150" dirty="0" smtClean="0"/>
              <a:t>출결 자동화 기능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spc="-150" dirty="0" smtClean="0"/>
              <a:t>수강생 현황 관리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spc="-150" dirty="0" smtClean="0"/>
              <a:t>자료 공유</a:t>
            </a:r>
            <a:endParaRPr lang="en-US" altLang="ko-KR" spc="-15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-1. Brainstorming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28048" y="1220135"/>
            <a:ext cx="4664696" cy="5259107"/>
            <a:chOff x="6059996" y="1256566"/>
            <a:chExt cx="4664696" cy="5259107"/>
          </a:xfrm>
        </p:grpSpPr>
        <p:grpSp>
          <p:nvGrpSpPr>
            <p:cNvPr id="4" name="그룹 3"/>
            <p:cNvGrpSpPr/>
            <p:nvPr/>
          </p:nvGrpSpPr>
          <p:grpSpPr>
            <a:xfrm>
              <a:off x="6082895" y="1256566"/>
              <a:ext cx="4641797" cy="2633675"/>
              <a:chOff x="-931447" y="2032906"/>
              <a:chExt cx="6887495" cy="3989731"/>
            </a:xfrm>
          </p:grpSpPr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333"/>
              <a:stretch/>
            </p:blipFill>
            <p:spPr>
              <a:xfrm>
                <a:off x="-931447" y="2032906"/>
                <a:ext cx="3547749" cy="36952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7788"/>
              <a:stretch/>
            </p:blipFill>
            <p:spPr>
              <a:xfrm>
                <a:off x="818518" y="2241732"/>
                <a:ext cx="3580133" cy="365808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87"/>
              <a:stretch/>
            </p:blipFill>
            <p:spPr>
              <a:xfrm>
                <a:off x="3229840" y="2372619"/>
                <a:ext cx="2726208" cy="36500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0" t="15684" r="18359" b="12268"/>
            <a:stretch/>
          </p:blipFill>
          <p:spPr>
            <a:xfrm>
              <a:off x="6059996" y="4103841"/>
              <a:ext cx="4659594" cy="24118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갈매기형 수장 34"/>
            <p:cNvSpPr/>
            <p:nvPr/>
          </p:nvSpPr>
          <p:spPr>
            <a:xfrm rot="5400000">
              <a:off x="8396980" y="3712384"/>
              <a:ext cx="404728" cy="576064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갈매기형 수장 35"/>
          <p:cNvSpPr/>
          <p:nvPr/>
        </p:nvSpPr>
        <p:spPr>
          <a:xfrm rot="5400000">
            <a:off x="3373356" y="3651981"/>
            <a:ext cx="404728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170824" y="3706705"/>
            <a:ext cx="1850352" cy="43494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관리 시스템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spc="-150" dirty="0" smtClean="0"/>
              <a:t>신규</a:t>
            </a:r>
            <a:r>
              <a:rPr lang="en-US" altLang="ko-KR" b="1" spc="-150" dirty="0" smtClean="0"/>
              <a:t>/</a:t>
            </a:r>
            <a:r>
              <a:rPr lang="ko-KR" altLang="en-US" b="1" spc="-150" dirty="0" smtClean="0"/>
              <a:t>기 수강생 관리</a:t>
            </a:r>
            <a:endParaRPr lang="en-US" altLang="ko-KR" b="1" spc="-150" dirty="0" smtClean="0"/>
          </a:p>
          <a:p>
            <a:endParaRPr lang="en-US" altLang="ko-KR" b="1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 smtClean="0"/>
              <a:t>기능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등록</a:t>
            </a:r>
            <a:r>
              <a:rPr lang="en-US" altLang="ko-KR" spc="-150" dirty="0" smtClean="0"/>
              <a:t>/</a:t>
            </a:r>
            <a:r>
              <a:rPr lang="ko-KR" altLang="en-US" spc="-150" dirty="0" smtClean="0"/>
              <a:t>삭제</a:t>
            </a:r>
            <a:r>
              <a:rPr lang="en-US" altLang="ko-KR" spc="-150" dirty="0" smtClean="0"/>
              <a:t>/</a:t>
            </a:r>
            <a:r>
              <a:rPr lang="ko-KR" altLang="en-US" spc="-150" dirty="0" smtClean="0"/>
              <a:t>편집</a:t>
            </a:r>
            <a:endParaRPr lang="en-US" altLang="ko-KR" spc="-15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 smtClean="0"/>
              <a:t>대상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관리자</a:t>
            </a:r>
            <a:endParaRPr lang="ko-KR" altLang="en-US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07" y="2861857"/>
            <a:ext cx="4581525" cy="1647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3254322"/>
            <a:ext cx="5727614" cy="28682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직사각형 26"/>
          <p:cNvSpPr/>
          <p:nvPr/>
        </p:nvSpPr>
        <p:spPr>
          <a:xfrm>
            <a:off x="3708079" y="3685769"/>
            <a:ext cx="576064" cy="35075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번개 32"/>
          <p:cNvSpPr/>
          <p:nvPr/>
        </p:nvSpPr>
        <p:spPr>
          <a:xfrm>
            <a:off x="3441697" y="3241049"/>
            <a:ext cx="328228" cy="625549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27" idx="3"/>
            <a:endCxn id="10" idx="1"/>
          </p:cNvCxnSpPr>
          <p:nvPr/>
        </p:nvCxnSpPr>
        <p:spPr>
          <a:xfrm>
            <a:off x="4284143" y="3861144"/>
            <a:ext cx="947761" cy="827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ko-KR" altLang="en-US" b="1" spc="-150" dirty="0" smtClean="0"/>
              <a:t>출결 현황 조회</a:t>
            </a:r>
            <a:endParaRPr lang="en-US" altLang="ko-KR" b="1" spc="-150" dirty="0" smtClean="0"/>
          </a:p>
          <a:p>
            <a:endParaRPr lang="en-US" altLang="ko-KR" b="1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/>
              <a:t>기능</a:t>
            </a:r>
            <a:r>
              <a:rPr lang="en-US" altLang="ko-KR" spc="-150" dirty="0"/>
              <a:t>: </a:t>
            </a:r>
            <a:r>
              <a:rPr lang="ko-KR" altLang="en-US" spc="-150" dirty="0" smtClean="0"/>
              <a:t>해당일 출석</a:t>
            </a:r>
            <a:endParaRPr lang="en-US" altLang="ko-KR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/>
              <a:t>대상</a:t>
            </a:r>
            <a:r>
              <a:rPr lang="en-US" altLang="ko-KR" spc="-150" dirty="0"/>
              <a:t>: </a:t>
            </a:r>
            <a:r>
              <a:rPr lang="ko-KR" altLang="en-US" spc="-150" dirty="0" smtClean="0"/>
              <a:t>관리자</a:t>
            </a:r>
            <a:r>
              <a:rPr lang="en-US" altLang="ko-KR" spc="-150" dirty="0" smtClean="0"/>
              <a:t>/</a:t>
            </a:r>
            <a:r>
              <a:rPr lang="ko-KR" altLang="en-US" spc="-150" dirty="0" smtClean="0"/>
              <a:t>학생</a:t>
            </a:r>
            <a:endParaRPr lang="ko-KR" altLang="en-US" spc="-150" dirty="0"/>
          </a:p>
          <a:p>
            <a:endParaRPr lang="en-US" altLang="ko-KR" b="1" spc="-150" dirty="0" smtClean="0"/>
          </a:p>
          <a:p>
            <a:endParaRPr lang="ko-KR" altLang="en-US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445C1D0-F192-4285-AA1A-C108A0ADEFF7}"/>
              </a:ext>
            </a:extLst>
          </p:cNvPr>
          <p:cNvGrpSpPr/>
          <p:nvPr/>
        </p:nvGrpSpPr>
        <p:grpSpPr>
          <a:xfrm>
            <a:off x="4425824" y="2265838"/>
            <a:ext cx="2548474" cy="4131856"/>
            <a:chOff x="151318" y="162720"/>
            <a:chExt cx="3754851" cy="5885968"/>
          </a:xfrm>
        </p:grpSpPr>
        <p:grpSp>
          <p:nvGrpSpPr>
            <p:cNvPr id="31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EACB6A94-6623-4F54-A670-3CDEB0DB70FF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51318" y="162720"/>
              <a:ext cx="3754851" cy="5885968"/>
              <a:chOff x="595684" y="1261242"/>
              <a:chExt cx="6668463" cy="4352544"/>
            </a:xfrm>
          </p:grpSpPr>
          <p:sp>
            <p:nvSpPr>
              <p:cNvPr id="54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247B788-4E63-4D12-B0F4-F012E294408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4" y="1656852"/>
                <a:ext cx="6668461" cy="39569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85A6625-D5AC-48CF-BB7A-E50F0D4015D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61242"/>
                <a:ext cx="6668461" cy="397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6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47B2EAA-8D40-467B-BA86-924B527EF04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841678" y="1488676"/>
                <a:ext cx="265016" cy="83349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E09FA18-48DE-4089-B627-FCAE81D65287}"/>
                  </a:ext>
                </a:extLst>
              </p:cNvPr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89626" y="1313927"/>
                <a:ext cx="174797" cy="7043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3BB5203-DE67-4C76-8051-A2E549DB496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199224" y="1442445"/>
                <a:ext cx="4485001" cy="17580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59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D304135-0349-43A4-AF90-784CCED9F2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34419" y="1481046"/>
                <a:ext cx="166342" cy="9861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0" name="Navigation Buttons">
                <a:extLst>
                  <a:ext uri="{FF2B5EF4-FFF2-40B4-BE49-F238E27FC236}">
                    <a16:creationId xmlns:a16="http://schemas.microsoft.com/office/drawing/2014/main" id="{FB842A50-0236-4B97-A30D-26F9BAA80078}"/>
                  </a:ext>
                </a:extLst>
              </p:cNvPr>
              <p:cNvGrpSpPr/>
              <p:nvPr/>
            </p:nvGrpSpPr>
            <p:grpSpPr>
              <a:xfrm>
                <a:off x="819300" y="1466370"/>
                <a:ext cx="1139017" cy="127958"/>
                <a:chOff x="819300" y="1466370"/>
                <a:chExt cx="1139017" cy="127958"/>
              </a:xfrm>
            </p:grpSpPr>
            <p:sp>
              <p:nvSpPr>
                <p:cNvPr id="61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5ECA142-6984-4875-B4F3-929995A4FA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19300" y="1485740"/>
                  <a:ext cx="270657" cy="8921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922F49E-AC54-4802-AFD6-2ACA86CA2D9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247840" y="1485741"/>
                  <a:ext cx="270656" cy="8921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C50B566-96F4-4407-B681-00C3BA310E6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76382" y="1466370"/>
                  <a:ext cx="281935" cy="1279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32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9B8E9C4-53C0-4804-9C51-4ACE2056E124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105900" y="1180490"/>
              <a:ext cx="1828799" cy="1723028"/>
              <a:chOff x="783002" y="1184134"/>
              <a:chExt cx="1828799" cy="1723028"/>
            </a:xfrm>
          </p:grpSpPr>
          <p:sp>
            <p:nvSpPr>
              <p:cNvPr id="52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24901AE-4F11-42AC-A284-C620DF5FD5CB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783002" y="1261243"/>
                <a:ext cx="1828799" cy="1645919"/>
              </a:xfrm>
              <a:prstGeom prst="rect">
                <a:avLst/>
              </a:prstGeom>
              <a:blipFill dpi="0"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DB0448B9-E52C-4523-9694-905C59B87668}"/>
                  </a:ext>
                </a:extLst>
              </p:cNvPr>
              <p:cNvSpPr txBox="1"/>
              <p:nvPr/>
            </p:nvSpPr>
            <p:spPr>
              <a:xfrm>
                <a:off x="835825" y="1184134"/>
                <a:ext cx="571750" cy="22360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image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:a16="http://schemas.microsoft.com/office/drawing/2014/main" id="{AA0BCC85-7601-4E7A-9C54-34601EB172C9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457220" y="3272200"/>
              <a:ext cx="3222246" cy="2083478"/>
              <a:chOff x="595686" y="1261242"/>
              <a:chExt cx="3222246" cy="2083478"/>
            </a:xfrm>
          </p:grpSpPr>
          <p:sp>
            <p:nvSpPr>
              <p:cNvPr id="37" name="Window Body">
                <a:extLst>
                  <a:ext uri="{FF2B5EF4-FFF2-40B4-BE49-F238E27FC236}">
                    <a16:creationId xmlns:a16="http://schemas.microsoft.com/office/drawing/2014/main" id="{D74557CF-0958-4FF4-A4E1-2736C97BE4B0}"/>
                  </a:ext>
                </a:extLst>
              </p:cNvPr>
              <p:cNvSpPr/>
              <p:nvPr/>
            </p:nvSpPr>
            <p:spPr>
              <a:xfrm>
                <a:off x="595686" y="1498985"/>
                <a:ext cx="3222246" cy="184573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ext">
                <a:extLst>
                  <a:ext uri="{FF2B5EF4-FFF2-40B4-BE49-F238E27FC236}">
                    <a16:creationId xmlns:a16="http://schemas.microsoft.com/office/drawing/2014/main" id="{6DA50294-BE73-483D-9933-CACB175BD544}"/>
                  </a:ext>
                </a:extLst>
              </p:cNvPr>
              <p:cNvSpPr txBox="1"/>
              <p:nvPr/>
            </p:nvSpPr>
            <p:spPr>
              <a:xfrm>
                <a:off x="1109874" y="1696127"/>
                <a:ext cx="2294511" cy="688281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OOO </a:t>
                </a:r>
                <a:r>
                  <a:rPr lang="ko-KR" altLang="en-US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님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altLang="ko-KR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36.8</a:t>
                </a:r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도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출석완료했습니다</a:t>
                </a:r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(21/07/07 14:00)</a:t>
                </a:r>
              </a:p>
              <a:p>
                <a:pPr algn="ctr"/>
                <a:endParaRPr lang="en-US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Title Bar">
                <a:extLst>
                  <a:ext uri="{FF2B5EF4-FFF2-40B4-BE49-F238E27FC236}">
                    <a16:creationId xmlns:a16="http://schemas.microsoft.com/office/drawing/2014/main" id="{906C3217-783E-455A-8D50-CAC756520100}"/>
                  </a:ext>
                </a:extLst>
              </p:cNvPr>
              <p:cNvSpPr/>
              <p:nvPr/>
            </p:nvSpPr>
            <p:spPr>
              <a:xfrm>
                <a:off x="595686" y="1261242"/>
                <a:ext cx="3222246" cy="23774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Alert</a:t>
                </a:r>
              </a:p>
            </p:txBody>
          </p:sp>
          <p:sp>
            <p:nvSpPr>
              <p:cNvPr id="40" name="Close Button">
                <a:extLst>
                  <a:ext uri="{FF2B5EF4-FFF2-40B4-BE49-F238E27FC236}">
                    <a16:creationId xmlns:a16="http://schemas.microsoft.com/office/drawing/2014/main" id="{F02DF2DA-7F4A-47F1-AB0F-D052FE6C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7048" y="1332489"/>
                <a:ext cx="98425" cy="9525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1" name="Icons">
                <a:extLst>
                  <a:ext uri="{FF2B5EF4-FFF2-40B4-BE49-F238E27FC236}">
                    <a16:creationId xmlns:a16="http://schemas.microsoft.com/office/drawing/2014/main" id="{09DBDFE1-0D70-4377-90A5-AEFF5CEF9C69}"/>
                  </a:ext>
                </a:extLst>
              </p:cNvPr>
              <p:cNvGrpSpPr/>
              <p:nvPr/>
            </p:nvGrpSpPr>
            <p:grpSpPr>
              <a:xfrm>
                <a:off x="773534" y="1669713"/>
                <a:ext cx="457200" cy="396875"/>
                <a:chOff x="773534" y="1669713"/>
                <a:chExt cx="457200" cy="396875"/>
              </a:xfrm>
            </p:grpSpPr>
            <p:sp>
              <p:nvSpPr>
                <p:cNvPr id="46" name="Info Icon">
                  <a:extLst>
                    <a:ext uri="{FF2B5EF4-FFF2-40B4-BE49-F238E27FC236}">
                      <a16:creationId xmlns:a16="http://schemas.microsoft.com/office/drawing/2014/main" id="{DC439C71-F8EC-461F-80D6-AD26BCFB350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3697" y="1670507"/>
                  <a:ext cx="396875" cy="395287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Warning Icon" hidden="1">
                  <a:extLst>
                    <a:ext uri="{FF2B5EF4-FFF2-40B4-BE49-F238E27FC236}">
                      <a16:creationId xmlns:a16="http://schemas.microsoft.com/office/drawing/2014/main" id="{B58FD032-82FC-4E38-9DD3-A33461BA739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3534" y="1670507"/>
                  <a:ext cx="457200" cy="395287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Error Icon" hidden="1">
                  <a:extLst>
                    <a:ext uri="{FF2B5EF4-FFF2-40B4-BE49-F238E27FC236}">
                      <a16:creationId xmlns:a16="http://schemas.microsoft.com/office/drawing/2014/main" id="{6FC456F2-6BFF-4FB7-B8CE-E4C28425F2F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70507"/>
                  <a:ext cx="398463" cy="395287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" name="Question Icon" hidden="1">
                  <a:extLst>
                    <a:ext uri="{FF2B5EF4-FFF2-40B4-BE49-F238E27FC236}">
                      <a16:creationId xmlns:a16="http://schemas.microsoft.com/office/drawing/2014/main" id="{109AC6BA-6FE1-4DC4-A900-96F6C2E409F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69713"/>
                  <a:ext cx="398463" cy="396875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2" name="Buttons">
                <a:extLst>
                  <a:ext uri="{FF2B5EF4-FFF2-40B4-BE49-F238E27FC236}">
                    <a16:creationId xmlns:a16="http://schemas.microsoft.com/office/drawing/2014/main" id="{3679CEDC-A155-48CA-B8EA-6FB73FE45D90}"/>
                  </a:ext>
                </a:extLst>
              </p:cNvPr>
              <p:cNvGrpSpPr/>
              <p:nvPr/>
            </p:nvGrpSpPr>
            <p:grpSpPr>
              <a:xfrm>
                <a:off x="1538287" y="2386471"/>
                <a:ext cx="1377404" cy="624736"/>
                <a:chOff x="1538287" y="2386471"/>
                <a:chExt cx="1377404" cy="624736"/>
              </a:xfrm>
            </p:grpSpPr>
            <p:sp>
              <p:nvSpPr>
                <p:cNvPr id="43" name="Button 1">
                  <a:extLst>
                    <a:ext uri="{FF2B5EF4-FFF2-40B4-BE49-F238E27FC236}">
                      <a16:creationId xmlns:a16="http://schemas.microsoft.com/office/drawing/2014/main" id="{0CD890EA-9856-4A85-AC40-C32EFBE66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5693" y="2770823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OK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Button 2" hidden="1">
                  <a:extLst>
                    <a:ext uri="{FF2B5EF4-FFF2-40B4-BE49-F238E27FC236}">
                      <a16:creationId xmlns:a16="http://schemas.microsoft.com/office/drawing/2014/main" id="{F7C536EC-1BE5-4AE0-968C-CC24700D6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2662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Button 3" hidden="1">
                  <a:extLst>
                    <a:ext uri="{FF2B5EF4-FFF2-40B4-BE49-F238E27FC236}">
                      <a16:creationId xmlns:a16="http://schemas.microsoft.com/office/drawing/2014/main" id="{ADD58A4B-0F83-4D2E-8F6E-A7E285FC5F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287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0D0FCBAD-EA39-4801-81C7-81F8215460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0973" y="3407104"/>
            <a:ext cx="2517946" cy="1698000"/>
          </a:xfrm>
          <a:prstGeom prst="rect">
            <a:avLst/>
          </a:prstGeom>
        </p:spPr>
      </p:pic>
      <p:sp>
        <p:nvSpPr>
          <p:cNvPr id="65" name="줄무늬가 있는 오른쪽 화살표 64"/>
          <p:cNvSpPr/>
          <p:nvPr/>
        </p:nvSpPr>
        <p:spPr>
          <a:xfrm>
            <a:off x="3670411" y="4026642"/>
            <a:ext cx="611474" cy="458925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줄무늬가 있는 오른쪽 화살표 65"/>
          <p:cNvSpPr/>
          <p:nvPr/>
        </p:nvSpPr>
        <p:spPr>
          <a:xfrm>
            <a:off x="7127707" y="3990803"/>
            <a:ext cx="611474" cy="458925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80763" y="2279981"/>
            <a:ext cx="3347864" cy="10046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82562" y="3409363"/>
            <a:ext cx="3355726" cy="23792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471" y="5202988"/>
            <a:ext cx="25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▲</a:t>
            </a:r>
            <a:r>
              <a:rPr lang="en-US" altLang="ko-KR" sz="1200" b="1" dirty="0" smtClean="0"/>
              <a:t>Kiosk </a:t>
            </a:r>
            <a:r>
              <a:rPr lang="ko-KR" altLang="en-US" sz="1200" b="1" dirty="0" smtClean="0"/>
              <a:t>입실 </a:t>
            </a:r>
            <a:r>
              <a:rPr lang="ko-KR" altLang="en-US" sz="1200" b="1" dirty="0" err="1" smtClean="0"/>
              <a:t>체온측정</a:t>
            </a:r>
            <a:endParaRPr lang="ko-KR" alt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02849" y="6015953"/>
            <a:ext cx="25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▲</a:t>
            </a:r>
            <a:r>
              <a:rPr lang="ko-KR" altLang="en-US" sz="1200" b="1" dirty="0" err="1" smtClean="0"/>
              <a:t>출결상태</a:t>
            </a:r>
            <a:r>
              <a:rPr lang="ko-KR" altLang="en-US" sz="1200" b="1" dirty="0" smtClean="0"/>
              <a:t> 확인 </a:t>
            </a:r>
            <a:r>
              <a:rPr lang="en-US" altLang="ko-KR" sz="1200" b="1" dirty="0" smtClean="0"/>
              <a:t>(Mobile Web)</a:t>
            </a:r>
            <a:endParaRPr lang="ko-KR" alt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277289" y="5914813"/>
            <a:ext cx="25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▲출결 상태 수신 </a:t>
            </a:r>
            <a:r>
              <a:rPr lang="en-US" altLang="ko-KR" sz="1200" b="1" dirty="0" smtClean="0"/>
              <a:t>(DB)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612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ko-KR" altLang="en-US" b="1" spc="-150" dirty="0" smtClean="0">
                <a:solidFill>
                  <a:srgbClr val="C00000"/>
                </a:solidFill>
              </a:rPr>
              <a:t>통계자료 시각화</a:t>
            </a:r>
            <a:endParaRPr lang="en-US" altLang="ko-KR" b="1" spc="-150" dirty="0" smtClean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ko-KR" altLang="en-US" b="1" spc="-150" dirty="0" smtClean="0">
                <a:solidFill>
                  <a:srgbClr val="C00000"/>
                </a:solidFill>
              </a:rPr>
              <a:t>공지사항</a:t>
            </a:r>
            <a:r>
              <a:rPr lang="en-US" altLang="ko-KR" b="1" spc="-150" dirty="0" smtClean="0">
                <a:solidFill>
                  <a:srgbClr val="C00000"/>
                </a:solidFill>
              </a:rPr>
              <a:t>/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자유게시판</a:t>
            </a:r>
            <a:endParaRPr lang="en-US" altLang="ko-KR" b="1" spc="-150" dirty="0" smtClean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1961</Words>
  <Application>Microsoft Office PowerPoint</Application>
  <PresentationFormat>와이드스크린</PresentationFormat>
  <Paragraphs>609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AppleSDGothicNeo</vt:lpstr>
      <vt:lpstr>HY헤드라인M</vt:lpstr>
      <vt:lpstr>맑은 고딕</vt:lpstr>
      <vt:lpstr>함초롬돋움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한국품질재단</cp:lastModifiedBy>
  <cp:revision>152</cp:revision>
  <dcterms:created xsi:type="dcterms:W3CDTF">2016-11-03T20:47:04Z</dcterms:created>
  <dcterms:modified xsi:type="dcterms:W3CDTF">2021-07-13T15:59:52Z</dcterms:modified>
</cp:coreProperties>
</file>