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5" r:id="rId4"/>
    <p:sldId id="267" r:id="rId5"/>
    <p:sldId id="266" r:id="rId6"/>
    <p:sldId id="268" r:id="rId7"/>
    <p:sldId id="271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401" r:id="rId16"/>
    <p:sldId id="374" r:id="rId17"/>
    <p:sldId id="392" r:id="rId18"/>
    <p:sldId id="402" r:id="rId19"/>
    <p:sldId id="405" r:id="rId20"/>
    <p:sldId id="406" r:id="rId21"/>
    <p:sldId id="407" r:id="rId22"/>
    <p:sldId id="408" r:id="rId23"/>
    <p:sldId id="409" r:id="rId24"/>
    <p:sldId id="410" r:id="rId25"/>
    <p:sldId id="412" r:id="rId2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560" autoAdjust="0"/>
  </p:normalViewPr>
  <p:slideViewPr>
    <p:cSldViewPr>
      <p:cViewPr varScale="1">
        <p:scale>
          <a:sx n="97" d="100"/>
          <a:sy n="97" d="100"/>
        </p:scale>
        <p:origin x="17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9888-035F-4505-BA68-AC5C0CBE2E74}" type="datetimeFigureOut">
              <a:rPr lang="es-CL" smtClean="0"/>
              <a:pPr/>
              <a:t>03-09-2020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7D4A5-B0DC-4D27-8E46-6C631D0BDE97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D4A5-B0DC-4D27-8E46-6C631D0BDE97}" type="slidenum">
              <a:rPr lang="es-CL" smtClean="0"/>
              <a:pPr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D4A5-B0DC-4D27-8E46-6C631D0BDE97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80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0" y="2367141"/>
            <a:ext cx="8636000" cy="16333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ECE12-3594-449B-92E2-083D703E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B6994-7965-4753-8488-294800746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184444" y="338668"/>
            <a:ext cx="2540000" cy="72248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4444" y="338668"/>
            <a:ext cx="7450667" cy="72248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2C4D-594D-4C08-BF7C-CFC57EEE2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54F95-5A0E-4FD0-8D39-C0067C79C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570" y="4896557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2570" y="3229683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9326D-65C2-4CA9-A4EB-5D9AAAB97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4446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7B72-78F2-4826-8C06-340869C15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0" indent="0">
              <a:buNone/>
              <a:defRPr sz="2200" b="1"/>
            </a:lvl2pPr>
            <a:lvl3pPr marL="1015980" indent="0">
              <a:buNone/>
              <a:defRPr sz="2000" b="1"/>
            </a:lvl3pPr>
            <a:lvl4pPr marL="1523970" indent="0">
              <a:buNone/>
              <a:defRPr sz="1800" b="1"/>
            </a:lvl4pPr>
            <a:lvl5pPr marL="2031960" indent="0">
              <a:buNone/>
              <a:defRPr sz="1800" b="1"/>
            </a:lvl5pPr>
            <a:lvl6pPr marL="2539950" indent="0">
              <a:buNone/>
              <a:defRPr sz="1800" b="1"/>
            </a:lvl6pPr>
            <a:lvl7pPr marL="3047940" indent="0">
              <a:buNone/>
              <a:defRPr sz="1800" b="1"/>
            </a:lvl7pPr>
            <a:lvl8pPr marL="3555929" indent="0">
              <a:buNone/>
              <a:defRPr sz="1800" b="1"/>
            </a:lvl8pPr>
            <a:lvl9pPr marL="406391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1141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0" indent="0">
              <a:buNone/>
              <a:defRPr sz="2200" b="1"/>
            </a:lvl2pPr>
            <a:lvl3pPr marL="1015980" indent="0">
              <a:buNone/>
              <a:defRPr sz="2000" b="1"/>
            </a:lvl3pPr>
            <a:lvl4pPr marL="1523970" indent="0">
              <a:buNone/>
              <a:defRPr sz="1800" b="1"/>
            </a:lvl4pPr>
            <a:lvl5pPr marL="2031960" indent="0">
              <a:buNone/>
              <a:defRPr sz="1800" b="1"/>
            </a:lvl5pPr>
            <a:lvl6pPr marL="2539950" indent="0">
              <a:buNone/>
              <a:defRPr sz="1800" b="1"/>
            </a:lvl6pPr>
            <a:lvl7pPr marL="3047940" indent="0">
              <a:buNone/>
              <a:defRPr sz="1800" b="1"/>
            </a:lvl7pPr>
            <a:lvl8pPr marL="3555929" indent="0">
              <a:buNone/>
              <a:defRPr sz="1800" b="1"/>
            </a:lvl8pPr>
            <a:lvl9pPr marL="406391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1141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34E6-15B9-4879-BB44-36F07D630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05B3-E750-4FE1-BE1E-FC9AC77FC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94CAA-1548-46AF-8A65-BAA1CDB3A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2" y="30339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2278" y="303391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2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0" indent="0">
              <a:buNone/>
              <a:defRPr sz="1300"/>
            </a:lvl2pPr>
            <a:lvl3pPr marL="1015980" indent="0">
              <a:buNone/>
              <a:defRPr sz="1100"/>
            </a:lvl3pPr>
            <a:lvl4pPr marL="1523970" indent="0">
              <a:buNone/>
              <a:defRPr sz="1000"/>
            </a:lvl4pPr>
            <a:lvl5pPr marL="2031960" indent="0">
              <a:buNone/>
              <a:defRPr sz="1000"/>
            </a:lvl5pPr>
            <a:lvl6pPr marL="2539950" indent="0">
              <a:buNone/>
              <a:defRPr sz="1000"/>
            </a:lvl6pPr>
            <a:lvl7pPr marL="3047940" indent="0">
              <a:buNone/>
              <a:defRPr sz="1000"/>
            </a:lvl7pPr>
            <a:lvl8pPr marL="3555929" indent="0">
              <a:buNone/>
              <a:defRPr sz="1000"/>
            </a:lvl8pPr>
            <a:lvl9pPr marL="40639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4939-3A63-45FE-9891-F195C5EA5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7990" indent="0">
              <a:buNone/>
              <a:defRPr sz="3100"/>
            </a:lvl2pPr>
            <a:lvl3pPr marL="1015980" indent="0">
              <a:buNone/>
              <a:defRPr sz="2700"/>
            </a:lvl3pPr>
            <a:lvl4pPr marL="1523970" indent="0">
              <a:buNone/>
              <a:defRPr sz="2200"/>
            </a:lvl4pPr>
            <a:lvl5pPr marL="2031960" indent="0">
              <a:buNone/>
              <a:defRPr sz="2200"/>
            </a:lvl5pPr>
            <a:lvl6pPr marL="2539950" indent="0">
              <a:buNone/>
              <a:defRPr sz="2200"/>
            </a:lvl6pPr>
            <a:lvl7pPr marL="3047940" indent="0">
              <a:buNone/>
              <a:defRPr sz="2200"/>
            </a:lvl7pPr>
            <a:lvl8pPr marL="3555929" indent="0">
              <a:buNone/>
              <a:defRPr sz="2200"/>
            </a:lvl8pPr>
            <a:lvl9pPr marL="4063918" indent="0">
              <a:buNone/>
              <a:defRPr sz="22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0" indent="0">
              <a:buNone/>
              <a:defRPr sz="1300"/>
            </a:lvl2pPr>
            <a:lvl3pPr marL="1015980" indent="0">
              <a:buNone/>
              <a:defRPr sz="1100"/>
            </a:lvl3pPr>
            <a:lvl4pPr marL="1523970" indent="0">
              <a:buNone/>
              <a:defRPr sz="1000"/>
            </a:lvl4pPr>
            <a:lvl5pPr marL="2031960" indent="0">
              <a:buNone/>
              <a:defRPr sz="1000"/>
            </a:lvl5pPr>
            <a:lvl6pPr marL="2539950" indent="0">
              <a:buNone/>
              <a:defRPr sz="1000"/>
            </a:lvl6pPr>
            <a:lvl7pPr marL="3047940" indent="0">
              <a:buNone/>
              <a:defRPr sz="1000"/>
            </a:lvl7pPr>
            <a:lvl8pPr marL="3555929" indent="0">
              <a:buNone/>
              <a:defRPr sz="1000"/>
            </a:lvl8pPr>
            <a:lvl9pPr marL="40639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4409E-4989-4B49-B728-967A0C861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8" tIns="50798" rIns="101598" bIns="507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8" tIns="50798" rIns="101598" bIns="50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lIns="101598" tIns="50798" rIns="101598" bIns="50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lIns="101598" tIns="50798" rIns="101598" bIns="50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lIns="101598" tIns="50798" rIns="101598" bIns="50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4BE5CB-FE9D-48F9-A1DD-7882A351B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defTabSz="1014413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6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395288"/>
            <a:ext cx="1430338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7163" y="569913"/>
            <a:ext cx="68294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70013" y="569913"/>
            <a:ext cx="6943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2271688" y="6619105"/>
            <a:ext cx="1306513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US" sz="1400" b="1" dirty="0" err="1">
                <a:solidFill>
                  <a:srgbClr val="000000"/>
                </a:solidFill>
                <a:latin typeface="+mn-lt"/>
              </a:rPr>
              <a:t>Ayudante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783857" y="6618312"/>
            <a:ext cx="309634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600" dirty="0">
                <a:solidFill>
                  <a:srgbClr val="000000"/>
                </a:solidFill>
                <a:latin typeface="+mn-lt"/>
              </a:rPr>
              <a:t>Pablo Seisdedos (pcseisdedos@uc.cl)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191568" y="2873896"/>
            <a:ext cx="7776864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IIC2115 – </a:t>
            </a:r>
            <a:r>
              <a:rPr lang="es-CL" sz="3200" dirty="0">
                <a:solidFill>
                  <a:srgbClr val="000000"/>
                </a:solidFill>
                <a:latin typeface="+mj-lt"/>
              </a:rPr>
              <a:t>Programación como herramienta para la Ingeniería</a:t>
            </a:r>
          </a:p>
          <a:p>
            <a:pPr algn="ctr">
              <a:spcBef>
                <a:spcPts val="1800"/>
              </a:spcBef>
              <a:defRPr/>
            </a:pP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Ayudant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ía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1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Estructuras de datos y Algoritmos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4: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6349836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6020462" y="2917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5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3516512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4429642" y="441603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34282001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5: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7119235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6789860" y="2917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4259501" y="4223257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5172630" y="439568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-5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24273715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6: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7910826" y="2757741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7581452" y="29440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5052156" y="422325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5965285" y="439568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11952178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7: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8547060" y="2757741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8217685" y="29440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5882145" y="422325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6795274" y="43956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0, 2, 7</a:t>
            </a:r>
          </a:p>
        </p:txBody>
      </p:sp>
    </p:spTree>
    <p:extLst>
      <p:ext uri="{BB962C8B-B14F-4D97-AF65-F5344CB8AC3E}">
        <p14:creationId xmlns:p14="http://schemas.microsoft.com/office/powerpoint/2010/main" val="37164412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7" y="2324901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Para cada i: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2223366" y="2763882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1276418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6" name="CuadroTexto 37">
            <a:extLst>
              <a:ext uri="{FF2B5EF4-FFF2-40B4-BE49-F238E27FC236}">
                <a16:creationId xmlns:a16="http://schemas.microsoft.com/office/drawing/2014/main" id="{0315251F-BA89-473C-ADBE-CEA7FEB1A81B}"/>
              </a:ext>
            </a:extLst>
          </p:cNvPr>
          <p:cNvSpPr txBox="1"/>
          <p:nvPr/>
        </p:nvSpPr>
        <p:spPr>
          <a:xfrm>
            <a:off x="3730815" y="5295099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¿Cuál es la ineficiencia?</a:t>
            </a:r>
          </a:p>
        </p:txBody>
      </p:sp>
    </p:spTree>
    <p:extLst>
      <p:ext uri="{BB962C8B-B14F-4D97-AF65-F5344CB8AC3E}">
        <p14:creationId xmlns:p14="http://schemas.microsoft.com/office/powerpoint/2010/main" val="21631502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E1262-F9D3-6341-BAB5-DBC8331FE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Considere un conjunto de </a:t>
                </a:r>
                <a14:m>
                  <m:oMath xmlns:m="http://schemas.openxmlformats.org/officeDocument/2006/math">
                    <m:r>
                      <a:rPr lang="es-ES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alumnos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s-CL" sz="24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), donde cada uno tiene asociado una nota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). </a:t>
                </a:r>
              </a:p>
              <a:p>
                <a:pPr marL="0" indent="0" algn="just">
                  <a:buNone/>
                </a:pPr>
                <a:endParaRPr lang="es-CL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Escriba un programa que dado el conjunto de alumnos y sus notas, y un número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s-CL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s-CL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s-CL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), retorne 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grupos de estudio disjuntos, tales que la suma de las notas parciales de los alumnos en cada grupo sea la misma.</a:t>
                </a:r>
              </a:p>
              <a:p>
                <a:pPr marL="0" indent="0" algn="ctr">
                  <a:buNone/>
                </a:pPr>
                <a:endParaRPr lang="es-CL" sz="3200" dirty="0"/>
              </a:p>
              <a:p>
                <a:pPr marL="0" indent="0">
                  <a:buNone/>
                </a:pPr>
                <a:endParaRPr lang="es-CL" sz="3200" dirty="0"/>
              </a:p>
              <a:p>
                <a:pPr marL="0" indent="0">
                  <a:buNone/>
                </a:pPr>
                <a:endParaRPr lang="es-CL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E1262-F9D3-6341-BAB5-DBC8331FE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848" r="-9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2E37B707-1D3F-4942-A9C2-B9061FC6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/>
          <a:p>
            <a:r>
              <a:rPr lang="es-CL" dirty="0"/>
              <a:t>Problema 2</a:t>
            </a:r>
          </a:p>
        </p:txBody>
      </p:sp>
    </p:spTree>
    <p:extLst>
      <p:ext uri="{BB962C8B-B14F-4D97-AF65-F5344CB8AC3E}">
        <p14:creationId xmlns:p14="http://schemas.microsoft.com/office/powerpoint/2010/main" val="7254445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7923609" cy="89296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Backtracking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búsqueda con recursión eficiente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447925"/>
            <a:ext cx="5835377" cy="4291013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Permite evitar recorrido de todo el árbol de recursión para encontrar una solución.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almacena el último estado válido antes de la recursión, y se recupera si el nuevo estado no lo es.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También puede entenderse como un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pero en este caso, al llevar registro del estado del problema, podemos evitar agregar más cosas al tope de este.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5992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F36-350E-EA4F-8BD1-7B5D7E52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257684"/>
            <a:ext cx="8763000" cy="1104636"/>
          </a:xfrm>
        </p:spPr>
        <p:txBody>
          <a:bodyPr>
            <a:noAutofit/>
          </a:bodyPr>
          <a:lstStyle/>
          <a:p>
            <a:pPr algn="ctr"/>
            <a:r>
              <a:rPr lang="es-CL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¿Qué es lo primero que debemos hacer?</a:t>
            </a:r>
          </a:p>
        </p:txBody>
      </p:sp>
    </p:spTree>
    <p:extLst>
      <p:ext uri="{BB962C8B-B14F-4D97-AF65-F5344CB8AC3E}">
        <p14:creationId xmlns:p14="http://schemas.microsoft.com/office/powerpoint/2010/main" val="16443423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72EC-AD08-5C4A-B160-17579E95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Dadas </a:t>
            </a:r>
            <a:r>
              <a:rPr lang="es-CL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notas, se buscan </a:t>
            </a:r>
            <a:r>
              <a:rPr lang="es-CL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grupos que sumen lo mismo</a:t>
            </a:r>
            <a:endParaRPr lang="es-CL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BDD653-BDD9-4366-9F8A-7F8F0291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5"/>
            <a:ext cx="7923609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Siempre lo primero es aterrizar el problema</a:t>
            </a:r>
          </a:p>
        </p:txBody>
      </p:sp>
    </p:spTree>
    <p:extLst>
      <p:ext uri="{BB962C8B-B14F-4D97-AF65-F5344CB8AC3E}">
        <p14:creationId xmlns:p14="http://schemas.microsoft.com/office/powerpoint/2010/main" val="26894615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72EC-AD08-5C4A-B160-17579E95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78000"/>
            <a:ext cx="8028384" cy="5029200"/>
          </a:xfrm>
        </p:spPr>
        <p:txBody>
          <a:bodyPr/>
          <a:lstStyle/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Dadas </a:t>
            </a:r>
            <a:r>
              <a:rPr lang="es-CL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notas [8, 6, 2, 8, 4], se buscan </a:t>
            </a:r>
            <a:r>
              <a:rPr lang="es-CL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grupos que sumen lo mismo.</a:t>
            </a:r>
          </a:p>
          <a:p>
            <a:endParaRPr lang="es-CL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suma total es 8 + 6 + 2 + 8 + 4 = 28</a:t>
            </a:r>
          </a:p>
          <a:p>
            <a:pPr lvl="1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son 2 grupos, cada uno debe sumar 14</a:t>
            </a:r>
          </a:p>
          <a:p>
            <a:pPr lvl="1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Ahora buscamos números que sumen 14: (8+6) y (8+2+4)</a:t>
            </a:r>
          </a:p>
          <a:p>
            <a:pPr lvl="1"/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lo que, dados los </a:t>
            </a:r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N=[8, 6, 2, 8, 4] y K=2 </a:t>
            </a:r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 [[6,8], [2,4,8]]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2606-511C-BA4D-AC79-67A21ACE0758}"/>
              </a:ext>
            </a:extLst>
          </p:cNvPr>
          <p:cNvSpPr txBox="1"/>
          <p:nvPr/>
        </p:nvSpPr>
        <p:spPr>
          <a:xfrm>
            <a:off x="2794665" y="5826224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¿Qué más es posible de concluir?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FDBBE19-4D86-4451-9471-45B98A9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5"/>
            <a:ext cx="7923609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Siempre lo primero es aterrizar el problema</a:t>
            </a:r>
          </a:p>
        </p:txBody>
      </p:sp>
    </p:spTree>
    <p:extLst>
      <p:ext uri="{BB962C8B-B14F-4D97-AF65-F5344CB8AC3E}">
        <p14:creationId xmlns:p14="http://schemas.microsoft.com/office/powerpoint/2010/main" val="3743669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687512" y="2324901"/>
            <a:ext cx="940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Encontrar todos los índices tales que el lado izquierdo sume lo mismo que el lado derecho</a:t>
            </a:r>
          </a:p>
        </p:txBody>
      </p:sp>
    </p:spTree>
    <p:extLst>
      <p:ext uri="{BB962C8B-B14F-4D97-AF65-F5344CB8AC3E}">
        <p14:creationId xmlns:p14="http://schemas.microsoft.com/office/powerpoint/2010/main" val="1814499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B10F8-5604-E940-915A-461BF65E8D9E}"/>
                  </a:ext>
                </a:extLst>
              </p:cNvPr>
              <p:cNvSpPr txBox="1"/>
              <p:nvPr/>
            </p:nvSpPr>
            <p:spPr>
              <a:xfrm>
                <a:off x="2890382" y="3212378"/>
                <a:ext cx="4497963" cy="43088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Nunca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puede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B10F8-5604-E940-915A-461BF65E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82" y="3212378"/>
                <a:ext cx="44979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F18723-3E29-B34D-8283-870DF309DB35}"/>
                  </a:ext>
                </a:extLst>
              </p:cNvPr>
              <p:cNvSpPr txBox="1"/>
              <p:nvPr/>
            </p:nvSpPr>
            <p:spPr>
              <a:xfrm>
                <a:off x="2271688" y="2225824"/>
                <a:ext cx="5735352" cy="43088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Nunca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puede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F18723-3E29-B34D-8283-870DF309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88" y="2225824"/>
                <a:ext cx="57353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A835B-D6D5-2D4B-8193-C5B3FEB08708}"/>
                  </a:ext>
                </a:extLst>
              </p:cNvPr>
              <p:cNvSpPr txBox="1"/>
              <p:nvPr/>
            </p:nvSpPr>
            <p:spPr>
              <a:xfrm>
                <a:off x="3348584" y="4198932"/>
                <a:ext cx="3581557" cy="43088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A835B-D6D5-2D4B-8193-C5B3FEB0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4" y="4198932"/>
                <a:ext cx="35815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9D0772FA-0E4F-4F1C-BBF6-52C226FABA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Luego, extraemos reglas más generales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09CD1-600A-4ED5-ADC6-FDB3F24C3D97}"/>
                  </a:ext>
                </a:extLst>
              </p:cNvPr>
              <p:cNvSpPr txBox="1"/>
              <p:nvPr/>
            </p:nvSpPr>
            <p:spPr>
              <a:xfrm>
                <a:off x="2020303" y="5181752"/>
                <a:ext cx="6238118" cy="43088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ES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ES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forma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grupo</m:t>
                      </m:r>
                      <m: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solo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09CD1-600A-4ED5-ADC6-FDB3F24C3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03" y="5181752"/>
                <a:ext cx="623811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54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50EEF-34F4-2A4A-BDB1-7D439E36C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2081808"/>
                <a:ext cx="8763000" cy="3709324"/>
              </a:xfrm>
            </p:spPr>
            <p:txBody>
              <a:bodyPr>
                <a:normAutofit/>
              </a:bodyPr>
              <a:lstStyle/>
              <a:p>
                <a:pPr marL="428621" indent="-428621">
                  <a:buFont typeface="+mj-lt"/>
                  <a:buAutoNum type="arabicPeriod"/>
                </a:pPr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Verificar las condiciones que ya definimos.</a:t>
                </a:r>
              </a:p>
              <a:p>
                <a:pPr marL="428621" indent="-428621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 existen alumnos con nota igual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CL" sz="240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lang="es-CL" sz="24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L" sz="240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s-CL" sz="240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838196" lvl="1" indent="-457200">
                  <a:buFont typeface="+mj-lt"/>
                  <a:buAutoNum type="alphaLcParenR"/>
                </a:pPr>
                <a:r>
                  <a:rPr lang="es-CL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Extraerlos de la lista</a:t>
                </a:r>
              </a:p>
              <a:p>
                <a:pPr marL="838196" lvl="1" indent="-457200">
                  <a:buFont typeface="+mj-lt"/>
                  <a:buAutoNum type="alphaLcParenR"/>
                </a:pPr>
                <a:r>
                  <a:rPr lang="es-CL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Disminuir el valor de K (grupos que faltan)</a:t>
                </a:r>
              </a:p>
              <a:p>
                <a:pPr marL="838196" lvl="1" indent="-457200">
                  <a:buFont typeface="+mj-lt"/>
                  <a:buAutoNum type="alphaLcParenR"/>
                </a:pPr>
                <a:r>
                  <a:rPr lang="es-CL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Agregar un grupo de un alumno</a:t>
                </a:r>
              </a:p>
              <a:p>
                <a:pPr marL="428621" indent="-428621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s-CL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¿Cómo iteramos?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50EEF-34F4-2A4A-BDB1-7D439E36C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2081808"/>
                <a:ext cx="8763000" cy="3709324"/>
              </a:xfrm>
              <a:blipFill>
                <a:blip r:embed="rId2"/>
                <a:stretch>
                  <a:fillRect l="-1044" t="-14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D9A1178-4DA4-4125-B65A-BFE678A4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5"/>
            <a:ext cx="7923609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continuación planteamos el problema como un algoritmo</a:t>
            </a:r>
          </a:p>
        </p:txBody>
      </p:sp>
    </p:spTree>
    <p:extLst>
      <p:ext uri="{BB962C8B-B14F-4D97-AF65-F5344CB8AC3E}">
        <p14:creationId xmlns:p14="http://schemas.microsoft.com/office/powerpoint/2010/main" val="2484441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BBB63-A83E-C540-8B07-8E0D01756671}"/>
              </a:ext>
            </a:extLst>
          </p:cNvPr>
          <p:cNvSpPr txBox="1"/>
          <p:nvPr/>
        </p:nvSpPr>
        <p:spPr>
          <a:xfrm>
            <a:off x="719025" y="1750513"/>
            <a:ext cx="1912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 = [8,6,2,8,4]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k =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133A-1790-EB44-BE3B-9E33BAD6315A}"/>
              </a:ext>
            </a:extLst>
          </p:cNvPr>
          <p:cNvSpPr txBox="1"/>
          <p:nvPr/>
        </p:nvSpPr>
        <p:spPr>
          <a:xfrm>
            <a:off x="2867186" y="2096761"/>
            <a:ext cx="373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sym typeface="Wingdings" pitchFamily="2" charset="2"/>
              </a:rPr>
              <a:t>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40B3-0861-1D48-9BFA-6A7A73BA60B6}"/>
              </a:ext>
            </a:extLst>
          </p:cNvPr>
          <p:cNvSpPr txBox="1"/>
          <p:nvPr/>
        </p:nvSpPr>
        <p:spPr>
          <a:xfrm>
            <a:off x="3511216" y="1673567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= 5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suma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= 28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suma_por_grupo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= 28/2 = 14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647B6-1612-BE49-AA86-60DEDCBC0CDD}"/>
              </a:ext>
            </a:extLst>
          </p:cNvPr>
          <p:cNvSpPr txBox="1"/>
          <p:nvPr/>
        </p:nvSpPr>
        <p:spPr>
          <a:xfrm>
            <a:off x="400373" y="3857124"/>
            <a:ext cx="8998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23" indent="-238123"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número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(5) es mayor al valor de k (2)</a:t>
            </a:r>
          </a:p>
          <a:p>
            <a:pPr marL="238123" indent="-238123"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suma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total (28) 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dividida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perfectamente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por k (2) (no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deja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resto)</a:t>
            </a:r>
          </a:p>
          <a:p>
            <a:pPr marL="238123" indent="-238123"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 hay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elementos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mayores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que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suma_por_grupo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(14)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DB18D-17DA-4EF3-A8CA-90CFDC55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5"/>
            <a:ext cx="7923609" cy="5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(Casi) Finalmente, seguimos el algoritmo</a:t>
            </a:r>
          </a:p>
        </p:txBody>
      </p:sp>
    </p:spTree>
    <p:extLst>
      <p:ext uri="{BB962C8B-B14F-4D97-AF65-F5344CB8AC3E}">
        <p14:creationId xmlns:p14="http://schemas.microsoft.com/office/powerpoint/2010/main" val="10206537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1DD9-6D22-E54E-8962-56E5DF96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363142"/>
            <a:ext cx="8763000" cy="4546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Tenemos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grupos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3DC0D-EB58-AB41-AA47-7F5B4B7187AF}"/>
              </a:ext>
            </a:extLst>
          </p:cNvPr>
          <p:cNvSpPr txBox="1"/>
          <p:nvPr/>
        </p:nvSpPr>
        <p:spPr>
          <a:xfrm>
            <a:off x="5711671" y="2209781"/>
            <a:ext cx="952505" cy="5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[[],[]]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C0056-CBD1-4E4F-9F79-F4D9F2408B4F}"/>
              </a:ext>
            </a:extLst>
          </p:cNvPr>
          <p:cNvSpPr txBox="1"/>
          <p:nvPr/>
        </p:nvSpPr>
        <p:spPr>
          <a:xfrm>
            <a:off x="3484473" y="2978945"/>
            <a:ext cx="1124026" cy="5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[[8],[]]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D11D2-7F04-8744-992E-12ADDF72960B}"/>
              </a:ext>
            </a:extLst>
          </p:cNvPr>
          <p:cNvSpPr/>
          <p:nvPr/>
        </p:nvSpPr>
        <p:spPr>
          <a:xfrm>
            <a:off x="7712626" y="1279216"/>
            <a:ext cx="17876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[8,6,2,8,4]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2DC36-96EA-BF43-A4E3-BAB83940A47B}"/>
              </a:ext>
            </a:extLst>
          </p:cNvPr>
          <p:cNvSpPr txBox="1"/>
          <p:nvPr/>
        </p:nvSpPr>
        <p:spPr>
          <a:xfrm>
            <a:off x="1909385" y="3958301"/>
            <a:ext cx="1465466" cy="5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[[8,6],[ ]]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38EF41-B448-894A-A270-59659D579C1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046486" y="2712547"/>
            <a:ext cx="2141438" cy="26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C9C31F-29AE-C340-83AD-32D10F2996D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642118" y="3481711"/>
            <a:ext cx="1404368" cy="47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0F09A0-AD3D-D94B-8627-155DD8113AA8}"/>
              </a:ext>
            </a:extLst>
          </p:cNvPr>
          <p:cNvSpPr txBox="1"/>
          <p:nvPr/>
        </p:nvSpPr>
        <p:spPr>
          <a:xfrm>
            <a:off x="1123976" y="4937659"/>
            <a:ext cx="1806905" cy="5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[[8,6,2], [ ]]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ADF67E-D890-7D41-838C-5CC934D02910}"/>
              </a:ext>
            </a:extLst>
          </p:cNvPr>
          <p:cNvSpPr txBox="1"/>
          <p:nvPr/>
        </p:nvSpPr>
        <p:spPr>
          <a:xfrm>
            <a:off x="3070898" y="4959715"/>
            <a:ext cx="1636987" cy="5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[[8,6], [2]]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349E1E-DEAC-3F45-B3C5-BD65CE0BD069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flipH="1">
            <a:off x="2027429" y="4461067"/>
            <a:ext cx="614689" cy="4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EAA820-EE01-B040-89A2-A72198A31D27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>
            <a:off x="2642118" y="4461067"/>
            <a:ext cx="1247274" cy="4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&quot;No&quot; Symbol 75">
            <a:extLst>
              <a:ext uri="{FF2B5EF4-FFF2-40B4-BE49-F238E27FC236}">
                <a16:creationId xmlns:a16="http://schemas.microsoft.com/office/drawing/2014/main" id="{DEB61FAB-9C7F-5743-A23B-0CC1342F2FF1}"/>
              </a:ext>
            </a:extLst>
          </p:cNvPr>
          <p:cNvSpPr/>
          <p:nvPr/>
        </p:nvSpPr>
        <p:spPr>
          <a:xfrm>
            <a:off x="1715123" y="4884003"/>
            <a:ext cx="703184" cy="654189"/>
          </a:xfrm>
          <a:prstGeom prst="noSmoking">
            <a:avLst>
              <a:gd name="adj" fmla="val 42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AB1AF5-AD9F-E743-84EF-B43E28D3908E}"/>
              </a:ext>
            </a:extLst>
          </p:cNvPr>
          <p:cNvSpPr/>
          <p:nvPr/>
        </p:nvSpPr>
        <p:spPr>
          <a:xfrm>
            <a:off x="7940721" y="1399663"/>
            <a:ext cx="163616" cy="35135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B4E70D7-FEEE-9741-9251-8F32FA8078AC}"/>
              </a:ext>
            </a:extLst>
          </p:cNvPr>
          <p:cNvSpPr/>
          <p:nvPr/>
        </p:nvSpPr>
        <p:spPr>
          <a:xfrm>
            <a:off x="8237251" y="1399663"/>
            <a:ext cx="163616" cy="35135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3554C9-C97F-DB43-B6BE-32006D54492D}"/>
              </a:ext>
            </a:extLst>
          </p:cNvPr>
          <p:cNvSpPr/>
          <p:nvPr/>
        </p:nvSpPr>
        <p:spPr>
          <a:xfrm flipH="1">
            <a:off x="8516063" y="1400852"/>
            <a:ext cx="163616" cy="35135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8CA85-DB68-EF48-BBD1-5432A8E3FF23}"/>
              </a:ext>
            </a:extLst>
          </p:cNvPr>
          <p:cNvSpPr/>
          <p:nvPr/>
        </p:nvSpPr>
        <p:spPr>
          <a:xfrm flipH="1">
            <a:off x="8789334" y="1398893"/>
            <a:ext cx="189912" cy="35135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4A4C7-A7A0-4B94-97D5-CA9D3EB4C662}"/>
              </a:ext>
            </a:extLst>
          </p:cNvPr>
          <p:cNvSpPr txBox="1"/>
          <p:nvPr/>
        </p:nvSpPr>
        <p:spPr>
          <a:xfrm>
            <a:off x="6761360" y="5440948"/>
            <a:ext cx="201529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</a:t>
            </a:r>
            <a:r>
              <a:rPr lang="en-US" sz="233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Cuándo</a:t>
            </a:r>
            <a:r>
              <a:rPr lang="en-US" sz="2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33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paro</a:t>
            </a:r>
            <a:r>
              <a:rPr lang="en-US" sz="2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2403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47" grpId="0" animBg="1"/>
      <p:bldP spid="48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3C7D62-5771-474D-B845-FCB5189F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361410"/>
            <a:ext cx="8763000" cy="33931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¿Qué reglas podemos definir para terminar de iterar?</a:t>
            </a:r>
          </a:p>
          <a:p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algún grupo &gt; que el objetivo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N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hay solución en esa rama</a:t>
            </a:r>
          </a:p>
          <a:p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asigné  todas las notas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Encontramos solución</a:t>
            </a:r>
          </a:p>
        </p:txBody>
      </p:sp>
    </p:spTree>
    <p:extLst>
      <p:ext uri="{BB962C8B-B14F-4D97-AF65-F5344CB8AC3E}">
        <p14:creationId xmlns:p14="http://schemas.microsoft.com/office/powerpoint/2010/main" val="1446029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395288"/>
            <a:ext cx="1430338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7163" y="569913"/>
            <a:ext cx="68294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70013" y="569913"/>
            <a:ext cx="6943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2271688" y="6619105"/>
            <a:ext cx="1306513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US" sz="1400" b="1" dirty="0" err="1">
                <a:solidFill>
                  <a:srgbClr val="000000"/>
                </a:solidFill>
                <a:latin typeface="+mn-lt"/>
              </a:rPr>
              <a:t>Ayudante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783857" y="6618312"/>
            <a:ext cx="309634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600" dirty="0">
                <a:solidFill>
                  <a:srgbClr val="000000"/>
                </a:solidFill>
                <a:latin typeface="+mn-lt"/>
              </a:rPr>
              <a:t>Pablo Seisdedos (pcseisdedos@uc.cl)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191568" y="2873896"/>
            <a:ext cx="7776864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IIC2115 – </a:t>
            </a:r>
            <a:r>
              <a:rPr lang="es-CL" sz="3200" dirty="0">
                <a:solidFill>
                  <a:srgbClr val="000000"/>
                </a:solidFill>
                <a:latin typeface="+mj-lt"/>
              </a:rPr>
              <a:t>Programación como herramienta para la Ingeniería</a:t>
            </a:r>
          </a:p>
          <a:p>
            <a:pPr algn="ctr">
              <a:spcBef>
                <a:spcPts val="1800"/>
              </a:spcBef>
              <a:defRPr/>
            </a:pP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Ayudant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ía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1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Estructuras de datos y Algoritmos</a:t>
            </a:r>
          </a:p>
        </p:txBody>
      </p:sp>
    </p:spTree>
    <p:extLst>
      <p:ext uri="{BB962C8B-B14F-4D97-AF65-F5344CB8AC3E}">
        <p14:creationId xmlns:p14="http://schemas.microsoft.com/office/powerpoint/2010/main" val="15145685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0: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3121931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462626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F6DDD-5CA9-46F9-8DA5-B9F87DBB0A67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905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0: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3121931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2775744" y="2917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462626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1405348" y="44160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F6DDD-5CA9-46F9-8DA5-B9F87DBB0A67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548692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1: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3898726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1121052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078133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1: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3927872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3567832" y="2917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4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1121052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2063775" y="44160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30719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2: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4652676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1881536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93072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2: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4751856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4287912" y="291744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-2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1881536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2794665" y="441603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-4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03169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D849-2625-8D4A-9595-E8C9EBF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311A3-F486-1646-BF57-C1ACB67D0D8C}"/>
              </a:ext>
            </a:extLst>
          </p:cNvPr>
          <p:cNvSpPr/>
          <p:nvPr/>
        </p:nvSpPr>
        <p:spPr>
          <a:xfrm>
            <a:off x="188153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C40902-079A-3743-BAE1-000F5F1AFB1E}"/>
              </a:ext>
            </a:extLst>
          </p:cNvPr>
          <p:cNvSpPr/>
          <p:nvPr/>
        </p:nvSpPr>
        <p:spPr>
          <a:xfrm>
            <a:off x="2674191" y="3499548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-4</a:t>
            </a:r>
            <a:endParaRPr lang="es-CL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58B7C0-99F8-B34F-9DC3-20A426D0370F}"/>
              </a:ext>
            </a:extLst>
          </p:cNvPr>
          <p:cNvSpPr/>
          <p:nvPr/>
        </p:nvSpPr>
        <p:spPr>
          <a:xfrm>
            <a:off x="3466846" y="3499549"/>
            <a:ext cx="620904" cy="620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0F5C63-2314-104E-86DF-A1F123AFCA67}"/>
              </a:ext>
            </a:extLst>
          </p:cNvPr>
          <p:cNvSpPr/>
          <p:nvPr/>
        </p:nvSpPr>
        <p:spPr>
          <a:xfrm>
            <a:off x="4259501" y="3499548"/>
            <a:ext cx="620904" cy="620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DCAC4C-F111-8F40-B495-53C761A9C49E}"/>
              </a:ext>
            </a:extLst>
          </p:cNvPr>
          <p:cNvSpPr/>
          <p:nvPr/>
        </p:nvSpPr>
        <p:spPr>
          <a:xfrm>
            <a:off x="5052156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-3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D30092-9DD8-2C4E-9A18-E471509ED56B}"/>
              </a:ext>
            </a:extLst>
          </p:cNvPr>
          <p:cNvSpPr/>
          <p:nvPr/>
        </p:nvSpPr>
        <p:spPr>
          <a:xfrm>
            <a:off x="5844811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08EB4-9EB8-B847-9E73-3A20EF4D58A8}"/>
              </a:ext>
            </a:extLst>
          </p:cNvPr>
          <p:cNvSpPr/>
          <p:nvPr/>
        </p:nvSpPr>
        <p:spPr>
          <a:xfrm>
            <a:off x="6642528" y="3499549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2DEA32-081C-CF44-AB78-F64DBDD52E84}"/>
              </a:ext>
            </a:extLst>
          </p:cNvPr>
          <p:cNvSpPr/>
          <p:nvPr/>
        </p:nvSpPr>
        <p:spPr>
          <a:xfrm>
            <a:off x="7435183" y="3499548"/>
            <a:ext cx="620904" cy="620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DD49D4-9F5A-544D-940E-7F20072DECC8}"/>
              </a:ext>
            </a:extLst>
          </p:cNvPr>
          <p:cNvSpPr txBox="1"/>
          <p:nvPr/>
        </p:nvSpPr>
        <p:spPr>
          <a:xfrm>
            <a:off x="1056098" y="232490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i = 3: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5A3CAB57-1101-DE44-B444-7F8636B5035A}"/>
              </a:ext>
            </a:extLst>
          </p:cNvPr>
          <p:cNvSpPr/>
          <p:nvPr/>
        </p:nvSpPr>
        <p:spPr>
          <a:xfrm>
            <a:off x="5573039" y="2731088"/>
            <a:ext cx="854649" cy="665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6A4543-46B2-2B49-8272-131CFDD81837}"/>
              </a:ext>
            </a:extLst>
          </p:cNvPr>
          <p:cNvSpPr txBox="1"/>
          <p:nvPr/>
        </p:nvSpPr>
        <p:spPr>
          <a:xfrm>
            <a:off x="5224016" y="2917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5B636998-FE3C-AD47-9EA1-B5E735CF5F0E}"/>
              </a:ext>
            </a:extLst>
          </p:cNvPr>
          <p:cNvSpPr/>
          <p:nvPr/>
        </p:nvSpPr>
        <p:spPr>
          <a:xfrm flipH="1">
            <a:off x="2687926" y="4243608"/>
            <a:ext cx="854649" cy="665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9" name="CuadroTexto 16">
            <a:extLst>
              <a:ext uri="{FF2B5EF4-FFF2-40B4-BE49-F238E27FC236}">
                <a16:creationId xmlns:a16="http://schemas.microsoft.com/office/drawing/2014/main" id="{E9B8D5ED-9E58-4739-A7BC-A454A145BD13}"/>
              </a:ext>
            </a:extLst>
          </p:cNvPr>
          <p:cNvSpPr txBox="1"/>
          <p:nvPr/>
        </p:nvSpPr>
        <p:spPr>
          <a:xfrm>
            <a:off x="3601056" y="44160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0FE48-E5A7-4B81-84F9-0990D5DD0FDE}"/>
              </a:ext>
            </a:extLst>
          </p:cNvPr>
          <p:cNvSpPr/>
          <p:nvPr/>
        </p:nvSpPr>
        <p:spPr>
          <a:xfrm>
            <a:off x="4259500" y="5413529"/>
            <a:ext cx="1152768" cy="443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32221748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10593</TotalTime>
  <Words>915</Words>
  <Application>Microsoft Office PowerPoint</Application>
  <PresentationFormat>Custom</PresentationFormat>
  <Paragraphs>252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1</vt:lpstr>
      <vt:lpstr>Problema 2</vt:lpstr>
      <vt:lpstr>Backtracking: búsqueda con recursión eficiente</vt:lpstr>
      <vt:lpstr>¿Qué es lo primero que debemos hacer?</vt:lpstr>
      <vt:lpstr>PowerPoint Presentation</vt:lpstr>
      <vt:lpstr>PowerPoint Presentation</vt:lpstr>
      <vt:lpstr>Luego, extraemos reglas más generales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Hans-Albert Löbel</dc:creator>
  <cp:lastModifiedBy>Pablo Seisdedos</cp:lastModifiedBy>
  <cp:revision>316</cp:revision>
  <dcterms:created xsi:type="dcterms:W3CDTF">2004-05-06T09:28:21Z</dcterms:created>
  <dcterms:modified xsi:type="dcterms:W3CDTF">2020-09-03T22:43:52Z</dcterms:modified>
</cp:coreProperties>
</file>