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2a5936a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42a5936af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ithub.com/iic2115/syllabus" TargetMode="External"/><Relationship Id="rId4" Type="http://schemas.openxmlformats.org/officeDocument/2006/relationships/hyperlink" Target="http://www.github.com/iic2115/repositorio-2022-1-usuario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python.org/" TargetMode="External"/><Relationship Id="rId4" Type="http://schemas.openxmlformats.org/officeDocument/2006/relationships/hyperlink" Target="https://git-scm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qgFmMU6Pukc" TargetMode="External"/><Relationship Id="rId4" Type="http://schemas.openxmlformats.org/officeDocument/2006/relationships/hyperlink" Target="https://www.youtube.com/watch?v=FxHoi_ZRV4s" TargetMode="External"/><Relationship Id="rId5" Type="http://schemas.openxmlformats.org/officeDocument/2006/relationships/hyperlink" Target="https://youtu.be/4WTjx_Rw65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19.png"/><Relationship Id="rId8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10" Type="http://schemas.openxmlformats.org/officeDocument/2006/relationships/image" Target="../media/image21.png"/><Relationship Id="rId9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Relationship Id="rId7" Type="http://schemas.openxmlformats.org/officeDocument/2006/relationships/image" Target="../media/image48.png"/><Relationship Id="rId8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8.png"/><Relationship Id="rId9" Type="http://schemas.openxmlformats.org/officeDocument/2006/relationships/image" Target="../media/image4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2.png"/><Relationship Id="rId11" Type="http://schemas.openxmlformats.org/officeDocument/2006/relationships/image" Target="../media/image40.png"/><Relationship Id="rId10" Type="http://schemas.openxmlformats.org/officeDocument/2006/relationships/image" Target="../media/image37.png"/><Relationship Id="rId9" Type="http://schemas.openxmlformats.org/officeDocument/2006/relationships/image" Target="../media/image38.png"/><Relationship Id="rId5" Type="http://schemas.openxmlformats.org/officeDocument/2006/relationships/image" Target="../media/image46.png"/><Relationship Id="rId6" Type="http://schemas.openxmlformats.org/officeDocument/2006/relationships/image" Target="../media/image49.png"/><Relationship Id="rId7" Type="http://schemas.openxmlformats.org/officeDocument/2006/relationships/image" Target="../media/image36.png"/><Relationship Id="rId8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hyperlink" Target="https://discord.gg/3HSQ8wN" TargetMode="External"/><Relationship Id="rId6" Type="http://schemas.openxmlformats.org/officeDocument/2006/relationships/image" Target="../media/image45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ithub.com/IIC2115/Syllabus" TargetMode="External"/><Relationship Id="rId4" Type="http://schemas.openxmlformats.org/officeDocument/2006/relationships/hyperlink" Target="http://github.com/IIC2115/Syllabu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419450" y="3133324"/>
            <a:ext cx="11434194" cy="544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CL" sz="3200">
                <a:solidFill>
                  <a:srgbClr val="000000"/>
                </a:solidFill>
              </a:rPr>
              <a:t>IIC2115 - Programación como Herramienta para la Ingeniería</a:t>
            </a:r>
            <a:endParaRPr sz="3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940324"/>
            <a:ext cx="9144000" cy="54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s-CL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0" y="625297"/>
            <a:ext cx="9192418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Pontificia Universidad Católica de Chile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 de Ciencia de la Computación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145" y="301513"/>
            <a:ext cx="1430338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8848425" y="6111050"/>
            <a:ext cx="273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Francesca Lucchini</a:t>
            </a:r>
            <a:endParaRPr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Coordinador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Löbel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502698"/>
            <a:ext cx="6829338" cy="42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85750" lvl="1" marL="38862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Jupyter Notebook (o Jupyter Lab) es un entorno de desarrollo que permite crear y compartir documentos (</a:t>
            </a:r>
            <a:r>
              <a:rPr i="1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notebooks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 que contienen código fuente, ecuaciones, visualizaciones y texto explicativo.</a:t>
            </a:r>
            <a:endParaRPr/>
          </a:p>
          <a:p>
            <a:pPr indent="-285750" lvl="1" marL="388620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 interfaz se </a:t>
            </a:r>
            <a:r>
              <a:rPr lang="es-CL" sz="2000">
                <a:solidFill>
                  <a:srgbClr val="7F7F7F"/>
                </a:solidFill>
              </a:rPr>
              <a:t>presenta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como una página web, que nos permite, dentro de otras cosas, interactuar con código Python.</a:t>
            </a:r>
            <a:endParaRPr/>
          </a:p>
          <a:p>
            <a:pPr indent="-285750" lvl="1" marL="388620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s-CL" sz="2000">
                <a:solidFill>
                  <a:srgbClr val="7F7F7F"/>
                </a:solidFill>
              </a:rPr>
              <a:t>También pueden utilizar la plataforma Colab de Google: </a:t>
            </a:r>
            <a:r>
              <a:rPr b="1" lang="es-CL" sz="20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</a:t>
            </a:r>
            <a:r>
              <a:rPr b="1" lang="es-CL" sz="2000">
                <a:solidFill>
                  <a:schemeClr val="accent2"/>
                </a:solidFill>
              </a:rPr>
              <a:t> </a:t>
            </a:r>
            <a:r>
              <a:rPr b="1" lang="es-CL" sz="2000">
                <a:solidFill>
                  <a:srgbClr val="7F7F7F"/>
                </a:solidFill>
              </a:rPr>
              <a:t>*Recomendado*</a:t>
            </a:r>
            <a:endParaRPr b="1" sz="2000">
              <a:solidFill>
                <a:schemeClr val="accent2"/>
              </a:solidFill>
            </a:endParaRPr>
          </a:p>
          <a:p>
            <a:pPr indent="-285750" lvl="1" marL="388620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la IDE 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Visual Studio Code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 Microsoft, que incluye una extensión para usar notebooks.</a:t>
            </a:r>
            <a:endParaRPr/>
          </a:p>
        </p:txBody>
      </p:sp>
      <p:pic>
        <p:nvPicPr>
          <p:cNvPr descr="Proyecto Jupyter - Wikipedia, la enciclopedia libre" id="148" name="Google Shape;1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5983" y="1119673"/>
            <a:ext cx="1212422" cy="140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149" name="Google Shape;1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4140" y="3023118"/>
            <a:ext cx="1769660" cy="176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Jupyter Notebook/Lab</a:t>
            </a:r>
            <a:endParaRPr sz="2400">
              <a:solidFill>
                <a:srgbClr val="7F7F7F"/>
              </a:solidFill>
            </a:endParaRPr>
          </a:p>
        </p:txBody>
      </p:sp>
      <p:pic>
        <p:nvPicPr>
          <p:cNvPr descr="Visual Studio Code Logo Vector (SVG, PDF, Ai, EPS, CDR) Free Download -  Logowik.com" id="151" name="Google Shape;15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5023" y="5173677"/>
            <a:ext cx="1769660" cy="132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838200" y="1854992"/>
            <a:ext cx="597366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uso de notebooks facilita el desarrollo rápido y la claridad del código.</a:t>
            </a:r>
            <a:endParaRPr/>
          </a:p>
          <a:p>
            <a:pPr indent="-215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Además, funciona en todas los sistemas operativos usados regularmente.</a:t>
            </a:r>
            <a:endParaRPr/>
          </a:p>
          <a:p>
            <a:pPr indent="-215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Será uno de los estándares para este curso.</a:t>
            </a:r>
            <a:endParaRPr/>
          </a:p>
          <a:p>
            <a:pPr indent="-215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¿Por qué usar </a:t>
            </a:r>
            <a:r>
              <a:rPr lang="es-CL" sz="2400">
                <a:solidFill>
                  <a:schemeClr val="accent2"/>
                </a:solidFill>
              </a:rPr>
              <a:t>notebooks</a:t>
            </a:r>
            <a:r>
              <a:rPr lang="es-CL" sz="2400">
                <a:solidFill>
                  <a:srgbClr val="7F7F7F"/>
                </a:solidFill>
              </a:rPr>
              <a:t>?</a:t>
            </a:r>
            <a:endParaRPr/>
          </a:p>
        </p:txBody>
      </p:sp>
      <p:pic>
        <p:nvPicPr>
          <p:cNvPr descr="Proyecto Jupyter - Wikipedia, la enciclopedia libre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5983" y="1119673"/>
            <a:ext cx="1212422" cy="140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4140" y="3023118"/>
            <a:ext cx="1769660" cy="1769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 Studio Code Logo Vector (SVG, PDF, Ai, EPS, CDR) Free Download -  Logowik.com" id="160" name="Google Shape;16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5023" y="5173677"/>
            <a:ext cx="1769660" cy="132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1" y="152401"/>
            <a:ext cx="8839200" cy="626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6882" y="485620"/>
            <a:ext cx="7898236" cy="55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838200" y="1854992"/>
            <a:ext cx="105156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90" y="2088877"/>
            <a:ext cx="1798464" cy="7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268117"/>
            <a:ext cx="2212272" cy="90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381555" y="1988516"/>
            <a:ext cx="65090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 es un sistema distribuido de control de versiones, gratuito y open source, diseñado para manejar de pequeños a enormes proyectos de software de forma rápida y eficiente.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381555" y="4344148"/>
            <a:ext cx="65090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una plataforma para alojar proyectos usando el sistema de control de versiones git.</a:t>
            </a:r>
            <a:endParaRPr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Git y GitHub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38200" y="1825625"/>
            <a:ext cx="10515600" cy="771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s-CL" sz="2000">
                <a:solidFill>
                  <a:srgbClr val="7F7F7F"/>
                </a:solidFill>
              </a:rPr>
              <a:t>: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s-CL" sz="2000">
                <a:solidFill>
                  <a:srgbClr val="7F7F7F"/>
                </a:solidFill>
              </a:rPr>
              <a:t>: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Plataforma para alojar proyectos/repositorios (material, evaluaciones, etc.)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869" y="555393"/>
            <a:ext cx="1848505" cy="77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6"/>
          <p:cNvGrpSpPr/>
          <p:nvPr/>
        </p:nvGrpSpPr>
        <p:grpSpPr>
          <a:xfrm>
            <a:off x="6664187" y="474444"/>
            <a:ext cx="2642466" cy="933793"/>
            <a:chOff x="6443405" y="2756260"/>
            <a:chExt cx="3807520" cy="1345499"/>
          </a:xfrm>
        </p:grpSpPr>
        <p:pic>
          <p:nvPicPr>
            <p:cNvPr id="185" name="Google Shape;18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3405" y="2756260"/>
              <a:ext cx="1618641" cy="134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92625" y="2925042"/>
              <a:ext cx="2458300" cy="1007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6"/>
          <p:cNvSpPr txBox="1"/>
          <p:nvPr/>
        </p:nvSpPr>
        <p:spPr>
          <a:xfrm>
            <a:off x="838200" y="3141842"/>
            <a:ext cx="8725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Syllabus del curso es un proyecto (repositorio) en GitHub, que contiene principalmente notebooks.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 bien el material puede ser revisado online, para ejecutarlo deben descargarlo y actualizarlo regularmente </a:t>
            </a:r>
            <a:r>
              <a:rPr b="1"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(ultra recomendado)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Para entregar las evaluaciones, cada uno tendrá un repositorio privado (independiente y distinto del Syllabus). Si bien esto puede realizarse online (drag &amp; drop), hacerlo a través de la terminal entrega mayor flexibilidad. Recibirán prontamente un mail con las instrucciones para la creación.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Interacción adecuada con estos repositorios es fundamental para el éxito en el curso.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38200" y="3293235"/>
            <a:ext cx="5825987" cy="24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	git clone [link]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	git add [path] o git add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	git commit –m “[msg]”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	git push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CL" sz="2000">
                <a:latin typeface="Consolas"/>
                <a:ea typeface="Consolas"/>
                <a:cs typeface="Consolas"/>
                <a:sym typeface="Consolas"/>
              </a:rPr>
              <a:t>	git pull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869" y="555393"/>
            <a:ext cx="1848505" cy="77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7"/>
          <p:cNvGrpSpPr/>
          <p:nvPr/>
        </p:nvGrpSpPr>
        <p:grpSpPr>
          <a:xfrm>
            <a:off x="6664187" y="474444"/>
            <a:ext cx="2642466" cy="933793"/>
            <a:chOff x="6443405" y="2756260"/>
            <a:chExt cx="3807520" cy="1345499"/>
          </a:xfrm>
        </p:grpSpPr>
        <p:pic>
          <p:nvPicPr>
            <p:cNvPr id="195" name="Google Shape;19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43405" y="2756260"/>
              <a:ext cx="1618641" cy="134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92625" y="2925042"/>
              <a:ext cx="2458300" cy="10078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0562" y="3201332"/>
            <a:ext cx="2248135" cy="224813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838200" y="1917048"/>
            <a:ext cx="742495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Para interactuar con los repositorios, se utilizan principalmente los siguientes comandos a través de una terminal: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38200" y="1825625"/>
            <a:ext cx="10515600" cy="4499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Cuenta de GitHub</a:t>
            </a:r>
            <a:r>
              <a:rPr lang="es-CL" sz="2000">
                <a:solidFill>
                  <a:srgbClr val="7F7F7F"/>
                </a:solidFill>
              </a:rPr>
              <a:t>: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Página del curso y repositorio privado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s-CL" sz="2000">
                <a:solidFill>
                  <a:srgbClr val="7F7F7F"/>
                </a:solidFill>
              </a:rPr>
              <a:t>: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Lenguaje de programación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Jupyter o Colab</a:t>
            </a:r>
            <a:r>
              <a:rPr lang="es-CL" sz="2000">
                <a:solidFill>
                  <a:srgbClr val="7F7F7F"/>
                </a:solidFill>
              </a:rPr>
              <a:t>: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Entorno de desarrollo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s-CL" sz="20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http://www.github.com/iic2115/syllabus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(material e </a:t>
            </a:r>
            <a:r>
              <a:rPr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s-CL" sz="20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http://www.github.com/iic2115/</a:t>
            </a:r>
            <a:r>
              <a:rPr lang="es-CL" sz="2000" u="sng">
                <a:solidFill>
                  <a:schemeClr val="accent2"/>
                </a:solidFill>
              </a:rPr>
              <a:t>iic2115-UsuarioGithub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(para esto</a:t>
            </a:r>
            <a:r>
              <a:rPr lang="es-CL" sz="2000">
                <a:solidFill>
                  <a:srgbClr val="7F7F7F"/>
                </a:solidFill>
              </a:rPr>
              <a:t> deben entrar al link de creación en el Syllabus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¿Qué debo tener funcionando para la próxima clase?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Descargar Python &gt;=3.6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s-CL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http://www.python.org</a:t>
            </a:r>
            <a:r>
              <a:rPr lang="es-CL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Descargar git o instalar Xcode (OPCIONAL)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s-CL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Python y Git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838200" y="1825625"/>
            <a:ext cx="60743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Uso de la terminal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s-CL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https://www.youtube.com/watch?v=qgFmMU6Pukc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Instalación de Python y Jupyter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s-CL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https://www.youtube.com/watch?v=FxHoi_ZRV4s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Uso de git y GitHub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s-CL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https://youtu.be/4WTjx_Rw65A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Mini tutoriales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5400" y="2015887"/>
            <a:ext cx="8982600" cy="32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5551" y="1433209"/>
            <a:ext cx="5081149" cy="1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5549" y="3640347"/>
            <a:ext cx="5081150" cy="147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41682" y="2162063"/>
            <a:ext cx="4148881" cy="136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31297" y="3603652"/>
            <a:ext cx="484813" cy="51237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¿Cómo buscar soluciones a los problemas?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82930" y="1726466"/>
            <a:ext cx="11226141" cy="1006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curso busca </a:t>
            </a:r>
            <a:r>
              <a:rPr lang="es-CL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preparar y especializar </a:t>
            </a: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los estudiantes en el uso de la programación como una herramienta para solucionar problemas avanzados, principalmente basados en datos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247163" y="4336842"/>
            <a:ext cx="9697674" cy="1006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Desarrollar habilidades de trabajo autónomo, pensamiento crítico y toma de decisiones basada en supuestos razonables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551" y="2343290"/>
            <a:ext cx="799635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1551" y="2343290"/>
            <a:ext cx="799635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7075" y="2407190"/>
            <a:ext cx="7272600" cy="6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2222801" y="2556924"/>
            <a:ext cx="4246675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python [versión] [librería] [duda]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1401" y="3080491"/>
            <a:ext cx="3526500" cy="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7327198" y="3246225"/>
            <a:ext cx="2029082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¡EN INGLÉS!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4951" y="770616"/>
            <a:ext cx="8222100" cy="1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03951" y="3724065"/>
            <a:ext cx="8072700" cy="22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2676875" y="3998360"/>
            <a:ext cx="736932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7E57C2"/>
                </a:solidFill>
                <a:latin typeface="Arial"/>
                <a:ea typeface="Arial"/>
                <a:cs typeface="Arial"/>
                <a:sym typeface="Arial"/>
              </a:rPr>
              <a:t>¿Cómo   imprimir   una   cola   con   Python?</a:t>
            </a:r>
            <a:r>
              <a:rPr b="1" lang="es-CL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CL" sz="6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6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633005" y="5368689"/>
            <a:ext cx="573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7E57C2"/>
                </a:solidFill>
                <a:latin typeface="Arial"/>
                <a:ea typeface="Arial"/>
                <a:cs typeface="Arial"/>
                <a:sym typeface="Arial"/>
              </a:rPr>
              <a:t>Python   3.5   collections   print   queue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34846" y="4863171"/>
            <a:ext cx="812750" cy="8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9034847" y="4863433"/>
            <a:ext cx="82202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400">
                <a:solidFill>
                  <a:srgbClr val="C77025"/>
                </a:solidFill>
                <a:latin typeface="MS PGothic"/>
                <a:ea typeface="MS PGothic"/>
                <a:cs typeface="MS PGothic"/>
                <a:sym typeface="MS PGothic"/>
              </a:rPr>
              <a:t>✓</a:t>
            </a:r>
            <a:endParaRPr sz="64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¿Cómo buscar soluciones a los problemas?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651" y="3816015"/>
            <a:ext cx="8841900" cy="1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1807535" y="4090310"/>
            <a:ext cx="830836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7E57C2"/>
                </a:solidFill>
                <a:latin typeface="Arial"/>
                <a:ea typeface="Arial"/>
                <a:cs typeface="Arial"/>
                <a:sym typeface="Arial"/>
              </a:rPr>
              <a:t>NameError:   name   “MiVariable”   is   not   defined   </a:t>
            </a:r>
            <a:r>
              <a:rPr lang="es-CL" sz="64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6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216399" y="5460641"/>
            <a:ext cx="5776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7E57C2"/>
                </a:solidFill>
                <a:latin typeface="Arial"/>
                <a:ea typeface="Arial"/>
                <a:cs typeface="Arial"/>
                <a:sym typeface="Arial"/>
              </a:rPr>
              <a:t>NameError:   name   *   is   not   defined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2422" y="4955121"/>
            <a:ext cx="812750" cy="8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8252423" y="4955384"/>
            <a:ext cx="82202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400">
                <a:solidFill>
                  <a:srgbClr val="C77025"/>
                </a:solidFill>
                <a:latin typeface="MS PGothic"/>
                <a:ea typeface="MS PGothic"/>
                <a:cs typeface="MS PGothic"/>
                <a:sym typeface="MS PGothic"/>
              </a:rPr>
              <a:t>✓</a:t>
            </a:r>
            <a:endParaRPr sz="64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1551" y="2343290"/>
            <a:ext cx="799635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1551" y="2343290"/>
            <a:ext cx="799635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7075" y="2407190"/>
            <a:ext cx="7272600" cy="60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2222800" y="2556924"/>
            <a:ext cx="3031599" cy="36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python [versión] [error]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1401" y="3080491"/>
            <a:ext cx="3526500" cy="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7327198" y="3246225"/>
            <a:ext cx="2029082" cy="40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4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¡EN INGLÉS!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¿Cómo buscar soluciones a los problemas?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526" y="55638"/>
            <a:ext cx="7158574" cy="67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5525" y="55638"/>
            <a:ext cx="7158573" cy="67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3693" y="616493"/>
            <a:ext cx="4064307" cy="316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3693" y="616492"/>
            <a:ext cx="4064307" cy="316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45526" y="3379184"/>
            <a:ext cx="5222475" cy="347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45526" y="3379184"/>
            <a:ext cx="5222475" cy="347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24001" y="1"/>
            <a:ext cx="3492623" cy="250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4001" y="1"/>
            <a:ext cx="3492623" cy="25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1918612" y="2355822"/>
            <a:ext cx="762806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Como miembro de la comunidad de la Pontificia Universidad Católica de Chile me comprometo a respetar los principios y normativas que la rigen. </a:t>
            </a:r>
            <a:r>
              <a:rPr i="1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Asimismo, prometo actuar con rectitud y honestidad en las relaciones con los demás integrantes de la comunidad y en la realización de todo trabajo, </a:t>
            </a:r>
            <a:r>
              <a:rPr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particularmente en aquellas actividades vinculadas a la docencia, el aprendizaje y la creación, difusión y transferencia del conocimiento. Además, velaré por la integridad de las personas y cuidaré los bienes de la Universidad.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5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s-CL" sz="2400">
                <a:solidFill>
                  <a:schemeClr val="accent2"/>
                </a:solidFill>
              </a:rPr>
              <a:t>MUY IMPORTANTE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838200" y="1825625"/>
            <a:ext cx="10515600" cy="4499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</a:rPr>
              <a:t>Hacer ejercicios de prueba en Colab para empezar a usarla.</a:t>
            </a:r>
            <a:endParaRPr sz="20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Crear repositorio privado y familiarizarse con su uso (revisar tutorial </a:t>
            </a:r>
            <a:r>
              <a:rPr lang="es-CL" sz="2000">
                <a:solidFill>
                  <a:srgbClr val="7F7F7F"/>
                </a:solidFill>
              </a:rPr>
              <a:t>de notebooks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Tener instaladas y probadas las herramientas.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Actividades del curso siguen el 1</a:t>
            </a:r>
            <a:r>
              <a:rPr lang="es-CL" sz="2000">
                <a:solidFill>
                  <a:srgbClr val="7F7F7F"/>
                </a:solidFill>
              </a:rPr>
              <a:t>8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s-CL" sz="2000">
                <a:solidFill>
                  <a:srgbClr val="7F7F7F"/>
                </a:solidFill>
              </a:rPr>
              <a:t>8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 HAY AYUDANTÍA EL JUEVES 1</a:t>
            </a:r>
            <a:r>
              <a:rPr lang="es-CL" sz="2000">
                <a:solidFill>
                  <a:schemeClr val="accent2"/>
                </a:solidFill>
              </a:rPr>
              <a:t>1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/0</a:t>
            </a:r>
            <a:r>
              <a:rPr lang="es-CL" sz="2000">
                <a:solidFill>
                  <a:schemeClr val="accent2"/>
                </a:solidFill>
              </a:rPr>
              <a:t>8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>
                <a:solidFill>
                  <a:schemeClr val="accent2"/>
                </a:solidFill>
              </a:rPr>
              <a:t>Y EL LUNES 15/08 ES FERIADO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Al cierre…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ctrTitle"/>
          </p:nvPr>
        </p:nvSpPr>
        <p:spPr>
          <a:xfrm>
            <a:off x="419450" y="3133324"/>
            <a:ext cx="11434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s-CL" sz="3200">
                <a:solidFill>
                  <a:srgbClr val="000000"/>
                </a:solidFill>
              </a:rPr>
              <a:t>IIC2115 - Programación como Herramienta para la Ingeniería</a:t>
            </a:r>
            <a:endParaRPr sz="3200"/>
          </a:p>
        </p:txBody>
      </p:sp>
      <p:sp>
        <p:nvSpPr>
          <p:cNvPr id="293" name="Google Shape;293;p37"/>
          <p:cNvSpPr txBox="1"/>
          <p:nvPr>
            <p:ph idx="1" type="subTitle"/>
          </p:nvPr>
        </p:nvSpPr>
        <p:spPr>
          <a:xfrm>
            <a:off x="1524000" y="3940324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s-CL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524000" y="625297"/>
            <a:ext cx="9192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Pontificia Universidad Católica de Chile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Departamento de Ciencia de la Computación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145" y="301513"/>
            <a:ext cx="1430338" cy="14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8848425" y="6111050"/>
            <a:ext cx="273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Profesora: 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Francesca Lucchini</a:t>
            </a:r>
            <a:endParaRPr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Coordinador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Hans Löbel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967" y="3386854"/>
            <a:ext cx="1760927" cy="106976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883128" y="3580987"/>
            <a:ext cx="5774071" cy="87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Zoom: usaremos siempre el mismo link para las clases, ayudantías y lecturas de enunciado, aunque toque “presencialidad”.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943" y="5100933"/>
            <a:ext cx="1434977" cy="143497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Presencialidad, Zoom y Discord</a:t>
            </a:r>
            <a:endParaRPr sz="2400">
              <a:solidFill>
                <a:srgbClr val="7F7F7F"/>
              </a:solidFill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883128" y="5156703"/>
            <a:ext cx="577407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Discord: es una plataforma con canales de voz y texto que nos permite intereactuar casi como en salas de clases. Será utilizada durante las evaluaciones.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Link invitación: </a:t>
            </a:r>
            <a:r>
              <a:rPr lang="es-CL" sz="18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https://discord.gg/3HSQ8wN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College Class Cliparts, Download Free College Class Cliparts png  images, Free ClipArts on Clipart Library" id="306" name="Google Shape;30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7636" y="1570923"/>
            <a:ext cx="1851593" cy="1392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3883127" y="1890556"/>
            <a:ext cx="5774071" cy="753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Presencialidad: igual que antes, con parte del cuerpo docente en la sala y otra atendiendo dudas en línea.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/>
        </p:nvSpPr>
        <p:spPr>
          <a:xfrm>
            <a:off x="838200" y="1639180"/>
            <a:ext cx="6922143" cy="1845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3429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Resúmenes de materia: </a:t>
            </a:r>
            <a:r>
              <a:rPr b="0" i="0" lang="es-CL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presencial y</a:t>
            </a: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Zoom</a:t>
            </a:r>
            <a:endParaRPr/>
          </a:p>
          <a:p>
            <a:pPr indent="-342900" lvl="1" marL="3429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Ayudantías:</a:t>
            </a:r>
            <a:r>
              <a:rPr b="0" i="0" lang="es-CL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Zoom</a:t>
            </a:r>
            <a:endParaRPr/>
          </a:p>
          <a:p>
            <a:pPr indent="-342900" lvl="1" marL="3429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Talleres y actividades prácticas: </a:t>
            </a:r>
            <a:r>
              <a:rPr b="0" i="0" lang="es-CL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presencial y Discord</a:t>
            </a:r>
            <a:endParaRPr b="0" i="0" sz="2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Lectura enunciado laboratorios: </a:t>
            </a:r>
            <a:r>
              <a:rPr b="0" i="0" lang="es-CL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Zoom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795" y="4171379"/>
            <a:ext cx="7834410" cy="18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Sesiones y plataformas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503339"/>
            <a:ext cx="10515600" cy="55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1143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Evaluar y utilizar de manera efectiva distintas técnicas y librerías de Python, para resolver problemas asociados a sus áreas de especialización, en base a los requerimientos de estos y los datos disponibles.</a:t>
            </a:r>
            <a:endParaRPr/>
          </a:p>
          <a:p>
            <a:pPr indent="-342900" lvl="1" marL="45720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Que lata (miedo) programar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↓</a:t>
            </a:r>
            <a:endParaRPr/>
          </a:p>
          <a:p>
            <a:pPr indent="-342900" lvl="1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Excelente, si lo programo sale mejor/más fácil</a:t>
            </a:r>
            <a:endParaRPr sz="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rtl="0" algn="just">
              <a:lnSpc>
                <a:spcPct val="105000"/>
              </a:lnSpc>
              <a:spcBef>
                <a:spcPts val="3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rtl="0" algn="just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14300" rtl="0" algn="just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Proponer y desarrollar soluciones novedosas utilizando la programación, no solo para problemas tradicionales, sino para nuevos problemas basados en datos.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5720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¿Es difícil/nuevo? Si no hay librería/software que lo haga, busco otra cosa </a:t>
            </a:r>
            <a:endParaRPr/>
          </a:p>
          <a:p>
            <a:pPr indent="-342900" lvl="1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CL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↓</a:t>
            </a:r>
            <a:endParaRPr/>
          </a:p>
          <a:p>
            <a:pPr indent="-342900" lvl="1" marL="457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CL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 Ningún problema, voy a implementarlo yo mismo</a:t>
            </a:r>
            <a:endParaRPr sz="7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Contenidos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838201" y="1657621"/>
            <a:ext cx="5976486" cy="518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curso cubre múltiples temas divididos en 1 capítulo introductorio y 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 capítulos de contenido: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62196" y="2326968"/>
            <a:ext cx="6922143" cy="238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Capítulo 0: introducción</a:t>
            </a:r>
            <a:endParaRPr/>
          </a:p>
          <a:p>
            <a:pPr indent="-342900" lvl="1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Capítulo 1: fundamentos</a:t>
            </a:r>
            <a:endParaRPr/>
          </a:p>
          <a:p>
            <a:pPr indent="-342900" lvl="1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Capítulo 2: análisis de datos tabulares</a:t>
            </a:r>
            <a:endParaRPr/>
          </a:p>
          <a:p>
            <a:pPr indent="-342900" lvl="1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Capítulo 3: análisis de datos geoespaciales y estructurados</a:t>
            </a:r>
            <a:endParaRPr/>
          </a:p>
          <a:p>
            <a:pPr indent="-342900" lvl="1" marL="3429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0" lang="es-CL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Capítulo 4: manejo de grandes volúmenes de datos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574181" y="5523506"/>
            <a:ext cx="5763369" cy="74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Todo el desarrollo estará basado en Python y sus librerías, las cuales variarán dependiendo del tema.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470110"/>
            <a:ext cx="8730931" cy="42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899" lvl="1" marL="445769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curso sigue una metodología de clase invertida (</a:t>
            </a:r>
            <a:r>
              <a:rPr b="0" i="1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flipped classroom</a:t>
            </a:r>
            <a:r>
              <a:rPr b="0"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donde</a:t>
            </a:r>
            <a:r>
              <a:rPr b="0" i="0" lang="es-C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deben estudiar y practicar los contenidos de manera previa a la clase</a:t>
            </a:r>
            <a:r>
              <a:rPr b="0" i="0" lang="es-C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br>
              <a:rPr b="0" i="0" lang="es-C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0" i="0" lang="es-C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luego aplicarlos </a:t>
            </a: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 ella.</a:t>
            </a:r>
            <a:endParaRPr/>
          </a:p>
          <a:p>
            <a:pPr indent="-342899" lvl="1" marL="445769" rtl="0" algn="just">
              <a:lnSpc>
                <a:spcPct val="95000"/>
              </a:lnSpc>
              <a:spcBef>
                <a:spcPts val="216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Cada capítulo se </a:t>
            </a:r>
            <a:r>
              <a:rPr b="0" i="0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desarrollará durante cuatro semanas</a:t>
            </a:r>
            <a:r>
              <a:rPr b="0" i="0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mediante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 tipos de sesiones: cátedras, ayudantías y laboratorios, siendo esta última individual y evaluada. </a:t>
            </a:r>
            <a:endParaRPr/>
          </a:p>
          <a:p>
            <a:pPr indent="-342899" lvl="1" marL="445769" rtl="0" algn="just">
              <a:lnSpc>
                <a:spcPct val="95000"/>
              </a:lnSpc>
              <a:spcBef>
                <a:spcPts val="216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Cátedras y laboratorios consideran la participación activa del cuerpo docente (ayudantes+profesor), entregando retroalimentación y contestando dudas.</a:t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Metodología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Cronograma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1584"/>
          <a:stretch/>
        </p:blipFill>
        <p:spPr>
          <a:xfrm>
            <a:off x="152400" y="1198750"/>
            <a:ext cx="11887200" cy="4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300975"/>
            <a:ext cx="9713700" cy="5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Laboratorios (L) </a:t>
            </a:r>
            <a:r>
              <a:rPr lang="es-CL" sz="2000">
                <a:solidFill>
                  <a:schemeClr val="accent2"/>
                </a:solidFill>
              </a:rPr>
              <a:t>=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>
                <a:solidFill>
                  <a:schemeClr val="accent2"/>
                </a:solidFill>
              </a:rPr>
              <a:t>6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Promedio de los 4 laboratorios individuales.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s-CL" sz="2000">
                <a:solidFill>
                  <a:schemeClr val="accent2"/>
                </a:solidFill>
              </a:rPr>
              <a:t>Controles</a:t>
            </a:r>
            <a:r>
              <a:rPr lang="es-CL" sz="2000">
                <a:solidFill>
                  <a:schemeClr val="accent2"/>
                </a:solidFill>
              </a:rPr>
              <a:t> (C) = 20%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s-CL" sz="2000">
                <a:solidFill>
                  <a:srgbClr val="7F7F7F"/>
                </a:solidFill>
              </a:rPr>
              <a:t>	Promedio de los controles que se hagan durante clases de cátedra.</a:t>
            </a:r>
            <a:endParaRPr sz="2000">
              <a:solidFill>
                <a:srgbClr val="7F7F7F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lang="es-CL" sz="2000">
                <a:solidFill>
                  <a:srgbClr val="7F7F7F"/>
                </a:solidFill>
              </a:rPr>
              <a:t>3 preguntas, de alternativas.</a:t>
            </a:r>
            <a:endParaRPr sz="1800">
              <a:solidFill>
                <a:srgbClr val="7F7F7F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Participación (P) </a:t>
            </a:r>
            <a:r>
              <a:rPr lang="es-CL" sz="2000">
                <a:solidFill>
                  <a:schemeClr val="accent2"/>
                </a:solidFill>
              </a:rPr>
              <a:t>= 20</a:t>
            </a: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Porcentaje de sesiones </a:t>
            </a:r>
            <a:r>
              <a:rPr lang="es-CL" sz="1800">
                <a:solidFill>
                  <a:srgbClr val="7F7F7F"/>
                </a:solidFill>
              </a:rPr>
              <a:t>donde asistió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L" sz="1800">
                <a:solidFill>
                  <a:srgbClr val="7F7F7F"/>
                </a:solidFill>
              </a:rPr>
              <a:t>participó</a:t>
            </a: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Las ausencias deben ser debidamente justificadas para ser consideradas en las notas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Laboratorios: “cupón” de extensión por 4 días, válido 1 vez por semestre, contra certificado emitido por la Dipre (solo Covid u otro evento de fuerza mayor)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s-CL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Participación: no se considera sesión para calcular la nota, contra certificado emitido por la Dipre.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Esquema de evaluación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838199" y="1371555"/>
            <a:ext cx="9405471" cy="845214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Todo lo relacionado con el curso se encuentra en el </a:t>
            </a:r>
            <a:r>
              <a:rPr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</a:t>
            </a:r>
            <a:r>
              <a:rPr i="1" lang="es-CL" sz="20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github.com/IIC2115/Syllabus</a:t>
            </a:r>
            <a:r>
              <a:rPr i="1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2817974"/>
            <a:ext cx="9405471" cy="318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899" lvl="1" marL="445769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 importante tenerlo continuamente actualizado (más sobre esto en un rato).</a:t>
            </a:r>
            <a:endParaRPr/>
          </a:p>
          <a:p>
            <a:pPr indent="-342899" lvl="1" marL="445769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Dudas de materia o administrativas se pueden plantear como </a:t>
            </a:r>
            <a:r>
              <a:rPr i="1"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issues 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(foro), que serán respondidas oportunamente por el cuerpo docente del curso.</a:t>
            </a:r>
            <a:endParaRPr/>
          </a:p>
          <a:p>
            <a:pPr indent="-342899" lvl="1" marL="445769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i="1"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r>
              <a:rPr lang="es-CL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está montado sobre la plataforma GitHub, que usaremos de manera constante durante todo el semestre, tanto para el material de clases como para la entrega de laboratorios.</a:t>
            </a:r>
            <a:endParaRPr/>
          </a:p>
          <a:p>
            <a:pPr indent="-342899" lvl="1" marL="445769" rtl="0" algn="just">
              <a:lnSpc>
                <a:spcPct val="95000"/>
              </a:lnSpc>
              <a:spcBef>
                <a:spcPts val="324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s-CL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Solo avisos y notas en Canvas.</a:t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7"/>
            <a:ext cx="10515600" cy="60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</a:pPr>
            <a:r>
              <a:rPr lang="es-CL" sz="2400">
                <a:solidFill>
                  <a:srgbClr val="7F7F7F"/>
                </a:solidFill>
              </a:rPr>
              <a:t>Medios oficiales del curso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661" y="1522005"/>
            <a:ext cx="8551340" cy="381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