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85" r:id="rId4"/>
    <p:sldId id="287" r:id="rId5"/>
    <p:sldId id="288" r:id="rId6"/>
    <p:sldId id="286" r:id="rId7"/>
    <p:sldId id="257" r:id="rId8"/>
    <p:sldId id="265" r:id="rId9"/>
    <p:sldId id="28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75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69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44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a5936a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a5936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19450" y="3133324"/>
            <a:ext cx="11434194" cy="54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CL" sz="3200">
                <a:solidFill>
                  <a:srgbClr val="000000"/>
                </a:solidFill>
              </a:rPr>
              <a:t>IIC2115 - Programación como Herramienta para la Ingeniería</a:t>
            </a:r>
            <a:endParaRPr sz="32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940324"/>
            <a:ext cx="9144000" cy="54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0" y="625297"/>
            <a:ext cx="9192418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Pontificia Universidad Católica de Chile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 de Ciencia de la Computación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2145" y="301513"/>
            <a:ext cx="1430338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8848425" y="6111050"/>
            <a:ext cx="273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Felipe Gutiérrez</a:t>
            </a:r>
            <a:endParaRPr sz="1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Coordinador</a:t>
            </a:r>
            <a:r>
              <a:rPr lang="es-CL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Löbel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 dirty="0">
                <a:solidFill>
                  <a:srgbClr val="7F7F7F"/>
                </a:solidFill>
              </a:rPr>
              <a:t>Que es el Web </a:t>
            </a:r>
            <a:r>
              <a:rPr lang="es-CL" sz="2400" dirty="0" err="1">
                <a:solidFill>
                  <a:srgbClr val="7F7F7F"/>
                </a:solidFill>
              </a:rPr>
              <a:t>Scraping</a:t>
            </a:r>
            <a:r>
              <a:rPr lang="es-CL" sz="2400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838200" y="1657621"/>
            <a:ext cx="9406811" cy="51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None/>
            </a:pPr>
            <a:r>
              <a:rPr lang="es-CL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Web </a:t>
            </a:r>
            <a:r>
              <a:rPr lang="es-CL" sz="2000" dirty="0" err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Scraping</a:t>
            </a:r>
            <a:r>
              <a:rPr lang="es-CL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 es el proceso de extraer datos web y, generalmente, convertirlos a datos estructurados.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None/>
            </a:pPr>
            <a:r>
              <a:rPr lang="es-CL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El proceso de Web </a:t>
            </a:r>
            <a:r>
              <a:rPr lang="es-CL" sz="2000" dirty="0" err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Scraping</a:t>
            </a:r>
            <a:r>
              <a:rPr lang="es-CL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 generalmente implica las siguientes etapas:</a:t>
            </a:r>
            <a:endParaRPr dirty="0"/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2828401"/>
            <a:ext cx="6922143" cy="23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Obtener acceso a la página web</a:t>
            </a:r>
            <a:endParaRPr lang="es-ES"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Analizar el contenido</a:t>
            </a:r>
            <a:endParaRPr lang="es-ES"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Extraer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Almacenar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 dirty="0">
                <a:solidFill>
                  <a:srgbClr val="7F7F7F"/>
                </a:solidFill>
              </a:rPr>
              <a:t>Obtención de acceso: Protocolo de Transferencia de Hipertexto (HTTP)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838200" y="1657621"/>
            <a:ext cx="9705392" cy="83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None/>
            </a:pPr>
            <a:r>
              <a:rPr lang="es-CL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El HTTP es un protocolo de comunicación utilizado para el intercambio de información entre un cliente y un servidor. Este proporciona una estructura para la solicitud y respuesta de datos, permitiendo que los navegadores web soliciten recursos.</a:t>
            </a:r>
            <a:endParaRPr dirty="0"/>
          </a:p>
        </p:txBody>
      </p:sp>
      <p:sp>
        <p:nvSpPr>
          <p:cNvPr id="110" name="Google Shape;110;p16"/>
          <p:cNvSpPr txBox="1"/>
          <p:nvPr/>
        </p:nvSpPr>
        <p:spPr>
          <a:xfrm>
            <a:off x="838199" y="2828401"/>
            <a:ext cx="10607352" cy="23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cliente, generalmente un navegador, envía solicitud HTTP al servidor que aloja recursos solicitados.</a:t>
            </a:r>
            <a:endParaRPr lang="es-ES"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solicitud está compuesta por una línea inicial que contiene el método de solicitud (GET, POST, PUT, DELETE, etc.), la URL del recurso y la versión del protocolo HTTP. </a:t>
            </a:r>
            <a:r>
              <a:rPr lang="es-E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solicitud puede incluir encabezados que proporcionan información adicional (como quien solicita los datos)</a:t>
            </a: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servidor recibe la solicitud y procesa la información proporcionada. Esto implica verificar la validez de la solicitud, autenticar al cliente si es necesario y realizar las acciones correspondientes.</a:t>
            </a: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Posteriormente, el servidor envía su respuesta la cual será analizada por el cliente para determinar si la solicitud fue exitosa.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 dirty="0">
                <a:solidFill>
                  <a:srgbClr val="7F7F7F"/>
                </a:solidFill>
              </a:rPr>
              <a:t>Como se ve una solicitud</a:t>
            </a:r>
            <a:endParaRPr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69B0AB-794C-A57F-6409-E8DACD02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32" y="972152"/>
            <a:ext cx="7158493" cy="55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 dirty="0">
                <a:solidFill>
                  <a:srgbClr val="7F7F7F"/>
                </a:solidFill>
              </a:rPr>
              <a:t>Contenido web – La triada de la www</a:t>
            </a:r>
            <a:endParaRPr dirty="0"/>
          </a:p>
        </p:txBody>
      </p:sp>
      <p:pic>
        <p:nvPicPr>
          <p:cNvPr id="1026" name="Picture 2" descr="Triad of Web technologies. HTML establishes the content and its structure, Cascading Style Sheets (CSS) gives styling attributes for presentation, and JavaScript adds functional behavior to these Web elements. ">
            <a:extLst>
              <a:ext uri="{FF2B5EF4-FFF2-40B4-BE49-F238E27FC236}">
                <a16:creationId xmlns:a16="http://schemas.microsoft.com/office/drawing/2014/main" id="{8059E00D-14E7-1685-30F4-D79F5C7B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200150"/>
            <a:ext cx="5143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AEB3DB57-2F8E-2877-6BCA-535A72080291}"/>
              </a:ext>
            </a:extLst>
          </p:cNvPr>
          <p:cNvSpPr txBox="1"/>
          <p:nvPr/>
        </p:nvSpPr>
        <p:spPr>
          <a:xfrm>
            <a:off x="838200" y="1696913"/>
            <a:ext cx="6569098" cy="23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contenido web está estructurado principalmente por texto con distintas funcionalidades:</a:t>
            </a:r>
            <a:endParaRPr lang="es-ES"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HTML: Lenguaje marcado que estructura y presenta el contenido web y </a:t>
            </a:r>
            <a:r>
              <a:rPr lang="es-E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define la estructura </a:t>
            </a: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través de elementos y etiquetas.</a:t>
            </a:r>
            <a:endParaRPr lang="es-ES" sz="2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CSS: Lenguaje de hojas de estilo utilizado para </a:t>
            </a:r>
            <a:r>
              <a:rPr lang="es-E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dar estilo y diseño</a:t>
            </a: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 páginas web.</a:t>
            </a: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agrega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interactividad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funcionalidad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 las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web y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Extra: La </a:t>
            </a:r>
            <a:r>
              <a:rPr lang="en-US" sz="2000" dirty="0" err="1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persistencia</a:t>
            </a:r>
            <a:r>
              <a:rPr lang="en-US" sz="2000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almacenamiento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encuentra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 bases de </a:t>
            </a:r>
            <a:r>
              <a:rPr lang="en-US" sz="2000" dirty="0" err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000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A440C1-DEF4-1B4A-AFE2-CD5254C5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454"/>
            <a:ext cx="12192000" cy="3535873"/>
          </a:xfrm>
          <a:prstGeom prst="rect">
            <a:avLst/>
          </a:prstGeom>
        </p:spPr>
      </p:pic>
      <p:sp>
        <p:nvSpPr>
          <p:cNvPr id="8" name="Google Shape;108;p16">
            <a:extLst>
              <a:ext uri="{FF2B5EF4-FFF2-40B4-BE49-F238E27FC236}">
                <a16:creationId xmlns:a16="http://schemas.microsoft.com/office/drawing/2014/main" id="{06313445-D653-DF7A-D335-E7698BD41B19}"/>
              </a:ext>
            </a:extLst>
          </p:cNvPr>
          <p:cNvSpPr txBox="1">
            <a:spLocks/>
          </p:cNvSpPr>
          <p:nvPr/>
        </p:nvSpPr>
        <p:spPr>
          <a:xfrm>
            <a:off x="351398" y="273029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2400"/>
            </a:pPr>
            <a:r>
              <a:rPr lang="es-ES" sz="2400" dirty="0">
                <a:solidFill>
                  <a:srgbClr val="7F7F7F"/>
                </a:solidFill>
              </a:rPr>
              <a:t>Ejemplo de HTML Y CSS en la web de la </a:t>
            </a:r>
            <a:r>
              <a:rPr lang="es-ES" sz="2400" dirty="0" err="1">
                <a:solidFill>
                  <a:srgbClr val="7F7F7F"/>
                </a:solidFill>
              </a:rPr>
              <a:t>uc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3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8;p16">
            <a:extLst>
              <a:ext uri="{FF2B5EF4-FFF2-40B4-BE49-F238E27FC236}">
                <a16:creationId xmlns:a16="http://schemas.microsoft.com/office/drawing/2014/main" id="{C0E9B268-451A-AC95-01E5-89D4E4E308C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7F7F7F"/>
              </a:buClr>
              <a:buSzPts val="2400"/>
              <a:buFont typeface="Calibri"/>
              <a:buNone/>
            </a:pPr>
            <a:r>
              <a:rPr lang="es-ES" sz="2400" dirty="0">
                <a:solidFill>
                  <a:srgbClr val="7F7F7F"/>
                </a:solidFill>
              </a:rPr>
              <a:t>¿Y que hay sobre los datos dinámicos?</a:t>
            </a:r>
            <a:endParaRPr lang="es-ES" dirty="0"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171D4700-D580-9A8E-0C4D-0EB1180EC2A5}"/>
              </a:ext>
            </a:extLst>
          </p:cNvPr>
          <p:cNvSpPr txBox="1"/>
          <p:nvPr/>
        </p:nvSpPr>
        <p:spPr>
          <a:xfrm>
            <a:off x="838200" y="2592026"/>
            <a:ext cx="10607352" cy="23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cliente puede hacer solicitude</a:t>
            </a:r>
            <a:r>
              <a:rPr lang="es-E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 de información al servidor, por </a:t>
            </a:r>
            <a:r>
              <a:rPr lang="es-E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s-E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mediante formularios.</a:t>
            </a:r>
            <a:endParaRPr lang="es-ES" dirty="0"/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captura el evento y envía los parámetros de la información solicitada al servidor a través de una solicitud HTTP.</a:t>
            </a:r>
            <a:endParaRPr lang="es-ES" sz="2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Tras recibir la respuesta, se inyecta la información en el sitio web (o se realiza la acción solicitada).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838199" y="1502698"/>
            <a:ext cx="10339873" cy="421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88620" lvl="1" indent="-2857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forma de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disponibilizar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ofrecen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sitios web es a traves de </a:t>
            </a:r>
            <a:r>
              <a:rPr lang="en-US" sz="2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dirty="0"/>
          </a:p>
          <a:p>
            <a:pPr marL="388620" lvl="1" indent="-285750" algn="just" rtl="0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 dirty="0">
                <a:solidFill>
                  <a:srgbClr val="7F7F7F"/>
                </a:solidFill>
              </a:rPr>
              <a:t>Las API </a:t>
            </a:r>
            <a:r>
              <a:rPr lang="en-US" sz="2000" dirty="0" err="1">
                <a:solidFill>
                  <a:schemeClr val="accent2"/>
                </a:solidFill>
              </a:rPr>
              <a:t>proporcionan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una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interfaz</a:t>
            </a:r>
            <a:r>
              <a:rPr lang="en-US" sz="2000" dirty="0">
                <a:solidFill>
                  <a:schemeClr val="accent2"/>
                </a:solidFill>
              </a:rPr>
              <a:t> de </a:t>
            </a:r>
            <a:r>
              <a:rPr lang="en-US" sz="2000" dirty="0" err="1">
                <a:solidFill>
                  <a:schemeClr val="accent2"/>
                </a:solidFill>
              </a:rPr>
              <a:t>programación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que define </a:t>
            </a:r>
            <a:r>
              <a:rPr lang="en-US" sz="2000" dirty="0" err="1">
                <a:solidFill>
                  <a:srgbClr val="7F7F7F"/>
                </a:solidFill>
              </a:rPr>
              <a:t>métodos</a:t>
            </a:r>
            <a:r>
              <a:rPr lang="en-US" sz="2000" dirty="0">
                <a:solidFill>
                  <a:srgbClr val="7F7F7F"/>
                </a:solidFill>
              </a:rPr>
              <a:t> y </a:t>
            </a:r>
            <a:r>
              <a:rPr lang="en-US" sz="2000" dirty="0" err="1">
                <a:solidFill>
                  <a:srgbClr val="7F7F7F"/>
                </a:solidFill>
              </a:rPr>
              <a:t>funciones</a:t>
            </a:r>
            <a:r>
              <a:rPr lang="en-US" sz="2000" dirty="0">
                <a:solidFill>
                  <a:srgbClr val="7F7F7F"/>
                </a:solidFill>
              </a:rPr>
              <a:t> para acceder a </a:t>
            </a:r>
            <a:r>
              <a:rPr lang="en-US" sz="2000" dirty="0" err="1">
                <a:solidFill>
                  <a:srgbClr val="7F7F7F"/>
                </a:solidFill>
              </a:rPr>
              <a:t>los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  <a:r>
              <a:rPr lang="en-US" sz="2000" dirty="0" err="1">
                <a:solidFill>
                  <a:srgbClr val="7F7F7F"/>
                </a:solidFill>
              </a:rPr>
              <a:t>datos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  <a:r>
              <a:rPr lang="en-US" sz="2000" dirty="0" err="1">
                <a:solidFill>
                  <a:srgbClr val="7F7F7F"/>
                </a:solidFill>
              </a:rPr>
              <a:t>disponibles</a:t>
            </a:r>
            <a:endParaRPr dirty="0"/>
          </a:p>
          <a:p>
            <a:pPr marL="388620" lvl="1" indent="-285750" algn="just" rtl="0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 dirty="0">
                <a:solidFill>
                  <a:srgbClr val="7F7F7F"/>
                </a:solidFill>
              </a:rPr>
              <a:t>Estas son muy versátiles y ya que permiten </a:t>
            </a:r>
            <a:r>
              <a:rPr lang="es-CL" sz="2000" dirty="0">
                <a:solidFill>
                  <a:schemeClr val="accent2"/>
                </a:solidFill>
              </a:rPr>
              <a:t>la integración a servicios externos y acceso a bases de datos</a:t>
            </a:r>
            <a:r>
              <a:rPr lang="es-CL" sz="2000" dirty="0">
                <a:solidFill>
                  <a:srgbClr val="7F7F7F"/>
                </a:solidFill>
              </a:rPr>
              <a:t>, entre otras cosas.</a:t>
            </a:r>
          </a:p>
          <a:p>
            <a:pPr marL="388620" lvl="1" indent="-285750" algn="just" rtl="0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 dirty="0">
                <a:solidFill>
                  <a:srgbClr val="7F7F7F"/>
                </a:solidFill>
              </a:rPr>
              <a:t>Esto también permite que se desarrollen librerías que faciliten el acceso a una API específica.</a:t>
            </a:r>
          </a:p>
          <a:p>
            <a:pPr marL="388620" lvl="1" indent="-285750" algn="just" rtl="0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 dirty="0">
                <a:solidFill>
                  <a:srgbClr val="7F7F7F"/>
                </a:solidFill>
              </a:rPr>
              <a:t>Ejemplos: Google </a:t>
            </a:r>
            <a:r>
              <a:rPr lang="es-CL" sz="2000" dirty="0" err="1">
                <a:solidFill>
                  <a:srgbClr val="7F7F7F"/>
                </a:solidFill>
              </a:rPr>
              <a:t>Maps</a:t>
            </a:r>
            <a:r>
              <a:rPr lang="es-CL" sz="2000" dirty="0">
                <a:solidFill>
                  <a:srgbClr val="7F7F7F"/>
                </a:solidFill>
              </a:rPr>
              <a:t>, Twitter, Spotify, Chat GPT cuentan con API para solicitar y procesar información o integrar sus servicios de manera programática para tu propio proyecto.</a:t>
            </a:r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 dirty="0">
                <a:solidFill>
                  <a:srgbClr val="7F7F7F"/>
                </a:solidFill>
              </a:rPr>
              <a:t>Protocolo de Información de Aplicación (API)</a:t>
            </a:r>
            <a:endParaRPr sz="24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ctrTitle"/>
          </p:nvPr>
        </p:nvSpPr>
        <p:spPr>
          <a:xfrm>
            <a:off x="419450" y="3133324"/>
            <a:ext cx="11434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CL" sz="3200">
                <a:solidFill>
                  <a:srgbClr val="000000"/>
                </a:solidFill>
              </a:rPr>
              <a:t>IIC2115 - Programación como Herramienta para la Ingeniería</a:t>
            </a:r>
            <a:endParaRPr sz="3200"/>
          </a:p>
        </p:txBody>
      </p:sp>
      <p:sp>
        <p:nvSpPr>
          <p:cNvPr id="293" name="Google Shape;293;p37"/>
          <p:cNvSpPr txBox="1">
            <a:spLocks noGrp="1"/>
          </p:cNvSpPr>
          <p:nvPr>
            <p:ph type="subTitle" idx="1"/>
          </p:nvPr>
        </p:nvSpPr>
        <p:spPr>
          <a:xfrm>
            <a:off x="1524000" y="3940324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s-CL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s-CL" sz="2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524000" y="625297"/>
            <a:ext cx="91923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Pontificia Universidad Católica de Chile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 de Ciencia de la Computación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2145" y="301513"/>
            <a:ext cx="1430338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8848425" y="6111050"/>
            <a:ext cx="273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Felipe Gutiérrez</a:t>
            </a:r>
            <a:endParaRPr sz="1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Coordinador</a:t>
            </a:r>
            <a:r>
              <a:rPr lang="es-CL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Löbel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585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IIC2115 - Programación como Herramienta para la Ingeniería</vt:lpstr>
      <vt:lpstr>Que es el Web Scraping?</vt:lpstr>
      <vt:lpstr>Obtención de acceso: Protocolo de Transferencia de Hipertexto (HTTP)</vt:lpstr>
      <vt:lpstr>Como se ve una solicitud</vt:lpstr>
      <vt:lpstr>Contenido web – La triada de la www</vt:lpstr>
      <vt:lpstr>PowerPoint Presentation</vt:lpstr>
      <vt:lpstr>PowerPoint Presentation</vt:lpstr>
      <vt:lpstr>Protocolo de Información de Aplicación (API)</vt:lpstr>
      <vt:lpstr>IIC2115 - Programación como Herramienta para la Ingeniería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IIC2115 - Programación como Herramienta para la Ingeniería</dc:title>
  <dc:creator>Alpaca</dc:creator>
  <cp:lastModifiedBy>Felipe Iván Gutiérrez González</cp:lastModifiedBy>
  <cp:revision>3</cp:revision>
  <dcterms:modified xsi:type="dcterms:W3CDTF">2023-06-15T20:17:41Z</dcterms:modified>
</cp:coreProperties>
</file>