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Montserrat" pitchFamily="2" charset="77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zM9KkOTegZUevD2A2BUvhIrX6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51814b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28251814b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251814b74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28251814b74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251814b74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8251814b74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251814b74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8251814b74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51814b74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8251814b74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251814b7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28251814b7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251814b74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8251814b74_2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251814b7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28251814b7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251814b74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8251814b74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51814b74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8251814b74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251814b7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8251814b74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251814b74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8251814b74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251814b74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8251814b74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251814b74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8251814b74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251814b7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8251814b74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251814b74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28251814b74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251814b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251814b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251814b7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251814b7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251814b7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251814b7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251814b7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28251814b7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51814b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28251814b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251814b74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8251814b74_2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251814b74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28251814b74_2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251814b74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28251814b74_2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251814b74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28251814b74_2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251814b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8251814b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251814b74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8251814b74_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251814b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8251814b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51814b74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8251814b74_2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51814b7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8251814b7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3331205" y="1476756"/>
            <a:ext cx="2481600" cy="15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5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962036" y="883539"/>
            <a:ext cx="722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/>
        </p:nvSpPr>
        <p:spPr>
          <a:xfrm>
            <a:off x="961787" y="2057399"/>
            <a:ext cx="1413510" cy="802958"/>
          </a:xfrm>
          <a:custGeom>
            <a:avLst/>
            <a:gdLst/>
            <a:ahLst/>
            <a:cxnLst/>
            <a:rect l="l" t="t" r="r" b="b"/>
            <a:pathLst>
              <a:path w="1884680" h="1070610" extrusionOk="0">
                <a:moveTo>
                  <a:pt x="1884553" y="0"/>
                </a:moveTo>
                <a:lnTo>
                  <a:pt x="1856905" y="0"/>
                </a:lnTo>
                <a:lnTo>
                  <a:pt x="1856905" y="27940"/>
                </a:lnTo>
                <a:lnTo>
                  <a:pt x="1856905" y="1042670"/>
                </a:lnTo>
                <a:lnTo>
                  <a:pt x="27660" y="1042670"/>
                </a:lnTo>
                <a:lnTo>
                  <a:pt x="27660" y="27940"/>
                </a:lnTo>
                <a:lnTo>
                  <a:pt x="1856905" y="27940"/>
                </a:lnTo>
                <a:lnTo>
                  <a:pt x="1856905" y="0"/>
                </a:lnTo>
                <a:lnTo>
                  <a:pt x="0" y="0"/>
                </a:lnTo>
                <a:lnTo>
                  <a:pt x="0" y="27940"/>
                </a:lnTo>
                <a:lnTo>
                  <a:pt x="0" y="1042670"/>
                </a:lnTo>
                <a:lnTo>
                  <a:pt x="0" y="1070610"/>
                </a:lnTo>
                <a:lnTo>
                  <a:pt x="1884553" y="1070610"/>
                </a:lnTo>
                <a:lnTo>
                  <a:pt x="1884553" y="1042873"/>
                </a:lnTo>
                <a:lnTo>
                  <a:pt x="1884553" y="1042670"/>
                </a:lnTo>
                <a:lnTo>
                  <a:pt x="1884553" y="27940"/>
                </a:lnTo>
                <a:lnTo>
                  <a:pt x="1884553" y="27660"/>
                </a:lnTo>
                <a:lnTo>
                  <a:pt x="188455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961793" y="2057401"/>
            <a:ext cx="1413510" cy="802958"/>
          </a:xfrm>
          <a:custGeom>
            <a:avLst/>
            <a:gdLst/>
            <a:ahLst/>
            <a:cxnLst/>
            <a:rect l="l" t="t" r="r" b="b"/>
            <a:pathLst>
              <a:path w="1884680" h="1070610" extrusionOk="0">
                <a:moveTo>
                  <a:pt x="0" y="0"/>
                </a:moveTo>
                <a:lnTo>
                  <a:pt x="1884556" y="0"/>
                </a:lnTo>
                <a:lnTo>
                  <a:pt x="1884556" y="1070517"/>
                </a:lnTo>
                <a:lnTo>
                  <a:pt x="0" y="1070517"/>
                </a:lnTo>
                <a:lnTo>
                  <a:pt x="0" y="0"/>
                </a:lnTo>
                <a:close/>
              </a:path>
              <a:path w="1884680" h="1070610" extrusionOk="0">
                <a:moveTo>
                  <a:pt x="27652" y="27652"/>
                </a:moveTo>
                <a:lnTo>
                  <a:pt x="27652" y="1042865"/>
                </a:lnTo>
                <a:lnTo>
                  <a:pt x="1856904" y="1042865"/>
                </a:lnTo>
                <a:lnTo>
                  <a:pt x="1856904" y="27652"/>
                </a:lnTo>
                <a:lnTo>
                  <a:pt x="27652" y="27652"/>
                </a:lnTo>
                <a:close/>
              </a:path>
            </a:pathLst>
          </a:custGeom>
          <a:noFill/>
          <a:ln w="12700" cap="flat" cmpd="sng">
            <a:solidFill>
              <a:srgbClr val="2F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962036" y="883539"/>
            <a:ext cx="722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962036" y="883539"/>
            <a:ext cx="722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11700" y="934325"/>
            <a:ext cx="85206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rgbClr val="000000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Ayudantía</a:t>
            </a:r>
            <a:r>
              <a:rPr lang="es" sz="5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5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Repaso I</a:t>
            </a:r>
            <a:r>
              <a:rPr lang="es" sz="5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5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45525" y="3383625"/>
            <a:ext cx="549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¡No se olviden que pueden llevar un resumen escrito a mano por ustedes!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320586" y="337614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Preguntas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9314"/>
            <a:ext cx="8839199" cy="132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251814b74_2_0"/>
          <p:cNvSpPr txBox="1">
            <a:spLocks noGrp="1"/>
          </p:cNvSpPr>
          <p:nvPr>
            <p:ph type="title"/>
          </p:nvPr>
        </p:nvSpPr>
        <p:spPr>
          <a:xfrm>
            <a:off x="261993" y="423089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Solución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g28251814b74_2_0"/>
          <p:cNvSpPr txBox="1"/>
          <p:nvPr/>
        </p:nvSpPr>
        <p:spPr>
          <a:xfrm>
            <a:off x="2543900" y="2080075"/>
            <a:ext cx="51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8251814b74_2_0"/>
          <p:cNvPicPr preferRelativeResize="0"/>
          <p:nvPr/>
        </p:nvPicPr>
        <p:blipFill rotWithShape="1">
          <a:blip r:embed="rId3">
            <a:alphaModFix/>
          </a:blip>
          <a:srcRect b="2903"/>
          <a:stretch/>
        </p:blipFill>
        <p:spPr>
          <a:xfrm>
            <a:off x="919017" y="792400"/>
            <a:ext cx="7809583" cy="43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251814b74_2_7"/>
          <p:cNvSpPr txBox="1">
            <a:spLocks noGrp="1"/>
          </p:cNvSpPr>
          <p:nvPr>
            <p:ph type="title"/>
          </p:nvPr>
        </p:nvSpPr>
        <p:spPr>
          <a:xfrm>
            <a:off x="261993" y="423089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54" name="Google Shape;154;g28251814b74_2_7"/>
          <p:cNvSpPr txBox="1"/>
          <p:nvPr/>
        </p:nvSpPr>
        <p:spPr>
          <a:xfrm>
            <a:off x="2543900" y="2080075"/>
            <a:ext cx="51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8251814b74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38" y="1064075"/>
            <a:ext cx="8786527" cy="32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251814b74_2_14"/>
          <p:cNvSpPr txBox="1">
            <a:spLocks noGrp="1"/>
          </p:cNvSpPr>
          <p:nvPr>
            <p:ph type="title"/>
          </p:nvPr>
        </p:nvSpPr>
        <p:spPr>
          <a:xfrm>
            <a:off x="261993" y="423089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Solución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28251814b74_2_14"/>
          <p:cNvSpPr txBox="1"/>
          <p:nvPr/>
        </p:nvSpPr>
        <p:spPr>
          <a:xfrm>
            <a:off x="2543900" y="2080075"/>
            <a:ext cx="51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28251814b74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00" y="978975"/>
            <a:ext cx="8678199" cy="36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251814b74_2_21"/>
          <p:cNvSpPr txBox="1">
            <a:spLocks noGrp="1"/>
          </p:cNvSpPr>
          <p:nvPr>
            <p:ph type="title"/>
          </p:nvPr>
        </p:nvSpPr>
        <p:spPr>
          <a:xfrm>
            <a:off x="261993" y="423089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28251814b74_2_21"/>
          <p:cNvSpPr txBox="1"/>
          <p:nvPr/>
        </p:nvSpPr>
        <p:spPr>
          <a:xfrm>
            <a:off x="2543900" y="2080075"/>
            <a:ext cx="51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8251814b74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700"/>
            <a:ext cx="8839202" cy="141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251814b74_2_23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Repaso </a:t>
            </a:r>
            <a:r>
              <a:rPr lang="es"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Dividir para Conquistar</a:t>
            </a:r>
            <a:endParaRPr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251814b74_0_27"/>
          <p:cNvSpPr txBox="1">
            <a:spLocks noGrp="1"/>
          </p:cNvSpPr>
          <p:nvPr>
            <p:ph type="ctrTitle"/>
          </p:nvPr>
        </p:nvSpPr>
        <p:spPr>
          <a:xfrm>
            <a:off x="3331199" y="1476748"/>
            <a:ext cx="27537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50" rIns="0" bIns="0" anchor="t" anchorCtr="0">
            <a:spAutoFit/>
          </a:bodyPr>
          <a:lstStyle/>
          <a:p>
            <a:pPr marL="38100" lvl="0" indent="0" algn="l" rtl="0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Inducción</a:t>
            </a:r>
            <a:endParaRPr/>
          </a:p>
        </p:txBody>
      </p:sp>
      <p:sp>
        <p:nvSpPr>
          <p:cNvPr id="180" name="Google Shape;180;g28251814b74_0_27"/>
          <p:cNvSpPr txBox="1">
            <a:spLocks noGrp="1"/>
          </p:cNvSpPr>
          <p:nvPr>
            <p:ph type="title" idx="4294967295"/>
          </p:nvPr>
        </p:nvSpPr>
        <p:spPr>
          <a:xfrm>
            <a:off x="416318" y="413189"/>
            <a:ext cx="722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¿Cuales son los pasos de dividir para conquistar?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g28251814b74_0_27"/>
          <p:cNvSpPr txBox="1"/>
          <p:nvPr/>
        </p:nvSpPr>
        <p:spPr>
          <a:xfrm>
            <a:off x="485300" y="1743650"/>
            <a:ext cx="77160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Dividir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. Se divide el problema en subproblemas más pequeños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Conquistar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. Resolvemos los subproblemas al llamarlos de forma recursiva hasta que sea resuelto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Combinar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. Combinamos los subproblemas hasta llegar a la solución del problema.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251814b74_2_237"/>
          <p:cNvSpPr txBox="1">
            <a:spLocks noGrp="1"/>
          </p:cNvSpPr>
          <p:nvPr>
            <p:ph type="ctrTitle"/>
          </p:nvPr>
        </p:nvSpPr>
        <p:spPr>
          <a:xfrm>
            <a:off x="311700" y="2103900"/>
            <a:ext cx="8520600" cy="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Repaso </a:t>
            </a:r>
            <a:r>
              <a:rPr lang="es"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Árboles</a:t>
            </a:r>
            <a:endParaRPr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251814b74_1_25"/>
          <p:cNvSpPr txBox="1">
            <a:spLocks noGrp="1"/>
          </p:cNvSpPr>
          <p:nvPr>
            <p:ph type="ctrTitle"/>
          </p:nvPr>
        </p:nvSpPr>
        <p:spPr>
          <a:xfrm>
            <a:off x="3331199" y="1476748"/>
            <a:ext cx="27537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50" rIns="0" bIns="0" anchor="t" anchorCtr="0">
            <a:spAutoFit/>
          </a:bodyPr>
          <a:lstStyle/>
          <a:p>
            <a:pPr marL="38100" lvl="0" indent="0" algn="l" rtl="0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Inducción</a:t>
            </a:r>
            <a:endParaRPr/>
          </a:p>
        </p:txBody>
      </p:sp>
      <p:sp>
        <p:nvSpPr>
          <p:cNvPr id="192" name="Google Shape;192;g28251814b74_1_25"/>
          <p:cNvSpPr txBox="1">
            <a:spLocks noGrp="1"/>
          </p:cNvSpPr>
          <p:nvPr>
            <p:ph type="title" idx="4294967295"/>
          </p:nvPr>
        </p:nvSpPr>
        <p:spPr>
          <a:xfrm>
            <a:off x="416318" y="413189"/>
            <a:ext cx="722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¿Cuales son las características de cada tipo de árbol?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g28251814b74_1_25"/>
          <p:cNvSpPr txBox="1"/>
          <p:nvPr/>
        </p:nvSpPr>
        <p:spPr>
          <a:xfrm>
            <a:off x="485300" y="1743650"/>
            <a:ext cx="77160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AVL. 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Las alturas de sus hijos difieren a lo más en 1 entre sí y cada hijo esta AVL-balanceado.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2-3. 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Tiene dos tipos de nodos. Si tienen una sola llave pueden tener hasta 2 hijos y si tienen dos llaves pueden tener hasta 3 hijos.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Rojo-Negro. 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Sus nodos pueden ser rojos o negros, la raíz es negra, los hijos de un nodo rojo tienen que ser negros y la cantidad de nodos negros camino a cada hoja desde un nodo cualquiera debe ser la misma.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251814b74_2_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g28251814b74_2_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AutoNum type="arabicPeriod"/>
            </a:pPr>
            <a:r>
              <a:rPr lang="es" sz="2200" b="1">
                <a:latin typeface="Open Sans"/>
                <a:ea typeface="Open Sans"/>
                <a:cs typeface="Open Sans"/>
                <a:sym typeface="Open Sans"/>
              </a:rPr>
              <a:t>Right Rotation</a:t>
            </a: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. Nodo es insertado en el subárbol izquierdo de un subárbol izquierdo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g28251814b74_2_32"/>
          <p:cNvSpPr/>
          <p:nvPr/>
        </p:nvSpPr>
        <p:spPr>
          <a:xfrm>
            <a:off x="2388825" y="21774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g28251814b74_2_32"/>
          <p:cNvSpPr/>
          <p:nvPr/>
        </p:nvSpPr>
        <p:spPr>
          <a:xfrm>
            <a:off x="1364800" y="3103025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g28251814b74_2_32"/>
          <p:cNvSpPr/>
          <p:nvPr/>
        </p:nvSpPr>
        <p:spPr>
          <a:xfrm>
            <a:off x="391025" y="40004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g28251814b74_2_32"/>
          <p:cNvSpPr/>
          <p:nvPr/>
        </p:nvSpPr>
        <p:spPr>
          <a:xfrm>
            <a:off x="6103800" y="22495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g28251814b74_2_32"/>
          <p:cNvSpPr/>
          <p:nvPr/>
        </p:nvSpPr>
        <p:spPr>
          <a:xfrm>
            <a:off x="5131450" y="32117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g28251814b74_2_32"/>
          <p:cNvSpPr/>
          <p:nvPr/>
        </p:nvSpPr>
        <p:spPr>
          <a:xfrm>
            <a:off x="7080525" y="32117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6" name="Google Shape;206;g28251814b74_2_32"/>
          <p:cNvCxnSpPr/>
          <p:nvPr/>
        </p:nvCxnSpPr>
        <p:spPr>
          <a:xfrm rot="10800000" flipH="1">
            <a:off x="2923350" y="3365125"/>
            <a:ext cx="1937400" cy="2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g28251814b74_2_32"/>
          <p:cNvCxnSpPr>
            <a:stCxn id="200" idx="3"/>
            <a:endCxn id="201" idx="7"/>
          </p:cNvCxnSpPr>
          <p:nvPr/>
        </p:nvCxnSpPr>
        <p:spPr>
          <a:xfrm flipH="1">
            <a:off x="2100447" y="2850598"/>
            <a:ext cx="414600" cy="36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g28251814b74_2_32"/>
          <p:cNvCxnSpPr>
            <a:stCxn id="201" idx="3"/>
            <a:endCxn id="202" idx="7"/>
          </p:cNvCxnSpPr>
          <p:nvPr/>
        </p:nvCxnSpPr>
        <p:spPr>
          <a:xfrm flipH="1">
            <a:off x="1126822" y="3776223"/>
            <a:ext cx="364200" cy="339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g28251814b74_2_32"/>
          <p:cNvCxnSpPr>
            <a:stCxn id="203" idx="3"/>
            <a:endCxn id="204" idx="7"/>
          </p:cNvCxnSpPr>
          <p:nvPr/>
        </p:nvCxnSpPr>
        <p:spPr>
          <a:xfrm flipH="1">
            <a:off x="5867022" y="2922698"/>
            <a:ext cx="363000" cy="40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28251814b74_2_32"/>
          <p:cNvCxnSpPr>
            <a:stCxn id="203" idx="5"/>
            <a:endCxn id="205" idx="1"/>
          </p:cNvCxnSpPr>
          <p:nvPr/>
        </p:nvCxnSpPr>
        <p:spPr>
          <a:xfrm>
            <a:off x="6839478" y="2922698"/>
            <a:ext cx="367200" cy="40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251814b74_2_17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Repaso </a:t>
            </a:r>
            <a:r>
              <a:rPr lang="es"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Correcitud</a:t>
            </a:r>
            <a:endParaRPr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251814b74_2_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g28251814b74_2_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s" sz="2200" b="1">
                <a:latin typeface="Open Sans"/>
                <a:ea typeface="Open Sans"/>
                <a:cs typeface="Open Sans"/>
                <a:sym typeface="Open Sans"/>
              </a:rPr>
              <a:t>  Left Rotation</a:t>
            </a: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. Nodo es insertado en el subárbol derecho de un subárbol derecho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g28251814b74_2_48"/>
          <p:cNvSpPr/>
          <p:nvPr/>
        </p:nvSpPr>
        <p:spPr>
          <a:xfrm>
            <a:off x="601625" y="1983288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g28251814b74_2_48"/>
          <p:cNvSpPr/>
          <p:nvPr/>
        </p:nvSpPr>
        <p:spPr>
          <a:xfrm>
            <a:off x="1655425" y="3078263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g28251814b74_2_48"/>
          <p:cNvSpPr/>
          <p:nvPr/>
        </p:nvSpPr>
        <p:spPr>
          <a:xfrm>
            <a:off x="2643400" y="4000388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g28251814b74_2_48"/>
          <p:cNvSpPr/>
          <p:nvPr/>
        </p:nvSpPr>
        <p:spPr>
          <a:xfrm>
            <a:off x="6103800" y="22495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g28251814b74_2_48"/>
          <p:cNvSpPr/>
          <p:nvPr/>
        </p:nvSpPr>
        <p:spPr>
          <a:xfrm>
            <a:off x="5131450" y="32117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g28251814b74_2_48"/>
          <p:cNvSpPr/>
          <p:nvPr/>
        </p:nvSpPr>
        <p:spPr>
          <a:xfrm>
            <a:off x="7080525" y="3211700"/>
            <a:ext cx="861900" cy="788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3" name="Google Shape;223;g28251814b74_2_48"/>
          <p:cNvCxnSpPr/>
          <p:nvPr/>
        </p:nvCxnSpPr>
        <p:spPr>
          <a:xfrm rot="10800000" flipH="1">
            <a:off x="2923350" y="3365125"/>
            <a:ext cx="1937400" cy="2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g28251814b74_2_48"/>
          <p:cNvCxnSpPr>
            <a:stCxn id="217" idx="5"/>
            <a:endCxn id="218" idx="1"/>
          </p:cNvCxnSpPr>
          <p:nvPr/>
        </p:nvCxnSpPr>
        <p:spPr>
          <a:xfrm>
            <a:off x="1337303" y="2656486"/>
            <a:ext cx="444300" cy="537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g28251814b74_2_48"/>
          <p:cNvCxnSpPr>
            <a:stCxn id="220" idx="3"/>
            <a:endCxn id="221" idx="7"/>
          </p:cNvCxnSpPr>
          <p:nvPr/>
        </p:nvCxnSpPr>
        <p:spPr>
          <a:xfrm flipH="1">
            <a:off x="5867022" y="2922698"/>
            <a:ext cx="363000" cy="40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g28251814b74_2_48"/>
          <p:cNvCxnSpPr>
            <a:stCxn id="220" idx="5"/>
            <a:endCxn id="222" idx="1"/>
          </p:cNvCxnSpPr>
          <p:nvPr/>
        </p:nvCxnSpPr>
        <p:spPr>
          <a:xfrm>
            <a:off x="6839478" y="2922698"/>
            <a:ext cx="367200" cy="40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g28251814b74_2_48"/>
          <p:cNvCxnSpPr>
            <a:stCxn id="218" idx="5"/>
            <a:endCxn id="219" idx="1"/>
          </p:cNvCxnSpPr>
          <p:nvPr/>
        </p:nvCxnSpPr>
        <p:spPr>
          <a:xfrm>
            <a:off x="2391103" y="3751461"/>
            <a:ext cx="378600" cy="36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251814b74_2_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28251814b74_2_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s" sz="2200" b="1">
                <a:latin typeface="Open Sans"/>
                <a:ea typeface="Open Sans"/>
                <a:cs typeface="Open Sans"/>
                <a:sym typeface="Open Sans"/>
              </a:rPr>
              <a:t> Left-Right Rotation</a:t>
            </a: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. Nodo es insertado en el subárbol derecho de un subárbol izquierdo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g28251814b74_2_64"/>
          <p:cNvSpPr/>
          <p:nvPr/>
        </p:nvSpPr>
        <p:spPr>
          <a:xfrm>
            <a:off x="1324387" y="2337730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g28251814b74_2_64"/>
          <p:cNvSpPr/>
          <p:nvPr/>
        </p:nvSpPr>
        <p:spPr>
          <a:xfrm>
            <a:off x="7112529" y="2331327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g28251814b74_2_64"/>
          <p:cNvSpPr/>
          <p:nvPr/>
        </p:nvSpPr>
        <p:spPr>
          <a:xfrm>
            <a:off x="6303294" y="3132116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g28251814b74_2_64"/>
          <p:cNvSpPr/>
          <p:nvPr/>
        </p:nvSpPr>
        <p:spPr>
          <a:xfrm>
            <a:off x="7925406" y="3132116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8" name="Google Shape;238;g28251814b74_2_64"/>
          <p:cNvCxnSpPr>
            <a:stCxn id="235" idx="3"/>
            <a:endCxn id="236" idx="7"/>
          </p:cNvCxnSpPr>
          <p:nvPr/>
        </p:nvCxnSpPr>
        <p:spPr>
          <a:xfrm flipH="1">
            <a:off x="6915475" y="2891599"/>
            <a:ext cx="302100" cy="336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g28251814b74_2_64"/>
          <p:cNvCxnSpPr>
            <a:stCxn id="235" idx="5"/>
            <a:endCxn id="237" idx="1"/>
          </p:cNvCxnSpPr>
          <p:nvPr/>
        </p:nvCxnSpPr>
        <p:spPr>
          <a:xfrm>
            <a:off x="7724783" y="2891599"/>
            <a:ext cx="305700" cy="336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g28251814b74_2_64"/>
          <p:cNvSpPr/>
          <p:nvPr/>
        </p:nvSpPr>
        <p:spPr>
          <a:xfrm>
            <a:off x="434175" y="3314118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g28251814b74_2_64"/>
          <p:cNvSpPr/>
          <p:nvPr/>
        </p:nvSpPr>
        <p:spPr>
          <a:xfrm>
            <a:off x="1324372" y="4060224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g28251814b74_2_64"/>
          <p:cNvSpPr/>
          <p:nvPr/>
        </p:nvSpPr>
        <p:spPr>
          <a:xfrm>
            <a:off x="4890017" y="2219675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g28251814b74_2_64"/>
          <p:cNvSpPr/>
          <p:nvPr/>
        </p:nvSpPr>
        <p:spPr>
          <a:xfrm>
            <a:off x="4037775" y="2990024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g28251814b74_2_64"/>
          <p:cNvSpPr/>
          <p:nvPr/>
        </p:nvSpPr>
        <p:spPr>
          <a:xfrm>
            <a:off x="3227354" y="3736862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g28251814b74_2_64"/>
          <p:cNvCxnSpPr>
            <a:stCxn id="242" idx="3"/>
            <a:endCxn id="243" idx="7"/>
          </p:cNvCxnSpPr>
          <p:nvPr/>
        </p:nvCxnSpPr>
        <p:spPr>
          <a:xfrm flipH="1">
            <a:off x="4650063" y="2779947"/>
            <a:ext cx="345000" cy="30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g28251814b74_2_64"/>
          <p:cNvCxnSpPr>
            <a:stCxn id="243" idx="3"/>
            <a:endCxn id="244" idx="7"/>
          </p:cNvCxnSpPr>
          <p:nvPr/>
        </p:nvCxnSpPr>
        <p:spPr>
          <a:xfrm flipH="1">
            <a:off x="3839521" y="3550296"/>
            <a:ext cx="303300" cy="282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g28251814b74_2_64"/>
          <p:cNvCxnSpPr/>
          <p:nvPr/>
        </p:nvCxnSpPr>
        <p:spPr>
          <a:xfrm>
            <a:off x="2144050" y="3228200"/>
            <a:ext cx="124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g28251814b74_2_64"/>
          <p:cNvCxnSpPr/>
          <p:nvPr/>
        </p:nvCxnSpPr>
        <p:spPr>
          <a:xfrm>
            <a:off x="4908938" y="3228200"/>
            <a:ext cx="124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g28251814b74_2_64"/>
          <p:cNvCxnSpPr>
            <a:stCxn id="234" idx="3"/>
            <a:endCxn id="240" idx="7"/>
          </p:cNvCxnSpPr>
          <p:nvPr/>
        </p:nvCxnSpPr>
        <p:spPr>
          <a:xfrm flipH="1">
            <a:off x="1046333" y="2898002"/>
            <a:ext cx="383100" cy="51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g28251814b74_2_64"/>
          <p:cNvCxnSpPr>
            <a:stCxn id="241" idx="1"/>
            <a:endCxn id="240" idx="5"/>
          </p:cNvCxnSpPr>
          <p:nvPr/>
        </p:nvCxnSpPr>
        <p:spPr>
          <a:xfrm rot="10800000">
            <a:off x="1046318" y="3874352"/>
            <a:ext cx="383100" cy="28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251814b74_2_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g28251814b74_2_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s" sz="2200" b="1">
                <a:latin typeface="Open Sans"/>
                <a:ea typeface="Open Sans"/>
                <a:cs typeface="Open Sans"/>
                <a:sym typeface="Open Sans"/>
              </a:rPr>
              <a:t> Right-Left Rotation</a:t>
            </a: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. Nodo es insertado en el subárbol izquierdo de un subárbol derecho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g28251814b74_2_86"/>
          <p:cNvSpPr/>
          <p:nvPr/>
        </p:nvSpPr>
        <p:spPr>
          <a:xfrm>
            <a:off x="607087" y="2331330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g28251814b74_2_86"/>
          <p:cNvSpPr/>
          <p:nvPr/>
        </p:nvSpPr>
        <p:spPr>
          <a:xfrm>
            <a:off x="7112529" y="2331327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g28251814b74_2_86"/>
          <p:cNvSpPr/>
          <p:nvPr/>
        </p:nvSpPr>
        <p:spPr>
          <a:xfrm>
            <a:off x="6303294" y="3132116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g28251814b74_2_86"/>
          <p:cNvSpPr/>
          <p:nvPr/>
        </p:nvSpPr>
        <p:spPr>
          <a:xfrm>
            <a:off x="7925406" y="3132116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1" name="Google Shape;261;g28251814b74_2_86"/>
          <p:cNvCxnSpPr>
            <a:stCxn id="258" idx="3"/>
            <a:endCxn id="259" idx="7"/>
          </p:cNvCxnSpPr>
          <p:nvPr/>
        </p:nvCxnSpPr>
        <p:spPr>
          <a:xfrm flipH="1">
            <a:off x="6915475" y="2891599"/>
            <a:ext cx="302100" cy="336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g28251814b74_2_86"/>
          <p:cNvCxnSpPr>
            <a:stCxn id="258" idx="5"/>
            <a:endCxn id="260" idx="1"/>
          </p:cNvCxnSpPr>
          <p:nvPr/>
        </p:nvCxnSpPr>
        <p:spPr>
          <a:xfrm>
            <a:off x="7724783" y="2891599"/>
            <a:ext cx="305700" cy="336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g28251814b74_2_86"/>
          <p:cNvCxnSpPr/>
          <p:nvPr/>
        </p:nvCxnSpPr>
        <p:spPr>
          <a:xfrm>
            <a:off x="2273125" y="3575725"/>
            <a:ext cx="124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g28251814b74_2_86"/>
          <p:cNvCxnSpPr/>
          <p:nvPr/>
        </p:nvCxnSpPr>
        <p:spPr>
          <a:xfrm>
            <a:off x="4908938" y="3228200"/>
            <a:ext cx="124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5" name="Google Shape;265;g28251814b74_2_86"/>
          <p:cNvSpPr/>
          <p:nvPr/>
        </p:nvSpPr>
        <p:spPr>
          <a:xfrm>
            <a:off x="3240312" y="2331330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A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g28251814b74_2_86"/>
          <p:cNvSpPr/>
          <p:nvPr/>
        </p:nvSpPr>
        <p:spPr>
          <a:xfrm>
            <a:off x="4062574" y="3247530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g28251814b74_2_86"/>
          <p:cNvSpPr/>
          <p:nvPr/>
        </p:nvSpPr>
        <p:spPr>
          <a:xfrm>
            <a:off x="4908962" y="4163730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g28251814b74_2_86"/>
          <p:cNvSpPr/>
          <p:nvPr/>
        </p:nvSpPr>
        <p:spPr>
          <a:xfrm>
            <a:off x="1324387" y="3247530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C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g28251814b74_2_86"/>
          <p:cNvSpPr/>
          <p:nvPr/>
        </p:nvSpPr>
        <p:spPr>
          <a:xfrm>
            <a:off x="607087" y="4163730"/>
            <a:ext cx="717300" cy="656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B</a:t>
            </a:r>
            <a:endParaRPr sz="1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0" name="Google Shape;270;g28251814b74_2_86"/>
          <p:cNvCxnSpPr>
            <a:stCxn id="257" idx="5"/>
            <a:endCxn id="268" idx="1"/>
          </p:cNvCxnSpPr>
          <p:nvPr/>
        </p:nvCxnSpPr>
        <p:spPr>
          <a:xfrm>
            <a:off x="1219341" y="2891602"/>
            <a:ext cx="210000" cy="45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g28251814b74_2_86"/>
          <p:cNvCxnSpPr>
            <a:stCxn id="268" idx="3"/>
            <a:endCxn id="269" idx="7"/>
          </p:cNvCxnSpPr>
          <p:nvPr/>
        </p:nvCxnSpPr>
        <p:spPr>
          <a:xfrm flipH="1">
            <a:off x="1219433" y="3807802"/>
            <a:ext cx="210000" cy="45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g28251814b74_2_86"/>
          <p:cNvCxnSpPr>
            <a:stCxn id="265" idx="5"/>
            <a:endCxn id="266" idx="1"/>
          </p:cNvCxnSpPr>
          <p:nvPr/>
        </p:nvCxnSpPr>
        <p:spPr>
          <a:xfrm>
            <a:off x="3852566" y="2891602"/>
            <a:ext cx="315000" cy="45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g28251814b74_2_86"/>
          <p:cNvCxnSpPr>
            <a:stCxn id="266" idx="5"/>
            <a:endCxn id="267" idx="1"/>
          </p:cNvCxnSpPr>
          <p:nvPr/>
        </p:nvCxnSpPr>
        <p:spPr>
          <a:xfrm>
            <a:off x="4674828" y="3807802"/>
            <a:ext cx="339300" cy="45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251814b74_2_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Árbol 2-3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g28251814b74_2_108"/>
          <p:cNvSpPr txBox="1">
            <a:spLocks noGrp="1"/>
          </p:cNvSpPr>
          <p:nvPr>
            <p:ph type="body" idx="1"/>
          </p:nvPr>
        </p:nvSpPr>
        <p:spPr>
          <a:xfrm>
            <a:off x="483700" y="1152475"/>
            <a:ext cx="8348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Al insertar llaves: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Se inserta como llave múltiple en una hoja existente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Si la hoja era 2-nodo, queda como 3-nodo y terminamos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Si la hoja era 3-nodo, queda como 4-nodo (con 3 llaves) por ahora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La llave central del 4-nodo sube como llave múltiple al padre (</a:t>
            </a:r>
            <a:r>
              <a:rPr lang="es" sz="2200" b="1">
                <a:latin typeface="Open Sans"/>
                <a:ea typeface="Open Sans"/>
                <a:cs typeface="Open Sans"/>
                <a:sym typeface="Open Sans"/>
              </a:rPr>
              <a:t>split</a:t>
            </a: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Se repite la modificación de forma recursiva hacia la raíz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251814b74_2_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Árbol Rojo-Negro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g28251814b74_2_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 b="1">
                <a:latin typeface="Open Sans"/>
                <a:ea typeface="Open Sans"/>
                <a:cs typeface="Open Sans"/>
                <a:sym typeface="Open Sans"/>
              </a:rPr>
              <a:t>Propiedades</a:t>
            </a:r>
            <a:endParaRPr sz="22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Un nodo es </a:t>
            </a:r>
            <a:r>
              <a:rPr lang="es" sz="2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rojo</a:t>
            </a: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negro</a:t>
            </a:r>
            <a:endParaRPr sz="2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Los nodos raíz o hojas son </a:t>
            </a:r>
            <a:r>
              <a:rPr lang="es"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negros</a:t>
            </a:r>
            <a:endParaRPr sz="2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Si un nodo es </a:t>
            </a:r>
            <a:r>
              <a:rPr lang="es" sz="2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rojo</a:t>
            </a: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, entonces sus hijos son </a:t>
            </a:r>
            <a:r>
              <a:rPr lang="es" sz="2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negros</a:t>
            </a:r>
            <a:endParaRPr sz="2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Todas las rutas de un nodo a sus descendientes hoja contienen el mismo número de nodos </a:t>
            </a:r>
            <a:r>
              <a:rPr lang="es" sz="2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negro</a:t>
            </a:r>
            <a:endParaRPr sz="2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251814b74_2_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Árbol Rojo-Negro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g28251814b74_2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17725"/>
            <a:ext cx="3225650" cy="39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8251814b74_2_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0450" y="1017725"/>
            <a:ext cx="5301850" cy="3799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251814b74_1_0"/>
          <p:cNvSpPr txBox="1">
            <a:spLocks noGrp="1"/>
          </p:cNvSpPr>
          <p:nvPr>
            <p:ph type="ctrTitle"/>
          </p:nvPr>
        </p:nvSpPr>
        <p:spPr>
          <a:xfrm>
            <a:off x="3331205" y="1476756"/>
            <a:ext cx="2481600" cy="5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g28251814b7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1735"/>
            <a:ext cx="9144001" cy="224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251814b74_1_11"/>
          <p:cNvSpPr txBox="1">
            <a:spLocks noGrp="1"/>
          </p:cNvSpPr>
          <p:nvPr>
            <p:ph type="ctrTitle"/>
          </p:nvPr>
        </p:nvSpPr>
        <p:spPr>
          <a:xfrm>
            <a:off x="3331205" y="1476756"/>
            <a:ext cx="2481600" cy="5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g28251814b74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63" y="448625"/>
            <a:ext cx="7622276" cy="42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251814b74_1_19"/>
          <p:cNvSpPr txBox="1">
            <a:spLocks noGrp="1"/>
          </p:cNvSpPr>
          <p:nvPr>
            <p:ph type="ctrTitle"/>
          </p:nvPr>
        </p:nvSpPr>
        <p:spPr>
          <a:xfrm>
            <a:off x="3331205" y="1476756"/>
            <a:ext cx="2481600" cy="5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g28251814b74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63" y="824512"/>
            <a:ext cx="8113876" cy="3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251814b74_2_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Ejercicio Árboles (I2 - 2022-1)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g28251814b74_2_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274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68"/>
              <a:buFont typeface="Open Sans"/>
              <a:buAutoNum type="alphaLcParenR"/>
            </a:pPr>
            <a:r>
              <a:rPr lang="es" sz="1167">
                <a:latin typeface="Open Sans"/>
                <a:ea typeface="Open Sans"/>
                <a:cs typeface="Open Sans"/>
                <a:sym typeface="Open Sans"/>
              </a:rPr>
              <a:t>Considera una secuencia de inserciones de claves distintas que se ejecuta tanto en un árbol AVL como en un rojo-negro, ambos inicialmente vacíos. La secuencia es tal que mantiene los árboles balanceados tanto como sea posible. ?¿Cuál de los dos árboles se desbalancea primero?</a:t>
            </a:r>
            <a:endParaRPr sz="1167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167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274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68"/>
              <a:buFont typeface="Open Sans"/>
              <a:buAutoNum type="alphaLcParenR"/>
            </a:pPr>
            <a:r>
              <a:rPr lang="es" sz="1167">
                <a:latin typeface="Open Sans"/>
                <a:ea typeface="Open Sans"/>
                <a:cs typeface="Open Sans"/>
                <a:sym typeface="Open Sans"/>
              </a:rPr>
              <a:t>Dibuja un árbol rojo-negro, tal que si nos olvidamos de los colores </a:t>
            </a:r>
            <a:r>
              <a:rPr lang="es" sz="1167" b="1"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s" sz="1167">
                <a:latin typeface="Open Sans"/>
                <a:ea typeface="Open Sans"/>
                <a:cs typeface="Open Sans"/>
                <a:sym typeface="Open Sans"/>
              </a:rPr>
              <a:t>es un AVL.</a:t>
            </a:r>
            <a:endParaRPr sz="1167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167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274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68"/>
              <a:buFont typeface="Open Sans"/>
              <a:buAutoNum type="alphaLcParenR"/>
            </a:pPr>
            <a:r>
              <a:rPr lang="es" sz="1167">
                <a:latin typeface="Open Sans"/>
                <a:ea typeface="Open Sans"/>
                <a:cs typeface="Open Sans"/>
                <a:sym typeface="Open Sans"/>
              </a:rPr>
              <a:t>Demuestra que cualquier AVL, sus nodos pueden ser pintados tal que sea un arbol rojo-negro.</a:t>
            </a:r>
            <a:endParaRPr sz="1167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251814b74_0_0"/>
          <p:cNvSpPr txBox="1">
            <a:spLocks noGrp="1"/>
          </p:cNvSpPr>
          <p:nvPr>
            <p:ph type="ctrTitle"/>
          </p:nvPr>
        </p:nvSpPr>
        <p:spPr>
          <a:xfrm>
            <a:off x="3331199" y="1476748"/>
            <a:ext cx="27537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50" rIns="0" bIns="0" anchor="t" anchorCtr="0">
            <a:spAutoFit/>
          </a:bodyPr>
          <a:lstStyle/>
          <a:p>
            <a:pPr marL="38100" lvl="0" indent="0" algn="l" rtl="0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Inducción</a:t>
            </a:r>
            <a:endParaRPr/>
          </a:p>
        </p:txBody>
      </p:sp>
      <p:sp>
        <p:nvSpPr>
          <p:cNvPr id="96" name="Google Shape;96;g28251814b74_0_0"/>
          <p:cNvSpPr txBox="1"/>
          <p:nvPr/>
        </p:nvSpPr>
        <p:spPr>
          <a:xfrm>
            <a:off x="433500" y="1152800"/>
            <a:ext cx="61809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g28251814b74_0_0"/>
          <p:cNvSpPr txBox="1">
            <a:spLocks noGrp="1"/>
          </p:cNvSpPr>
          <p:nvPr>
            <p:ph type="title" idx="4294967295"/>
          </p:nvPr>
        </p:nvSpPr>
        <p:spPr>
          <a:xfrm>
            <a:off x="416318" y="413189"/>
            <a:ext cx="722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¿Qué necesitamos para que un algoritmo sea considerado correcto?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28251814b74_0_0"/>
          <p:cNvSpPr txBox="1"/>
          <p:nvPr/>
        </p:nvSpPr>
        <p:spPr>
          <a:xfrm>
            <a:off x="485300" y="1743650"/>
            <a:ext cx="77160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Termina en una cantidad finita de pasos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AutoNum type="alphaLcPeriod"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Decimos porque termina el algoritmo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Cumple con su propósito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, en otras palabras hace lo que tiene que hacer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AutoNum type="alphaLcPeriod"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Hacemos uso de inducción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lphaLcPeriod"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Se debe cumplir para</a:t>
            </a: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 todo input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251814b74_2_2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Solución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2" name="Google Shape;322;g28251814b74_2_291"/>
          <p:cNvPicPr preferRelativeResize="0"/>
          <p:nvPr/>
        </p:nvPicPr>
        <p:blipFill rotWithShape="1">
          <a:blip r:embed="rId3">
            <a:alphaModFix/>
          </a:blip>
          <a:srcRect r="3984"/>
          <a:stretch/>
        </p:blipFill>
        <p:spPr>
          <a:xfrm>
            <a:off x="182300" y="1254425"/>
            <a:ext cx="8779398" cy="32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251814b74_2_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Solución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8" name="Google Shape;328;g28251814b74_2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9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251814b74_2_3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Solución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4" name="Google Shape;334;g28251814b74_2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4400"/>
            <a:ext cx="8839200" cy="19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251814b74_2_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20">
                <a:latin typeface="Open Sans"/>
                <a:ea typeface="Open Sans"/>
                <a:cs typeface="Open Sans"/>
                <a:sym typeface="Open Sans"/>
              </a:rPr>
              <a:t>¡Muchas gracias y suerte en la prueba!</a:t>
            </a:r>
            <a:endParaRPr sz="392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g28251814b74_2_241"/>
          <p:cNvSpPr/>
          <p:nvPr/>
        </p:nvSpPr>
        <p:spPr>
          <a:xfrm>
            <a:off x="929125" y="2821375"/>
            <a:ext cx="2096100" cy="1869600"/>
          </a:xfrm>
          <a:prstGeom prst="heart">
            <a:avLst/>
          </a:prstGeom>
          <a:solidFill>
            <a:srgbClr val="E06666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" sz="2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EDD</a:t>
            </a:r>
            <a:endParaRPr sz="26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251814b74_0_33"/>
          <p:cNvSpPr txBox="1">
            <a:spLocks noGrp="1"/>
          </p:cNvSpPr>
          <p:nvPr>
            <p:ph type="title"/>
          </p:nvPr>
        </p:nvSpPr>
        <p:spPr>
          <a:xfrm>
            <a:off x="416318" y="413189"/>
            <a:ext cx="722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800">
                <a:latin typeface="Open Sans"/>
                <a:ea typeface="Open Sans"/>
                <a:cs typeface="Open Sans"/>
                <a:sym typeface="Open Sans"/>
              </a:rPr>
              <a:t>Enunciado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g28251814b7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34889"/>
            <a:ext cx="8839202" cy="380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251814b74_2_2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Repaso </a:t>
            </a:r>
            <a:r>
              <a:rPr lang="es"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Complejidad</a:t>
            </a:r>
            <a:endParaRPr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251814b74_0_12"/>
          <p:cNvSpPr txBox="1">
            <a:spLocks noGrp="1"/>
          </p:cNvSpPr>
          <p:nvPr>
            <p:ph type="ctrTitle"/>
          </p:nvPr>
        </p:nvSpPr>
        <p:spPr>
          <a:xfrm>
            <a:off x="3331199" y="1476748"/>
            <a:ext cx="27537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50" rIns="0" bIns="0" anchor="t" anchorCtr="0">
            <a:spAutoFit/>
          </a:bodyPr>
          <a:lstStyle/>
          <a:p>
            <a:pPr marL="38100" lvl="0" indent="0" algn="l" rtl="0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Inducción</a:t>
            </a:r>
            <a:endParaRPr/>
          </a:p>
        </p:txBody>
      </p:sp>
      <p:sp>
        <p:nvSpPr>
          <p:cNvPr id="115" name="Google Shape;115;g28251814b74_0_12"/>
          <p:cNvSpPr txBox="1">
            <a:spLocks noGrp="1"/>
          </p:cNvSpPr>
          <p:nvPr>
            <p:ph type="title" idx="4294967295"/>
          </p:nvPr>
        </p:nvSpPr>
        <p:spPr>
          <a:xfrm>
            <a:off x="416326" y="413216"/>
            <a:ext cx="792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¿Cómo encontramos la complejidad?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g28251814b74_0_12"/>
          <p:cNvSpPr txBox="1"/>
          <p:nvPr/>
        </p:nvSpPr>
        <p:spPr>
          <a:xfrm>
            <a:off x="416325" y="1254450"/>
            <a:ext cx="77160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Si diste Discretas, puedes hacer uso de </a:t>
            </a: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Teorema Maestro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Si no, te sugerimos ver las </a:t>
            </a: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demostraciones de complejidad vistas en clases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s" sz="2100" b="1">
                <a:latin typeface="Open Sans"/>
                <a:ea typeface="Open Sans"/>
                <a:cs typeface="Open Sans"/>
                <a:sym typeface="Open Sans"/>
              </a:rPr>
              <a:t>Tip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: Si se usa recursión pensar cuánto tiempo se puede demorar el paso recursivo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251814b74_2_2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Tips </a:t>
            </a:r>
            <a:r>
              <a:rPr lang="es"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Sorting</a:t>
            </a:r>
            <a:endParaRPr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251814b74_0_21"/>
          <p:cNvSpPr txBox="1">
            <a:spLocks noGrp="1"/>
          </p:cNvSpPr>
          <p:nvPr>
            <p:ph type="ctrTitle"/>
          </p:nvPr>
        </p:nvSpPr>
        <p:spPr>
          <a:xfrm>
            <a:off x="3331199" y="1476748"/>
            <a:ext cx="27537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50" rIns="0" bIns="0" anchor="t" anchorCtr="0">
            <a:spAutoFit/>
          </a:bodyPr>
          <a:lstStyle/>
          <a:p>
            <a:pPr marL="38100" lvl="0" indent="0" algn="l" rtl="0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Inducción</a:t>
            </a:r>
            <a:endParaRPr/>
          </a:p>
        </p:txBody>
      </p:sp>
      <p:sp>
        <p:nvSpPr>
          <p:cNvPr id="127" name="Google Shape;127;g28251814b74_0_21"/>
          <p:cNvSpPr txBox="1">
            <a:spLocks noGrp="1"/>
          </p:cNvSpPr>
          <p:nvPr>
            <p:ph type="title" idx="4294967295"/>
          </p:nvPr>
        </p:nvSpPr>
        <p:spPr>
          <a:xfrm>
            <a:off x="416318" y="413189"/>
            <a:ext cx="722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¿Cómo estudiamos sorting?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g28251814b74_0_21"/>
          <p:cNvSpPr txBox="1"/>
          <p:nvPr/>
        </p:nvSpPr>
        <p:spPr>
          <a:xfrm>
            <a:off x="416325" y="1163075"/>
            <a:ext cx="77160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AutoNum type="arabicPeriod"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Vean si pueden ordenar un arreglo con los algoritmos vistos en clase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AutoNum type="arabicPeriod"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Entender bien los algoritmos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61993" y="423089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Enunciado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2543900" y="2080075"/>
            <a:ext cx="51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6" y="1037275"/>
            <a:ext cx="9063749" cy="33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Simple Light</vt:lpstr>
      <vt:lpstr>Presentación de PowerPoint</vt:lpstr>
      <vt:lpstr>Repaso Correcitud</vt:lpstr>
      <vt:lpstr>Inducción</vt:lpstr>
      <vt:lpstr>Enunciado</vt:lpstr>
      <vt:lpstr>Repaso Complejidad</vt:lpstr>
      <vt:lpstr>Inducción</vt:lpstr>
      <vt:lpstr>Tips Sorting</vt:lpstr>
      <vt:lpstr>Inducción</vt:lpstr>
      <vt:lpstr>Enunciado</vt:lpstr>
      <vt:lpstr>Preguntas</vt:lpstr>
      <vt:lpstr>Solución</vt:lpstr>
      <vt:lpstr>Solución</vt:lpstr>
      <vt:lpstr>Solución</vt:lpstr>
      <vt:lpstr>Solución</vt:lpstr>
      <vt:lpstr>Repaso Dividir para Conquistar</vt:lpstr>
      <vt:lpstr>Inducción</vt:lpstr>
      <vt:lpstr>Repaso Árboles</vt:lpstr>
      <vt:lpstr>Inducción</vt:lpstr>
      <vt:lpstr>AVL</vt:lpstr>
      <vt:lpstr>AVL</vt:lpstr>
      <vt:lpstr>AVL</vt:lpstr>
      <vt:lpstr>AVL</vt:lpstr>
      <vt:lpstr>Árbol 2-3</vt:lpstr>
      <vt:lpstr>Árbol Rojo-Negro</vt:lpstr>
      <vt:lpstr>Árbol Rojo-Negro</vt:lpstr>
      <vt:lpstr>Presentación de PowerPoint</vt:lpstr>
      <vt:lpstr>Presentación de PowerPoint</vt:lpstr>
      <vt:lpstr>Presentación de PowerPoint</vt:lpstr>
      <vt:lpstr>Ejercicio Árboles (I2 - 2022-1)</vt:lpstr>
      <vt:lpstr>Solución</vt:lpstr>
      <vt:lpstr>Solución</vt:lpstr>
      <vt:lpstr>Solución</vt:lpstr>
      <vt:lpstr>¡Muchas gracias y suerte en la prueba!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Anita Soledad Marti Campos</cp:lastModifiedBy>
  <cp:revision>1</cp:revision>
  <dcterms:modified xsi:type="dcterms:W3CDTF">2023-09-22T15:43:58Z</dcterms:modified>
</cp:coreProperties>
</file>