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Ubuntu"/>
      <p:regular r:id="rId79"/>
      <p:bold r:id="rId80"/>
      <p:italic r:id="rId81"/>
      <p:boldItalic r:id="rId82"/>
    </p:embeddedFont>
    <p:embeddedFont>
      <p:font typeface="PT Sans Narrow"/>
      <p:regular r:id="rId83"/>
      <p:bold r:id="rId84"/>
    </p:embeddedFont>
    <p:embeddedFont>
      <p:font typeface="JetBrains Mono"/>
      <p:regular r:id="rId85"/>
      <p:bold r:id="rId86"/>
      <p:italic r:id="rId87"/>
      <p:boldItalic r:id="rId88"/>
    </p:embeddedFont>
    <p:embeddedFont>
      <p:font typeface="Open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3" roundtripDataSignature="AMtx7mijkQErm7KPLWX+4UHBP2Mo+cU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44EB81-8BB3-4EC1-BC93-D9AC11E8A9B5}">
  <a:tblStyle styleId="{8744EB81-8BB3-4EC1-BC93-D9AC11E8A9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PTSansNarrow-bold.fntdata"/><Relationship Id="rId83" Type="http://schemas.openxmlformats.org/officeDocument/2006/relationships/font" Target="fonts/PTSansNarrow-regular.fntdata"/><Relationship Id="rId42" Type="http://schemas.openxmlformats.org/officeDocument/2006/relationships/slide" Target="slides/slide36.xml"/><Relationship Id="rId86" Type="http://schemas.openxmlformats.org/officeDocument/2006/relationships/font" Target="fonts/JetBrainsMono-bold.fntdata"/><Relationship Id="rId41" Type="http://schemas.openxmlformats.org/officeDocument/2006/relationships/slide" Target="slides/slide35.xml"/><Relationship Id="rId85" Type="http://schemas.openxmlformats.org/officeDocument/2006/relationships/font" Target="fonts/JetBrainsMono-regular.fntdata"/><Relationship Id="rId44" Type="http://schemas.openxmlformats.org/officeDocument/2006/relationships/slide" Target="slides/slide38.xml"/><Relationship Id="rId88" Type="http://schemas.openxmlformats.org/officeDocument/2006/relationships/font" Target="fonts/JetBrainsMono-boldItalic.fntdata"/><Relationship Id="rId43" Type="http://schemas.openxmlformats.org/officeDocument/2006/relationships/slide" Target="slides/slide37.xml"/><Relationship Id="rId87" Type="http://schemas.openxmlformats.org/officeDocument/2006/relationships/font" Target="fonts/JetBrainsMono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OpenSans-regular.fntdata"/><Relationship Id="rId80" Type="http://schemas.openxmlformats.org/officeDocument/2006/relationships/font" Target="fonts/Ubuntu-bold.fntdata"/><Relationship Id="rId82" Type="http://schemas.openxmlformats.org/officeDocument/2006/relationships/font" Target="fonts/Ubuntu-boldItalic.fntdata"/><Relationship Id="rId81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Ubuntu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italic.fntdata"/><Relationship Id="rId90" Type="http://schemas.openxmlformats.org/officeDocument/2006/relationships/font" Target="fonts/OpenSans-bold.fntdata"/><Relationship Id="rId93" Type="http://customschemas.google.com/relationships/presentationmetadata" Target="metadata"/><Relationship Id="rId92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Urx87-NMm6c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 (02-03-24):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https://www.youtube.com/watch?v=Urx87-NMm6c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/>
              <a:t> Se les puede recomendar ver estos videos si quieren más visualizaciones de los algoritmos. Acá está el de DFS, pero este tipo tiene hartos videos cortitos y bien wenos de muchos algoritmos del ramo. A me sirvieron mucho cuando lo di ajajaja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e6676e0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7e6676e0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e6676e0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7e6676e0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6714533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46714533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Dafne: Esta no se usa en clases. Es solo para mostrarles que existe una forma iterativa de “DFSear” por un grafo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671453304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4671453304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6714533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46714533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6714533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46714533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Andrés: En este caso aclarar que el rosado es el negro y el morado el negro jajaja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71453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4671453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6714533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46714533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6714533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46714533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f83c3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caf83c3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67145330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467145330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67145330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467145330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67145330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467145330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67145330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467145330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67145330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467145330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67145330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467145330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671453304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4671453304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67145330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467145330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467145330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467145330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67145330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467145330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527a4b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e2527a4b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128ec78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6128ec78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67145330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467145330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128ec78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6128ec78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67145330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467145330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467145330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467145330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128ec78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26128ec78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467145330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2467145330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6128ec78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26128ec78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7e6676e0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17e6676e0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467145330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2467145330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Nota para el siguiente presentador: Me olvidé de agregar que el algoritmo tuviera memoria, pero comenté cómo debería haber quedado el algoritmo en la siguiente página con esa modificación para que retornara el camino encontrado. — Resuelto. En solución, le agregué que vaya guardando camino como lista ligada.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4671453304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24671453304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4671453304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24671453304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Dafne: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Relación, pasito para atrás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Diferencia, backtracking hace una asignación para probar si fxna o no. Dfs cacha por el color q la cosa no va funcionar antes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612bce1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2612bce1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12bce1d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2612bce1d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612bce1d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2612bce1d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12bce1d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2612bce1d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612bce1d8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2612bce1d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612bce1d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2612bce1d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612bce1d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2612bce1d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612bce1d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2612bce1d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Andrés: Quizás es un buen comentario mencionar que un árbol también es un grafo. También una lista ligada puede ser un grafo.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612bce1d8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2612bce1d8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612bce1d8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2612bce1d8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612bce1d8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2612bce1d8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612bce1d8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2612bce1d8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612bce1d8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g2612bce1d8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612bce1d8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2612bce1d8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612bce1d8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g2612bce1d8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612bce1d8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2612bce1d8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612bce1d8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2612bce1d8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612bce1d8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2612bce1d8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714533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6714533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Un grafo denso es un grafo en el que el número de aristas es cercano al número máximo de aristas posibles, es decir, a las que tendría si el grafo fuera completo (todo conectado)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612bce1d8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2612bce1d8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612bce1d8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g2612bce1d8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612bce1d8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2612bce1d8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612bce1d8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2612bce1d8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612bce1d8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g2612bce1d8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612bce1d8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g2612bce1d8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612bce1d89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2612bce1d8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612bce1d89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g2612bce1d8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612bce1d8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9" name="Google Shape;1229;g2612bce1d8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612bce1d8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7" name="Google Shape;1237;g2612bce1d8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Andrés: Korasaju se basa en implementar DFS dos veces, una para el grafo y otra para el reverso.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714533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6714533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Andrés: Donde dice par ahora, antes decía conjunto. Creo que es un poco más preciso. Notar que es distinto si el grafo es dirigido o no, pues (u,v) =/= (v,u). Quizás sea importante hacer esa distinción, que vea cada un@.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612bce1d8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3" name="Google Shape;1243;g2612bce1d8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612bce1d8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2" name="Google Shape;1252;g2612bce1d8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612bce1d8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8" name="Google Shape;1258;g2612bce1d8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6714533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6714533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6714533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46714533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6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60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6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6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6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6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6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6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6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6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programiz.com/dsa/strongly-connected-componen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Ayudantía Grafos y DFS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6750" y="285711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940"/>
              <a:t>Dafne Arriagada, Gustavo Salinas,</a:t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940"/>
              <a:t>Paula Grune, Agustín </a:t>
            </a:r>
            <a:r>
              <a:rPr lang="es" sz="1940"/>
              <a:t>Gutiérrez</a:t>
            </a:r>
            <a:endParaRPr sz="1940"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2137250" y="4635321"/>
            <a:ext cx="4870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89"/>
              <a:buNone/>
            </a:pPr>
            <a:r>
              <a:rPr i="1" lang="es" sz="2200">
                <a:solidFill>
                  <a:schemeClr val="lt1"/>
                </a:solidFill>
              </a:rPr>
              <a:t>https://github.com/IIC2133-PUC/2024-1</a:t>
            </a:r>
            <a:endParaRPr i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568000" y="1327275"/>
            <a:ext cx="724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Depth First Search o Búsqueda en profundidad.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dirigido o no dirigido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algoritmo nos ayuda a recorrer un grafo de forma ordenada. Su funcionamiento es similar al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backtracking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Recorre un camino hasta el fondo y luego sigue explorando otros caminos.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402225" y="445025"/>
            <a:ext cx="5198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DFS - Deep First Search </a:t>
            </a:r>
            <a:endParaRPr sz="4040"/>
          </a:p>
        </p:txBody>
      </p:sp>
      <p:sp>
        <p:nvSpPr>
          <p:cNvPr id="136" name="Google Shape;136;p5"/>
          <p:cNvSpPr txBox="1"/>
          <p:nvPr/>
        </p:nvSpPr>
        <p:spPr>
          <a:xfrm>
            <a:off x="1570350" y="3542725"/>
            <a:ext cx="6003300" cy="923400"/>
          </a:xfrm>
          <a:prstGeom prst="rect">
            <a:avLst/>
          </a:prstGeom>
          <a:solidFill>
            <a:srgbClr val="1155C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Notar que si bien vamos a presentar un algoritmo DFS, DFS es en sí mismo una </a:t>
            </a:r>
            <a:r>
              <a:rPr b="1" i="0" lang="e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estrategia</a:t>
            </a:r>
            <a:r>
              <a:rPr b="0" i="0" lang="e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(estrategia de búsqueda en profundidad) en la cual se pueden basar los algoritmos.</a:t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6676e0e5_0_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Ejemplo visual</a:t>
            </a:r>
            <a:endParaRPr sz="4040"/>
          </a:p>
        </p:txBody>
      </p:sp>
      <p:pic>
        <p:nvPicPr>
          <p:cNvPr id="142" name="Google Shape;142;g17e6676e0e5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854" y="1289525"/>
            <a:ext cx="3192300" cy="31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e6676e0e5_0_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Ejemplo visual</a:t>
            </a:r>
            <a:endParaRPr sz="4040"/>
          </a:p>
        </p:txBody>
      </p:sp>
      <p:pic>
        <p:nvPicPr>
          <p:cNvPr id="148" name="Google Shape;148;g17e6676e0e5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513" y="1152425"/>
            <a:ext cx="352097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71453304_0_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DFS, estrategia </a:t>
            </a:r>
            <a:r>
              <a:rPr lang="es" u="sng">
                <a:solidFill>
                  <a:schemeClr val="accent5"/>
                </a:solidFill>
              </a:rPr>
              <a:t>iterativa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54" name="Google Shape;154;g24671453304_0_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dfs(graph G, node start)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stack 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s.push(start)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label start as discovered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while not s.empty()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node u = s.pop()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for v in G.adjacent[u]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if v is not discovered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s.push(v)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label v as discovered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55" name="Google Shape;155;g2467145330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671453304_0_1089"/>
          <p:cNvSpPr txBox="1"/>
          <p:nvPr>
            <p:ph idx="1" type="body"/>
          </p:nvPr>
        </p:nvSpPr>
        <p:spPr>
          <a:xfrm>
            <a:off x="311700" y="1266325"/>
            <a:ext cx="83628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Recordemos el código de colores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45720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BLANCO: Nodo aún no visitado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GRIS: Nodo visitado pero con vecinos por descubrir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NEGRO: Nodo visitado con vecinos visitados</a:t>
            </a:r>
            <a:endParaRPr sz="2000"/>
          </a:p>
        </p:txBody>
      </p:sp>
      <p:sp>
        <p:nvSpPr>
          <p:cNvPr id="161" name="Google Shape;161;g24671453304_0_10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DFS, estrategia </a:t>
            </a:r>
            <a:r>
              <a:rPr lang="es" u="sng">
                <a:solidFill>
                  <a:schemeClr val="accent5"/>
                </a:solidFill>
              </a:rPr>
              <a:t>recursiva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62" name="Google Shape;162;g24671453304_0_1089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24671453304_0_10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671453304_0_55"/>
          <p:cNvSpPr txBox="1"/>
          <p:nvPr>
            <p:ph idx="1" type="body"/>
          </p:nvPr>
        </p:nvSpPr>
        <p:spPr>
          <a:xfrm>
            <a:off x="311700" y="1266325"/>
            <a:ext cx="35610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INPUT : Grafo G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Dfs(G):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u in V(G):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u.color &lt;- blanco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u in V(G):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u.color = blanco: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69" name="Google Shape;169;g24671453304_0_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DFS, estrategia </a:t>
            </a:r>
            <a:r>
              <a:rPr lang="es" u="sng">
                <a:solidFill>
                  <a:schemeClr val="accent5"/>
                </a:solidFill>
              </a:rPr>
              <a:t>recursiva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70" name="Google Shape;170;g24671453304_0_55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2467145330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4671453304_0_55"/>
          <p:cNvSpPr txBox="1"/>
          <p:nvPr>
            <p:ph idx="1" type="body"/>
          </p:nvPr>
        </p:nvSpPr>
        <p:spPr>
          <a:xfrm>
            <a:off x="4684475" y="1242550"/>
            <a:ext cx="40389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INPUT : Grafo G, nodo u in V(G)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73" name="Google Shape;173;g24671453304_0_55"/>
          <p:cNvSpPr txBox="1"/>
          <p:nvPr>
            <p:ph idx="1" type="body"/>
          </p:nvPr>
        </p:nvSpPr>
        <p:spPr>
          <a:xfrm>
            <a:off x="5012075" y="3939750"/>
            <a:ext cx="338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rPr b="1" i="1" lang="es" sz="1640">
                <a:solidFill>
                  <a:schemeClr val="accent5"/>
                </a:solidFill>
              </a:rPr>
              <a:t>Ng(u):</a:t>
            </a:r>
            <a:r>
              <a:rPr b="1" i="1" lang="es" sz="1640">
                <a:solidFill>
                  <a:srgbClr val="1E1E1E"/>
                </a:solidFill>
              </a:rPr>
              <a:t> vecinos de u, i.e. nodos  apuntados por aristas desde u</a:t>
            </a:r>
            <a:endParaRPr b="1" i="1" sz="164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671453304_0_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Ejemplo</a:t>
            </a:r>
            <a:endParaRPr sz="4040"/>
          </a:p>
        </p:txBody>
      </p:sp>
      <p:sp>
        <p:nvSpPr>
          <p:cNvPr id="179" name="Google Shape;179;g24671453304_0_62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chemeClr val="accen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80" name="Google Shape;180;g24671453304_0_62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4671453304_0_62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671453304_0_62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4671453304_0_62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4671453304_0_62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4671453304_0_62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24671453304_0_62"/>
          <p:cNvCxnSpPr>
            <a:stCxn id="180" idx="4"/>
            <a:endCxn id="182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24671453304_0_62"/>
          <p:cNvCxnSpPr>
            <a:stCxn id="180" idx="5"/>
            <a:endCxn id="181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24671453304_0_62"/>
          <p:cNvCxnSpPr>
            <a:stCxn id="181" idx="4"/>
            <a:endCxn id="183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24671453304_0_62"/>
          <p:cNvCxnSpPr>
            <a:stCxn id="182" idx="4"/>
            <a:endCxn id="183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24671453304_0_62"/>
          <p:cNvCxnSpPr>
            <a:stCxn id="184" idx="3"/>
            <a:endCxn id="181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24671453304_0_62"/>
          <p:cNvCxnSpPr>
            <a:stCxn id="184" idx="2"/>
            <a:endCxn id="180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24671453304_0_62"/>
          <p:cNvCxnSpPr>
            <a:stCxn id="184" idx="4"/>
            <a:endCxn id="185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24671453304_0_62"/>
          <p:cNvCxnSpPr>
            <a:stCxn id="185" idx="3"/>
            <a:endCxn id="183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24671453304_0_62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24671453304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671453304_0_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01" name="Google Shape;201;g24671453304_0_83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solidFill>
                <a:schemeClr val="accen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02" name="Google Shape;202;g24671453304_0_83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4671453304_0_83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4671453304_0_83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4671453304_0_83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4671453304_0_83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4671453304_0_83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24671453304_0_83"/>
          <p:cNvCxnSpPr>
            <a:stCxn id="202" idx="4"/>
            <a:endCxn id="204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24671453304_0_83"/>
          <p:cNvCxnSpPr>
            <a:stCxn id="202" idx="5"/>
            <a:endCxn id="203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24671453304_0_83"/>
          <p:cNvCxnSpPr>
            <a:stCxn id="203" idx="4"/>
            <a:endCxn id="205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24671453304_0_83"/>
          <p:cNvCxnSpPr>
            <a:stCxn id="204" idx="4"/>
            <a:endCxn id="205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24671453304_0_83"/>
          <p:cNvCxnSpPr>
            <a:stCxn id="206" idx="3"/>
            <a:endCxn id="203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24671453304_0_83"/>
          <p:cNvCxnSpPr>
            <a:stCxn id="206" idx="2"/>
            <a:endCxn id="202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24671453304_0_83"/>
          <p:cNvCxnSpPr>
            <a:stCxn id="206" idx="4"/>
            <a:endCxn id="207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24671453304_0_83"/>
          <p:cNvCxnSpPr>
            <a:stCxn id="207" idx="3"/>
            <a:endCxn id="205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24671453304_0_83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24671453304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671453304_0_83"/>
          <p:cNvSpPr txBox="1"/>
          <p:nvPr/>
        </p:nvSpPr>
        <p:spPr>
          <a:xfrm>
            <a:off x="2396050" y="25916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671453304_0_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24" name="Google Shape;224;g24671453304_0_104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  <p:sp>
        <p:nvSpPr>
          <p:cNvPr id="225" name="Google Shape;225;g24671453304_0_104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4671453304_0_104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4671453304_0_104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4671453304_0_104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4671453304_0_104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4671453304_0_104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24671453304_0_104"/>
          <p:cNvCxnSpPr>
            <a:stCxn id="225" idx="4"/>
            <a:endCxn id="227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24671453304_0_104"/>
          <p:cNvCxnSpPr>
            <a:stCxn id="225" idx="5"/>
            <a:endCxn id="226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24671453304_0_104"/>
          <p:cNvCxnSpPr>
            <a:stCxn id="226" idx="4"/>
            <a:endCxn id="228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24671453304_0_104"/>
          <p:cNvCxnSpPr>
            <a:stCxn id="227" idx="4"/>
            <a:endCxn id="228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24671453304_0_104"/>
          <p:cNvCxnSpPr>
            <a:stCxn id="229" idx="3"/>
            <a:endCxn id="226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g24671453304_0_104"/>
          <p:cNvCxnSpPr>
            <a:stCxn id="229" idx="2"/>
            <a:endCxn id="225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24671453304_0_104"/>
          <p:cNvCxnSpPr>
            <a:stCxn id="229" idx="4"/>
            <a:endCxn id="230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g24671453304_0_104"/>
          <p:cNvCxnSpPr>
            <a:stCxn id="230" idx="3"/>
            <a:endCxn id="228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g24671453304_0_104"/>
          <p:cNvCxnSpPr>
            <a:stCxn id="225" idx="6"/>
            <a:endCxn id="229" idx="2"/>
          </p:cNvCxnSpPr>
          <p:nvPr/>
        </p:nvCxnSpPr>
        <p:spPr>
          <a:xfrm>
            <a:off x="1647975" y="1567350"/>
            <a:ext cx="102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g24671453304_0_104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24671453304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671453304_0_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47" name="Google Shape;247;g24671453304_0_126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671453304_0_126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671453304_0_126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4671453304_0_126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4671453304_0_126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4671453304_0_126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g24671453304_0_126"/>
          <p:cNvCxnSpPr>
            <a:stCxn id="247" idx="4"/>
            <a:endCxn id="249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g24671453304_0_126"/>
          <p:cNvCxnSpPr>
            <a:stCxn id="247" idx="5"/>
            <a:endCxn id="248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g24671453304_0_126"/>
          <p:cNvCxnSpPr>
            <a:stCxn id="248" idx="4"/>
            <a:endCxn id="250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24671453304_0_126"/>
          <p:cNvCxnSpPr>
            <a:stCxn id="249" idx="4"/>
            <a:endCxn id="250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g24671453304_0_126"/>
          <p:cNvCxnSpPr>
            <a:stCxn id="251" idx="3"/>
            <a:endCxn id="248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24671453304_0_126"/>
          <p:cNvCxnSpPr>
            <a:stCxn id="251" idx="2"/>
            <a:endCxn id="247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24671453304_0_126"/>
          <p:cNvCxnSpPr>
            <a:stCxn id="251" idx="4"/>
            <a:endCxn id="252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24671453304_0_126"/>
          <p:cNvCxnSpPr>
            <a:stCxn id="252" idx="3"/>
            <a:endCxn id="250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24671453304_0_126"/>
          <p:cNvCxnSpPr>
            <a:endCxn id="251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g24671453304_0_126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4671453304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4671453304_0_126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b="1"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af83c3bbe_0_0"/>
          <p:cNvSpPr txBox="1"/>
          <p:nvPr>
            <p:ph type="title"/>
          </p:nvPr>
        </p:nvSpPr>
        <p:spPr>
          <a:xfrm>
            <a:off x="474500" y="538913"/>
            <a:ext cx="50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320">
                <a:latin typeface="Ubuntu"/>
                <a:ea typeface="Ubuntu"/>
                <a:cs typeface="Ubuntu"/>
                <a:sym typeface="Ubuntu"/>
              </a:rPr>
              <a:t>MATERIAL DE APOYO</a:t>
            </a:r>
            <a:endParaRPr b="1" sz="332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g2caf83c3bbe_0_0"/>
          <p:cNvSpPr txBox="1"/>
          <p:nvPr>
            <p:ph type="title"/>
          </p:nvPr>
        </p:nvSpPr>
        <p:spPr>
          <a:xfrm>
            <a:off x="608825" y="1498388"/>
            <a:ext cx="55197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AutoNum type="arabicPeriod"/>
            </a:pPr>
            <a:r>
              <a:rPr b="0" lang="es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Cheatsheet C (notion resumen)</a:t>
            </a:r>
            <a:br>
              <a:rPr b="0" lang="es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0" sz="2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0766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20"/>
              <a:buFont typeface="Ubuntu"/>
              <a:buAutoNum type="arabicPeriod"/>
            </a:pPr>
            <a:r>
              <a:rPr b="0" lang="es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Ejercicios de práctica C</a:t>
            </a:r>
            <a:br>
              <a:rPr b="0" lang="es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0" sz="2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AutoNum type="arabicPeriod"/>
            </a:pPr>
            <a:r>
              <a:rPr b="0" lang="es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Cápsulas de semestres pasados</a:t>
            </a:r>
            <a:endParaRPr b="0" sz="2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g2caf83c3bbe_0_0"/>
          <p:cNvSpPr txBox="1"/>
          <p:nvPr>
            <p:ph type="title"/>
          </p:nvPr>
        </p:nvSpPr>
        <p:spPr>
          <a:xfrm>
            <a:off x="608825" y="3934688"/>
            <a:ext cx="5835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Ubuntu"/>
                <a:ea typeface="Ubuntu"/>
                <a:cs typeface="Ubuntu"/>
                <a:sym typeface="Ubuntu"/>
              </a:rPr>
              <a:t>Dónde encuentro esto?</a:t>
            </a:r>
            <a:endParaRPr sz="2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Links en ReadMe carpeta “Ayudantías” del repo</a:t>
            </a:r>
            <a:endParaRPr b="0" sz="1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7" name="Google Shape;77;g2caf83c3b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850" y="2068550"/>
            <a:ext cx="2560150" cy="27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caf83c3bb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113" y="226575"/>
            <a:ext cx="2238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671453304_0_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70" name="Google Shape;270;g24671453304_0_148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4671453304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4671453304_0_148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b="1" sz="1600">
              <a:solidFill>
                <a:schemeClr val="accen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  <p:sp>
        <p:nvSpPr>
          <p:cNvPr id="273" name="Google Shape;273;g24671453304_0_148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4671453304_0_148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4671453304_0_148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4671453304_0_148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4671453304_0_148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4671453304_0_148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24671453304_0_148"/>
          <p:cNvCxnSpPr>
            <a:stCxn id="273" idx="4"/>
            <a:endCxn id="275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24671453304_0_148"/>
          <p:cNvCxnSpPr>
            <a:stCxn id="273" idx="5"/>
            <a:endCxn id="274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g24671453304_0_148"/>
          <p:cNvCxnSpPr>
            <a:stCxn id="274" idx="4"/>
            <a:endCxn id="276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g24671453304_0_148"/>
          <p:cNvCxnSpPr>
            <a:stCxn id="275" idx="4"/>
            <a:endCxn id="276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g24671453304_0_148"/>
          <p:cNvCxnSpPr>
            <a:stCxn id="277" idx="3"/>
            <a:endCxn id="274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g24671453304_0_148"/>
          <p:cNvCxnSpPr>
            <a:stCxn id="277" idx="2"/>
            <a:endCxn id="273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24671453304_0_148"/>
          <p:cNvCxnSpPr>
            <a:stCxn id="277" idx="4"/>
            <a:endCxn id="278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g24671453304_0_148"/>
          <p:cNvCxnSpPr>
            <a:stCxn id="278" idx="3"/>
            <a:endCxn id="276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g24671453304_0_148"/>
          <p:cNvCxnSpPr>
            <a:endCxn id="277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671453304_0_170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4671453304_0_170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4671453304_0_170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4671453304_0_170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4671453304_0_170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4671453304_0_170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24671453304_0_170"/>
          <p:cNvCxnSpPr>
            <a:stCxn id="292" idx="4"/>
            <a:endCxn id="294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g24671453304_0_170"/>
          <p:cNvCxnSpPr>
            <a:stCxn id="292" idx="5"/>
            <a:endCxn id="293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24671453304_0_170"/>
          <p:cNvCxnSpPr>
            <a:stCxn id="293" idx="4"/>
            <a:endCxn id="295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g24671453304_0_170"/>
          <p:cNvCxnSpPr>
            <a:stCxn id="294" idx="4"/>
            <a:endCxn id="295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g24671453304_0_170"/>
          <p:cNvCxnSpPr>
            <a:stCxn id="296" idx="3"/>
            <a:endCxn id="293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24671453304_0_170"/>
          <p:cNvCxnSpPr>
            <a:stCxn id="296" idx="2"/>
            <a:endCxn id="292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g24671453304_0_170"/>
          <p:cNvCxnSpPr>
            <a:stCxn id="296" idx="4"/>
            <a:endCxn id="297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24671453304_0_170"/>
          <p:cNvCxnSpPr>
            <a:stCxn id="297" idx="3"/>
            <a:endCxn id="295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24671453304_0_170"/>
          <p:cNvCxnSpPr/>
          <p:nvPr/>
        </p:nvCxnSpPr>
        <p:spPr>
          <a:xfrm rot="10800000">
            <a:off x="1647750" y="1560450"/>
            <a:ext cx="10368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g24671453304_0_170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24671453304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4671453304_0_170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  <p:sp>
        <p:nvSpPr>
          <p:cNvPr id="310" name="Google Shape;310;g24671453304_0_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671453304_0_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316" name="Google Shape;316;g24671453304_0_193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4671453304_0_193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4671453304_0_193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4671453304_0_193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4671453304_0_193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4671453304_0_193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24671453304_0_193"/>
          <p:cNvCxnSpPr>
            <a:stCxn id="316" idx="4"/>
            <a:endCxn id="318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g24671453304_0_193"/>
          <p:cNvCxnSpPr>
            <a:stCxn id="316" idx="5"/>
            <a:endCxn id="317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24671453304_0_193"/>
          <p:cNvCxnSpPr>
            <a:stCxn id="317" idx="4"/>
            <a:endCxn id="319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g24671453304_0_193"/>
          <p:cNvCxnSpPr>
            <a:stCxn id="318" idx="4"/>
            <a:endCxn id="319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g24671453304_0_193"/>
          <p:cNvCxnSpPr>
            <a:stCxn id="320" idx="3"/>
            <a:endCxn id="317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g24671453304_0_193"/>
          <p:cNvCxnSpPr>
            <a:stCxn id="320" idx="4"/>
            <a:endCxn id="321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g24671453304_0_193"/>
          <p:cNvCxnSpPr>
            <a:stCxn id="321" idx="3"/>
            <a:endCxn id="319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g24671453304_0_193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24671453304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4671453304_0_193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 u="sng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 u="sng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  <p:cxnSp>
        <p:nvCxnSpPr>
          <p:cNvPr id="332" name="Google Shape;332;g24671453304_0_193"/>
          <p:cNvCxnSpPr/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g24671453304_0_193"/>
          <p:cNvCxnSpPr/>
          <p:nvPr/>
        </p:nvCxnSpPr>
        <p:spPr>
          <a:xfrm rot="10800000">
            <a:off x="1647750" y="1560450"/>
            <a:ext cx="10368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671453304_0_2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339" name="Google Shape;339;g24671453304_0_216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4671453304_0_216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4671453304_0_216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4671453304_0_216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671453304_0_216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4671453304_0_216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24671453304_0_216"/>
          <p:cNvCxnSpPr>
            <a:stCxn id="339" idx="4"/>
            <a:endCxn id="341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g24671453304_0_216"/>
          <p:cNvCxnSpPr>
            <a:stCxn id="339" idx="5"/>
            <a:endCxn id="340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g24671453304_0_216"/>
          <p:cNvCxnSpPr>
            <a:stCxn id="340" idx="4"/>
            <a:endCxn id="342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g24671453304_0_216"/>
          <p:cNvCxnSpPr>
            <a:stCxn id="341" idx="4"/>
            <a:endCxn id="342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g24671453304_0_216"/>
          <p:cNvCxnSpPr>
            <a:stCxn id="343" idx="3"/>
            <a:endCxn id="340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g24671453304_0_216"/>
          <p:cNvCxnSpPr>
            <a:stCxn id="343" idx="2"/>
            <a:endCxn id="339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g24671453304_0_216"/>
          <p:cNvCxnSpPr>
            <a:stCxn id="343" idx="4"/>
            <a:endCxn id="344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g24671453304_0_216"/>
          <p:cNvCxnSpPr>
            <a:stCxn id="344" idx="3"/>
            <a:endCxn id="342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g24671453304_0_216"/>
          <p:cNvCxnSpPr>
            <a:endCxn id="343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g24671453304_0_216"/>
          <p:cNvCxnSpPr>
            <a:endCxn id="340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g24671453304_0_216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24671453304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4671453304_0_216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671453304_0_2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363" name="Google Shape;363;g24671453304_0_239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4671453304_0_239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4671453304_0_239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4671453304_0_239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4671453304_0_239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4671453304_0_239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24671453304_0_239"/>
          <p:cNvCxnSpPr>
            <a:stCxn id="363" idx="4"/>
            <a:endCxn id="365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g24671453304_0_239"/>
          <p:cNvCxnSpPr>
            <a:stCxn id="363" idx="5"/>
            <a:endCxn id="364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g24671453304_0_239"/>
          <p:cNvCxnSpPr>
            <a:stCxn id="364" idx="4"/>
            <a:endCxn id="366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g24671453304_0_239"/>
          <p:cNvCxnSpPr>
            <a:stCxn id="365" idx="4"/>
            <a:endCxn id="366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g24671453304_0_239"/>
          <p:cNvCxnSpPr>
            <a:stCxn id="367" idx="3"/>
            <a:endCxn id="364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g24671453304_0_239"/>
          <p:cNvCxnSpPr>
            <a:stCxn id="367" idx="2"/>
            <a:endCxn id="363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g24671453304_0_239"/>
          <p:cNvCxnSpPr>
            <a:stCxn id="367" idx="4"/>
            <a:endCxn id="368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g24671453304_0_239"/>
          <p:cNvCxnSpPr>
            <a:stCxn id="368" idx="3"/>
            <a:endCxn id="366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g24671453304_0_239"/>
          <p:cNvCxnSpPr>
            <a:endCxn id="367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g24671453304_0_239"/>
          <p:cNvCxnSpPr>
            <a:endCxn id="364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g24671453304_0_239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24671453304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4671453304_0_239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b="1"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671453304_0_2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387" name="Google Shape;387;g24671453304_0_285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4671453304_0_285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4671453304_0_285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4671453304_0_285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4671453304_0_285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4671453304_0_285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24671453304_0_285"/>
          <p:cNvCxnSpPr>
            <a:stCxn id="387" idx="4"/>
            <a:endCxn id="389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g24671453304_0_285"/>
          <p:cNvCxnSpPr>
            <a:stCxn id="387" idx="5"/>
            <a:endCxn id="388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g24671453304_0_285"/>
          <p:cNvCxnSpPr>
            <a:stCxn id="388" idx="4"/>
            <a:endCxn id="390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g24671453304_0_285"/>
          <p:cNvCxnSpPr>
            <a:stCxn id="389" idx="4"/>
            <a:endCxn id="390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g24671453304_0_285"/>
          <p:cNvCxnSpPr>
            <a:stCxn id="391" idx="3"/>
            <a:endCxn id="388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g24671453304_0_285"/>
          <p:cNvCxnSpPr>
            <a:stCxn id="391" idx="2"/>
            <a:endCxn id="387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g24671453304_0_285"/>
          <p:cNvCxnSpPr>
            <a:stCxn id="391" idx="4"/>
            <a:endCxn id="392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g24671453304_0_285"/>
          <p:cNvCxnSpPr>
            <a:stCxn id="392" idx="3"/>
            <a:endCxn id="390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g24671453304_0_285"/>
          <p:cNvCxnSpPr>
            <a:endCxn id="391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g24671453304_0_285"/>
          <p:cNvCxnSpPr>
            <a:endCxn id="388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g24671453304_0_285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24671453304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4671453304_0_285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solidFill>
                <a:schemeClr val="accen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671453304_0_1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11" name="Google Shape;411;g24671453304_0_1183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4671453304_0_1183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4671453304_0_1183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4671453304_0_1183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4671453304_0_1183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4671453304_0_1183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g24671453304_0_1183"/>
          <p:cNvCxnSpPr>
            <a:stCxn id="411" idx="4"/>
            <a:endCxn id="413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g24671453304_0_1183"/>
          <p:cNvCxnSpPr>
            <a:stCxn id="411" idx="5"/>
            <a:endCxn id="412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g24671453304_0_1183"/>
          <p:cNvCxnSpPr>
            <a:stCxn id="412" idx="4"/>
            <a:endCxn id="414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g24671453304_0_1183"/>
          <p:cNvCxnSpPr>
            <a:stCxn id="413" idx="4"/>
            <a:endCxn id="414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g24671453304_0_1183"/>
          <p:cNvCxnSpPr>
            <a:stCxn id="415" idx="3"/>
            <a:endCxn id="412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g24671453304_0_1183"/>
          <p:cNvCxnSpPr>
            <a:stCxn id="415" idx="2"/>
            <a:endCxn id="411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g24671453304_0_1183"/>
          <p:cNvCxnSpPr>
            <a:stCxn id="415" idx="4"/>
            <a:endCxn id="416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g24671453304_0_1183"/>
          <p:cNvCxnSpPr>
            <a:stCxn id="416" idx="3"/>
            <a:endCxn id="414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g24671453304_0_1183"/>
          <p:cNvCxnSpPr>
            <a:endCxn id="415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g24671453304_0_1183"/>
          <p:cNvCxnSpPr>
            <a:endCxn id="412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g24671453304_0_1183"/>
          <p:cNvCxnSpPr>
            <a:endCxn id="411" idx="5"/>
          </p:cNvCxnSpPr>
          <p:nvPr/>
        </p:nvCxnSpPr>
        <p:spPr>
          <a:xfrm rot="10800000">
            <a:off x="1588620" y="1712979"/>
            <a:ext cx="3918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g24671453304_0_1183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24671453304_0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4671453304_0_1183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671453304_0_3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36" name="Google Shape;436;g24671453304_0_309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4671453304_0_309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4671453304_0_309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4671453304_0_309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4671453304_0_309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4671453304_0_309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24671453304_0_309"/>
          <p:cNvCxnSpPr>
            <a:stCxn id="436" idx="4"/>
            <a:endCxn id="438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g24671453304_0_309"/>
          <p:cNvCxnSpPr>
            <a:stCxn id="436" idx="5"/>
            <a:endCxn id="437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g24671453304_0_309"/>
          <p:cNvCxnSpPr>
            <a:stCxn id="437" idx="4"/>
            <a:endCxn id="439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g24671453304_0_309"/>
          <p:cNvCxnSpPr>
            <a:stCxn id="438" idx="4"/>
            <a:endCxn id="439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g24671453304_0_309"/>
          <p:cNvCxnSpPr>
            <a:stCxn id="440" idx="3"/>
            <a:endCxn id="437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g24671453304_0_309"/>
          <p:cNvCxnSpPr>
            <a:stCxn id="440" idx="2"/>
            <a:endCxn id="436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g24671453304_0_309"/>
          <p:cNvCxnSpPr>
            <a:stCxn id="440" idx="4"/>
            <a:endCxn id="441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g24671453304_0_309"/>
          <p:cNvCxnSpPr>
            <a:stCxn id="441" idx="3"/>
            <a:endCxn id="439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g24671453304_0_309"/>
          <p:cNvCxnSpPr>
            <a:endCxn id="440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24671453304_0_309"/>
          <p:cNvCxnSpPr>
            <a:endCxn id="437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24671453304_0_309"/>
          <p:cNvCxnSpPr>
            <a:endCxn id="440" idx="3"/>
          </p:cNvCxnSpPr>
          <p:nvPr/>
        </p:nvCxnSpPr>
        <p:spPr>
          <a:xfrm flipH="1" rot="10800000">
            <a:off x="2246205" y="1712979"/>
            <a:ext cx="490800" cy="54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g24671453304_0_309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24671453304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4671453304_0_309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if v.color = blanco: </a:t>
            </a:r>
            <a:endParaRPr b="1"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671453304_0_3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61" name="Google Shape;461;g24671453304_0_333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4671453304_0_333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4671453304_0_333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4671453304_0_333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4671453304_0_333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4671453304_0_333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g24671453304_0_333"/>
          <p:cNvCxnSpPr>
            <a:stCxn id="461" idx="4"/>
            <a:endCxn id="463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g24671453304_0_333"/>
          <p:cNvCxnSpPr>
            <a:stCxn id="461" idx="5"/>
            <a:endCxn id="462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g24671453304_0_333"/>
          <p:cNvCxnSpPr>
            <a:stCxn id="462" idx="4"/>
            <a:endCxn id="464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g24671453304_0_333"/>
          <p:cNvCxnSpPr>
            <a:stCxn id="463" idx="4"/>
            <a:endCxn id="464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g24671453304_0_333"/>
          <p:cNvCxnSpPr>
            <a:stCxn id="465" idx="3"/>
            <a:endCxn id="462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g24671453304_0_333"/>
          <p:cNvCxnSpPr>
            <a:stCxn id="465" idx="2"/>
            <a:endCxn id="461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g24671453304_0_333"/>
          <p:cNvCxnSpPr>
            <a:stCxn id="465" idx="4"/>
            <a:endCxn id="466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g24671453304_0_333"/>
          <p:cNvCxnSpPr>
            <a:stCxn id="466" idx="3"/>
            <a:endCxn id="464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g24671453304_0_333"/>
          <p:cNvCxnSpPr>
            <a:endCxn id="465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g24671453304_0_333"/>
          <p:cNvCxnSpPr>
            <a:endCxn id="462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g24671453304_0_333"/>
          <p:cNvCxnSpPr>
            <a:endCxn id="464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g24671453304_0_333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g24671453304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4671453304_0_333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DfsVisit(G,v)</a:t>
            </a:r>
            <a:endParaRPr b="1"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671453304_0_3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86" name="Google Shape;486;g24671453304_0_357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4671453304_0_357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4671453304_0_357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4671453304_0_357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4671453304_0_357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4671453304_0_357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g24671453304_0_357"/>
          <p:cNvCxnSpPr>
            <a:stCxn id="486" idx="4"/>
            <a:endCxn id="488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g24671453304_0_357"/>
          <p:cNvCxnSpPr>
            <a:stCxn id="486" idx="5"/>
            <a:endCxn id="487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g24671453304_0_357"/>
          <p:cNvCxnSpPr>
            <a:stCxn id="487" idx="4"/>
            <a:endCxn id="489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24671453304_0_357"/>
          <p:cNvCxnSpPr>
            <a:stCxn id="488" idx="4"/>
            <a:endCxn id="489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24671453304_0_357"/>
          <p:cNvCxnSpPr>
            <a:stCxn id="490" idx="3"/>
            <a:endCxn id="487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24671453304_0_357"/>
          <p:cNvCxnSpPr>
            <a:stCxn id="490" idx="2"/>
            <a:endCxn id="486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g24671453304_0_357"/>
          <p:cNvCxnSpPr>
            <a:stCxn id="490" idx="4"/>
            <a:endCxn id="491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g24671453304_0_357"/>
          <p:cNvCxnSpPr>
            <a:stCxn id="491" idx="3"/>
            <a:endCxn id="489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g24671453304_0_357"/>
          <p:cNvCxnSpPr>
            <a:endCxn id="490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g24671453304_0_357"/>
          <p:cNvCxnSpPr>
            <a:endCxn id="487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g24671453304_0_357"/>
          <p:cNvCxnSpPr>
            <a:stCxn id="487" idx="4"/>
            <a:endCxn id="489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g24671453304_0_357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g24671453304_0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24671453304_0_357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DfsVisit(G,v)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2527a4b69_0_9"/>
          <p:cNvSpPr txBox="1"/>
          <p:nvPr>
            <p:ph type="title"/>
          </p:nvPr>
        </p:nvSpPr>
        <p:spPr>
          <a:xfrm>
            <a:off x="3188400" y="365225"/>
            <a:ext cx="2767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5040"/>
              <a:t>Contenidos</a:t>
            </a:r>
            <a:endParaRPr sz="5040"/>
          </a:p>
        </p:txBody>
      </p:sp>
      <p:sp>
        <p:nvSpPr>
          <p:cNvPr id="84" name="Google Shape;84;g2e2527a4b69_0_9"/>
          <p:cNvSpPr txBox="1"/>
          <p:nvPr>
            <p:ph idx="1" type="body"/>
          </p:nvPr>
        </p:nvSpPr>
        <p:spPr>
          <a:xfrm>
            <a:off x="743850" y="1374650"/>
            <a:ext cx="765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Repaso grafos, caminos y ciclos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Algoritmos DFS (Depth First Search)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Orden Topológico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Componentes fuertemente conexas (CFC)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Algoritmo de Kosaraju y su relación con TopSort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128ec788e_0_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511" name="Google Shape;511;g26128ec788e_0_67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6128ec788e_0_67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6128ec788e_0_67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6128ec788e_0_67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6128ec788e_0_67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6128ec788e_0_67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g26128ec788e_0_67"/>
          <p:cNvCxnSpPr>
            <a:stCxn id="511" idx="4"/>
            <a:endCxn id="513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26128ec788e_0_67"/>
          <p:cNvCxnSpPr>
            <a:stCxn id="511" idx="5"/>
            <a:endCxn id="512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g26128ec788e_0_67"/>
          <p:cNvCxnSpPr>
            <a:stCxn id="512" idx="4"/>
            <a:endCxn id="514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g26128ec788e_0_67"/>
          <p:cNvCxnSpPr>
            <a:stCxn id="513" idx="4"/>
            <a:endCxn id="514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g26128ec788e_0_67"/>
          <p:cNvCxnSpPr>
            <a:stCxn id="515" idx="3"/>
            <a:endCxn id="512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g26128ec788e_0_67"/>
          <p:cNvCxnSpPr>
            <a:stCxn id="515" idx="2"/>
            <a:endCxn id="511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g26128ec788e_0_67"/>
          <p:cNvCxnSpPr>
            <a:stCxn id="515" idx="4"/>
            <a:endCxn id="516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g26128ec788e_0_67"/>
          <p:cNvCxnSpPr>
            <a:stCxn id="516" idx="3"/>
            <a:endCxn id="514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g26128ec788e_0_67"/>
          <p:cNvCxnSpPr>
            <a:endCxn id="515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g26128ec788e_0_67"/>
          <p:cNvCxnSpPr>
            <a:endCxn id="512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g26128ec788e_0_67"/>
          <p:cNvCxnSpPr>
            <a:endCxn id="514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g26128ec788e_0_67"/>
          <p:cNvCxnSpPr>
            <a:endCxn id="512" idx="4"/>
          </p:cNvCxnSpPr>
          <p:nvPr/>
        </p:nvCxnSpPr>
        <p:spPr>
          <a:xfrm flipH="1" rot="10800000">
            <a:off x="1873975" y="2591675"/>
            <a:ext cx="235500" cy="9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g26128ec788e_0_67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g26128ec788e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26128ec788e_0_67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solidFill>
                <a:schemeClr val="accen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4671453304_0_3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537" name="Google Shape;537;g24671453304_0_382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v.color = blanco: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38" name="Google Shape;538;g24671453304_0_382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4671453304_0_382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4671453304_0_382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4671453304_0_382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4671453304_0_382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4671453304_0_382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g24671453304_0_382"/>
          <p:cNvCxnSpPr>
            <a:stCxn id="538" idx="4"/>
            <a:endCxn id="540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g24671453304_0_382"/>
          <p:cNvCxnSpPr>
            <a:stCxn id="538" idx="5"/>
            <a:endCxn id="539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g24671453304_0_382"/>
          <p:cNvCxnSpPr>
            <a:stCxn id="539" idx="4"/>
            <a:endCxn id="541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g24671453304_0_382"/>
          <p:cNvCxnSpPr>
            <a:stCxn id="540" idx="4"/>
            <a:endCxn id="541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g24671453304_0_382"/>
          <p:cNvCxnSpPr>
            <a:stCxn id="542" idx="3"/>
            <a:endCxn id="539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g24671453304_0_382"/>
          <p:cNvCxnSpPr>
            <a:stCxn id="542" idx="2"/>
            <a:endCxn id="538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g24671453304_0_382"/>
          <p:cNvCxnSpPr>
            <a:stCxn id="542" idx="4"/>
            <a:endCxn id="543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g24671453304_0_382"/>
          <p:cNvCxnSpPr>
            <a:stCxn id="543" idx="3"/>
            <a:endCxn id="541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2" name="Google Shape;552;g24671453304_0_382"/>
          <p:cNvCxnSpPr>
            <a:endCxn id="542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g24671453304_0_382"/>
          <p:cNvCxnSpPr>
            <a:endCxn id="539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4" name="Google Shape;554;g24671453304_0_382"/>
          <p:cNvCxnSpPr>
            <a:endCxn id="541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g24671453304_0_382"/>
          <p:cNvCxnSpPr>
            <a:endCxn id="540" idx="4"/>
          </p:cNvCxnSpPr>
          <p:nvPr/>
        </p:nvCxnSpPr>
        <p:spPr>
          <a:xfrm rot="10800000">
            <a:off x="1292500" y="2969475"/>
            <a:ext cx="322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6" name="Google Shape;556;g24671453304_0_382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g24671453304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8" name="Google Shape;558;g24671453304_0_382"/>
          <p:cNvCxnSpPr/>
          <p:nvPr/>
        </p:nvCxnSpPr>
        <p:spPr>
          <a:xfrm rot="10800000">
            <a:off x="1281700" y="2960625"/>
            <a:ext cx="322200" cy="56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128ec788e_0_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564" name="Google Shape;564;g26128ec788e_0_92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5" name="Google Shape;565;g26128ec788e_0_92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6128ec788e_0_92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6128ec788e_0_92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6128ec788e_0_92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6128ec788e_0_92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6128ec788e_0_92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g26128ec788e_0_92"/>
          <p:cNvCxnSpPr>
            <a:stCxn id="565" idx="4"/>
            <a:endCxn id="567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g26128ec788e_0_92"/>
          <p:cNvCxnSpPr>
            <a:stCxn id="565" idx="5"/>
            <a:endCxn id="566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g26128ec788e_0_92"/>
          <p:cNvCxnSpPr>
            <a:stCxn id="566" idx="4"/>
            <a:endCxn id="568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g26128ec788e_0_92"/>
          <p:cNvCxnSpPr>
            <a:stCxn id="567" idx="4"/>
            <a:endCxn id="568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g26128ec788e_0_92"/>
          <p:cNvCxnSpPr>
            <a:stCxn id="569" idx="3"/>
            <a:endCxn id="566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g26128ec788e_0_92"/>
          <p:cNvCxnSpPr>
            <a:stCxn id="569" idx="2"/>
            <a:endCxn id="565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g26128ec788e_0_92"/>
          <p:cNvCxnSpPr>
            <a:stCxn id="569" idx="4"/>
            <a:endCxn id="570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g26128ec788e_0_92"/>
          <p:cNvCxnSpPr>
            <a:stCxn id="570" idx="3"/>
            <a:endCxn id="568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26128ec788e_0_92"/>
          <p:cNvCxnSpPr>
            <a:endCxn id="569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g26128ec788e_0_92"/>
          <p:cNvCxnSpPr>
            <a:endCxn id="566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g26128ec788e_0_92"/>
          <p:cNvCxnSpPr>
            <a:endCxn id="568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g26128ec788e_0_92"/>
          <p:cNvCxnSpPr>
            <a:endCxn id="567" idx="4"/>
          </p:cNvCxnSpPr>
          <p:nvPr/>
        </p:nvCxnSpPr>
        <p:spPr>
          <a:xfrm rot="10800000">
            <a:off x="1292500" y="2969475"/>
            <a:ext cx="322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g26128ec788e_0_92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g26128ec788e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g26128ec788e_0_92"/>
          <p:cNvCxnSpPr/>
          <p:nvPr/>
        </p:nvCxnSpPr>
        <p:spPr>
          <a:xfrm rot="10800000">
            <a:off x="1281700" y="2960625"/>
            <a:ext cx="322200" cy="56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4671453304_0_4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591" name="Google Shape;591;g24671453304_0_407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4671453304_0_407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24671453304_0_407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4671453304_0_407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4671453304_0_407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4671453304_0_407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g24671453304_0_407"/>
          <p:cNvCxnSpPr>
            <a:stCxn id="591" idx="4"/>
            <a:endCxn id="593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g24671453304_0_407"/>
          <p:cNvCxnSpPr>
            <a:stCxn id="591" idx="5"/>
            <a:endCxn id="592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g24671453304_0_407"/>
          <p:cNvCxnSpPr>
            <a:stCxn id="592" idx="4"/>
            <a:endCxn id="594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g24671453304_0_407"/>
          <p:cNvCxnSpPr>
            <a:stCxn id="593" idx="4"/>
            <a:endCxn id="594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g24671453304_0_407"/>
          <p:cNvCxnSpPr>
            <a:stCxn id="595" idx="3"/>
            <a:endCxn id="592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g24671453304_0_407"/>
          <p:cNvCxnSpPr>
            <a:stCxn id="595" idx="2"/>
            <a:endCxn id="591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g24671453304_0_407"/>
          <p:cNvCxnSpPr>
            <a:stCxn id="595" idx="4"/>
            <a:endCxn id="596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g24671453304_0_407"/>
          <p:cNvCxnSpPr>
            <a:stCxn id="596" idx="3"/>
            <a:endCxn id="594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g24671453304_0_407"/>
          <p:cNvCxnSpPr>
            <a:endCxn id="595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g24671453304_0_407"/>
          <p:cNvCxnSpPr>
            <a:endCxn id="592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g24671453304_0_407"/>
          <p:cNvCxnSpPr>
            <a:endCxn id="594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g24671453304_0_407"/>
          <p:cNvCxnSpPr>
            <a:endCxn id="593" idx="4"/>
          </p:cNvCxnSpPr>
          <p:nvPr/>
        </p:nvCxnSpPr>
        <p:spPr>
          <a:xfrm rot="10800000">
            <a:off x="1292500" y="2969475"/>
            <a:ext cx="322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g24671453304_0_407"/>
          <p:cNvCxnSpPr>
            <a:endCxn id="591" idx="4"/>
          </p:cNvCxnSpPr>
          <p:nvPr/>
        </p:nvCxnSpPr>
        <p:spPr>
          <a:xfrm flipH="1" rot="10800000">
            <a:off x="1309125" y="1773300"/>
            <a:ext cx="136200" cy="8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Google Shape;610;g24671453304_0_407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g24671453304_0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24671453304_0_407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613" name="Google Shape;613;g24671453304_0_407"/>
          <p:cNvCxnSpPr>
            <a:stCxn id="593" idx="0"/>
            <a:endCxn id="591" idx="4"/>
          </p:cNvCxnSpPr>
          <p:nvPr/>
        </p:nvCxnSpPr>
        <p:spPr>
          <a:xfrm flipH="1" rot="10800000">
            <a:off x="1292500" y="1773375"/>
            <a:ext cx="152700" cy="78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671453304_0_433"/>
          <p:cNvSpPr txBox="1"/>
          <p:nvPr>
            <p:ph type="title"/>
          </p:nvPr>
        </p:nvSpPr>
        <p:spPr>
          <a:xfrm>
            <a:off x="311700" y="445025"/>
            <a:ext cx="4164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619" name="Google Shape;619;g24671453304_0_433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4671453304_0_433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4671453304_0_433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4671453304_0_433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4671453304_0_433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4671453304_0_433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g24671453304_0_433"/>
          <p:cNvCxnSpPr>
            <a:stCxn id="619" idx="4"/>
            <a:endCxn id="621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g24671453304_0_433"/>
          <p:cNvCxnSpPr>
            <a:stCxn id="619" idx="5"/>
            <a:endCxn id="620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g24671453304_0_433"/>
          <p:cNvCxnSpPr>
            <a:stCxn id="620" idx="4"/>
            <a:endCxn id="622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g24671453304_0_433"/>
          <p:cNvCxnSpPr>
            <a:stCxn id="621" idx="4"/>
            <a:endCxn id="622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g24671453304_0_433"/>
          <p:cNvCxnSpPr>
            <a:stCxn id="623" idx="3"/>
            <a:endCxn id="620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g24671453304_0_433"/>
          <p:cNvCxnSpPr>
            <a:stCxn id="623" idx="2"/>
            <a:endCxn id="619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g24671453304_0_433"/>
          <p:cNvCxnSpPr>
            <a:stCxn id="623" idx="4"/>
            <a:endCxn id="624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g24671453304_0_433"/>
          <p:cNvCxnSpPr>
            <a:stCxn id="624" idx="3"/>
            <a:endCxn id="622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g24671453304_0_433"/>
          <p:cNvCxnSpPr>
            <a:endCxn id="623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g24671453304_0_433"/>
          <p:cNvCxnSpPr>
            <a:endCxn id="620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g24671453304_0_433"/>
          <p:cNvCxnSpPr>
            <a:endCxn id="622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6" name="Google Shape;636;g24671453304_0_433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g24671453304_0_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24671453304_0_433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639" name="Google Shape;639;g24671453304_0_433"/>
          <p:cNvCxnSpPr>
            <a:endCxn id="622" idx="1"/>
          </p:cNvCxnSpPr>
          <p:nvPr/>
        </p:nvCxnSpPr>
        <p:spPr>
          <a:xfrm>
            <a:off x="1292755" y="2959321"/>
            <a:ext cx="300300" cy="56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0" name="Google Shape;640;g24671453304_0_433"/>
          <p:cNvSpPr txBox="1"/>
          <p:nvPr/>
        </p:nvSpPr>
        <p:spPr>
          <a:xfrm>
            <a:off x="4724525" y="178300"/>
            <a:ext cx="416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Nota: </a:t>
            </a:r>
            <a:r>
              <a:rPr b="1" i="0" lang="es" sz="1600" u="none" cap="none" strike="noStrike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Todos los vecinos de 3 han sido visitados</a:t>
            </a: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(gris)...</a:t>
            </a:r>
            <a:endParaRPr b="1" i="0" sz="1600" u="none" cap="none" strike="noStrike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6128ec788e_0_120"/>
          <p:cNvSpPr txBox="1"/>
          <p:nvPr>
            <p:ph type="title"/>
          </p:nvPr>
        </p:nvSpPr>
        <p:spPr>
          <a:xfrm>
            <a:off x="311700" y="445025"/>
            <a:ext cx="4164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646" name="Google Shape;646;g26128ec788e_0_120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6128ec788e_0_120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6128ec788e_0_120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6128ec788e_0_120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6128ec788e_0_120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6128ec788e_0_120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g26128ec788e_0_120"/>
          <p:cNvCxnSpPr>
            <a:stCxn id="646" idx="4"/>
            <a:endCxn id="648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g26128ec788e_0_120"/>
          <p:cNvCxnSpPr>
            <a:stCxn id="646" idx="5"/>
            <a:endCxn id="647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g26128ec788e_0_120"/>
          <p:cNvCxnSpPr>
            <a:stCxn id="647" idx="4"/>
            <a:endCxn id="649" idx="7"/>
          </p:cNvCxnSpPr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g26128ec788e_0_120"/>
          <p:cNvCxnSpPr>
            <a:stCxn id="648" idx="4"/>
            <a:endCxn id="649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g26128ec788e_0_120"/>
          <p:cNvCxnSpPr>
            <a:stCxn id="650" idx="3"/>
            <a:endCxn id="647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g26128ec788e_0_120"/>
          <p:cNvCxnSpPr>
            <a:stCxn id="650" idx="2"/>
            <a:endCxn id="646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g26128ec788e_0_120"/>
          <p:cNvCxnSpPr>
            <a:stCxn id="650" idx="4"/>
            <a:endCxn id="651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g26128ec788e_0_120"/>
          <p:cNvCxnSpPr>
            <a:stCxn id="651" idx="3"/>
            <a:endCxn id="649" idx="6"/>
          </p:cNvCxnSpPr>
          <p:nvPr/>
        </p:nvCxnSpPr>
        <p:spPr>
          <a:xfrm flipH="1">
            <a:off x="1939105" y="3220154"/>
            <a:ext cx="676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g26128ec788e_0_120"/>
          <p:cNvCxnSpPr>
            <a:endCxn id="650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1" name="Google Shape;661;g26128ec788e_0_120"/>
          <p:cNvCxnSpPr>
            <a:endCxn id="647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g26128ec788e_0_120"/>
          <p:cNvCxnSpPr>
            <a:endCxn id="649" idx="7"/>
          </p:cNvCxnSpPr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3" name="Google Shape;663;g26128ec788e_0_120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g26128ec788e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26128ec788e_0_120"/>
          <p:cNvSpPr txBox="1"/>
          <p:nvPr>
            <p:ph idx="2" type="body"/>
          </p:nvPr>
        </p:nvSpPr>
        <p:spPr>
          <a:xfrm>
            <a:off x="4631800" y="1266175"/>
            <a:ext cx="420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solidFill>
                  <a:srgbClr val="674EA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u.color &lt;- negro</a:t>
            </a:r>
            <a:endParaRPr b="1" sz="1600">
              <a:solidFill>
                <a:srgbClr val="674EA7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66" name="Google Shape;666;g26128ec788e_0_120"/>
          <p:cNvSpPr txBox="1"/>
          <p:nvPr/>
        </p:nvSpPr>
        <p:spPr>
          <a:xfrm>
            <a:off x="4724525" y="178300"/>
            <a:ext cx="41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Nota: </a:t>
            </a:r>
            <a:r>
              <a:rPr b="1" i="0" lang="es" sz="1600" u="none" cap="none" strike="noStrike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Todos los vecinos de 3 han sido visitados</a:t>
            </a: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(gris). Por lo tanto, lo pintamos de </a:t>
            </a:r>
            <a:r>
              <a:rPr b="1" i="0" lang="es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negro</a:t>
            </a:r>
            <a:endParaRPr b="1" i="0" sz="1600" u="none" cap="none" strike="noStrike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667" name="Google Shape;667;g26128ec788e_0_120"/>
          <p:cNvCxnSpPr/>
          <p:nvPr/>
        </p:nvCxnSpPr>
        <p:spPr>
          <a:xfrm rot="10800000">
            <a:off x="1292500" y="2969475"/>
            <a:ext cx="322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671453304_0_4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673" name="Google Shape;673;g24671453304_0_459"/>
          <p:cNvSpPr txBox="1"/>
          <p:nvPr>
            <p:ph idx="2" type="body"/>
          </p:nvPr>
        </p:nvSpPr>
        <p:spPr>
          <a:xfrm>
            <a:off x="4631700" y="984375"/>
            <a:ext cx="42006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Nota: El algoritmo continúa por un rato más, pero no se mostrará el resto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74" name="Google Shape;674;g24671453304_0_459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4671453304_0_459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24671453304_0_459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4671453304_0_459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4671453304_0_459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4671453304_0_459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g24671453304_0_459"/>
          <p:cNvCxnSpPr>
            <a:stCxn id="674" idx="4"/>
            <a:endCxn id="676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g24671453304_0_459"/>
          <p:cNvCxnSpPr>
            <a:stCxn id="674" idx="5"/>
            <a:endCxn id="675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g24671453304_0_459"/>
          <p:cNvCxnSpPr>
            <a:stCxn id="676" idx="4"/>
            <a:endCxn id="677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g24671453304_0_459"/>
          <p:cNvCxnSpPr>
            <a:stCxn id="678" idx="3"/>
            <a:endCxn id="675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g24671453304_0_459"/>
          <p:cNvCxnSpPr>
            <a:stCxn id="678" idx="2"/>
            <a:endCxn id="674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g24671453304_0_459"/>
          <p:cNvCxnSpPr>
            <a:stCxn id="678" idx="4"/>
            <a:endCxn id="679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g24671453304_0_459"/>
          <p:cNvCxnSpPr>
            <a:endCxn id="678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7" name="Google Shape;687;g24671453304_0_459"/>
          <p:cNvCxnSpPr>
            <a:endCxn id="675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8" name="Google Shape;688;g24671453304_0_459"/>
          <p:cNvCxnSpPr>
            <a:stCxn id="677" idx="1"/>
            <a:endCxn id="676" idx="4"/>
          </p:cNvCxnSpPr>
          <p:nvPr/>
        </p:nvCxnSpPr>
        <p:spPr>
          <a:xfrm rot="10800000">
            <a:off x="1292455" y="2969521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9" name="Google Shape;689;g24671453304_0_459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g24671453304_0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g24671453304_0_459"/>
          <p:cNvCxnSpPr/>
          <p:nvPr/>
        </p:nvCxnSpPr>
        <p:spPr>
          <a:xfrm flipH="1" rot="10800000">
            <a:off x="1966330" y="3207766"/>
            <a:ext cx="640200" cy="45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2" name="Google Shape;692;g24671453304_0_459"/>
          <p:cNvCxnSpPr/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g24671453304_0_459"/>
          <p:cNvCxnSpPr/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6128ec788e_0_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699" name="Google Shape;699;g26128ec788e_0_7"/>
          <p:cNvSpPr txBox="1"/>
          <p:nvPr>
            <p:ph idx="2" type="body"/>
          </p:nvPr>
        </p:nvSpPr>
        <p:spPr>
          <a:xfrm>
            <a:off x="4631700" y="984375"/>
            <a:ext cx="42006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accen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 0)</a:t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DfsVisit(G,u):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u.color &lt;- gris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 in </a:t>
            </a:r>
            <a:r>
              <a:rPr b="1" i="1" lang="es" sz="1600">
                <a:latin typeface="JetBrains Mono"/>
                <a:ea typeface="JetBrains Mono"/>
                <a:cs typeface="JetBrains Mono"/>
                <a:sym typeface="JetBrains Mono"/>
              </a:rPr>
              <a:t>Ng(u)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b="1" lang="es" sz="1600"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 v.color = blanco: 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	DfsVisit(G,v)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	u.color &lt;- negro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600">
                <a:latin typeface="JetBrains Mono"/>
                <a:ea typeface="JetBrains Mono"/>
                <a:cs typeface="JetBrains Mono"/>
                <a:sym typeface="JetBrains Mono"/>
              </a:rPr>
              <a:t>Nota: El algoritmo continúa por un rato más, pero no se mostrará el resto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00" name="Google Shape;700;g26128ec788e_0_7"/>
          <p:cNvSpPr/>
          <p:nvPr/>
        </p:nvSpPr>
        <p:spPr>
          <a:xfrm>
            <a:off x="1242675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6128ec788e_0_7"/>
          <p:cNvSpPr/>
          <p:nvPr/>
        </p:nvSpPr>
        <p:spPr>
          <a:xfrm>
            <a:off x="1906825" y="2179775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26128ec788e_0_7"/>
          <p:cNvSpPr/>
          <p:nvPr/>
        </p:nvSpPr>
        <p:spPr>
          <a:xfrm>
            <a:off x="1089850" y="2557575"/>
            <a:ext cx="405300" cy="411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6128ec788e_0_7"/>
          <p:cNvSpPr/>
          <p:nvPr/>
        </p:nvSpPr>
        <p:spPr>
          <a:xfrm>
            <a:off x="1533700" y="34609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6128ec788e_0_7"/>
          <p:cNvSpPr/>
          <p:nvPr/>
        </p:nvSpPr>
        <p:spPr>
          <a:xfrm>
            <a:off x="2677650" y="1361400"/>
            <a:ext cx="405300" cy="41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6128ec788e_0_7"/>
          <p:cNvSpPr/>
          <p:nvPr/>
        </p:nvSpPr>
        <p:spPr>
          <a:xfrm>
            <a:off x="2556250" y="2868575"/>
            <a:ext cx="405300" cy="411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g26128ec788e_0_7"/>
          <p:cNvCxnSpPr>
            <a:stCxn id="700" idx="4"/>
            <a:endCxn id="702" idx="0"/>
          </p:cNvCxnSpPr>
          <p:nvPr/>
        </p:nvCxnSpPr>
        <p:spPr>
          <a:xfrm flipH="1">
            <a:off x="1292625" y="1773300"/>
            <a:ext cx="1527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7" name="Google Shape;707;g26128ec788e_0_7"/>
          <p:cNvCxnSpPr>
            <a:stCxn id="700" idx="5"/>
            <a:endCxn id="701" idx="1"/>
          </p:cNvCxnSpPr>
          <p:nvPr/>
        </p:nvCxnSpPr>
        <p:spPr>
          <a:xfrm>
            <a:off x="1588620" y="1712979"/>
            <a:ext cx="3777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g26128ec788e_0_7"/>
          <p:cNvCxnSpPr>
            <a:stCxn id="702" idx="4"/>
            <a:endCxn id="703" idx="1"/>
          </p:cNvCxnSpPr>
          <p:nvPr/>
        </p:nvCxnSpPr>
        <p:spPr>
          <a:xfrm>
            <a:off x="1292500" y="2969475"/>
            <a:ext cx="300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g26128ec788e_0_7"/>
          <p:cNvCxnSpPr>
            <a:stCxn id="704" idx="3"/>
            <a:endCxn id="701" idx="7"/>
          </p:cNvCxnSpPr>
          <p:nvPr/>
        </p:nvCxnSpPr>
        <p:spPr>
          <a:xfrm flipH="1">
            <a:off x="2252805" y="1712979"/>
            <a:ext cx="4842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g26128ec788e_0_7"/>
          <p:cNvCxnSpPr>
            <a:stCxn id="704" idx="2"/>
            <a:endCxn id="700" idx="6"/>
          </p:cNvCxnSpPr>
          <p:nvPr/>
        </p:nvCxnSpPr>
        <p:spPr>
          <a:xfrm rot="10800000">
            <a:off x="1648050" y="1567350"/>
            <a:ext cx="10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g26128ec788e_0_7"/>
          <p:cNvCxnSpPr>
            <a:stCxn id="704" idx="4"/>
            <a:endCxn id="705" idx="0"/>
          </p:cNvCxnSpPr>
          <p:nvPr/>
        </p:nvCxnSpPr>
        <p:spPr>
          <a:xfrm flipH="1">
            <a:off x="2758800" y="1773300"/>
            <a:ext cx="1215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g26128ec788e_0_7"/>
          <p:cNvCxnSpPr>
            <a:endCxn id="704" idx="2"/>
          </p:cNvCxnSpPr>
          <p:nvPr/>
        </p:nvCxnSpPr>
        <p:spPr>
          <a:xfrm flipH="1" rot="10800000">
            <a:off x="1654650" y="1567350"/>
            <a:ext cx="102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g26128ec788e_0_7"/>
          <p:cNvCxnSpPr>
            <a:endCxn id="701" idx="7"/>
          </p:cNvCxnSpPr>
          <p:nvPr/>
        </p:nvCxnSpPr>
        <p:spPr>
          <a:xfrm flipH="1">
            <a:off x="2252770" y="1714496"/>
            <a:ext cx="485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g26128ec788e_0_7"/>
          <p:cNvCxnSpPr>
            <a:endCxn id="702" idx="4"/>
          </p:cNvCxnSpPr>
          <p:nvPr/>
        </p:nvCxnSpPr>
        <p:spPr>
          <a:xfrm rot="10800000">
            <a:off x="1292500" y="2969475"/>
            <a:ext cx="322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g26128ec788e_0_7"/>
          <p:cNvCxnSpPr/>
          <p:nvPr/>
        </p:nvCxnSpPr>
        <p:spPr>
          <a:xfrm flipH="1" rot="10800000">
            <a:off x="1939005" y="3235916"/>
            <a:ext cx="6753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g26128ec788e_0_7"/>
          <p:cNvSpPr/>
          <p:nvPr/>
        </p:nvSpPr>
        <p:spPr>
          <a:xfrm>
            <a:off x="125" y="4937150"/>
            <a:ext cx="91440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g26128ec788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5350"/>
            <a:ext cx="9144000" cy="5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Google Shape;718;g26128ec788e_0_7"/>
          <p:cNvCxnSpPr/>
          <p:nvPr/>
        </p:nvCxnSpPr>
        <p:spPr>
          <a:xfrm flipH="1">
            <a:off x="1879675" y="2591675"/>
            <a:ext cx="2298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g26128ec788e_0_7"/>
          <p:cNvCxnSpPr/>
          <p:nvPr/>
        </p:nvCxnSpPr>
        <p:spPr>
          <a:xfrm flipH="1">
            <a:off x="1879645" y="2618221"/>
            <a:ext cx="2403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7e6676e0e5_0_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Ejercicio</a:t>
            </a:r>
            <a:endParaRPr sz="4040"/>
          </a:p>
        </p:txBody>
      </p:sp>
      <p:sp>
        <p:nvSpPr>
          <p:cNvPr id="725" name="Google Shape;725;g17e6676e0e5_0_61"/>
          <p:cNvSpPr txBox="1"/>
          <p:nvPr/>
        </p:nvSpPr>
        <p:spPr>
          <a:xfrm>
            <a:off x="686225" y="1308450"/>
            <a:ext cx="760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Escriba un algoritmo que determine si es posible llegar del vértice v al u en un grafo dirigido. Indique el camino encontrado.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671453304_0_1067"/>
          <p:cNvSpPr txBox="1"/>
          <p:nvPr/>
        </p:nvSpPr>
        <p:spPr>
          <a:xfrm>
            <a:off x="686225" y="2324650"/>
            <a:ext cx="76068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esto podemos seguir ocupando la estrategia DFS. Notar que solo tendremos que realizar un llamado a 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DfsVisit(G,v) </a:t>
            </a:r>
            <a:r>
              <a:rPr b="0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(asumiendo que es </a:t>
            </a:r>
            <a:r>
              <a:rPr b="1" i="1" lang="es" sz="1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conexo</a:t>
            </a:r>
            <a:r>
              <a:rPr b="0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al cual vamos a tener que modificar,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terminado el algoritmo prematuramente si es que encontramos a u, retornando TRUE, de lo contrario el algoritmo recorrerá todo el grafo y al terminar retornará FALSE.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g24671453304_0_10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Ejercicio</a:t>
            </a:r>
            <a:endParaRPr sz="4040"/>
          </a:p>
        </p:txBody>
      </p:sp>
      <p:sp>
        <p:nvSpPr>
          <p:cNvPr id="732" name="Google Shape;732;g24671453304_0_1067"/>
          <p:cNvSpPr txBox="1"/>
          <p:nvPr/>
        </p:nvSpPr>
        <p:spPr>
          <a:xfrm>
            <a:off x="686225" y="1320375"/>
            <a:ext cx="760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Escriba un algoritmo que determine si es posible llegar del vértice v al u en un grafo dirigido. Indique el camino encontrado.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g24671453304_0_1067"/>
          <p:cNvSpPr txBox="1"/>
          <p:nvPr/>
        </p:nvSpPr>
        <p:spPr>
          <a:xfrm>
            <a:off x="1264775" y="4117175"/>
            <a:ext cx="6449700" cy="681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friendly reminder: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“grafo conexo”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todos sus vértices están conectados por un camino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5000"/>
              <a:t>¿Qué es un Grafo?</a:t>
            </a:r>
            <a:endParaRPr sz="5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4671453304_0_10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Ejercicio</a:t>
            </a:r>
            <a:endParaRPr sz="4040"/>
          </a:p>
        </p:txBody>
      </p:sp>
      <p:sp>
        <p:nvSpPr>
          <p:cNvPr id="739" name="Google Shape;739;g24671453304_0_1073"/>
          <p:cNvSpPr txBox="1"/>
          <p:nvPr/>
        </p:nvSpPr>
        <p:spPr>
          <a:xfrm>
            <a:off x="2182525" y="594525"/>
            <a:ext cx="67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Escriba un algoritmo que determine si es posible llegar del vértice v al u en un grafo dirigido. Indique el camino encontrado.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g24671453304_0_1073"/>
          <p:cNvSpPr txBox="1"/>
          <p:nvPr/>
        </p:nvSpPr>
        <p:spPr>
          <a:xfrm>
            <a:off x="728525" y="1325950"/>
            <a:ext cx="639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INPUT : Grafo G, nodo v in V(G)</a:t>
            </a:r>
            <a:endParaRPr b="0" i="0" sz="1600" u="none" cap="none" strike="noStrike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1E1E1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DfsVisit(G,v,u):</a:t>
            </a:r>
            <a:endParaRPr b="1" i="0" sz="1600" u="none" cap="none" strike="noStrike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v.color &lt;- gris</a:t>
            </a:r>
            <a:endParaRPr b="0" i="0" sz="1600" u="none" cap="none" strike="noStrike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 in </a:t>
            </a:r>
            <a:r>
              <a:rPr b="1" i="1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Ng(v)</a:t>
            </a: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 b="0" i="0" sz="1600" u="none" cap="none" strike="noStrike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p = u:</a:t>
            </a:r>
            <a:endParaRPr b="1" i="0" sz="1600" u="none" cap="none" strike="noStrike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TRUE</a:t>
            </a:r>
            <a:endParaRPr b="1" i="0" sz="1600" u="none" cap="none" strike="noStrike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p.color = blanco: </a:t>
            </a:r>
            <a:endParaRPr b="0" i="0" sz="1600" u="none" cap="none" strike="noStrike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DfsVisit(G,p,u)</a:t>
            </a:r>
            <a:b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i="0" lang="es" sz="1600" u="none" cap="none" strike="noStrike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v.sgteCamino &lt;- p</a:t>
            </a:r>
            <a:endParaRPr b="1" i="0" sz="1600" u="none" cap="none" strike="noStrike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v.color &lt;- negro</a:t>
            </a:r>
            <a:br>
              <a:rPr b="0" i="0" lang="es" sz="1600" u="none" cap="none" strike="noStrike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s" sz="1600" u="none" cap="none" strike="noStrike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Recorrer v a p y borrar .sgteCamino (opcional)</a:t>
            </a:r>
            <a:endParaRPr b="0" i="1" sz="1600" u="none" cap="none" strike="noStrike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FALSE</a:t>
            </a:r>
            <a:endParaRPr b="1" i="0" sz="1600" u="none" cap="none" strike="noStrike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671453304_0_10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Ejercicio</a:t>
            </a:r>
            <a:endParaRPr sz="4040"/>
          </a:p>
        </p:txBody>
      </p:sp>
      <p:sp>
        <p:nvSpPr>
          <p:cNvPr id="746" name="Google Shape;746;g24671453304_0_1059"/>
          <p:cNvSpPr txBox="1"/>
          <p:nvPr/>
        </p:nvSpPr>
        <p:spPr>
          <a:xfrm>
            <a:off x="686225" y="1308450"/>
            <a:ext cx="68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Escriba un algoritmo que determine si es posible llegar del vértice v al u en un grafo dirigido. Indique el camino encontrado.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7" name="Google Shape;747;g24671453304_0_1059"/>
          <p:cNvSpPr txBox="1"/>
          <p:nvPr/>
        </p:nvSpPr>
        <p:spPr>
          <a:xfrm>
            <a:off x="1305150" y="2780100"/>
            <a:ext cx="6533700" cy="4311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puede relacionar/diferenciar con backtracking?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612bce1d89_0_0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753" name="Google Shape;753;g2612bce1d89_0_0"/>
          <p:cNvSpPr txBox="1"/>
          <p:nvPr/>
        </p:nvSpPr>
        <p:spPr>
          <a:xfrm>
            <a:off x="568000" y="1327275"/>
            <a:ext cx="71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Palabras Clave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G, grafo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dirigido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Secuencia de nodos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612bce1d89_0_5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759" name="Google Shape;759;g2612bce1d89_0_5"/>
          <p:cNvSpPr txBox="1"/>
          <p:nvPr/>
        </p:nvSpPr>
        <p:spPr>
          <a:xfrm>
            <a:off x="502175" y="1113300"/>
            <a:ext cx="716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Definición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grafo dirigido. Un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 topológico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una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secuencia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sus nodos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Tal que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nodo del grafo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aparece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secuencia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secuencia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hay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elementos repetidos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(a,b) ∈ E(G) entonces el nodo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aparece antes que el nodo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en la secuencia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0" name="Google Shape;760;g2612bce1d8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00" y="2061850"/>
            <a:ext cx="3732650" cy="4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612bce1d89_0_11"/>
          <p:cNvSpPr txBox="1"/>
          <p:nvPr>
            <p:ph type="title"/>
          </p:nvPr>
        </p:nvSpPr>
        <p:spPr>
          <a:xfrm>
            <a:off x="402225" y="445025"/>
            <a:ext cx="5761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Topológico: Pseudocódigo</a:t>
            </a:r>
            <a:endParaRPr/>
          </a:p>
        </p:txBody>
      </p:sp>
      <p:pic>
        <p:nvPicPr>
          <p:cNvPr id="766" name="Google Shape;766;g2612bce1d8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475" y="1152425"/>
            <a:ext cx="624297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612bce1d89_0_16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772" name="Google Shape;772;g2612bce1d89_0_16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ve?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nodo para comenzar, en este caso usaremos el nodo 3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g2612bce1d89_0_16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2612bce1d89_0_16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2612bce1d89_0_16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612bce1d89_0_16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2612bce1d89_0_16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2612bce1d89_0_16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g2612bce1d89_0_16"/>
          <p:cNvCxnSpPr>
            <a:stCxn id="773" idx="4"/>
            <a:endCxn id="775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0" name="Google Shape;780;g2612bce1d89_0_16"/>
          <p:cNvCxnSpPr>
            <a:stCxn id="775" idx="6"/>
            <a:endCxn id="774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1" name="Google Shape;781;g2612bce1d89_0_16"/>
          <p:cNvCxnSpPr>
            <a:stCxn id="774" idx="1"/>
            <a:endCxn id="773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82" name="Google Shape;782;g2612bce1d89_0_16"/>
          <p:cNvCxnSpPr>
            <a:stCxn id="777" idx="2"/>
            <a:endCxn id="773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3" name="Google Shape;783;g2612bce1d89_0_16"/>
          <p:cNvCxnSpPr>
            <a:stCxn id="774" idx="7"/>
            <a:endCxn id="777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84" name="Google Shape;784;g2612bce1d89_0_16"/>
          <p:cNvCxnSpPr>
            <a:stCxn id="775" idx="5"/>
            <a:endCxn id="776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5" name="Google Shape;785;g2612bce1d89_0_16"/>
          <p:cNvCxnSpPr>
            <a:stCxn id="778" idx="3"/>
            <a:endCxn id="776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g2612bce1d89_0_16"/>
          <p:cNvCxnSpPr>
            <a:stCxn id="774" idx="6"/>
            <a:endCxn id="778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7" name="Google Shape;787;g2612bce1d89_0_16"/>
          <p:cNvCxnSpPr>
            <a:stCxn id="777" idx="5"/>
            <a:endCxn id="778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88" name="Google Shape;788;g2612bce1d89_0_16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9" name="Google Shape;789;g2612bce1d89_0_16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612bce1d89_0_38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795" name="Google Shape;795;g2612bce1d89_0_38"/>
          <p:cNvSpPr txBox="1"/>
          <p:nvPr/>
        </p:nvSpPr>
        <p:spPr>
          <a:xfrm>
            <a:off x="402225" y="1124575"/>
            <a:ext cx="53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nodo hijo del nodo actual: 2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g2612bce1d89_0_38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612bce1d89_0_38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2612bce1d89_0_38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612bce1d89_0_38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612bce1d89_0_38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612bce1d89_0_38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g2612bce1d89_0_38"/>
          <p:cNvCxnSpPr>
            <a:stCxn id="796" idx="4"/>
            <a:endCxn id="798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3" name="Google Shape;803;g2612bce1d89_0_38"/>
          <p:cNvCxnSpPr>
            <a:stCxn id="798" idx="6"/>
            <a:endCxn id="797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4" name="Google Shape;804;g2612bce1d89_0_38"/>
          <p:cNvCxnSpPr>
            <a:stCxn id="797" idx="1"/>
            <a:endCxn id="796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5" name="Google Shape;805;g2612bce1d89_0_38"/>
          <p:cNvCxnSpPr>
            <a:stCxn id="800" idx="2"/>
            <a:endCxn id="796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g2612bce1d89_0_38"/>
          <p:cNvCxnSpPr>
            <a:stCxn id="797" idx="7"/>
            <a:endCxn id="800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7" name="Google Shape;807;g2612bce1d89_0_38"/>
          <p:cNvCxnSpPr>
            <a:stCxn id="798" idx="5"/>
            <a:endCxn id="799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g2612bce1d89_0_38"/>
          <p:cNvCxnSpPr>
            <a:stCxn id="801" idx="3"/>
            <a:endCxn id="799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g2612bce1d89_0_38"/>
          <p:cNvCxnSpPr>
            <a:stCxn id="797" idx="6"/>
            <a:endCxn id="801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g2612bce1d89_0_38"/>
          <p:cNvCxnSpPr>
            <a:stCxn id="800" idx="5"/>
            <a:endCxn id="801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11" name="Google Shape;811;g2612bce1d89_0_38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2" name="Google Shape;812;g2612bce1d89_0_38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612bce1d89_0_60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818" name="Google Shape;818;g2612bce1d89_0_60"/>
          <p:cNvSpPr txBox="1"/>
          <p:nvPr/>
        </p:nvSpPr>
        <p:spPr>
          <a:xfrm>
            <a:off x="402225" y="1124575"/>
            <a:ext cx="53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nodo hijo del nodo actual: 4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g2612bce1d89_0_60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612bce1d89_0_60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612bce1d89_0_60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612bce1d89_0_60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612bce1d89_0_60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612bce1d89_0_60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g2612bce1d89_0_60"/>
          <p:cNvCxnSpPr>
            <a:stCxn id="819" idx="4"/>
            <a:endCxn id="821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6" name="Google Shape;826;g2612bce1d89_0_60"/>
          <p:cNvCxnSpPr>
            <a:stCxn id="821" idx="6"/>
            <a:endCxn id="820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7" name="Google Shape;827;g2612bce1d89_0_60"/>
          <p:cNvCxnSpPr>
            <a:stCxn id="820" idx="1"/>
            <a:endCxn id="819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28" name="Google Shape;828;g2612bce1d89_0_60"/>
          <p:cNvCxnSpPr>
            <a:stCxn id="823" idx="2"/>
            <a:endCxn id="819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g2612bce1d89_0_60"/>
          <p:cNvCxnSpPr>
            <a:stCxn id="820" idx="7"/>
            <a:endCxn id="823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0" name="Google Shape;830;g2612bce1d89_0_60"/>
          <p:cNvCxnSpPr>
            <a:stCxn id="821" idx="5"/>
            <a:endCxn id="822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1" name="Google Shape;831;g2612bce1d89_0_60"/>
          <p:cNvCxnSpPr>
            <a:stCxn id="824" idx="3"/>
            <a:endCxn id="822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Google Shape;832;g2612bce1d89_0_60"/>
          <p:cNvCxnSpPr>
            <a:stCxn id="820" idx="6"/>
            <a:endCxn id="824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g2612bce1d89_0_60"/>
          <p:cNvCxnSpPr>
            <a:stCxn id="823" idx="5"/>
            <a:endCxn id="824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34" name="Google Shape;834;g2612bce1d89_0_60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5" name="Google Shape;835;g2612bce1d89_0_60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612bce1d89_0_82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841" name="Google Shape;841;g2612bce1d89_0_82"/>
          <p:cNvSpPr txBox="1"/>
          <p:nvPr/>
        </p:nvSpPr>
        <p:spPr>
          <a:xfrm>
            <a:off x="402225" y="1124575"/>
            <a:ext cx="53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nodo hijo del nodo actual: 5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g2612bce1d89_0_82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2612bce1d89_0_82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612bce1d89_0_82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2612bce1d89_0_82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2612bce1d89_0_82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2612bce1d89_0_82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g2612bce1d89_0_82"/>
          <p:cNvCxnSpPr>
            <a:stCxn id="842" idx="4"/>
            <a:endCxn id="844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9" name="Google Shape;849;g2612bce1d89_0_82"/>
          <p:cNvCxnSpPr>
            <a:stCxn id="844" idx="6"/>
            <a:endCxn id="843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0" name="Google Shape;850;g2612bce1d89_0_82"/>
          <p:cNvCxnSpPr>
            <a:stCxn id="843" idx="1"/>
            <a:endCxn id="842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51" name="Google Shape;851;g2612bce1d89_0_82"/>
          <p:cNvCxnSpPr>
            <a:stCxn id="846" idx="2"/>
            <a:endCxn id="842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g2612bce1d89_0_82"/>
          <p:cNvCxnSpPr>
            <a:stCxn id="843" idx="7"/>
            <a:endCxn id="846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53" name="Google Shape;853;g2612bce1d89_0_82"/>
          <p:cNvCxnSpPr>
            <a:stCxn id="844" idx="5"/>
            <a:endCxn id="845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4" name="Google Shape;854;g2612bce1d89_0_82"/>
          <p:cNvCxnSpPr>
            <a:stCxn id="847" idx="3"/>
            <a:endCxn id="845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5" name="Google Shape;855;g2612bce1d89_0_82"/>
          <p:cNvCxnSpPr>
            <a:stCxn id="843" idx="6"/>
            <a:endCxn id="847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6" name="Google Shape;856;g2612bce1d89_0_82"/>
          <p:cNvCxnSpPr>
            <a:stCxn id="846" idx="5"/>
            <a:endCxn id="847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57" name="Google Shape;857;g2612bce1d89_0_82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8" name="Google Shape;858;g2612bce1d89_0_82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612bce1d89_0_104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864" name="Google Shape;864;g2612bce1d89_0_104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nodo actual no tiene nodos hijos, por lo cual lo agregamos al orden topológico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t=4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g2612bce1d89_0_104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2612bce1d89_0_104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2612bce1d89_0_104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2612bce1d89_0_104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612bce1d89_0_104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2612bce1d89_0_104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g2612bce1d89_0_104"/>
          <p:cNvCxnSpPr>
            <a:stCxn id="865" idx="4"/>
            <a:endCxn id="867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2" name="Google Shape;872;g2612bce1d89_0_104"/>
          <p:cNvCxnSpPr>
            <a:stCxn id="867" idx="6"/>
            <a:endCxn id="866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3" name="Google Shape;873;g2612bce1d89_0_104"/>
          <p:cNvCxnSpPr>
            <a:stCxn id="866" idx="1"/>
            <a:endCxn id="865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4" name="Google Shape;874;g2612bce1d89_0_104"/>
          <p:cNvCxnSpPr>
            <a:stCxn id="869" idx="2"/>
            <a:endCxn id="865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g2612bce1d89_0_104"/>
          <p:cNvCxnSpPr>
            <a:stCxn id="866" idx="7"/>
            <a:endCxn id="869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6" name="Google Shape;876;g2612bce1d89_0_104"/>
          <p:cNvCxnSpPr>
            <a:stCxn id="867" idx="5"/>
            <a:endCxn id="868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7" name="Google Shape;877;g2612bce1d89_0_104"/>
          <p:cNvCxnSpPr>
            <a:stCxn id="870" idx="3"/>
            <a:endCxn id="868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8" name="Google Shape;878;g2612bce1d89_0_104"/>
          <p:cNvCxnSpPr>
            <a:stCxn id="866" idx="6"/>
            <a:endCxn id="870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9" name="Google Shape;879;g2612bce1d89_0_104"/>
          <p:cNvCxnSpPr>
            <a:stCxn id="869" idx="5"/>
            <a:endCxn id="870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80" name="Google Shape;880;g2612bce1d89_0_104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1" name="Google Shape;881;g2612bce1d89_0_104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376450" y="580900"/>
            <a:ext cx="375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Grafo G = ( V, E )</a:t>
            </a:r>
            <a:endParaRPr sz="4040"/>
          </a:p>
        </p:txBody>
      </p:sp>
      <p:sp>
        <p:nvSpPr>
          <p:cNvPr id="95" name="Google Shape;95;p4"/>
          <p:cNvSpPr txBox="1"/>
          <p:nvPr/>
        </p:nvSpPr>
        <p:spPr>
          <a:xfrm>
            <a:off x="606675" y="1391725"/>
            <a:ext cx="547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compuesta por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nodos (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cuales están unidos por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aristas (E).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Estas aristas pueden estar dirigidas o no. Un grafo puede ser dirigido (pares ordenados) o no dirigido (conjuntos).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000" y="2805950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600" y="2779085"/>
            <a:ext cx="3082800" cy="16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612bce1d89_0_126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887" name="Google Shape;887;g2612bce1d89_0_126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Volvemos al nodo (4) y este no tiene más hijos. Lo agregamos al OT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t=5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g2612bce1d89_0_126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612bce1d89_0_126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612bce1d89_0_126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612bce1d89_0_126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612bce1d89_0_126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612bce1d89_0_126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4" name="Google Shape;894;g2612bce1d89_0_126"/>
          <p:cNvCxnSpPr>
            <a:stCxn id="888" idx="4"/>
            <a:endCxn id="890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5" name="Google Shape;895;g2612bce1d89_0_126"/>
          <p:cNvCxnSpPr>
            <a:stCxn id="890" idx="6"/>
            <a:endCxn id="889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6" name="Google Shape;896;g2612bce1d89_0_126"/>
          <p:cNvCxnSpPr>
            <a:stCxn id="889" idx="1"/>
            <a:endCxn id="888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97" name="Google Shape;897;g2612bce1d89_0_126"/>
          <p:cNvCxnSpPr>
            <a:stCxn id="892" idx="2"/>
            <a:endCxn id="888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g2612bce1d89_0_126"/>
          <p:cNvCxnSpPr>
            <a:stCxn id="889" idx="7"/>
            <a:endCxn id="892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99" name="Google Shape;899;g2612bce1d89_0_126"/>
          <p:cNvCxnSpPr>
            <a:stCxn id="890" idx="5"/>
            <a:endCxn id="891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0" name="Google Shape;900;g2612bce1d89_0_126"/>
          <p:cNvCxnSpPr>
            <a:stCxn id="893" idx="3"/>
            <a:endCxn id="891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1" name="Google Shape;901;g2612bce1d89_0_126"/>
          <p:cNvCxnSpPr>
            <a:stCxn id="889" idx="6"/>
            <a:endCxn id="893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2" name="Google Shape;902;g2612bce1d89_0_126"/>
          <p:cNvCxnSpPr>
            <a:stCxn id="892" idx="5"/>
            <a:endCxn id="893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03" name="Google Shape;903;g2612bce1d89_0_126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4" name="Google Shape;904;g2612bce1d89_0_126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612bce1d89_0_148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910" name="Google Shape;910;g2612bce1d89_0_148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Volvemos al nodo (2) y este no tiene más hijos. Lo agregamos al OT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t=6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g2612bce1d89_0_148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612bce1d89_0_148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612bce1d89_0_148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2612bce1d89_0_148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612bce1d89_0_148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612bce1d89_0_148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g2612bce1d89_0_148"/>
          <p:cNvCxnSpPr>
            <a:stCxn id="911" idx="4"/>
            <a:endCxn id="913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8" name="Google Shape;918;g2612bce1d89_0_148"/>
          <p:cNvCxnSpPr>
            <a:stCxn id="913" idx="6"/>
            <a:endCxn id="912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9" name="Google Shape;919;g2612bce1d89_0_148"/>
          <p:cNvCxnSpPr>
            <a:stCxn id="912" idx="1"/>
            <a:endCxn id="911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0" name="Google Shape;920;g2612bce1d89_0_148"/>
          <p:cNvCxnSpPr>
            <a:stCxn id="915" idx="2"/>
            <a:endCxn id="911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1" name="Google Shape;921;g2612bce1d89_0_148"/>
          <p:cNvCxnSpPr>
            <a:stCxn id="912" idx="7"/>
            <a:endCxn id="915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2" name="Google Shape;922;g2612bce1d89_0_148"/>
          <p:cNvCxnSpPr>
            <a:stCxn id="913" idx="5"/>
            <a:endCxn id="914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3" name="Google Shape;923;g2612bce1d89_0_148"/>
          <p:cNvCxnSpPr>
            <a:stCxn id="916" idx="3"/>
            <a:endCxn id="914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g2612bce1d89_0_148"/>
          <p:cNvCxnSpPr>
            <a:stCxn id="912" idx="6"/>
            <a:endCxn id="916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5" name="Google Shape;925;g2612bce1d89_0_148"/>
          <p:cNvCxnSpPr>
            <a:stCxn id="915" idx="5"/>
            <a:endCxn id="916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26" name="Google Shape;926;g2612bce1d89_0_148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7" name="Google Shape;927;g2612bce1d89_0_148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612bce1d89_0_170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933" name="Google Shape;933;g2612bce1d89_0_170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Volvemos al nodo (3) y tiene el nodo (5) de hijo. El start del nodo (5) no es 0. Lo agregamos al OT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t=7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g2612bce1d89_0_170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612bce1d89_0_170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612bce1d89_0_170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612bce1d89_0_170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12bce1d89_0_170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2612bce1d89_0_170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0" name="Google Shape;940;g2612bce1d89_0_170"/>
          <p:cNvCxnSpPr>
            <a:stCxn id="934" idx="4"/>
            <a:endCxn id="936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1" name="Google Shape;941;g2612bce1d89_0_170"/>
          <p:cNvCxnSpPr>
            <a:stCxn id="936" idx="6"/>
            <a:endCxn id="935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2" name="Google Shape;942;g2612bce1d89_0_170"/>
          <p:cNvCxnSpPr>
            <a:stCxn id="935" idx="1"/>
            <a:endCxn id="934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43" name="Google Shape;943;g2612bce1d89_0_170"/>
          <p:cNvCxnSpPr>
            <a:stCxn id="938" idx="2"/>
            <a:endCxn id="934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4" name="Google Shape;944;g2612bce1d89_0_170"/>
          <p:cNvCxnSpPr>
            <a:stCxn id="935" idx="7"/>
            <a:endCxn id="938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45" name="Google Shape;945;g2612bce1d89_0_170"/>
          <p:cNvCxnSpPr>
            <a:stCxn id="936" idx="5"/>
            <a:endCxn id="937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6" name="Google Shape;946;g2612bce1d89_0_170"/>
          <p:cNvCxnSpPr>
            <a:stCxn id="939" idx="3"/>
            <a:endCxn id="937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7" name="Google Shape;947;g2612bce1d89_0_170"/>
          <p:cNvCxnSpPr>
            <a:stCxn id="935" idx="6"/>
            <a:endCxn id="939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8" name="Google Shape;948;g2612bce1d89_0_170"/>
          <p:cNvCxnSpPr>
            <a:stCxn id="938" idx="5"/>
            <a:endCxn id="939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49" name="Google Shape;949;g2612bce1d89_0_170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0" name="Google Shape;950;g2612bce1d89_0_170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t=7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612bce1d89_0_192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956" name="Google Shape;956;g2612bce1d89_0_192"/>
          <p:cNvSpPr txBox="1"/>
          <p:nvPr/>
        </p:nvSpPr>
        <p:spPr>
          <a:xfrm>
            <a:off x="402225" y="1124575"/>
            <a:ext cx="53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 nodo restante, elegimos el (1)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g2612bce1d89_0_192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612bce1d89_0_192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612bce1d89_0_192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612bce1d89_0_192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2612bce1d89_0_192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2612bce1d89_0_192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g2612bce1d89_0_192"/>
          <p:cNvCxnSpPr>
            <a:stCxn id="957" idx="4"/>
            <a:endCxn id="959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4" name="Google Shape;964;g2612bce1d89_0_192"/>
          <p:cNvCxnSpPr>
            <a:stCxn id="959" idx="6"/>
            <a:endCxn id="958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5" name="Google Shape;965;g2612bce1d89_0_192"/>
          <p:cNvCxnSpPr>
            <a:stCxn id="958" idx="1"/>
            <a:endCxn id="957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66" name="Google Shape;966;g2612bce1d89_0_192"/>
          <p:cNvCxnSpPr>
            <a:stCxn id="961" idx="2"/>
            <a:endCxn id="957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7" name="Google Shape;967;g2612bce1d89_0_192"/>
          <p:cNvCxnSpPr>
            <a:stCxn id="958" idx="7"/>
            <a:endCxn id="961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68" name="Google Shape;968;g2612bce1d89_0_192"/>
          <p:cNvCxnSpPr>
            <a:stCxn id="959" idx="5"/>
            <a:endCxn id="960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9" name="Google Shape;969;g2612bce1d89_0_192"/>
          <p:cNvCxnSpPr>
            <a:stCxn id="962" idx="3"/>
            <a:endCxn id="960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0" name="Google Shape;970;g2612bce1d89_0_192"/>
          <p:cNvCxnSpPr>
            <a:stCxn id="958" idx="6"/>
            <a:endCxn id="962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1" name="Google Shape;971;g2612bce1d89_0_192"/>
          <p:cNvCxnSpPr>
            <a:stCxn id="961" idx="5"/>
            <a:endCxn id="962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72" name="Google Shape;972;g2612bce1d89_0_192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3" name="Google Shape;973;g2612bce1d89_0_192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612bce1d89_0_214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979" name="Google Shape;979;g2612bce1d89_0_214"/>
          <p:cNvSpPr txBox="1"/>
          <p:nvPr/>
        </p:nvSpPr>
        <p:spPr>
          <a:xfrm>
            <a:off x="402225" y="1124575"/>
            <a:ext cx="53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Elegimos un nodo hijo: (0)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g2612bce1d89_0_214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2612bce1d89_0_214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2612bce1d89_0_214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2612bce1d89_0_214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2612bce1d89_0_214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2612bce1d89_0_214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g2612bce1d89_0_214"/>
          <p:cNvCxnSpPr>
            <a:stCxn id="980" idx="4"/>
            <a:endCxn id="982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7" name="Google Shape;987;g2612bce1d89_0_214"/>
          <p:cNvCxnSpPr>
            <a:stCxn id="982" idx="6"/>
            <a:endCxn id="981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8" name="Google Shape;988;g2612bce1d89_0_214"/>
          <p:cNvCxnSpPr>
            <a:stCxn id="981" idx="1"/>
            <a:endCxn id="980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89" name="Google Shape;989;g2612bce1d89_0_214"/>
          <p:cNvCxnSpPr>
            <a:stCxn id="984" idx="2"/>
            <a:endCxn id="980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0" name="Google Shape;990;g2612bce1d89_0_214"/>
          <p:cNvCxnSpPr>
            <a:stCxn id="981" idx="7"/>
            <a:endCxn id="984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1" name="Google Shape;991;g2612bce1d89_0_214"/>
          <p:cNvCxnSpPr>
            <a:stCxn id="982" idx="5"/>
            <a:endCxn id="983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2" name="Google Shape;992;g2612bce1d89_0_214"/>
          <p:cNvCxnSpPr>
            <a:stCxn id="985" idx="3"/>
            <a:endCxn id="983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3" name="Google Shape;993;g2612bce1d89_0_214"/>
          <p:cNvCxnSpPr>
            <a:stCxn id="981" idx="6"/>
            <a:endCxn id="985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4" name="Google Shape;994;g2612bce1d89_0_214"/>
          <p:cNvCxnSpPr>
            <a:stCxn id="984" idx="5"/>
            <a:endCxn id="985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95" name="Google Shape;995;g2612bce1d89_0_214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6" name="Google Shape;996;g2612bce1d89_0_214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t=9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612bce1d89_0_236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1002" name="Google Shape;1002;g2612bce1d89_0_236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nodo 0 no tiene hijos con start=0. Lo agregamos al OT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t=10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g2612bce1d89_0_236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2612bce1d89_0_236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2612bce1d89_0_236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612bce1d89_0_236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2612bce1d89_0_236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2612bce1d89_0_236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g2612bce1d89_0_236"/>
          <p:cNvCxnSpPr>
            <a:stCxn id="1003" idx="4"/>
            <a:endCxn id="1005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0" name="Google Shape;1010;g2612bce1d89_0_236"/>
          <p:cNvCxnSpPr>
            <a:stCxn id="1005" idx="6"/>
            <a:endCxn id="1004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1" name="Google Shape;1011;g2612bce1d89_0_236"/>
          <p:cNvCxnSpPr>
            <a:stCxn id="1004" idx="1"/>
            <a:endCxn id="1003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12" name="Google Shape;1012;g2612bce1d89_0_236"/>
          <p:cNvCxnSpPr>
            <a:stCxn id="1007" idx="2"/>
            <a:endCxn id="1003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3" name="Google Shape;1013;g2612bce1d89_0_236"/>
          <p:cNvCxnSpPr>
            <a:stCxn id="1004" idx="7"/>
            <a:endCxn id="1007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14" name="Google Shape;1014;g2612bce1d89_0_236"/>
          <p:cNvCxnSpPr>
            <a:stCxn id="1005" idx="5"/>
            <a:endCxn id="1006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5" name="Google Shape;1015;g2612bce1d89_0_236"/>
          <p:cNvCxnSpPr>
            <a:stCxn id="1008" idx="3"/>
            <a:endCxn id="1006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6" name="Google Shape;1016;g2612bce1d89_0_236"/>
          <p:cNvCxnSpPr>
            <a:stCxn id="1004" idx="6"/>
            <a:endCxn id="1008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7" name="Google Shape;1017;g2612bce1d89_0_236"/>
          <p:cNvCxnSpPr>
            <a:stCxn id="1007" idx="5"/>
            <a:endCxn id="1008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18" name="Google Shape;1018;g2612bce1d89_0_236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9" name="Google Shape;1019;g2612bce1d89_0_236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t=10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612bce1d89_0_258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1025" name="Google Shape;1025;g2612bce1d89_0_258"/>
          <p:cNvSpPr txBox="1"/>
          <p:nvPr/>
        </p:nvSpPr>
        <p:spPr>
          <a:xfrm>
            <a:off x="402225" y="1124575"/>
            <a:ext cx="53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Volvemos al nodo 1 y no tiene más hijos con start=0. Lo agregamos al OT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Seteamos su End en t=11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g2612bce1d89_0_258"/>
          <p:cNvSpPr/>
          <p:nvPr/>
        </p:nvSpPr>
        <p:spPr>
          <a:xfrm>
            <a:off x="1913050" y="2396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2612bce1d89_0_258"/>
          <p:cNvSpPr/>
          <p:nvPr/>
        </p:nvSpPr>
        <p:spPr>
          <a:xfrm>
            <a:off x="3148700" y="3136938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2612bce1d89_0_258"/>
          <p:cNvSpPr/>
          <p:nvPr/>
        </p:nvSpPr>
        <p:spPr>
          <a:xfrm>
            <a:off x="1679625" y="37888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2612bce1d89_0_258"/>
          <p:cNvSpPr/>
          <p:nvPr/>
        </p:nvSpPr>
        <p:spPr>
          <a:xfrm>
            <a:off x="3500950" y="436100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612bce1d89_0_258"/>
          <p:cNvSpPr/>
          <p:nvPr/>
        </p:nvSpPr>
        <p:spPr>
          <a:xfrm>
            <a:off x="4199625" y="22211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2612bce1d89_0_258"/>
          <p:cNvSpPr/>
          <p:nvPr/>
        </p:nvSpPr>
        <p:spPr>
          <a:xfrm>
            <a:off x="5028175" y="3582350"/>
            <a:ext cx="405300" cy="411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g2612bce1d89_0_258"/>
          <p:cNvCxnSpPr>
            <a:stCxn id="1026" idx="4"/>
            <a:endCxn id="1028" idx="0"/>
          </p:cNvCxnSpPr>
          <p:nvPr/>
        </p:nvCxnSpPr>
        <p:spPr>
          <a:xfrm flipH="1">
            <a:off x="1882300" y="2807900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3" name="Google Shape;1033;g2612bce1d89_0_258"/>
          <p:cNvCxnSpPr>
            <a:stCxn id="1028" idx="6"/>
            <a:endCxn id="1027" idx="2"/>
          </p:cNvCxnSpPr>
          <p:nvPr/>
        </p:nvCxnSpPr>
        <p:spPr>
          <a:xfrm flipH="1" rot="10800000">
            <a:off x="2084925" y="3342850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4" name="Google Shape;1034;g2612bce1d89_0_258"/>
          <p:cNvCxnSpPr>
            <a:stCxn id="1027" idx="1"/>
            <a:endCxn id="1026" idx="6"/>
          </p:cNvCxnSpPr>
          <p:nvPr/>
        </p:nvCxnSpPr>
        <p:spPr>
          <a:xfrm rot="10800000">
            <a:off x="2318255" y="2602059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35" name="Google Shape;1035;g2612bce1d89_0_258"/>
          <p:cNvCxnSpPr>
            <a:stCxn id="1030" idx="2"/>
            <a:endCxn id="1026" idx="7"/>
          </p:cNvCxnSpPr>
          <p:nvPr/>
        </p:nvCxnSpPr>
        <p:spPr>
          <a:xfrm flipH="1">
            <a:off x="2258925" y="2427100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6" name="Google Shape;1036;g2612bce1d89_0_258"/>
          <p:cNvCxnSpPr>
            <a:stCxn id="1027" idx="7"/>
            <a:endCxn id="1030" idx="3"/>
          </p:cNvCxnSpPr>
          <p:nvPr/>
        </p:nvCxnSpPr>
        <p:spPr>
          <a:xfrm flipH="1" rot="10800000">
            <a:off x="3494645" y="2572659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37" name="Google Shape;1037;g2612bce1d89_0_258"/>
          <p:cNvCxnSpPr>
            <a:stCxn id="1028" idx="5"/>
            <a:endCxn id="1029" idx="2"/>
          </p:cNvCxnSpPr>
          <p:nvPr/>
        </p:nvCxnSpPr>
        <p:spPr>
          <a:xfrm>
            <a:off x="2025570" y="4140379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8" name="Google Shape;1038;g2612bce1d89_0_258"/>
          <p:cNvCxnSpPr>
            <a:stCxn id="1031" idx="3"/>
            <a:endCxn id="1029" idx="7"/>
          </p:cNvCxnSpPr>
          <p:nvPr/>
        </p:nvCxnSpPr>
        <p:spPr>
          <a:xfrm flipH="1">
            <a:off x="3847030" y="3933929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9" name="Google Shape;1039;g2612bce1d89_0_258"/>
          <p:cNvCxnSpPr>
            <a:stCxn id="1027" idx="6"/>
            <a:endCxn id="1031" idx="1"/>
          </p:cNvCxnSpPr>
          <p:nvPr/>
        </p:nvCxnSpPr>
        <p:spPr>
          <a:xfrm>
            <a:off x="3554000" y="3342888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0" name="Google Shape;1040;g2612bce1d89_0_258"/>
          <p:cNvCxnSpPr>
            <a:stCxn id="1030" idx="5"/>
            <a:endCxn id="1031" idx="0"/>
          </p:cNvCxnSpPr>
          <p:nvPr/>
        </p:nvCxnSpPr>
        <p:spPr>
          <a:xfrm>
            <a:off x="4545570" y="2572729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41" name="Google Shape;1041;g2612bce1d89_0_258"/>
          <p:cNvGraphicFramePr/>
          <p:nvPr/>
        </p:nvGraphicFramePr>
        <p:xfrm>
          <a:off x="6023325" y="18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{8744EB81-8BB3-4EC1-BC93-D9AC11E8A9B5}</a:tableStyleId>
              </a:tblPr>
              <a:tblGrid>
                <a:gridCol w="669950"/>
                <a:gridCol w="669950"/>
                <a:gridCol w="669950"/>
                <a:gridCol w="6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Start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2" name="Google Shape;1042;g2612bce1d89_0_258"/>
          <p:cNvSpPr txBox="1"/>
          <p:nvPr/>
        </p:nvSpPr>
        <p:spPr>
          <a:xfrm>
            <a:off x="379825" y="29426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t=11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612bce1d89_0_280"/>
          <p:cNvSpPr txBox="1"/>
          <p:nvPr>
            <p:ph type="title"/>
          </p:nvPr>
        </p:nvSpPr>
        <p:spPr>
          <a:xfrm>
            <a:off x="402225" y="445025"/>
            <a:ext cx="3082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</a:t>
            </a:r>
            <a:endParaRPr/>
          </a:p>
        </p:txBody>
      </p:sp>
      <p:sp>
        <p:nvSpPr>
          <p:cNvPr id="1048" name="Google Shape;1048;g2612bce1d89_0_280"/>
          <p:cNvSpPr txBox="1"/>
          <p:nvPr/>
        </p:nvSpPr>
        <p:spPr>
          <a:xfrm>
            <a:off x="568000" y="1327275"/>
            <a:ext cx="71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Finalmente el orden topológico del grafo es: (1)(0)(3)(2)(4)(5)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9" name="Google Shape;1049;g2612bce1d89_0_280"/>
          <p:cNvSpPr/>
          <p:nvPr/>
        </p:nvSpPr>
        <p:spPr>
          <a:xfrm>
            <a:off x="1139450" y="21080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2612bce1d89_0_280"/>
          <p:cNvSpPr/>
          <p:nvPr/>
        </p:nvSpPr>
        <p:spPr>
          <a:xfrm>
            <a:off x="2375100" y="2849013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2612bce1d89_0_280"/>
          <p:cNvSpPr/>
          <p:nvPr/>
        </p:nvSpPr>
        <p:spPr>
          <a:xfrm>
            <a:off x="906025" y="35008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2612bce1d89_0_280"/>
          <p:cNvSpPr/>
          <p:nvPr/>
        </p:nvSpPr>
        <p:spPr>
          <a:xfrm>
            <a:off x="2727350" y="40730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2612bce1d89_0_280"/>
          <p:cNvSpPr/>
          <p:nvPr/>
        </p:nvSpPr>
        <p:spPr>
          <a:xfrm>
            <a:off x="3426025" y="193322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2612bce1d89_0_280"/>
          <p:cNvSpPr/>
          <p:nvPr/>
        </p:nvSpPr>
        <p:spPr>
          <a:xfrm>
            <a:off x="4254575" y="329442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g2612bce1d89_0_280"/>
          <p:cNvCxnSpPr>
            <a:stCxn id="1049" idx="4"/>
            <a:endCxn id="1051" idx="0"/>
          </p:cNvCxnSpPr>
          <p:nvPr/>
        </p:nvCxnSpPr>
        <p:spPr>
          <a:xfrm flipH="1">
            <a:off x="1108700" y="2519975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6" name="Google Shape;1056;g2612bce1d89_0_280"/>
          <p:cNvCxnSpPr>
            <a:stCxn id="1051" idx="6"/>
            <a:endCxn id="1050" idx="2"/>
          </p:cNvCxnSpPr>
          <p:nvPr/>
        </p:nvCxnSpPr>
        <p:spPr>
          <a:xfrm flipH="1" rot="10800000">
            <a:off x="1311325" y="3054925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7" name="Google Shape;1057;g2612bce1d89_0_280"/>
          <p:cNvCxnSpPr>
            <a:stCxn id="1050" idx="1"/>
            <a:endCxn id="1049" idx="6"/>
          </p:cNvCxnSpPr>
          <p:nvPr/>
        </p:nvCxnSpPr>
        <p:spPr>
          <a:xfrm rot="10800000">
            <a:off x="1544655" y="2314134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58" name="Google Shape;1058;g2612bce1d89_0_280"/>
          <p:cNvCxnSpPr>
            <a:stCxn id="1053" idx="2"/>
            <a:endCxn id="1049" idx="7"/>
          </p:cNvCxnSpPr>
          <p:nvPr/>
        </p:nvCxnSpPr>
        <p:spPr>
          <a:xfrm flipH="1">
            <a:off x="1485325" y="2139175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9" name="Google Shape;1059;g2612bce1d89_0_280"/>
          <p:cNvCxnSpPr>
            <a:stCxn id="1050" idx="7"/>
            <a:endCxn id="1053" idx="3"/>
          </p:cNvCxnSpPr>
          <p:nvPr/>
        </p:nvCxnSpPr>
        <p:spPr>
          <a:xfrm flipH="1" rot="10800000">
            <a:off x="2721045" y="2284734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60" name="Google Shape;1060;g2612bce1d89_0_280"/>
          <p:cNvCxnSpPr>
            <a:stCxn id="1051" idx="5"/>
            <a:endCxn id="1052" idx="2"/>
          </p:cNvCxnSpPr>
          <p:nvPr/>
        </p:nvCxnSpPr>
        <p:spPr>
          <a:xfrm>
            <a:off x="1251970" y="3852454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1" name="Google Shape;1061;g2612bce1d89_0_280"/>
          <p:cNvCxnSpPr>
            <a:stCxn id="1054" idx="3"/>
            <a:endCxn id="1052" idx="7"/>
          </p:cNvCxnSpPr>
          <p:nvPr/>
        </p:nvCxnSpPr>
        <p:spPr>
          <a:xfrm flipH="1">
            <a:off x="3073430" y="3646004"/>
            <a:ext cx="1240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2" name="Google Shape;1062;g2612bce1d89_0_280"/>
          <p:cNvCxnSpPr>
            <a:stCxn id="1050" idx="6"/>
            <a:endCxn id="1054" idx="1"/>
          </p:cNvCxnSpPr>
          <p:nvPr/>
        </p:nvCxnSpPr>
        <p:spPr>
          <a:xfrm>
            <a:off x="2780400" y="3054963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3" name="Google Shape;1063;g2612bce1d89_0_280"/>
          <p:cNvCxnSpPr>
            <a:stCxn id="1053" idx="5"/>
            <a:endCxn id="1054" idx="0"/>
          </p:cNvCxnSpPr>
          <p:nvPr/>
        </p:nvCxnSpPr>
        <p:spPr>
          <a:xfrm>
            <a:off x="3771970" y="2284804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612bce1d89_0_300"/>
          <p:cNvSpPr txBox="1"/>
          <p:nvPr>
            <p:ph type="title"/>
          </p:nvPr>
        </p:nvSpPr>
        <p:spPr>
          <a:xfrm>
            <a:off x="402225" y="445025"/>
            <a:ext cx="7685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topológico: Notas Importantes</a:t>
            </a:r>
            <a:endParaRPr/>
          </a:p>
        </p:txBody>
      </p:sp>
      <p:sp>
        <p:nvSpPr>
          <p:cNvPr id="1069" name="Google Shape;1069;g2612bce1d89_0_300"/>
          <p:cNvSpPr txBox="1"/>
          <p:nvPr/>
        </p:nvSpPr>
        <p:spPr>
          <a:xfrm>
            <a:off x="568000" y="1327275"/>
            <a:ext cx="716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resumen, orden en que vamos “descubriendo los nodos”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intervalos de tiempo de los nodos no se traslapan entre ellos, por construcción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g2612bce1d89_0_300"/>
          <p:cNvSpPr txBox="1"/>
          <p:nvPr/>
        </p:nvSpPr>
        <p:spPr>
          <a:xfrm>
            <a:off x="988500" y="2480600"/>
            <a:ext cx="71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grafos cíclicos no tienen orden topológico ¿Por qué?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612bce1d89_0_306"/>
          <p:cNvSpPr txBox="1"/>
          <p:nvPr>
            <p:ph type="title"/>
          </p:nvPr>
        </p:nvSpPr>
        <p:spPr>
          <a:xfrm>
            <a:off x="402225" y="445025"/>
            <a:ext cx="7685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Orden topológico: Notas Importantes</a:t>
            </a:r>
            <a:endParaRPr/>
          </a:p>
        </p:txBody>
      </p:sp>
      <p:sp>
        <p:nvSpPr>
          <p:cNvPr id="1076" name="Google Shape;1076;g2612bce1d89_0_306"/>
          <p:cNvSpPr txBox="1"/>
          <p:nvPr/>
        </p:nvSpPr>
        <p:spPr>
          <a:xfrm>
            <a:off x="568000" y="1327275"/>
            <a:ext cx="716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resumen, orden en que vamos “descubriendo los nodos”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intervalos de tiempo de los nodos no se traslapan entre ellos, por construcción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7" name="Google Shape;1077;g2612bce1d89_0_306"/>
          <p:cNvSpPr txBox="1"/>
          <p:nvPr/>
        </p:nvSpPr>
        <p:spPr>
          <a:xfrm>
            <a:off x="988500" y="2480600"/>
            <a:ext cx="71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grafos cíclicos no tienen orden topológico ¿Por qué?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8" name="Google Shape;1078;g2612bce1d89_0_306"/>
          <p:cNvSpPr txBox="1"/>
          <p:nvPr/>
        </p:nvSpPr>
        <p:spPr>
          <a:xfrm>
            <a:off x="661575" y="2911700"/>
            <a:ext cx="71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puede definir el nodo inicial del orden del orden (regla 3)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671453304_0_20"/>
          <p:cNvSpPr txBox="1"/>
          <p:nvPr>
            <p:ph type="title"/>
          </p:nvPr>
        </p:nvSpPr>
        <p:spPr>
          <a:xfrm>
            <a:off x="376450" y="580900"/>
            <a:ext cx="3352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40"/>
              <a:t>Grafo G = ( V, E )</a:t>
            </a:r>
            <a:endParaRPr sz="4040"/>
          </a:p>
        </p:txBody>
      </p:sp>
      <p:sp>
        <p:nvSpPr>
          <p:cNvPr id="103" name="Google Shape;103;g24671453304_0_20"/>
          <p:cNvSpPr txBox="1"/>
          <p:nvPr/>
        </p:nvSpPr>
        <p:spPr>
          <a:xfrm>
            <a:off x="606675" y="1391725"/>
            <a:ext cx="547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compuesta por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nodos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cuales están unidos por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aristas.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Estas aristas pueden estar dirigidas o no. Un grafo puede ser dirigido (pares ordenados)  o no dirigido (conjuntos).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g2467145330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300" y="1993010"/>
            <a:ext cx="3082800" cy="162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4671453304_0_20"/>
          <p:cNvSpPr txBox="1"/>
          <p:nvPr/>
        </p:nvSpPr>
        <p:spPr>
          <a:xfrm>
            <a:off x="606675" y="3006900"/>
            <a:ext cx="547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los podemos representar?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Según sea el caso, podemos representarlos a través de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listas de adyacencia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(para grafos poco densos) o como una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matriz de adyacencia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(para grafos muy densos)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…. ¿Por qué? ¿Qué queremos decir con “denso”?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612bce1d89_0_313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</a:t>
            </a:r>
            <a:endParaRPr/>
          </a:p>
        </p:txBody>
      </p:sp>
      <p:sp>
        <p:nvSpPr>
          <p:cNvPr id="1084" name="Google Shape;1084;g2612bce1d89_0_313"/>
          <p:cNvSpPr txBox="1"/>
          <p:nvPr/>
        </p:nvSpPr>
        <p:spPr>
          <a:xfrm>
            <a:off x="568000" y="1327275"/>
            <a:ext cx="6728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Palabras Clave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-"/>
            </a:pP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G, grafo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dirigido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-"/>
            </a:pP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Conjunto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maximal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612bce1d89_0_318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 (CFC)</a:t>
            </a:r>
            <a:endParaRPr/>
          </a:p>
        </p:txBody>
      </p:sp>
      <p:sp>
        <p:nvSpPr>
          <p:cNvPr id="1090" name="Google Shape;1090;g2612bce1d89_0_318"/>
          <p:cNvSpPr txBox="1"/>
          <p:nvPr/>
        </p:nvSpPr>
        <p:spPr>
          <a:xfrm>
            <a:off x="568000" y="1327275"/>
            <a:ext cx="6728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Definición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-"/>
            </a:pP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 grafo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dirigido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G, una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CFC 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conjunto </a:t>
            </a: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maximal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nodos </a:t>
            </a:r>
            <a:r>
              <a:rPr b="0" i="0" lang="es" sz="1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 ⊆ G</a:t>
            </a:r>
            <a:r>
              <a:rPr b="0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tal manera que dados </a:t>
            </a:r>
            <a:r>
              <a:rPr b="0" i="0" lang="es" sz="1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u,v ∈ C existe un camino dirigido desde u hasta v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612bce1d89_0_323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 (CFC)</a:t>
            </a:r>
            <a:endParaRPr/>
          </a:p>
        </p:txBody>
      </p:sp>
      <p:sp>
        <p:nvSpPr>
          <p:cNvPr id="1096" name="Google Shape;1096;g2612bce1d89_0_323"/>
          <p:cNvSpPr txBox="1"/>
          <p:nvPr/>
        </p:nvSpPr>
        <p:spPr>
          <a:xfrm>
            <a:off x="568000" y="1327275"/>
            <a:ext cx="672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ve una CFC?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g2612bce1d89_0_323"/>
          <p:cNvSpPr/>
          <p:nvPr/>
        </p:nvSpPr>
        <p:spPr>
          <a:xfrm>
            <a:off x="1880125" y="213332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2612bce1d89_0_323"/>
          <p:cNvSpPr/>
          <p:nvPr/>
        </p:nvSpPr>
        <p:spPr>
          <a:xfrm>
            <a:off x="3115775" y="2874263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2612bce1d89_0_323"/>
          <p:cNvSpPr/>
          <p:nvPr/>
        </p:nvSpPr>
        <p:spPr>
          <a:xfrm>
            <a:off x="1646700" y="352612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2612bce1d89_0_323"/>
          <p:cNvSpPr/>
          <p:nvPr/>
        </p:nvSpPr>
        <p:spPr>
          <a:xfrm>
            <a:off x="3468025" y="409832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612bce1d89_0_323"/>
          <p:cNvSpPr/>
          <p:nvPr/>
        </p:nvSpPr>
        <p:spPr>
          <a:xfrm>
            <a:off x="4166700" y="19584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612bce1d89_0_323"/>
          <p:cNvSpPr/>
          <p:nvPr/>
        </p:nvSpPr>
        <p:spPr>
          <a:xfrm>
            <a:off x="4995250" y="3319675"/>
            <a:ext cx="405300" cy="41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3" name="Google Shape;1103;g2612bce1d89_0_323"/>
          <p:cNvCxnSpPr>
            <a:stCxn id="1097" idx="4"/>
            <a:endCxn id="1099" idx="0"/>
          </p:cNvCxnSpPr>
          <p:nvPr/>
        </p:nvCxnSpPr>
        <p:spPr>
          <a:xfrm flipH="1">
            <a:off x="1849375" y="2545225"/>
            <a:ext cx="233400" cy="9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4" name="Google Shape;1104;g2612bce1d89_0_323"/>
          <p:cNvCxnSpPr>
            <a:stCxn id="1099" idx="6"/>
            <a:endCxn id="1098" idx="2"/>
          </p:cNvCxnSpPr>
          <p:nvPr/>
        </p:nvCxnSpPr>
        <p:spPr>
          <a:xfrm flipH="1" rot="10800000">
            <a:off x="2052000" y="3080175"/>
            <a:ext cx="1063800" cy="6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5" name="Google Shape;1105;g2612bce1d89_0_323"/>
          <p:cNvCxnSpPr>
            <a:stCxn id="1098" idx="1"/>
            <a:endCxn id="1097" idx="6"/>
          </p:cNvCxnSpPr>
          <p:nvPr/>
        </p:nvCxnSpPr>
        <p:spPr>
          <a:xfrm rot="10800000">
            <a:off x="2285330" y="2339384"/>
            <a:ext cx="889800" cy="59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6" name="Google Shape;1106;g2612bce1d89_0_323"/>
          <p:cNvCxnSpPr>
            <a:stCxn id="1101" idx="2"/>
            <a:endCxn id="1097" idx="7"/>
          </p:cNvCxnSpPr>
          <p:nvPr/>
        </p:nvCxnSpPr>
        <p:spPr>
          <a:xfrm flipH="1">
            <a:off x="2226000" y="2164425"/>
            <a:ext cx="1940700" cy="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g2612bce1d89_0_323"/>
          <p:cNvCxnSpPr>
            <a:stCxn id="1098" idx="7"/>
            <a:endCxn id="1101" idx="3"/>
          </p:cNvCxnSpPr>
          <p:nvPr/>
        </p:nvCxnSpPr>
        <p:spPr>
          <a:xfrm flipH="1" rot="10800000">
            <a:off x="3461720" y="2309984"/>
            <a:ext cx="764400" cy="6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g2612bce1d89_0_323"/>
          <p:cNvCxnSpPr>
            <a:stCxn id="1099" idx="5"/>
            <a:endCxn id="1100" idx="2"/>
          </p:cNvCxnSpPr>
          <p:nvPr/>
        </p:nvCxnSpPr>
        <p:spPr>
          <a:xfrm>
            <a:off x="1992645" y="3877704"/>
            <a:ext cx="1475400" cy="42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g2612bce1d89_0_323"/>
          <p:cNvCxnSpPr>
            <a:stCxn id="1100" idx="6"/>
            <a:endCxn id="1102" idx="3"/>
          </p:cNvCxnSpPr>
          <p:nvPr/>
        </p:nvCxnSpPr>
        <p:spPr>
          <a:xfrm flipH="1" rot="10800000">
            <a:off x="3873325" y="3671275"/>
            <a:ext cx="1181400" cy="63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0" name="Google Shape;1110;g2612bce1d89_0_323"/>
          <p:cNvCxnSpPr>
            <a:stCxn id="1102" idx="2"/>
            <a:endCxn id="1100" idx="7"/>
          </p:cNvCxnSpPr>
          <p:nvPr/>
        </p:nvCxnSpPr>
        <p:spPr>
          <a:xfrm flipH="1">
            <a:off x="3813850" y="3525625"/>
            <a:ext cx="1181400" cy="63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1" name="Google Shape;1111;g2612bce1d89_0_323"/>
          <p:cNvCxnSpPr>
            <a:stCxn id="1098" idx="6"/>
            <a:endCxn id="1102" idx="1"/>
          </p:cNvCxnSpPr>
          <p:nvPr/>
        </p:nvCxnSpPr>
        <p:spPr>
          <a:xfrm>
            <a:off x="3521075" y="3080213"/>
            <a:ext cx="1533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2" name="Google Shape;1112;g2612bce1d89_0_323"/>
          <p:cNvCxnSpPr>
            <a:stCxn id="1101" idx="5"/>
            <a:endCxn id="1102" idx="0"/>
          </p:cNvCxnSpPr>
          <p:nvPr/>
        </p:nvCxnSpPr>
        <p:spPr>
          <a:xfrm>
            <a:off x="4512645" y="2310054"/>
            <a:ext cx="685200" cy="10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3" name="Google Shape;1113;g2612bce1d89_0_323"/>
          <p:cNvSpPr txBox="1"/>
          <p:nvPr/>
        </p:nvSpPr>
        <p:spPr>
          <a:xfrm>
            <a:off x="6176600" y="2095500"/>
            <a:ext cx="23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dirigido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612bce1d89_0_345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 (CFC)</a:t>
            </a:r>
            <a:endParaRPr/>
          </a:p>
        </p:txBody>
      </p:sp>
      <p:sp>
        <p:nvSpPr>
          <p:cNvPr id="1119" name="Google Shape;1119;g2612bce1d89_0_345"/>
          <p:cNvSpPr txBox="1"/>
          <p:nvPr/>
        </p:nvSpPr>
        <p:spPr>
          <a:xfrm>
            <a:off x="568000" y="1327275"/>
            <a:ext cx="672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ve una CFC?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g2612bce1d89_0_345"/>
          <p:cNvSpPr/>
          <p:nvPr/>
        </p:nvSpPr>
        <p:spPr>
          <a:xfrm>
            <a:off x="578661" y="2695029"/>
            <a:ext cx="306300" cy="290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612bce1d89_0_345"/>
          <p:cNvSpPr/>
          <p:nvPr/>
        </p:nvSpPr>
        <p:spPr>
          <a:xfrm>
            <a:off x="1512636" y="3217431"/>
            <a:ext cx="306300" cy="290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612bce1d89_0_345"/>
          <p:cNvSpPr/>
          <p:nvPr/>
        </p:nvSpPr>
        <p:spPr>
          <a:xfrm>
            <a:off x="402225" y="3677030"/>
            <a:ext cx="306300" cy="290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612bce1d89_0_345"/>
          <p:cNvSpPr/>
          <p:nvPr/>
        </p:nvSpPr>
        <p:spPr>
          <a:xfrm>
            <a:off x="1778887" y="4080463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2612bce1d89_0_345"/>
          <p:cNvSpPr/>
          <p:nvPr/>
        </p:nvSpPr>
        <p:spPr>
          <a:xfrm>
            <a:off x="2306985" y="2571750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2612bce1d89_0_345"/>
          <p:cNvSpPr/>
          <p:nvPr/>
        </p:nvSpPr>
        <p:spPr>
          <a:xfrm>
            <a:off x="2933251" y="3531471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6" name="Google Shape;1126;g2612bce1d89_0_345"/>
          <p:cNvCxnSpPr>
            <a:stCxn id="1120" idx="4"/>
            <a:endCxn id="1122" idx="0"/>
          </p:cNvCxnSpPr>
          <p:nvPr/>
        </p:nvCxnSpPr>
        <p:spPr>
          <a:xfrm flipH="1">
            <a:off x="555411" y="2985429"/>
            <a:ext cx="176400" cy="69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7" name="Google Shape;1127;g2612bce1d89_0_345"/>
          <p:cNvCxnSpPr>
            <a:stCxn id="1122" idx="6"/>
            <a:endCxn id="1121" idx="2"/>
          </p:cNvCxnSpPr>
          <p:nvPr/>
        </p:nvCxnSpPr>
        <p:spPr>
          <a:xfrm flipH="1" rot="10800000">
            <a:off x="708525" y="3362630"/>
            <a:ext cx="804000" cy="45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8" name="Google Shape;1128;g2612bce1d89_0_345"/>
          <p:cNvCxnSpPr>
            <a:stCxn id="1121" idx="1"/>
            <a:endCxn id="1120" idx="6"/>
          </p:cNvCxnSpPr>
          <p:nvPr/>
        </p:nvCxnSpPr>
        <p:spPr>
          <a:xfrm rot="10800000">
            <a:off x="884893" y="2840259"/>
            <a:ext cx="672600" cy="4197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9" name="Google Shape;1129;g2612bce1d89_0_345"/>
          <p:cNvCxnSpPr>
            <a:stCxn id="1124" idx="2"/>
            <a:endCxn id="1120" idx="7"/>
          </p:cNvCxnSpPr>
          <p:nvPr/>
        </p:nvCxnSpPr>
        <p:spPr>
          <a:xfrm flipH="1">
            <a:off x="839985" y="2716950"/>
            <a:ext cx="1467000" cy="2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0" name="Google Shape;1130;g2612bce1d89_0_345"/>
          <p:cNvCxnSpPr>
            <a:stCxn id="1121" idx="7"/>
            <a:endCxn id="1124" idx="3"/>
          </p:cNvCxnSpPr>
          <p:nvPr/>
        </p:nvCxnSpPr>
        <p:spPr>
          <a:xfrm flipH="1" rot="10800000">
            <a:off x="1774079" y="2819559"/>
            <a:ext cx="577800" cy="44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1" name="Google Shape;1131;g2612bce1d89_0_345"/>
          <p:cNvCxnSpPr>
            <a:stCxn id="1122" idx="5"/>
            <a:endCxn id="1123" idx="2"/>
          </p:cNvCxnSpPr>
          <p:nvPr/>
        </p:nvCxnSpPr>
        <p:spPr>
          <a:xfrm>
            <a:off x="663668" y="3924902"/>
            <a:ext cx="1115100" cy="30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2" name="Google Shape;1132;g2612bce1d89_0_345"/>
          <p:cNvCxnSpPr>
            <a:stCxn id="1123" idx="6"/>
            <a:endCxn id="1125" idx="3"/>
          </p:cNvCxnSpPr>
          <p:nvPr/>
        </p:nvCxnSpPr>
        <p:spPr>
          <a:xfrm flipH="1" rot="10800000">
            <a:off x="2085187" y="3779263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3" name="Google Shape;1133;g2612bce1d89_0_345"/>
          <p:cNvCxnSpPr>
            <a:stCxn id="1125" idx="2"/>
            <a:endCxn id="1123" idx="7"/>
          </p:cNvCxnSpPr>
          <p:nvPr/>
        </p:nvCxnSpPr>
        <p:spPr>
          <a:xfrm flipH="1">
            <a:off x="2040451" y="3676671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4" name="Google Shape;1134;g2612bce1d89_0_345"/>
          <p:cNvCxnSpPr>
            <a:stCxn id="1121" idx="6"/>
            <a:endCxn id="1125" idx="1"/>
          </p:cNvCxnSpPr>
          <p:nvPr/>
        </p:nvCxnSpPr>
        <p:spPr>
          <a:xfrm>
            <a:off x="1818936" y="3362631"/>
            <a:ext cx="1159200" cy="21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5" name="Google Shape;1135;g2612bce1d89_0_345"/>
          <p:cNvCxnSpPr>
            <a:stCxn id="1124" idx="5"/>
            <a:endCxn id="1125" idx="0"/>
          </p:cNvCxnSpPr>
          <p:nvPr/>
        </p:nvCxnSpPr>
        <p:spPr>
          <a:xfrm>
            <a:off x="2568428" y="2819622"/>
            <a:ext cx="518100" cy="71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6" name="Google Shape;1136;g2612bce1d89_0_345"/>
          <p:cNvSpPr txBox="1"/>
          <p:nvPr/>
        </p:nvSpPr>
        <p:spPr>
          <a:xfrm>
            <a:off x="6367100" y="1230925"/>
            <a:ext cx="23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dirigido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Conjunto maximal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g2612bce1d89_0_345"/>
          <p:cNvSpPr/>
          <p:nvPr/>
        </p:nvSpPr>
        <p:spPr>
          <a:xfrm>
            <a:off x="5288411" y="2691941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2612bce1d89_0_345"/>
          <p:cNvSpPr/>
          <p:nvPr/>
        </p:nvSpPr>
        <p:spPr>
          <a:xfrm>
            <a:off x="6222386" y="321434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2612bce1d89_0_345"/>
          <p:cNvSpPr/>
          <p:nvPr/>
        </p:nvSpPr>
        <p:spPr>
          <a:xfrm>
            <a:off x="5111975" y="367394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2612bce1d89_0_345"/>
          <p:cNvSpPr/>
          <p:nvPr/>
        </p:nvSpPr>
        <p:spPr>
          <a:xfrm>
            <a:off x="6488637" y="4077375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2612bce1d89_0_345"/>
          <p:cNvSpPr/>
          <p:nvPr/>
        </p:nvSpPr>
        <p:spPr>
          <a:xfrm>
            <a:off x="7016735" y="256866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2612bce1d89_0_345"/>
          <p:cNvSpPr/>
          <p:nvPr/>
        </p:nvSpPr>
        <p:spPr>
          <a:xfrm>
            <a:off x="7643001" y="3528384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g2612bce1d89_0_345"/>
          <p:cNvCxnSpPr>
            <a:stCxn id="1137" idx="4"/>
            <a:endCxn id="1139" idx="0"/>
          </p:cNvCxnSpPr>
          <p:nvPr/>
        </p:nvCxnSpPr>
        <p:spPr>
          <a:xfrm flipH="1">
            <a:off x="5265161" y="2982341"/>
            <a:ext cx="176400" cy="69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4" name="Google Shape;1144;g2612bce1d89_0_345"/>
          <p:cNvCxnSpPr>
            <a:stCxn id="1139" idx="6"/>
            <a:endCxn id="1138" idx="2"/>
          </p:cNvCxnSpPr>
          <p:nvPr/>
        </p:nvCxnSpPr>
        <p:spPr>
          <a:xfrm flipH="1" rot="10800000">
            <a:off x="5418275" y="3359543"/>
            <a:ext cx="804000" cy="45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5" name="Google Shape;1145;g2612bce1d89_0_345"/>
          <p:cNvCxnSpPr>
            <a:stCxn id="1138" idx="1"/>
            <a:endCxn id="1137" idx="6"/>
          </p:cNvCxnSpPr>
          <p:nvPr/>
        </p:nvCxnSpPr>
        <p:spPr>
          <a:xfrm rot="10800000">
            <a:off x="5594643" y="2837171"/>
            <a:ext cx="672600" cy="4197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6" name="Google Shape;1146;g2612bce1d89_0_345"/>
          <p:cNvCxnSpPr>
            <a:stCxn id="1141" idx="2"/>
            <a:endCxn id="1137" idx="7"/>
          </p:cNvCxnSpPr>
          <p:nvPr/>
        </p:nvCxnSpPr>
        <p:spPr>
          <a:xfrm flipH="1">
            <a:off x="5549735" y="2713863"/>
            <a:ext cx="1467000" cy="2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7" name="Google Shape;1147;g2612bce1d89_0_345"/>
          <p:cNvCxnSpPr>
            <a:stCxn id="1138" idx="7"/>
            <a:endCxn id="1141" idx="3"/>
          </p:cNvCxnSpPr>
          <p:nvPr/>
        </p:nvCxnSpPr>
        <p:spPr>
          <a:xfrm flipH="1" rot="10800000">
            <a:off x="6483829" y="2816471"/>
            <a:ext cx="577800" cy="44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8" name="Google Shape;1148;g2612bce1d89_0_345"/>
          <p:cNvCxnSpPr>
            <a:stCxn id="1139" idx="5"/>
            <a:endCxn id="1140" idx="2"/>
          </p:cNvCxnSpPr>
          <p:nvPr/>
        </p:nvCxnSpPr>
        <p:spPr>
          <a:xfrm>
            <a:off x="5373418" y="3921815"/>
            <a:ext cx="1115100" cy="30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9" name="Google Shape;1149;g2612bce1d89_0_345"/>
          <p:cNvCxnSpPr>
            <a:stCxn id="1140" idx="6"/>
            <a:endCxn id="1142" idx="3"/>
          </p:cNvCxnSpPr>
          <p:nvPr/>
        </p:nvCxnSpPr>
        <p:spPr>
          <a:xfrm flipH="1" rot="10800000">
            <a:off x="6794937" y="3776175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0" name="Google Shape;1150;g2612bce1d89_0_345"/>
          <p:cNvCxnSpPr>
            <a:stCxn id="1142" idx="2"/>
            <a:endCxn id="1140" idx="7"/>
          </p:cNvCxnSpPr>
          <p:nvPr/>
        </p:nvCxnSpPr>
        <p:spPr>
          <a:xfrm flipH="1">
            <a:off x="6750201" y="3673584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g2612bce1d89_0_345"/>
          <p:cNvCxnSpPr>
            <a:stCxn id="1138" idx="6"/>
            <a:endCxn id="1142" idx="1"/>
          </p:cNvCxnSpPr>
          <p:nvPr/>
        </p:nvCxnSpPr>
        <p:spPr>
          <a:xfrm>
            <a:off x="6528686" y="3359543"/>
            <a:ext cx="1159200" cy="21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2" name="Google Shape;1152;g2612bce1d89_0_345"/>
          <p:cNvCxnSpPr>
            <a:stCxn id="1141" idx="5"/>
            <a:endCxn id="1142" idx="0"/>
          </p:cNvCxnSpPr>
          <p:nvPr/>
        </p:nvCxnSpPr>
        <p:spPr>
          <a:xfrm>
            <a:off x="7278178" y="2816535"/>
            <a:ext cx="518100" cy="71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612bce1d89_0_383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 (CFC)</a:t>
            </a:r>
            <a:endParaRPr/>
          </a:p>
        </p:txBody>
      </p:sp>
      <p:sp>
        <p:nvSpPr>
          <p:cNvPr id="1158" name="Google Shape;1158;g2612bce1d89_0_383"/>
          <p:cNvSpPr txBox="1"/>
          <p:nvPr/>
        </p:nvSpPr>
        <p:spPr>
          <a:xfrm>
            <a:off x="568000" y="1327275"/>
            <a:ext cx="672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ve una CFC?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g2612bce1d89_0_383"/>
          <p:cNvSpPr/>
          <p:nvPr/>
        </p:nvSpPr>
        <p:spPr>
          <a:xfrm>
            <a:off x="578661" y="2695029"/>
            <a:ext cx="306300" cy="290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2612bce1d89_0_383"/>
          <p:cNvSpPr/>
          <p:nvPr/>
        </p:nvSpPr>
        <p:spPr>
          <a:xfrm>
            <a:off x="1512636" y="3217431"/>
            <a:ext cx="306300" cy="290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2612bce1d89_0_383"/>
          <p:cNvSpPr/>
          <p:nvPr/>
        </p:nvSpPr>
        <p:spPr>
          <a:xfrm>
            <a:off x="402225" y="3677030"/>
            <a:ext cx="306300" cy="290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2612bce1d89_0_383"/>
          <p:cNvSpPr/>
          <p:nvPr/>
        </p:nvSpPr>
        <p:spPr>
          <a:xfrm>
            <a:off x="1778887" y="4080463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2612bce1d89_0_383"/>
          <p:cNvSpPr/>
          <p:nvPr/>
        </p:nvSpPr>
        <p:spPr>
          <a:xfrm>
            <a:off x="2306985" y="2571750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2612bce1d89_0_383"/>
          <p:cNvSpPr/>
          <p:nvPr/>
        </p:nvSpPr>
        <p:spPr>
          <a:xfrm>
            <a:off x="2933251" y="3531471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5" name="Google Shape;1165;g2612bce1d89_0_383"/>
          <p:cNvCxnSpPr>
            <a:stCxn id="1159" idx="4"/>
            <a:endCxn id="1161" idx="0"/>
          </p:cNvCxnSpPr>
          <p:nvPr/>
        </p:nvCxnSpPr>
        <p:spPr>
          <a:xfrm flipH="1">
            <a:off x="555411" y="2985429"/>
            <a:ext cx="176400" cy="69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6" name="Google Shape;1166;g2612bce1d89_0_383"/>
          <p:cNvCxnSpPr>
            <a:stCxn id="1161" idx="6"/>
            <a:endCxn id="1160" idx="2"/>
          </p:cNvCxnSpPr>
          <p:nvPr/>
        </p:nvCxnSpPr>
        <p:spPr>
          <a:xfrm flipH="1" rot="10800000">
            <a:off x="708525" y="3362630"/>
            <a:ext cx="804000" cy="459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7" name="Google Shape;1167;g2612bce1d89_0_383"/>
          <p:cNvCxnSpPr>
            <a:stCxn id="1160" idx="1"/>
            <a:endCxn id="1159" idx="6"/>
          </p:cNvCxnSpPr>
          <p:nvPr/>
        </p:nvCxnSpPr>
        <p:spPr>
          <a:xfrm rot="10800000">
            <a:off x="884893" y="2840259"/>
            <a:ext cx="672600" cy="419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8" name="Google Shape;1168;g2612bce1d89_0_383"/>
          <p:cNvCxnSpPr>
            <a:stCxn id="1163" idx="2"/>
            <a:endCxn id="1159" idx="7"/>
          </p:cNvCxnSpPr>
          <p:nvPr/>
        </p:nvCxnSpPr>
        <p:spPr>
          <a:xfrm flipH="1">
            <a:off x="839985" y="2716950"/>
            <a:ext cx="1467000" cy="2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9" name="Google Shape;1169;g2612bce1d89_0_383"/>
          <p:cNvCxnSpPr>
            <a:stCxn id="1160" idx="7"/>
            <a:endCxn id="1163" idx="3"/>
          </p:cNvCxnSpPr>
          <p:nvPr/>
        </p:nvCxnSpPr>
        <p:spPr>
          <a:xfrm flipH="1" rot="10800000">
            <a:off x="1774079" y="2819559"/>
            <a:ext cx="577800" cy="44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0" name="Google Shape;1170;g2612bce1d89_0_383"/>
          <p:cNvCxnSpPr>
            <a:stCxn id="1161" idx="5"/>
            <a:endCxn id="1162" idx="2"/>
          </p:cNvCxnSpPr>
          <p:nvPr/>
        </p:nvCxnSpPr>
        <p:spPr>
          <a:xfrm>
            <a:off x="663668" y="3924902"/>
            <a:ext cx="1115100" cy="300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1" name="Google Shape;1171;g2612bce1d89_0_383"/>
          <p:cNvCxnSpPr>
            <a:stCxn id="1162" idx="6"/>
            <a:endCxn id="1164" idx="3"/>
          </p:cNvCxnSpPr>
          <p:nvPr/>
        </p:nvCxnSpPr>
        <p:spPr>
          <a:xfrm flipH="1" rot="10800000">
            <a:off x="2085187" y="3779263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2" name="Google Shape;1172;g2612bce1d89_0_383"/>
          <p:cNvCxnSpPr>
            <a:stCxn id="1164" idx="2"/>
            <a:endCxn id="1162" idx="7"/>
          </p:cNvCxnSpPr>
          <p:nvPr/>
        </p:nvCxnSpPr>
        <p:spPr>
          <a:xfrm flipH="1">
            <a:off x="2040451" y="3676671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3" name="Google Shape;1173;g2612bce1d89_0_383"/>
          <p:cNvCxnSpPr>
            <a:stCxn id="1160" idx="6"/>
            <a:endCxn id="1164" idx="1"/>
          </p:cNvCxnSpPr>
          <p:nvPr/>
        </p:nvCxnSpPr>
        <p:spPr>
          <a:xfrm>
            <a:off x="1818936" y="3362631"/>
            <a:ext cx="1159200" cy="21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4" name="Google Shape;1174;g2612bce1d89_0_383"/>
          <p:cNvCxnSpPr>
            <a:stCxn id="1163" idx="5"/>
            <a:endCxn id="1164" idx="0"/>
          </p:cNvCxnSpPr>
          <p:nvPr/>
        </p:nvCxnSpPr>
        <p:spPr>
          <a:xfrm>
            <a:off x="2568428" y="2819622"/>
            <a:ext cx="518100" cy="711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5" name="Google Shape;1175;g2612bce1d89_0_383"/>
          <p:cNvSpPr txBox="1"/>
          <p:nvPr/>
        </p:nvSpPr>
        <p:spPr>
          <a:xfrm>
            <a:off x="6367100" y="1230925"/>
            <a:ext cx="23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dirigido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Conjunto maximal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g2612bce1d89_0_383"/>
          <p:cNvSpPr/>
          <p:nvPr/>
        </p:nvSpPr>
        <p:spPr>
          <a:xfrm>
            <a:off x="5288411" y="2691941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2612bce1d89_0_383"/>
          <p:cNvSpPr/>
          <p:nvPr/>
        </p:nvSpPr>
        <p:spPr>
          <a:xfrm>
            <a:off x="6222386" y="321434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g2612bce1d89_0_383"/>
          <p:cNvSpPr/>
          <p:nvPr/>
        </p:nvSpPr>
        <p:spPr>
          <a:xfrm>
            <a:off x="5111975" y="367394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2612bce1d89_0_383"/>
          <p:cNvSpPr/>
          <p:nvPr/>
        </p:nvSpPr>
        <p:spPr>
          <a:xfrm>
            <a:off x="6488637" y="4077375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2612bce1d89_0_383"/>
          <p:cNvSpPr/>
          <p:nvPr/>
        </p:nvSpPr>
        <p:spPr>
          <a:xfrm>
            <a:off x="7016735" y="2568663"/>
            <a:ext cx="306300" cy="290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2612bce1d89_0_383"/>
          <p:cNvSpPr/>
          <p:nvPr/>
        </p:nvSpPr>
        <p:spPr>
          <a:xfrm>
            <a:off x="7643001" y="3528384"/>
            <a:ext cx="306300" cy="2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g2612bce1d89_0_383"/>
          <p:cNvCxnSpPr>
            <a:stCxn id="1176" idx="4"/>
            <a:endCxn id="1178" idx="0"/>
          </p:cNvCxnSpPr>
          <p:nvPr/>
        </p:nvCxnSpPr>
        <p:spPr>
          <a:xfrm flipH="1">
            <a:off x="5265161" y="2982341"/>
            <a:ext cx="176400" cy="69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3" name="Google Shape;1183;g2612bce1d89_0_383"/>
          <p:cNvCxnSpPr>
            <a:stCxn id="1178" idx="6"/>
            <a:endCxn id="1177" idx="2"/>
          </p:cNvCxnSpPr>
          <p:nvPr/>
        </p:nvCxnSpPr>
        <p:spPr>
          <a:xfrm flipH="1" rot="10800000">
            <a:off x="5418275" y="3359543"/>
            <a:ext cx="804000" cy="45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4" name="Google Shape;1184;g2612bce1d89_0_383"/>
          <p:cNvCxnSpPr>
            <a:stCxn id="1177" idx="1"/>
            <a:endCxn id="1176" idx="6"/>
          </p:cNvCxnSpPr>
          <p:nvPr/>
        </p:nvCxnSpPr>
        <p:spPr>
          <a:xfrm rot="10800000">
            <a:off x="5594643" y="2837171"/>
            <a:ext cx="672600" cy="4197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5" name="Google Shape;1185;g2612bce1d89_0_383"/>
          <p:cNvCxnSpPr>
            <a:stCxn id="1180" idx="2"/>
            <a:endCxn id="1176" idx="7"/>
          </p:cNvCxnSpPr>
          <p:nvPr/>
        </p:nvCxnSpPr>
        <p:spPr>
          <a:xfrm flipH="1">
            <a:off x="5549735" y="2713863"/>
            <a:ext cx="1467000" cy="2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6" name="Google Shape;1186;g2612bce1d89_0_383"/>
          <p:cNvCxnSpPr>
            <a:stCxn id="1177" idx="7"/>
            <a:endCxn id="1180" idx="3"/>
          </p:cNvCxnSpPr>
          <p:nvPr/>
        </p:nvCxnSpPr>
        <p:spPr>
          <a:xfrm flipH="1" rot="10800000">
            <a:off x="6483829" y="2816471"/>
            <a:ext cx="577800" cy="44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7" name="Google Shape;1187;g2612bce1d89_0_383"/>
          <p:cNvCxnSpPr>
            <a:stCxn id="1178" idx="5"/>
            <a:endCxn id="1179" idx="2"/>
          </p:cNvCxnSpPr>
          <p:nvPr/>
        </p:nvCxnSpPr>
        <p:spPr>
          <a:xfrm>
            <a:off x="5373418" y="3921815"/>
            <a:ext cx="1115100" cy="30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g2612bce1d89_0_383"/>
          <p:cNvCxnSpPr>
            <a:stCxn id="1179" idx="6"/>
            <a:endCxn id="1181" idx="3"/>
          </p:cNvCxnSpPr>
          <p:nvPr/>
        </p:nvCxnSpPr>
        <p:spPr>
          <a:xfrm flipH="1" rot="10800000">
            <a:off x="6794937" y="3776175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g2612bce1d89_0_383"/>
          <p:cNvCxnSpPr>
            <a:stCxn id="1181" idx="2"/>
            <a:endCxn id="1179" idx="7"/>
          </p:cNvCxnSpPr>
          <p:nvPr/>
        </p:nvCxnSpPr>
        <p:spPr>
          <a:xfrm flipH="1">
            <a:off x="6750201" y="3673584"/>
            <a:ext cx="89280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0" name="Google Shape;1190;g2612bce1d89_0_383"/>
          <p:cNvCxnSpPr>
            <a:stCxn id="1177" idx="6"/>
            <a:endCxn id="1181" idx="1"/>
          </p:cNvCxnSpPr>
          <p:nvPr/>
        </p:nvCxnSpPr>
        <p:spPr>
          <a:xfrm>
            <a:off x="6528686" y="3359543"/>
            <a:ext cx="1159200" cy="21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1" name="Google Shape;1191;g2612bce1d89_0_383"/>
          <p:cNvCxnSpPr>
            <a:stCxn id="1180" idx="5"/>
            <a:endCxn id="1181" idx="0"/>
          </p:cNvCxnSpPr>
          <p:nvPr/>
        </p:nvCxnSpPr>
        <p:spPr>
          <a:xfrm>
            <a:off x="7278178" y="2816535"/>
            <a:ext cx="518100" cy="71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612bce1d89_0_421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Componentes Fuertemente Conexas (CFC)</a:t>
            </a:r>
            <a:endParaRPr/>
          </a:p>
        </p:txBody>
      </p:sp>
      <p:sp>
        <p:nvSpPr>
          <p:cNvPr id="1197" name="Google Shape;1197;g2612bce1d89_0_421"/>
          <p:cNvSpPr txBox="1"/>
          <p:nvPr/>
        </p:nvSpPr>
        <p:spPr>
          <a:xfrm>
            <a:off x="568000" y="1327275"/>
            <a:ext cx="672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ve una CFC?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8" name="Google Shape;1198;g2612bce1d89_0_421"/>
          <p:cNvSpPr/>
          <p:nvPr/>
        </p:nvSpPr>
        <p:spPr>
          <a:xfrm>
            <a:off x="2568944" y="2472805"/>
            <a:ext cx="405900" cy="35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g2612bce1d89_0_421"/>
          <p:cNvSpPr/>
          <p:nvPr/>
        </p:nvSpPr>
        <p:spPr>
          <a:xfrm>
            <a:off x="3806944" y="3109201"/>
            <a:ext cx="405900" cy="35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2612bce1d89_0_421"/>
          <p:cNvSpPr/>
          <p:nvPr/>
        </p:nvSpPr>
        <p:spPr>
          <a:xfrm>
            <a:off x="2335075" y="3669090"/>
            <a:ext cx="405900" cy="35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2612bce1d89_0_421"/>
          <p:cNvSpPr/>
          <p:nvPr/>
        </p:nvSpPr>
        <p:spPr>
          <a:xfrm>
            <a:off x="4159864" y="4160556"/>
            <a:ext cx="405900" cy="353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2612bce1d89_0_421"/>
          <p:cNvSpPr/>
          <p:nvPr/>
        </p:nvSpPr>
        <p:spPr>
          <a:xfrm>
            <a:off x="4859868" y="2322625"/>
            <a:ext cx="405900" cy="35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2612bce1d89_0_421"/>
          <p:cNvSpPr/>
          <p:nvPr/>
        </p:nvSpPr>
        <p:spPr>
          <a:xfrm>
            <a:off x="5689994" y="3491769"/>
            <a:ext cx="405900" cy="353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4" name="Google Shape;1204;g2612bce1d89_0_421"/>
          <p:cNvCxnSpPr>
            <a:stCxn id="1198" idx="4"/>
            <a:endCxn id="1200" idx="0"/>
          </p:cNvCxnSpPr>
          <p:nvPr/>
        </p:nvCxnSpPr>
        <p:spPr>
          <a:xfrm flipH="1">
            <a:off x="2537894" y="2826505"/>
            <a:ext cx="234000" cy="84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5" name="Google Shape;1205;g2612bce1d89_0_421"/>
          <p:cNvCxnSpPr>
            <a:stCxn id="1200" idx="6"/>
            <a:endCxn id="1199" idx="2"/>
          </p:cNvCxnSpPr>
          <p:nvPr/>
        </p:nvCxnSpPr>
        <p:spPr>
          <a:xfrm flipH="1" rot="10800000">
            <a:off x="2740975" y="3286140"/>
            <a:ext cx="1065900" cy="55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6" name="Google Shape;1206;g2612bce1d89_0_421"/>
          <p:cNvCxnSpPr>
            <a:stCxn id="1199" idx="1"/>
            <a:endCxn id="1198" idx="6"/>
          </p:cNvCxnSpPr>
          <p:nvPr/>
        </p:nvCxnSpPr>
        <p:spPr>
          <a:xfrm rot="10800000">
            <a:off x="2974787" y="2649799"/>
            <a:ext cx="891600" cy="5112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7" name="Google Shape;1207;g2612bce1d89_0_421"/>
          <p:cNvCxnSpPr>
            <a:stCxn id="1202" idx="2"/>
            <a:endCxn id="1198" idx="7"/>
          </p:cNvCxnSpPr>
          <p:nvPr/>
        </p:nvCxnSpPr>
        <p:spPr>
          <a:xfrm flipH="1">
            <a:off x="2915268" y="2499475"/>
            <a:ext cx="1944600" cy="2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8" name="Google Shape;1208;g2612bce1d89_0_421"/>
          <p:cNvCxnSpPr>
            <a:stCxn id="1199" idx="7"/>
            <a:endCxn id="1202" idx="3"/>
          </p:cNvCxnSpPr>
          <p:nvPr/>
        </p:nvCxnSpPr>
        <p:spPr>
          <a:xfrm flipH="1" rot="10800000">
            <a:off x="4153401" y="2624599"/>
            <a:ext cx="765900" cy="5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9" name="Google Shape;1209;g2612bce1d89_0_421"/>
          <p:cNvCxnSpPr>
            <a:stCxn id="1200" idx="5"/>
            <a:endCxn id="1201" idx="2"/>
          </p:cNvCxnSpPr>
          <p:nvPr/>
        </p:nvCxnSpPr>
        <p:spPr>
          <a:xfrm>
            <a:off x="2681532" y="3970992"/>
            <a:ext cx="1478400" cy="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0" name="Google Shape;1210;g2612bce1d89_0_421"/>
          <p:cNvCxnSpPr>
            <a:stCxn id="1201" idx="6"/>
            <a:endCxn id="1203" idx="3"/>
          </p:cNvCxnSpPr>
          <p:nvPr/>
        </p:nvCxnSpPr>
        <p:spPr>
          <a:xfrm flipH="1" rot="10800000">
            <a:off x="4565764" y="3793806"/>
            <a:ext cx="1183800" cy="54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g2612bce1d89_0_421"/>
          <p:cNvCxnSpPr>
            <a:stCxn id="1203" idx="2"/>
            <a:endCxn id="1201" idx="7"/>
          </p:cNvCxnSpPr>
          <p:nvPr/>
        </p:nvCxnSpPr>
        <p:spPr>
          <a:xfrm flipH="1">
            <a:off x="4506194" y="3668619"/>
            <a:ext cx="1183800" cy="54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g2612bce1d89_0_421"/>
          <p:cNvCxnSpPr>
            <a:stCxn id="1199" idx="6"/>
            <a:endCxn id="1203" idx="1"/>
          </p:cNvCxnSpPr>
          <p:nvPr/>
        </p:nvCxnSpPr>
        <p:spPr>
          <a:xfrm>
            <a:off x="4212844" y="3286051"/>
            <a:ext cx="1536600" cy="25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3" name="Google Shape;1213;g2612bce1d89_0_421"/>
          <p:cNvCxnSpPr>
            <a:stCxn id="1202" idx="5"/>
            <a:endCxn id="1203" idx="0"/>
          </p:cNvCxnSpPr>
          <p:nvPr/>
        </p:nvCxnSpPr>
        <p:spPr>
          <a:xfrm>
            <a:off x="5206325" y="2624527"/>
            <a:ext cx="686700" cy="8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612bce1d89_0_442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Grafo de Componentes</a:t>
            </a:r>
            <a:endParaRPr/>
          </a:p>
        </p:txBody>
      </p:sp>
      <p:pic>
        <p:nvPicPr>
          <p:cNvPr id="1219" name="Google Shape;1219;g2612bce1d89_0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825" y="1152425"/>
            <a:ext cx="5265103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612bce1d89_0_447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Grafo de Componentes</a:t>
            </a:r>
            <a:endParaRPr/>
          </a:p>
        </p:txBody>
      </p:sp>
      <p:pic>
        <p:nvPicPr>
          <p:cNvPr id="1225" name="Google Shape;1225;g2612bce1d89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25" y="1152425"/>
            <a:ext cx="4273677" cy="29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g2612bce1d89_0_447"/>
          <p:cNvSpPr txBox="1"/>
          <p:nvPr/>
        </p:nvSpPr>
        <p:spPr>
          <a:xfrm>
            <a:off x="5594600" y="1152425"/>
            <a:ext cx="2471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nuevo grafo de componentes es acíclico, ¿Por qué?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612bce1d89_0_453"/>
          <p:cNvSpPr txBox="1"/>
          <p:nvPr>
            <p:ph type="title"/>
          </p:nvPr>
        </p:nvSpPr>
        <p:spPr>
          <a:xfrm>
            <a:off x="402225" y="445025"/>
            <a:ext cx="738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Grafo de Componentes</a:t>
            </a:r>
            <a:endParaRPr/>
          </a:p>
        </p:txBody>
      </p:sp>
      <p:pic>
        <p:nvPicPr>
          <p:cNvPr id="1232" name="Google Shape;1232;g2612bce1d89_0_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25" y="1152425"/>
            <a:ext cx="4273677" cy="29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g2612bce1d89_0_453"/>
          <p:cNvSpPr txBox="1"/>
          <p:nvPr/>
        </p:nvSpPr>
        <p:spPr>
          <a:xfrm>
            <a:off x="4953550" y="1152425"/>
            <a:ext cx="351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nuevo grafo de componentes es acíclico, ¿Por qué?</a:t>
            </a:r>
            <a:endParaRPr b="0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g2612bce1d89_0_453"/>
          <p:cNvSpPr txBox="1"/>
          <p:nvPr/>
        </p:nvSpPr>
        <p:spPr>
          <a:xfrm>
            <a:off x="5044700" y="2014325"/>
            <a:ext cx="305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tuviera ciclos, los nodos de ambas CFC estarían en realidad en una misma CFC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12bce1d89_0_460"/>
          <p:cNvSpPr txBox="1"/>
          <p:nvPr>
            <p:ph type="title"/>
          </p:nvPr>
        </p:nvSpPr>
        <p:spPr>
          <a:xfrm>
            <a:off x="402225" y="445025"/>
            <a:ext cx="689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Kosaraju</a:t>
            </a:r>
            <a:endParaRPr/>
          </a:p>
        </p:txBody>
      </p:sp>
      <p:sp>
        <p:nvSpPr>
          <p:cNvPr id="1240" name="Google Shape;1240;g2612bce1d89_0_460"/>
          <p:cNvSpPr txBox="1"/>
          <p:nvPr/>
        </p:nvSpPr>
        <p:spPr>
          <a:xfrm>
            <a:off x="568000" y="1327275"/>
            <a:ext cx="74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Palabras Clave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G, grafo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dirigido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de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671453304_0_28"/>
          <p:cNvSpPr txBox="1"/>
          <p:nvPr>
            <p:ph type="title"/>
          </p:nvPr>
        </p:nvSpPr>
        <p:spPr>
          <a:xfrm>
            <a:off x="376450" y="580900"/>
            <a:ext cx="355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000"/>
              <a:t>Caminos y ciclos:</a:t>
            </a:r>
            <a:endParaRPr sz="4000"/>
          </a:p>
        </p:txBody>
      </p:sp>
      <p:sp>
        <p:nvSpPr>
          <p:cNvPr id="111" name="Google Shape;111;g24671453304_0_28"/>
          <p:cNvSpPr txBox="1"/>
          <p:nvPr/>
        </p:nvSpPr>
        <p:spPr>
          <a:xfrm>
            <a:off x="606675" y="1391725"/>
            <a:ext cx="54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camino π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largo n, es una secuencia de nodos v0,...,vn tal que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vi, vi+1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1" lang="es" sz="1600">
                <a:latin typeface="Open Sans"/>
                <a:ea typeface="Open Sans"/>
                <a:cs typeface="Open Sans"/>
                <a:sym typeface="Open Sans"/>
              </a:rPr>
              <a:t>par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!)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pertenece al conjunto de aristas E para todo i &lt; n.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g2467145330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225" y="1040760"/>
            <a:ext cx="3082800" cy="162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4671453304_0_28"/>
          <p:cNvSpPr txBox="1"/>
          <p:nvPr/>
        </p:nvSpPr>
        <p:spPr>
          <a:xfrm>
            <a:off x="376450" y="2291250"/>
            <a:ext cx="853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¿Cuándo un camino se convierte en un ciclo?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612bce1d89_0_465"/>
          <p:cNvSpPr txBox="1"/>
          <p:nvPr>
            <p:ph type="title"/>
          </p:nvPr>
        </p:nvSpPr>
        <p:spPr>
          <a:xfrm>
            <a:off x="402225" y="445025"/>
            <a:ext cx="689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Kosaraju</a:t>
            </a:r>
            <a:endParaRPr/>
          </a:p>
        </p:txBody>
      </p:sp>
      <p:sp>
        <p:nvSpPr>
          <p:cNvPr id="1246" name="Google Shape;1246;g2612bce1d89_0_465"/>
          <p:cNvSpPr txBox="1"/>
          <p:nvPr/>
        </p:nvSpPr>
        <p:spPr>
          <a:xfrm>
            <a:off x="568000" y="1327275"/>
            <a:ext cx="74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Definición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 un grafo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dirigido, sean                        sus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CFC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Se define el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grafo de componentes            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según: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7" name="Google Shape;1247;g2612bce1d89_0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25" y="1785000"/>
            <a:ext cx="100042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g2612bce1d89_0_4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2625" y="2043275"/>
            <a:ext cx="498425" cy="2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g2612bce1d89_0_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550" y="2400300"/>
            <a:ext cx="5847199" cy="7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612bce1d89_0_473"/>
          <p:cNvSpPr txBox="1"/>
          <p:nvPr>
            <p:ph type="title"/>
          </p:nvPr>
        </p:nvSpPr>
        <p:spPr>
          <a:xfrm>
            <a:off x="402225" y="445025"/>
            <a:ext cx="689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Kosaraju: Pseudocódigo</a:t>
            </a:r>
            <a:endParaRPr/>
          </a:p>
        </p:txBody>
      </p:sp>
      <p:pic>
        <p:nvPicPr>
          <p:cNvPr id="1255" name="Google Shape;1255;g2612bce1d89_0_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1" cy="290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612bce1d89_0_478"/>
          <p:cNvSpPr txBox="1"/>
          <p:nvPr>
            <p:ph type="title"/>
          </p:nvPr>
        </p:nvSpPr>
        <p:spPr>
          <a:xfrm>
            <a:off x="402225" y="445025"/>
            <a:ext cx="689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 de Kosaraju</a:t>
            </a:r>
            <a:endParaRPr/>
          </a:p>
        </p:txBody>
      </p:sp>
      <p:sp>
        <p:nvSpPr>
          <p:cNvPr id="1261" name="Google Shape;1261;g2612bce1d89_0_478"/>
          <p:cNvSpPr txBox="1"/>
          <p:nvPr/>
        </p:nvSpPr>
        <p:spPr>
          <a:xfrm>
            <a:off x="512500" y="1308775"/>
            <a:ext cx="810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https://www.programiz.com/dsa/strongly-connected-components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671453304_0_35"/>
          <p:cNvSpPr txBox="1"/>
          <p:nvPr/>
        </p:nvSpPr>
        <p:spPr>
          <a:xfrm>
            <a:off x="606675" y="1391725"/>
            <a:ext cx="54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camino π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largo n, es una secuencia de nodos v0,...,vn tal que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vi, vi+1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1" lang="es" sz="1600">
                <a:latin typeface="Open Sans"/>
                <a:ea typeface="Open Sans"/>
                <a:cs typeface="Open Sans"/>
                <a:sym typeface="Open Sans"/>
              </a:rPr>
              <a:t>par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!)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pertenece al conjunto de aristas E para todo 0 &lt;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 &lt;= n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g2467145330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225" y="1040760"/>
            <a:ext cx="3082800" cy="162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4671453304_0_35"/>
          <p:cNvSpPr txBox="1"/>
          <p:nvPr/>
        </p:nvSpPr>
        <p:spPr>
          <a:xfrm>
            <a:off x="376450" y="2315125"/>
            <a:ext cx="853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¿Cuándo un camino se convierte en un ciclo?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v0 =  vn cuando n &gt; 0 (al menos dos vértices)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¿Por qué es importante detectar estos ciclos?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g24671453304_0_35"/>
          <p:cNvSpPr txBox="1"/>
          <p:nvPr>
            <p:ph type="title"/>
          </p:nvPr>
        </p:nvSpPr>
        <p:spPr>
          <a:xfrm>
            <a:off x="376450" y="580900"/>
            <a:ext cx="355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000"/>
              <a:t>Caminos y ciclos: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671453304_0_42"/>
          <p:cNvSpPr txBox="1"/>
          <p:nvPr/>
        </p:nvSpPr>
        <p:spPr>
          <a:xfrm>
            <a:off x="606675" y="1391725"/>
            <a:ext cx="54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-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camino π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largo n, es una secuencia de nodos v0,...,vn tal que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vi, vi+1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1" lang="es" sz="1600">
                <a:latin typeface="Open Sans"/>
                <a:ea typeface="Open Sans"/>
                <a:cs typeface="Open Sans"/>
                <a:sym typeface="Open Sans"/>
              </a:rPr>
              <a:t>par</a:t>
            </a:r>
            <a:r>
              <a:rPr b="1" i="1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!)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pertenece al conjunto de aristas E para todo i &lt; n.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g2467145330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225" y="1040760"/>
            <a:ext cx="3082800" cy="162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4671453304_0_42"/>
          <p:cNvSpPr txBox="1"/>
          <p:nvPr/>
        </p:nvSpPr>
        <p:spPr>
          <a:xfrm>
            <a:off x="376450" y="2315125"/>
            <a:ext cx="8537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¿Cuándo un camino se convierte en un ciclo?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v0 = vn cuando n &gt; 0 (al menos dos vértices)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¿Por qué es importante detectar estos ciclos?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no hacerlo podemos: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Quedarnos atrapados en loops infinitos!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ser capaces de ordenar un conjunto de tareas a ejecutar.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detectar proyectos inviables (Referencia circular en proyectos con requisitos)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g24671453304_0_42"/>
          <p:cNvSpPr txBox="1"/>
          <p:nvPr>
            <p:ph type="title"/>
          </p:nvPr>
        </p:nvSpPr>
        <p:spPr>
          <a:xfrm>
            <a:off x="376450" y="580900"/>
            <a:ext cx="355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000"/>
              <a:t>Caminos y ciclos: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