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bc97ba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7bc97ba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4bde13e0_0_10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4bde13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4bde13e0_0_10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34bde13e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e2fec3fec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7e2fec3f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bc97ba31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bc97ba31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413c34ed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413c34ed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bc97ba3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bc97ba3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bc97ba3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bc97ba3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34bde13e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34bde13e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4bde13e0_0_2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d34bde13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34bde13e0_0_2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d34bde13e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df1bc36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df1bc36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También recordar que está la Evaluación Temprana de Cursos (ETC)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c7144ade0_0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7c7144ad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e2fec3fec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7e2fec3f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bc97ba3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bc97ba3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d697573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d697573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bc97ba31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bc97ba31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bc97ba3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bc97ba3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bc97ba31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bc97ba3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bc97ba31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7bc97ba31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34bde13e0_0_1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d34bde13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34bde13e0_0_1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d34bde13e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4bde13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4bde13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Char char="-"/>
            </a:pPr>
            <a:r>
              <a:rPr lang="et">
                <a:solidFill>
                  <a:srgbClr val="611BB8"/>
                </a:solidFill>
                <a:highlight>
                  <a:schemeClr val="lt1"/>
                </a:highlight>
              </a:rPr>
              <a:t>El paralelismo de threading no es real (es solo una ilusión).</a:t>
            </a:r>
            <a:endParaRPr>
              <a:solidFill>
                <a:srgbClr val="611BB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Char char="-"/>
            </a:pPr>
            <a:r>
              <a:rPr lang="et">
                <a:solidFill>
                  <a:srgbClr val="611BB8"/>
                </a:solidFill>
                <a:highlight>
                  <a:schemeClr val="lt1"/>
                </a:highlight>
              </a:rPr>
              <a:t>Lo que hace el sistema operativo es </a:t>
            </a:r>
            <a:r>
              <a:rPr b="1" lang="et">
                <a:solidFill>
                  <a:srgbClr val="611BB8"/>
                </a:solidFill>
                <a:highlight>
                  <a:schemeClr val="lt1"/>
                </a:highlight>
              </a:rPr>
              <a:t>compartir la CPU entre todos los procesos</a:t>
            </a:r>
            <a:endParaRPr>
              <a:solidFill>
                <a:srgbClr val="611BB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Char char="-"/>
            </a:pPr>
            <a:r>
              <a:rPr lang="et">
                <a:solidFill>
                  <a:srgbClr val="611BB8"/>
                </a:solidFill>
                <a:highlight>
                  <a:schemeClr val="lt1"/>
                </a:highlight>
              </a:rPr>
              <a:t>Esto consiste en tomar un proceso, hacerlo avanzar unas cuantas operaciones, dejarlo en pausa, y volver a repetir lo mismo con otro proceso (Slicing). </a:t>
            </a:r>
            <a:endParaRPr>
              <a:solidFill>
                <a:srgbClr val="611BB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Char char="-"/>
            </a:pPr>
            <a:r>
              <a:rPr lang="et">
                <a:solidFill>
                  <a:srgbClr val="611BB8"/>
                </a:solidFill>
                <a:highlight>
                  <a:schemeClr val="lt1"/>
                </a:highlight>
              </a:rPr>
              <a:t>Esto ocurre tan rápido que parece que todos los procesos avanzan al mismo tiempo.</a:t>
            </a:r>
            <a:endParaRPr>
              <a:solidFill>
                <a:srgbClr val="611BB8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11BB8"/>
              </a:buClr>
              <a:buSzPts val="1100"/>
              <a:buChar char="-"/>
            </a:pPr>
            <a:r>
              <a:rPr lang="et" sz="1050">
                <a:solidFill>
                  <a:schemeClr val="dk1"/>
                </a:solidFill>
                <a:highlight>
                  <a:schemeClr val="lt1"/>
                </a:highlight>
              </a:rPr>
              <a:t>Un programa con prints es más lento por este motivo, necesita cambia de contexto para usar dos procesos: 1. Programa 2. Consola.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34bde13e0_0_19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d34bde13e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La cruz roja indica que el proceso termina abruptamente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e2fec3fec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7e2fec3f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e2fec3fec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7e2fec3f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t">
                <a:solidFill>
                  <a:schemeClr val="dk2"/>
                </a:solidFill>
              </a:rPr>
              <a:t>Los tickets indican que el proceso termina, mientras que el reloj indica que el proceso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3e9c3b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3e9c3b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c97ba31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7bc97ba3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4bde13e0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d34bde13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t"/>
              <a:t>Programas de ejemplo con entornos y variables distintas.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t"/>
              <a:t>En cada uno hay uno o más procesos y también uno o más threads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t"/>
              <a:t>Ejemplo Spotify: buscar  y escuchar música, ambos suceden al mismo tiempo dentro del mismo proceso, pero distintos threads.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t"/>
              <a:t>Hasta ahora, los programas escritos en el curso son de un thread.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a8d8cb9d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a8d8cb9d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69757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69757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413c34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413c34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413c34ed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413c34ed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4bde13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4bde13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i="0" sz="3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Raleway"/>
              <a:buNone/>
              <a:defRPr b="1"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Source Sans Pro"/>
              <a:buNone/>
              <a:defRPr b="0" i="0" sz="2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.10/faq/library.html#what-kinds-of-global-value-mutation-are-thread-saf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85875" y="2120850"/>
            <a:ext cx="8183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t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Hernán Valdivieso - Daniela Concha - Francisca Ibarra - Joaquín Tagle - Francisca Cattan</a:t>
            </a:r>
            <a:endParaRPr sz="2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5875" y="46935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t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Programación Avanzada</a:t>
            </a:r>
            <a:endParaRPr b="1" i="1" sz="4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IIC2233 202</a:t>
            </a:r>
            <a:r>
              <a:rPr b="1" lang="et" sz="42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t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t" sz="4200">
                <a:latin typeface="Raleway"/>
                <a:ea typeface="Raleway"/>
                <a:cs typeface="Raleway"/>
                <a:sym typeface="Raleway"/>
              </a:rPr>
              <a:t>2</a:t>
            </a:r>
            <a:endParaRPr b="1" sz="4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 sz="3600"/>
              <a:t>Threads</a:t>
            </a:r>
            <a:endParaRPr i="1" sz="3600"/>
          </a:p>
        </p:txBody>
      </p:sp>
      <p:sp>
        <p:nvSpPr>
          <p:cNvPr id="146" name="Google Shape;146;p24"/>
          <p:cNvSpPr txBox="1"/>
          <p:nvPr>
            <p:ph idx="4294967295" type="body"/>
          </p:nvPr>
        </p:nvSpPr>
        <p:spPr>
          <a:xfrm>
            <a:off x="311700" y="1320956"/>
            <a:ext cx="8520600" cy="3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threading</a:t>
            </a: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funcion():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t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ecuencia de instrucciones</a:t>
            </a:r>
            <a:endParaRPr i="1" sz="1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 = Thread(</a:t>
            </a: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=funcion)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t.start()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 sz="3600"/>
              <a:t>Threads</a:t>
            </a:r>
            <a:endParaRPr i="1" sz="3600"/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311700" y="1160756"/>
            <a:ext cx="8520600" cy="3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MiThread(Thread): </a:t>
            </a:r>
            <a:r>
              <a:rPr i="1" lang="et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¡Importante heredar!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def 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*args, **kwargs):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	super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().__init__(*args, **kwargs)  </a:t>
            </a: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¡Importante el super!</a:t>
            </a:r>
            <a:endParaRPr i="1" sz="1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def 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run(</a:t>
            </a: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Este m</a:t>
            </a:r>
            <a:r>
              <a:rPr i="1" lang="et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é</a:t>
            </a: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todo inicia el trabajo de este thread</a:t>
            </a:r>
            <a:endParaRPr i="1" sz="1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    	# cuando ejecutamos el m</a:t>
            </a:r>
            <a:r>
              <a:rPr i="1" lang="et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é</a:t>
            </a:r>
            <a:r>
              <a:rPr i="1"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todo start()</a:t>
            </a:r>
            <a:endParaRPr i="1" sz="1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	print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{self.name}</a:t>
            </a: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t" sz="18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partiendo..."</a:t>
            </a: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 = MiThread()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t.start()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body"/>
          </p:nvPr>
        </p:nvSpPr>
        <p:spPr>
          <a:xfrm>
            <a:off x="311700" y="1092349"/>
            <a:ext cx="8520600" cy="3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solidFill>
                  <a:schemeClr val="lt1"/>
                </a:solidFill>
              </a:rPr>
              <a:t>Con el uso de </a:t>
            </a:r>
            <a:r>
              <a:rPr i="1" lang="et">
                <a:solidFill>
                  <a:schemeClr val="lt1"/>
                </a:solidFill>
              </a:rPr>
              <a:t>threads</a:t>
            </a:r>
            <a:r>
              <a:rPr lang="et">
                <a:solidFill>
                  <a:schemeClr val="lt1"/>
                </a:solidFill>
              </a:rPr>
              <a:t> ahora podemos cambiar nuestro código de </a:t>
            </a:r>
            <a:r>
              <a:rPr lang="e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DCCommits</a:t>
            </a:r>
            <a:r>
              <a:rPr lang="et">
                <a:solidFill>
                  <a:schemeClr val="lt1"/>
                </a:solidFill>
              </a:rPr>
              <a:t> por uno que permita la concurrencia.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solidFill>
                  <a:schemeClr val="lt1"/>
                </a:solidFill>
              </a:rPr>
              <a:t>Cada </a:t>
            </a:r>
            <a:r>
              <a:rPr i="1" lang="et">
                <a:solidFill>
                  <a:schemeClr val="lt1"/>
                </a:solidFill>
              </a:rPr>
              <a:t>Thread</a:t>
            </a:r>
            <a:r>
              <a:rPr lang="et">
                <a:solidFill>
                  <a:schemeClr val="lt1"/>
                </a:solidFill>
              </a:rPr>
              <a:t> se encargará de recopilar los </a:t>
            </a:r>
            <a:r>
              <a:rPr i="1" lang="et">
                <a:solidFill>
                  <a:schemeClr val="lt1"/>
                </a:solidFill>
              </a:rPr>
              <a:t>commits</a:t>
            </a:r>
            <a:r>
              <a:rPr lang="et">
                <a:solidFill>
                  <a:schemeClr val="lt1"/>
                </a:solidFill>
              </a:rPr>
              <a:t> de una sección y de aumentar en 1 el contador global “Commits.publicados”. Así</a:t>
            </a:r>
            <a:r>
              <a:rPr lang="et">
                <a:solidFill>
                  <a:schemeClr val="lt1"/>
                </a:solidFill>
              </a:rPr>
              <a:t> sabremos cuantos </a:t>
            </a:r>
            <a:r>
              <a:rPr i="1" lang="et">
                <a:solidFill>
                  <a:schemeClr val="lt1"/>
                </a:solidFill>
              </a:rPr>
              <a:t>commits </a:t>
            </a:r>
            <a:r>
              <a:rPr lang="et">
                <a:solidFill>
                  <a:schemeClr val="lt1"/>
                </a:solidFill>
              </a:rPr>
              <a:t>llevamos ya publicados en cada momento.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 sz="3600"/>
              <a:t>Threads</a:t>
            </a:r>
            <a:endParaRPr i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/>
              <a:t>Parte B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/>
              <a:t>Ahora cada </a:t>
            </a:r>
            <a:r>
              <a:rPr i="1" lang="et" sz="1800"/>
              <a:t>commit</a:t>
            </a:r>
            <a:r>
              <a:rPr lang="et" sz="1800"/>
              <a:t> se sube de manera independiente entre las 5 secciones.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Pero … </a:t>
            </a:r>
            <a:r>
              <a:rPr b="1" lang="et" sz="1800"/>
              <a:t>la cantidad total de </a:t>
            </a:r>
            <a:r>
              <a:rPr b="1" i="1" lang="et" sz="1800"/>
              <a:t>commits</a:t>
            </a:r>
            <a:r>
              <a:rPr b="1" lang="et" sz="1800"/>
              <a:t> publicados no calza con la cantidad real de </a:t>
            </a:r>
            <a:r>
              <a:rPr b="1" i="1" lang="et" sz="1800"/>
              <a:t>commits </a:t>
            </a:r>
            <a:r>
              <a:rPr lang="et" sz="1200">
                <a:latin typeface="Consolas"/>
                <a:ea typeface="Consolas"/>
                <a:cs typeface="Consolas"/>
                <a:sym typeface="Consolas"/>
              </a:rPr>
              <a:t>😨</a:t>
            </a:r>
            <a:endParaRPr sz="1800"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DCCommits </a:t>
            </a:r>
            <a:r>
              <a:rPr lang="et"/>
              <a:t>(parte B)</a:t>
            </a:r>
            <a:endParaRPr/>
          </a:p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4832400" y="1152475"/>
            <a:ext cx="42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lee 0 de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Consolas"/>
                <a:ea typeface="Consolas"/>
                <a:cs typeface="Consolas"/>
                <a:sym typeface="Consolas"/>
              </a:rPr>
              <a:t>- C1 se pausa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lee 7 de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suma 1 =&gt;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guarda 6 en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t">
                <a:latin typeface="Consolas"/>
                <a:ea typeface="Consolas"/>
                <a:cs typeface="Consolas"/>
                <a:sym typeface="Consolas"/>
              </a:rPr>
              <a:t>- C2 se pausa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se reanuda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suma 1 =&gt; 1 (😨)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guarda 1 en Commits.publicados (😨)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832400" y="1152475"/>
            <a:ext cx="42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lee 0 de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Consolas"/>
                <a:ea typeface="Consolas"/>
                <a:cs typeface="Consolas"/>
                <a:sym typeface="Consolas"/>
              </a:rPr>
              <a:t>- C1 se pausa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lee 7 de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suma 1 =&gt;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guarda 6 en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t">
                <a:latin typeface="Consolas"/>
                <a:ea typeface="Consolas"/>
                <a:cs typeface="Consolas"/>
                <a:sym typeface="Consolas"/>
              </a:rPr>
              <a:t>- C2 se pausa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se reanuda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suma 1 =&gt; 1 (😨)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guarda 1 en Commits.publicados (😨)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/>
              <a:t>Ahora cada </a:t>
            </a:r>
            <a:r>
              <a:rPr i="1" lang="et" sz="1800"/>
              <a:t>commit</a:t>
            </a:r>
            <a:r>
              <a:rPr lang="et" sz="1800"/>
              <a:t> se sube de manera independiente entre las 5 secciones.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Pero … </a:t>
            </a:r>
            <a:r>
              <a:rPr b="1" lang="et" sz="1800"/>
              <a:t>la cantidad total de </a:t>
            </a:r>
            <a:r>
              <a:rPr b="1" i="1" lang="et" sz="1800"/>
              <a:t>commits</a:t>
            </a:r>
            <a:r>
              <a:rPr b="1" lang="et" sz="1800"/>
              <a:t> publicados no calza con la cantidad real de </a:t>
            </a:r>
            <a:r>
              <a:rPr b="1" i="1" lang="et" sz="1800"/>
              <a:t>commits </a:t>
            </a:r>
            <a:r>
              <a:rPr lang="et" sz="1200">
                <a:latin typeface="Consolas"/>
                <a:ea typeface="Consolas"/>
                <a:cs typeface="Consolas"/>
                <a:sym typeface="Consolas"/>
              </a:rPr>
              <a:t>😨</a:t>
            </a:r>
            <a:endParaRPr sz="1800"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DCCommits </a:t>
            </a:r>
            <a:r>
              <a:rPr lang="et"/>
              <a:t>(parte B)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1378800" y="2000525"/>
            <a:ext cx="6386400" cy="1720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¡Necesitamos</a:t>
            </a:r>
            <a:r>
              <a:rPr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sincronizar los accesos a este contador!</a:t>
            </a:r>
            <a:endParaRPr sz="3000">
              <a:highlight>
                <a:srgbClr val="F1C23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4832400" y="1152475"/>
            <a:ext cx="42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lee 0 de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>
                <a:latin typeface="Consolas"/>
                <a:ea typeface="Consolas"/>
                <a:cs typeface="Consolas"/>
                <a:sym typeface="Consolas"/>
              </a:rPr>
              <a:t>- C1 se pausa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lee 7 de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suma 1 =&gt;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C2 guarda 6 en Commits.publicados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t">
                <a:latin typeface="Consolas"/>
                <a:ea typeface="Consolas"/>
                <a:cs typeface="Consolas"/>
                <a:sym typeface="Consolas"/>
              </a:rPr>
              <a:t>- C2 se pausa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se reanuda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suma 1 =&gt; 1 (😨)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- C1 guarda 1 en Commits.publicados (😨)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/>
              <a:t>Ahora cada </a:t>
            </a:r>
            <a:r>
              <a:rPr i="1" lang="et" sz="1800"/>
              <a:t>commit</a:t>
            </a:r>
            <a:r>
              <a:rPr lang="et" sz="1800"/>
              <a:t> se sube de manera independiente entre las 5 secciones.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Pero … </a:t>
            </a:r>
            <a:r>
              <a:rPr b="1" lang="et" sz="1800"/>
              <a:t>la cantidad total de </a:t>
            </a:r>
            <a:r>
              <a:rPr b="1" i="1" lang="et" sz="1800"/>
              <a:t>commits</a:t>
            </a:r>
            <a:r>
              <a:rPr b="1" lang="et" sz="1800"/>
              <a:t> publicados no calza con la cantidad real de </a:t>
            </a:r>
            <a:r>
              <a:rPr b="1" i="1" lang="et" sz="1800"/>
              <a:t>commits </a:t>
            </a:r>
            <a:r>
              <a:rPr lang="et" sz="1200">
                <a:latin typeface="Consolas"/>
                <a:ea typeface="Consolas"/>
                <a:cs typeface="Consolas"/>
                <a:sym typeface="Consolas"/>
              </a:rPr>
              <a:t>😨</a:t>
            </a:r>
            <a:endParaRPr sz="1800"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DCCommits </a:t>
            </a:r>
            <a:r>
              <a:rPr lang="et"/>
              <a:t>(parte B)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1378800" y="1152475"/>
            <a:ext cx="6386400" cy="1720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¡Necesitamos sincronicemos los accesos a este contador!</a:t>
            </a:r>
            <a:endParaRPr sz="3000">
              <a:highlight>
                <a:srgbClr val="F1C23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688" y="2531375"/>
            <a:ext cx="2488625" cy="2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lang="et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set()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wait()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/>
              <a:t>Operación atómica</a:t>
            </a:r>
            <a:endParaRPr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265500" y="12096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Sincronización de recursos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435325" y="1415831"/>
            <a:ext cx="8062500" cy="314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1621813" y="2828700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587473" y="3579441"/>
            <a:ext cx="5743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cxnSp>
        <p:nvCxnSpPr>
          <p:cNvPr id="201" name="Google Shape;201;p32"/>
          <p:cNvCxnSpPr/>
          <p:nvPr/>
        </p:nvCxnSpPr>
        <p:spPr>
          <a:xfrm>
            <a:off x="1616690" y="3718678"/>
            <a:ext cx="574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2"/>
          <p:cNvSpPr/>
          <p:nvPr/>
        </p:nvSpPr>
        <p:spPr>
          <a:xfrm>
            <a:off x="1587475" y="1496846"/>
            <a:ext cx="67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558925" y="1903997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Thread</a:t>
            </a:r>
            <a:r>
              <a:rPr lang="et"/>
              <a:t> 2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558925" y="3065053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Thread</a:t>
            </a:r>
            <a:r>
              <a:rPr lang="et"/>
              <a:t> 1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591650" y="2484525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Resource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Lock()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587481" y="2067806"/>
            <a:ext cx="5772600" cy="138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ck Emoji for Facebook, Email &amp; SMS | ID#: 759 | Emoji.co.uk"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10" y="1958007"/>
            <a:ext cx="357769" cy="357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s"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600" y="1957997"/>
            <a:ext cx="277275" cy="3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1701912" y="1415831"/>
            <a:ext cx="1740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R.acquire()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693149" y="1415831"/>
            <a:ext cx="1740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R.release()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1572925" y="2551472"/>
            <a:ext cx="57726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2532400" y="2551472"/>
            <a:ext cx="1991400" cy="277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4523725" y="2551491"/>
            <a:ext cx="1450800" cy="27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1587538" y="2749603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4504069" y="3120356"/>
            <a:ext cx="2821800" cy="13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2"/>
          <p:cNvCxnSpPr>
            <a:stCxn id="218" idx="3"/>
            <a:endCxn id="216" idx="1"/>
          </p:cNvCxnSpPr>
          <p:nvPr/>
        </p:nvCxnSpPr>
        <p:spPr>
          <a:xfrm>
            <a:off x="3488496" y="3182456"/>
            <a:ext cx="1015500" cy="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9" name="Google Shape;219;p32"/>
          <p:cNvSpPr txBox="1"/>
          <p:nvPr/>
        </p:nvSpPr>
        <p:spPr>
          <a:xfrm>
            <a:off x="2706550" y="3251456"/>
            <a:ext cx="1450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R.acquire()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1587396" y="3113306"/>
            <a:ext cx="1901100" cy="13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51676" y="3050803"/>
            <a:ext cx="277278" cy="277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 Emoji for Facebook, Email &amp; SMS | ID#: 759 | Emoji.co.uk"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661" y="3010548"/>
            <a:ext cx="357769" cy="357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s"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025" y="3010547"/>
            <a:ext cx="277275" cy="35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5395125" y="3251450"/>
            <a:ext cx="1264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R.release()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435325" y="1415831"/>
            <a:ext cx="8062500" cy="314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Event: set()  wait()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1621813" y="2940506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1587475" y="2662641"/>
            <a:ext cx="57726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1587473" y="3579441"/>
            <a:ext cx="5743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1587475" y="2008702"/>
            <a:ext cx="67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1587479" y="2180147"/>
            <a:ext cx="1901100" cy="138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3"/>
          <p:cNvCxnSpPr/>
          <p:nvPr/>
        </p:nvCxnSpPr>
        <p:spPr>
          <a:xfrm>
            <a:off x="1616690" y="3718678"/>
            <a:ext cx="574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3"/>
          <p:cNvSpPr txBox="1"/>
          <p:nvPr/>
        </p:nvSpPr>
        <p:spPr>
          <a:xfrm>
            <a:off x="2883627" y="2185059"/>
            <a:ext cx="1189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E.wait()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1621673" y="3304209"/>
            <a:ext cx="5699100" cy="13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85951" y="2117269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5419550" y="2662659"/>
            <a:ext cx="1940700" cy="27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4819802" y="2813709"/>
            <a:ext cx="1189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E.set()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1587475" y="1608652"/>
            <a:ext cx="67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1587479" y="1780097"/>
            <a:ext cx="1901100" cy="138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419550" y="1780097"/>
            <a:ext cx="1901100" cy="138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3"/>
          <p:cNvCxnSpPr>
            <a:stCxn id="242" idx="3"/>
            <a:endCxn id="243" idx="1"/>
          </p:cNvCxnSpPr>
          <p:nvPr/>
        </p:nvCxnSpPr>
        <p:spPr>
          <a:xfrm>
            <a:off x="3488579" y="1849247"/>
            <a:ext cx="19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5" name="Google Shape;245;p33"/>
          <p:cNvSpPr/>
          <p:nvPr/>
        </p:nvSpPr>
        <p:spPr>
          <a:xfrm>
            <a:off x="5429404" y="2186831"/>
            <a:ext cx="1901100" cy="138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3"/>
          <p:cNvCxnSpPr>
            <a:stCxn id="234" idx="3"/>
            <a:endCxn id="245" idx="1"/>
          </p:cNvCxnSpPr>
          <p:nvPr/>
        </p:nvCxnSpPr>
        <p:spPr>
          <a:xfrm>
            <a:off x="3488579" y="2249297"/>
            <a:ext cx="1940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What Are The Snapchat Streak Emoji? These Familiar Icons ..."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85951" y="1700859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558925" y="1623066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Thread</a:t>
            </a:r>
            <a:r>
              <a:rPr lang="et"/>
              <a:t> 3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558925" y="2015803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Thread</a:t>
            </a:r>
            <a:r>
              <a:rPr lang="et"/>
              <a:t> 2</a:t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558925" y="3176859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Thread</a:t>
            </a:r>
            <a:r>
              <a:rPr lang="et"/>
              <a:t> 1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591650" y="2596331"/>
            <a:ext cx="102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Event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4939500" y="687225"/>
            <a:ext cx="38370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rabicPeriod"/>
            </a:pPr>
            <a:r>
              <a:rPr lang="et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Recuerden responder la ECA.</a:t>
            </a:r>
            <a:r>
              <a:rPr lang="et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Pueden responderla desde el domingo hasta el martes.</a:t>
            </a:r>
            <a:br>
              <a:rPr lang="et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rabicPeriod"/>
            </a:pPr>
            <a:r>
              <a:rPr lang="et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Daremos 10 min para responder la Evaluación Temprana de Cursos.</a:t>
            </a:r>
            <a:br>
              <a:rPr lang="et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rabicPeriod"/>
            </a:pPr>
            <a:r>
              <a:rPr lang="et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Hoy tenemos la tercera actividad.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65500" y="1181700"/>
            <a:ext cx="40452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3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Anuncios</a:t>
            </a:r>
            <a:endParaRPr b="1" sz="3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4294967295" type="body"/>
          </p:nvPr>
        </p:nvSpPr>
        <p:spPr>
          <a:xfrm>
            <a:off x="311700" y="1092349"/>
            <a:ext cx="8520600" cy="3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solidFill>
                  <a:schemeClr val="lt1"/>
                </a:solidFill>
              </a:rPr>
              <a:t>También</a:t>
            </a:r>
            <a:r>
              <a:rPr lang="et">
                <a:solidFill>
                  <a:schemeClr val="lt1"/>
                </a:solidFill>
              </a:rPr>
              <a:t> llamadas operaciones </a:t>
            </a:r>
            <a:r>
              <a:rPr b="1" i="1" lang="et" u="sng">
                <a:solidFill>
                  <a:schemeClr val="hlink"/>
                </a:solidFill>
                <a:hlinkClick r:id="rId3"/>
              </a:rPr>
              <a:t>thread-safe</a:t>
            </a:r>
            <a:r>
              <a:rPr lang="et">
                <a:solidFill>
                  <a:schemeClr val="lt1"/>
                </a:solidFill>
              </a:rPr>
              <a:t> son </a:t>
            </a:r>
            <a:r>
              <a:rPr lang="et">
                <a:solidFill>
                  <a:schemeClr val="lt1"/>
                </a:solidFill>
              </a:rPr>
              <a:t>acciones</a:t>
            </a:r>
            <a:r>
              <a:rPr lang="et">
                <a:solidFill>
                  <a:schemeClr val="lt1"/>
                </a:solidFill>
              </a:rPr>
              <a:t> en Python que no pueden ser interrumpidas a la mitad. Por ejemplo: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lang="et">
                <a:solidFill>
                  <a:schemeClr val="lt1"/>
                </a:solidFill>
              </a:rPr>
              <a:t>Asignar valores </a:t>
            </a:r>
            <a:r>
              <a:rPr lang="e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(x = 1)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t">
                <a:solidFill>
                  <a:schemeClr val="lt1"/>
                </a:solidFill>
              </a:rPr>
              <a:t>Obtener dato de una lista  </a:t>
            </a:r>
            <a:r>
              <a:rPr lang="e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(lista[2])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lang="et">
                <a:solidFill>
                  <a:schemeClr val="lt1"/>
                </a:solidFill>
              </a:rPr>
              <a:t>Agregar dato de una lista  </a:t>
            </a:r>
            <a:r>
              <a:rPr lang="e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(lista.append(2))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>
                <a:solidFill>
                  <a:schemeClr val="lt1"/>
                </a:solidFill>
              </a:rPr>
              <a:t>Mientras que hay operaciones que </a:t>
            </a:r>
            <a:r>
              <a:rPr b="1" lang="et">
                <a:solidFill>
                  <a:schemeClr val="lt1"/>
                </a:solidFill>
              </a:rPr>
              <a:t>no son </a:t>
            </a:r>
            <a:r>
              <a:rPr b="1" i="1" lang="et">
                <a:solidFill>
                  <a:schemeClr val="lt1"/>
                </a:solidFill>
              </a:rPr>
              <a:t>thread-safe</a:t>
            </a:r>
            <a:r>
              <a:rPr lang="et">
                <a:solidFill>
                  <a:schemeClr val="lt1"/>
                </a:solidFill>
              </a:rPr>
              <a:t>. Por ejemplo, cuando se hace más de una acción al mismo tiempo: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lista.append(lista[0])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Char char="-"/>
            </a:pPr>
            <a:r>
              <a:rPr lang="e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 = x + 1</a:t>
            </a:r>
            <a:r>
              <a:rPr baseline="30000" lang="e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endParaRPr baseline="30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Operación atómica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-16100" y="4770925"/>
            <a:ext cx="914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baseline="30000" lang="et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**</a:t>
            </a:r>
            <a:r>
              <a:rPr lang="et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Desde python 3.10, esta operación fue optimizada, pero no en todos los lenguajes o versiones es así.</a:t>
            </a:r>
            <a:endParaRPr sz="1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4294967295" type="body"/>
          </p:nvPr>
        </p:nvSpPr>
        <p:spPr>
          <a:xfrm>
            <a:off x="311700" y="1092349"/>
            <a:ext cx="8520600" cy="3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solidFill>
                  <a:schemeClr val="lt1"/>
                </a:solidFill>
              </a:rPr>
              <a:t>En este caso, c</a:t>
            </a:r>
            <a:r>
              <a:rPr lang="et">
                <a:solidFill>
                  <a:schemeClr val="lt1"/>
                </a:solidFill>
              </a:rPr>
              <a:t>on el uso de </a:t>
            </a:r>
            <a:r>
              <a:rPr i="1" lang="et">
                <a:solidFill>
                  <a:schemeClr val="lt1"/>
                </a:solidFill>
              </a:rPr>
              <a:t>lock</a:t>
            </a:r>
            <a:r>
              <a:rPr lang="et">
                <a:solidFill>
                  <a:schemeClr val="lt1"/>
                </a:solidFill>
              </a:rPr>
              <a:t> </a:t>
            </a:r>
            <a:r>
              <a:rPr lang="et">
                <a:solidFill>
                  <a:schemeClr val="lt1"/>
                </a:solidFill>
              </a:rPr>
              <a:t>podemos volver a modificar nuestro código de </a:t>
            </a:r>
            <a:r>
              <a:rPr lang="e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DCCommits</a:t>
            </a:r>
            <a:r>
              <a:rPr lang="et">
                <a:solidFill>
                  <a:schemeClr val="lt1"/>
                </a:solidFill>
              </a:rPr>
              <a:t> para asegurar que solo 1 </a:t>
            </a:r>
            <a:r>
              <a:rPr i="1" lang="et">
                <a:solidFill>
                  <a:schemeClr val="lt1"/>
                </a:solidFill>
              </a:rPr>
              <a:t>thread </a:t>
            </a:r>
            <a:r>
              <a:rPr lang="et">
                <a:solidFill>
                  <a:schemeClr val="lt1"/>
                </a:solidFill>
              </a:rPr>
              <a:t>a la vez modifique el contar global “Commits.publicados”.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Lock()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/>
              <a:t>Parte C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t" sz="1800"/>
              <a:t>El sindicato nos pide trabajar 1 hora diaria, así que solo publicaremos </a:t>
            </a:r>
            <a:r>
              <a:rPr i="1" lang="et" sz="1800"/>
              <a:t>commits</a:t>
            </a:r>
            <a:r>
              <a:rPr lang="et" sz="1800"/>
              <a:t> durante ese tiempo y luego hay que bajar el sistema.</a:t>
            </a:r>
            <a:endParaRPr b="1" sz="1800"/>
          </a:p>
        </p:txBody>
      </p:sp>
      <p:sp>
        <p:nvSpPr>
          <p:cNvPr id="275" name="Google Shape;275;p37"/>
          <p:cNvSpPr/>
          <p:nvPr/>
        </p:nvSpPr>
        <p:spPr>
          <a:xfrm rot="5400000">
            <a:off x="5338050" y="1289726"/>
            <a:ext cx="29886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/>
          <p:nvPr/>
        </p:nvSpPr>
        <p:spPr>
          <a:xfrm rot="5400000">
            <a:off x="66883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 rot="5400000">
            <a:off x="4322775" y="2316418"/>
            <a:ext cx="266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278" name="Google Shape;278;p37"/>
          <p:cNvSpPr/>
          <p:nvPr/>
        </p:nvSpPr>
        <p:spPr>
          <a:xfrm rot="5400000">
            <a:off x="58628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5400000">
            <a:off x="6734986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 rot="5400000">
            <a:off x="7473775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7"/>
          <p:cNvCxnSpPr>
            <a:endCxn id="277" idx="3"/>
          </p:cNvCxnSpPr>
          <p:nvPr/>
        </p:nvCxnSpPr>
        <p:spPr>
          <a:xfrm flipH="1">
            <a:off x="5654175" y="1423018"/>
            <a:ext cx="4200" cy="2617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7"/>
          <p:cNvCxnSpPr/>
          <p:nvPr/>
        </p:nvCxnSpPr>
        <p:spPr>
          <a:xfrm>
            <a:off x="7205011" y="1726114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7"/>
          <p:cNvSpPr/>
          <p:nvPr/>
        </p:nvSpPr>
        <p:spPr>
          <a:xfrm rot="5400000">
            <a:off x="7520461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 rot="5400000">
            <a:off x="7045075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 rot="5400000">
            <a:off x="7830550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6266436" y="2370208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/>
          <p:nvPr/>
        </p:nvSpPr>
        <p:spPr>
          <a:xfrm rot="5400000">
            <a:off x="6225025" y="2283901"/>
            <a:ext cx="360000" cy="393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6399101" y="2526077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Fin del programa</a:t>
            </a:r>
            <a:endParaRPr sz="1000"/>
          </a:p>
        </p:txBody>
      </p:sp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</a:t>
            </a:r>
            <a:r>
              <a:rPr lang="et"/>
              <a:t> (parte C)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 rot="5400000">
            <a:off x="5338050" y="1289726"/>
            <a:ext cx="29886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 rot="5400000">
            <a:off x="66883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 rot="5400000">
            <a:off x="4322775" y="2316418"/>
            <a:ext cx="266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 rot="5400000">
            <a:off x="58628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 rot="5400000">
            <a:off x="6734986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 rot="5400000">
            <a:off x="7473775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8"/>
          <p:cNvCxnSpPr>
            <a:endCxn id="296" idx="3"/>
          </p:cNvCxnSpPr>
          <p:nvPr/>
        </p:nvCxnSpPr>
        <p:spPr>
          <a:xfrm flipH="1">
            <a:off x="5654175" y="1423018"/>
            <a:ext cx="4200" cy="2617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8"/>
          <p:cNvCxnSpPr/>
          <p:nvPr/>
        </p:nvCxnSpPr>
        <p:spPr>
          <a:xfrm>
            <a:off x="7205011" y="1726114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8"/>
          <p:cNvSpPr/>
          <p:nvPr/>
        </p:nvSpPr>
        <p:spPr>
          <a:xfrm rot="5400000">
            <a:off x="7520461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 rot="5400000">
            <a:off x="7045075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 rot="5400000">
            <a:off x="7830550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6266436" y="2370208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/>
          <p:nvPr/>
        </p:nvSpPr>
        <p:spPr>
          <a:xfrm rot="5400000">
            <a:off x="6225025" y="2283901"/>
            <a:ext cx="360000" cy="393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6399101" y="2526077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Fin del programa</a:t>
            </a:r>
            <a:endParaRPr sz="1000"/>
          </a:p>
        </p:txBody>
      </p:sp>
      <p:sp>
        <p:nvSpPr>
          <p:cNvPr id="308" name="Google Shape;308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 (parte C)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/>
              <a:t>El sindicato nos pide trabajar 1 hora diaria, así que solo publicaremos </a:t>
            </a:r>
            <a:r>
              <a:rPr i="1" lang="et" sz="1800"/>
              <a:t>commits</a:t>
            </a:r>
            <a:r>
              <a:rPr lang="et" sz="1800"/>
              <a:t> durante ese tiempo y luego hay que bajar el sistema.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Necesitamos </a:t>
            </a:r>
            <a:r>
              <a:rPr b="1" lang="et" sz="1800"/>
              <a:t>un mecanismo para detener la publicación de </a:t>
            </a:r>
            <a:r>
              <a:rPr b="1" i="1" lang="et" sz="1800"/>
              <a:t>commits</a:t>
            </a:r>
            <a:r>
              <a:rPr b="1" lang="et" sz="1800"/>
              <a:t> que no alcanzaron a subirse luego de 1 hora.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/>
              <a:t>El sindicato nos pide trabajar 1 hora diaria, así que solo publicaremos </a:t>
            </a:r>
            <a:r>
              <a:rPr i="1" lang="et" sz="1800"/>
              <a:t>commits</a:t>
            </a:r>
            <a:r>
              <a:rPr lang="et" sz="1800"/>
              <a:t> durante ese tiempo y luego hay que bajar el sistema.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Necesitamos </a:t>
            </a:r>
            <a:r>
              <a:rPr b="1" lang="et" sz="1800"/>
              <a:t>un mecanismo para detener la publicación de commits que no alcanzaron a subirse luego de 1 hora.</a:t>
            </a:r>
            <a:endParaRPr sz="1800"/>
          </a:p>
        </p:txBody>
      </p:sp>
      <p:sp>
        <p:nvSpPr>
          <p:cNvPr id="315" name="Google Shape;315;p39"/>
          <p:cNvSpPr/>
          <p:nvPr/>
        </p:nvSpPr>
        <p:spPr>
          <a:xfrm rot="5400000">
            <a:off x="5338050" y="1289726"/>
            <a:ext cx="29886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 rot="5400000">
            <a:off x="66883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 rot="5400000">
            <a:off x="4322775" y="2316418"/>
            <a:ext cx="266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 rot="5400000">
            <a:off x="58628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 rot="5400000">
            <a:off x="6734986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 rot="5400000">
            <a:off x="7473775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39"/>
          <p:cNvCxnSpPr>
            <a:endCxn id="317" idx="3"/>
          </p:cNvCxnSpPr>
          <p:nvPr/>
        </p:nvCxnSpPr>
        <p:spPr>
          <a:xfrm flipH="1">
            <a:off x="5654175" y="1423018"/>
            <a:ext cx="4200" cy="2617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9"/>
          <p:cNvCxnSpPr/>
          <p:nvPr/>
        </p:nvCxnSpPr>
        <p:spPr>
          <a:xfrm>
            <a:off x="7205011" y="1726114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9"/>
          <p:cNvSpPr/>
          <p:nvPr/>
        </p:nvSpPr>
        <p:spPr>
          <a:xfrm rot="5400000">
            <a:off x="7520461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 rot="5400000">
            <a:off x="7045075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 rot="5400000">
            <a:off x="7830550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6266436" y="2370208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/>
          <p:nvPr/>
        </p:nvSpPr>
        <p:spPr>
          <a:xfrm rot="5400000">
            <a:off x="6225025" y="2283901"/>
            <a:ext cx="360000" cy="393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6399101" y="2526077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Fin del programa</a:t>
            </a:r>
            <a:endParaRPr sz="1000"/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 (parte C)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1378800" y="2014750"/>
            <a:ext cx="6386400" cy="1692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Necesitamos que los </a:t>
            </a:r>
            <a:r>
              <a:rPr i="1"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threads</a:t>
            </a:r>
            <a:r>
              <a:rPr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dependan de lo que ocurre en otro </a:t>
            </a:r>
            <a:r>
              <a:rPr i="1"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thread</a:t>
            </a:r>
            <a:endParaRPr i="1" sz="3000">
              <a:highlight>
                <a:srgbClr val="F1C23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/>
              <a:t>El sindicato nos pide trabajar 1 hora diaria, así que solo publicaremos </a:t>
            </a:r>
            <a:r>
              <a:rPr i="1" lang="et" sz="1800"/>
              <a:t>commits</a:t>
            </a:r>
            <a:r>
              <a:rPr lang="et" sz="1800"/>
              <a:t> durante ese tiempo y luego hay que bajar el sistema.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Necesitamos </a:t>
            </a:r>
            <a:r>
              <a:rPr b="1" lang="et" sz="1800"/>
              <a:t>un mecanismo para detener la publicación de commits que no alcanzaron a subirse luego de 1 hora.</a:t>
            </a:r>
            <a:endParaRPr sz="1800"/>
          </a:p>
        </p:txBody>
      </p:sp>
      <p:sp>
        <p:nvSpPr>
          <p:cNvPr id="336" name="Google Shape;336;p40"/>
          <p:cNvSpPr/>
          <p:nvPr/>
        </p:nvSpPr>
        <p:spPr>
          <a:xfrm rot="5400000">
            <a:off x="5338050" y="1289726"/>
            <a:ext cx="29886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/>
          <p:nvPr/>
        </p:nvSpPr>
        <p:spPr>
          <a:xfrm rot="5400000">
            <a:off x="66883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 rot="5400000">
            <a:off x="4322775" y="2316418"/>
            <a:ext cx="266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 rot="5400000">
            <a:off x="5862800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/>
          <p:nvPr/>
        </p:nvSpPr>
        <p:spPr>
          <a:xfrm rot="5400000">
            <a:off x="6734986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"/>
          <p:cNvSpPr/>
          <p:nvPr/>
        </p:nvSpPr>
        <p:spPr>
          <a:xfrm rot="5400000">
            <a:off x="7473775" y="1856626"/>
            <a:ext cx="1073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0"/>
          <p:cNvCxnSpPr>
            <a:endCxn id="338" idx="3"/>
          </p:cNvCxnSpPr>
          <p:nvPr/>
        </p:nvCxnSpPr>
        <p:spPr>
          <a:xfrm flipH="1">
            <a:off x="5654175" y="1423018"/>
            <a:ext cx="4200" cy="2617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0"/>
          <p:cNvCxnSpPr/>
          <p:nvPr/>
        </p:nvCxnSpPr>
        <p:spPr>
          <a:xfrm>
            <a:off x="7205011" y="1726114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0"/>
          <p:cNvSpPr/>
          <p:nvPr/>
        </p:nvSpPr>
        <p:spPr>
          <a:xfrm rot="5400000">
            <a:off x="7520461" y="2883514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 rot="5400000">
            <a:off x="7045075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/>
          <p:nvPr/>
        </p:nvSpPr>
        <p:spPr>
          <a:xfrm rot="5400000">
            <a:off x="7830550" y="2283901"/>
            <a:ext cx="3600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347" name="Google Shape;3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6266436" y="2370208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/>
          <p:nvPr/>
        </p:nvSpPr>
        <p:spPr>
          <a:xfrm rot="5400000">
            <a:off x="6225025" y="2283901"/>
            <a:ext cx="360000" cy="393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6399101" y="2526077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Fin del programa</a:t>
            </a:r>
            <a:endParaRPr sz="1000"/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 (parte C)</a:t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1378800" y="1152475"/>
            <a:ext cx="6386400" cy="1692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Necesitamos que los </a:t>
            </a:r>
            <a:r>
              <a:rPr i="1"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threads</a:t>
            </a:r>
            <a:r>
              <a:rPr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dependan de lo que ocurre en otro </a:t>
            </a:r>
            <a:r>
              <a:rPr i="1" lang="et" sz="3000">
                <a:solidFill>
                  <a:schemeClr val="dk2"/>
                </a:solidFill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thread</a:t>
            </a:r>
            <a:endParaRPr sz="3000">
              <a:solidFill>
                <a:schemeClr val="dk2"/>
              </a:solidFill>
              <a:highlight>
                <a:srgbClr val="F1C23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213" y="2780350"/>
            <a:ext cx="2193575" cy="21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265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Dependencia entre </a:t>
            </a:r>
            <a:r>
              <a:rPr i="1" lang="et"/>
              <a:t>threads</a:t>
            </a:r>
            <a:endParaRPr i="1"/>
          </a:p>
        </p:txBody>
      </p:sp>
      <p:sp>
        <p:nvSpPr>
          <p:cNvPr id="358" name="Google Shape;358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t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daemon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join()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435325" y="1415831"/>
            <a:ext cx="80625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402611" y="2201213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T1</a:t>
            </a:r>
            <a:br>
              <a:rPr lang="et"/>
            </a:br>
            <a:r>
              <a:rPr lang="et"/>
              <a:t>(primer </a:t>
            </a:r>
            <a:r>
              <a:rPr i="1" lang="et"/>
              <a:t>thread</a:t>
            </a:r>
            <a:r>
              <a:rPr lang="et"/>
              <a:t>)</a:t>
            </a:r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402611" y="1415831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T2 (segundo </a:t>
            </a:r>
            <a:r>
              <a:rPr i="1" lang="et"/>
              <a:t>thread</a:t>
            </a:r>
            <a:r>
              <a:rPr lang="et"/>
              <a:t>)</a:t>
            </a:r>
            <a:endParaRPr/>
          </a:p>
        </p:txBody>
      </p:sp>
      <p:sp>
        <p:nvSpPr>
          <p:cNvPr id="367" name="Google Shape;367;p42"/>
          <p:cNvSpPr txBox="1"/>
          <p:nvPr/>
        </p:nvSpPr>
        <p:spPr>
          <a:xfrm>
            <a:off x="402611" y="2986781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Main thread</a:t>
            </a:r>
            <a:endParaRPr i="1"/>
          </a:p>
        </p:txBody>
      </p:sp>
      <p:sp>
        <p:nvSpPr>
          <p:cNvPr id="368" name="Google Shape;368;p42"/>
          <p:cNvSpPr/>
          <p:nvPr/>
        </p:nvSpPr>
        <p:spPr>
          <a:xfrm>
            <a:off x="1431138" y="2986772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"/>
          <p:cNvSpPr/>
          <p:nvPr/>
        </p:nvSpPr>
        <p:spPr>
          <a:xfrm>
            <a:off x="2307963" y="2524959"/>
            <a:ext cx="28242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1431138" y="2201297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/>
          <p:nvPr/>
        </p:nvSpPr>
        <p:spPr>
          <a:xfrm>
            <a:off x="1431138" y="3772247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1431138" y="1415822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3581371" y="3488625"/>
            <a:ext cx="1340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T1.join()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1430988" y="3350466"/>
            <a:ext cx="28191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/>
        </p:nvSpPr>
        <p:spPr>
          <a:xfrm>
            <a:off x="1637779" y="3488625"/>
            <a:ext cx="1340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T1.start()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5132038" y="3350466"/>
            <a:ext cx="7137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7203588" y="3350466"/>
            <a:ext cx="9801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"/>
          <p:cNvSpPr/>
          <p:nvPr/>
        </p:nvSpPr>
        <p:spPr>
          <a:xfrm>
            <a:off x="3300126" y="1739494"/>
            <a:ext cx="43365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"/>
          <p:cNvSpPr txBox="1"/>
          <p:nvPr/>
        </p:nvSpPr>
        <p:spPr>
          <a:xfrm>
            <a:off x="4648079" y="3488625"/>
            <a:ext cx="2393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T2.join(timeout=N)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2635558" y="3488625"/>
            <a:ext cx="1340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T2.start()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1" name="Google Shape;381;p42"/>
          <p:cNvCxnSpPr>
            <a:stCxn id="371" idx="1"/>
            <a:endCxn id="371" idx="3"/>
          </p:cNvCxnSpPr>
          <p:nvPr/>
        </p:nvCxnSpPr>
        <p:spPr>
          <a:xfrm>
            <a:off x="1431138" y="4164947"/>
            <a:ext cx="67524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2"/>
          <p:cNvCxnSpPr/>
          <p:nvPr/>
        </p:nvCxnSpPr>
        <p:spPr>
          <a:xfrm rot="10800000">
            <a:off x="2307963" y="2663184"/>
            <a:ext cx="0" cy="68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2"/>
          <p:cNvCxnSpPr/>
          <p:nvPr/>
        </p:nvCxnSpPr>
        <p:spPr>
          <a:xfrm>
            <a:off x="5132163" y="2677622"/>
            <a:ext cx="0" cy="68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2"/>
          <p:cNvCxnSpPr/>
          <p:nvPr/>
        </p:nvCxnSpPr>
        <p:spPr>
          <a:xfrm>
            <a:off x="7203538" y="1877634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2"/>
          <p:cNvCxnSpPr/>
          <p:nvPr/>
        </p:nvCxnSpPr>
        <p:spPr>
          <a:xfrm rot="10800000">
            <a:off x="3305750" y="1877784"/>
            <a:ext cx="0" cy="147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42"/>
          <p:cNvCxnSpPr/>
          <p:nvPr/>
        </p:nvCxnSpPr>
        <p:spPr>
          <a:xfrm rot="10800000">
            <a:off x="4251575" y="2677697"/>
            <a:ext cx="0" cy="68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2"/>
          <p:cNvCxnSpPr>
            <a:endCxn id="376" idx="1"/>
          </p:cNvCxnSpPr>
          <p:nvPr/>
        </p:nvCxnSpPr>
        <p:spPr>
          <a:xfrm>
            <a:off x="4250038" y="3419616"/>
            <a:ext cx="88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 rot="10800000">
            <a:off x="5844763" y="1877784"/>
            <a:ext cx="0" cy="147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2"/>
          <p:cNvCxnSpPr>
            <a:stCxn id="376" idx="3"/>
            <a:endCxn id="377" idx="1"/>
          </p:cNvCxnSpPr>
          <p:nvPr/>
        </p:nvCxnSpPr>
        <p:spPr>
          <a:xfrm>
            <a:off x="5845738" y="3419616"/>
            <a:ext cx="13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0" name="Google Shape;390;p42"/>
          <p:cNvSpPr txBox="1"/>
          <p:nvPr/>
        </p:nvSpPr>
        <p:spPr>
          <a:xfrm rot="-5400000">
            <a:off x="4592013" y="2810316"/>
            <a:ext cx="68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T1 termina</a:t>
            </a:r>
            <a:endParaRPr sz="1000"/>
          </a:p>
        </p:txBody>
      </p:sp>
      <p:sp>
        <p:nvSpPr>
          <p:cNvPr id="391" name="Google Shape;391;p42"/>
          <p:cNvSpPr txBox="1"/>
          <p:nvPr/>
        </p:nvSpPr>
        <p:spPr>
          <a:xfrm rot="-5400000">
            <a:off x="6275513" y="2412253"/>
            <a:ext cx="146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MT deja de esperar</a:t>
            </a:r>
            <a:endParaRPr sz="1000"/>
          </a:p>
        </p:txBody>
      </p:sp>
      <p:pic>
        <p:nvPicPr>
          <p:cNvPr descr="What Are The Snapchat Streak Emoji? These Familiar Icons ..." id="392" name="Google Shape;3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59151" y="3275419"/>
            <a:ext cx="277278" cy="277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Are The Snapchat Streak Emoji? These Familiar Icons ..."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52351" y="3275419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/>
          <p:nvPr/>
        </p:nvSpPr>
        <p:spPr>
          <a:xfrm rot="2209669">
            <a:off x="4889105" y="2393166"/>
            <a:ext cx="326820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"/>
          <p:cNvSpPr/>
          <p:nvPr/>
        </p:nvSpPr>
        <p:spPr>
          <a:xfrm rot="-2205199">
            <a:off x="4996832" y="2336448"/>
            <a:ext cx="471781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"/>
          <p:cNvSpPr/>
          <p:nvPr/>
        </p:nvSpPr>
        <p:spPr>
          <a:xfrm rot="2209669">
            <a:off x="7411030" y="1629985"/>
            <a:ext cx="326820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2"/>
          <p:cNvSpPr/>
          <p:nvPr/>
        </p:nvSpPr>
        <p:spPr>
          <a:xfrm rot="-2205199">
            <a:off x="7518757" y="1573267"/>
            <a:ext cx="471781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398" name="Google Shape;3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2751" y="3275419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/>
          <p:nvPr/>
        </p:nvSpPr>
        <p:spPr>
          <a:xfrm>
            <a:off x="6940825" y="3217294"/>
            <a:ext cx="548700" cy="393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6072163" y="3124341"/>
            <a:ext cx="915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 sz="1000"/>
              <a:t>N segundos</a:t>
            </a:r>
            <a:endParaRPr i="1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/>
          <p:nvPr/>
        </p:nvSpPr>
        <p:spPr>
          <a:xfrm>
            <a:off x="435325" y="1415831"/>
            <a:ext cx="80625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3"/>
          <p:cNvSpPr txBox="1"/>
          <p:nvPr/>
        </p:nvSpPr>
        <p:spPr>
          <a:xfrm>
            <a:off x="402611" y="2201213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T1</a:t>
            </a:r>
            <a:br>
              <a:rPr lang="et"/>
            </a:br>
            <a:r>
              <a:rPr lang="et"/>
              <a:t>(primer </a:t>
            </a:r>
            <a:r>
              <a:rPr i="1" lang="et"/>
              <a:t>thread</a:t>
            </a:r>
            <a:r>
              <a:rPr lang="et"/>
              <a:t>)</a:t>
            </a:r>
            <a:endParaRPr/>
          </a:p>
        </p:txBody>
      </p:sp>
      <p:sp>
        <p:nvSpPr>
          <p:cNvPr id="407" name="Google Shape;407;p43"/>
          <p:cNvSpPr txBox="1"/>
          <p:nvPr/>
        </p:nvSpPr>
        <p:spPr>
          <a:xfrm>
            <a:off x="402611" y="1415831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T2 (segundo </a:t>
            </a:r>
            <a:r>
              <a:rPr i="1" lang="et"/>
              <a:t>thread</a:t>
            </a:r>
            <a:r>
              <a:rPr lang="et"/>
              <a:t>)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402611" y="2986781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Main thread</a:t>
            </a:r>
            <a:endParaRPr i="1"/>
          </a:p>
        </p:txBody>
      </p:sp>
      <p:sp>
        <p:nvSpPr>
          <p:cNvPr id="409" name="Google Shape;409;p43"/>
          <p:cNvSpPr/>
          <p:nvPr/>
        </p:nvSpPr>
        <p:spPr>
          <a:xfrm>
            <a:off x="1431138" y="2201297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daemon=False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43"/>
          <p:cNvSpPr/>
          <p:nvPr/>
        </p:nvSpPr>
        <p:spPr>
          <a:xfrm>
            <a:off x="1431138" y="2986772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"/>
          <p:cNvSpPr/>
          <p:nvPr/>
        </p:nvSpPr>
        <p:spPr>
          <a:xfrm>
            <a:off x="2307975" y="2524969"/>
            <a:ext cx="52779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1431138" y="3772247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414" name="Google Shape;414;p43"/>
          <p:cNvSpPr/>
          <p:nvPr/>
        </p:nvSpPr>
        <p:spPr>
          <a:xfrm>
            <a:off x="1431138" y="1415822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3"/>
          <p:cNvSpPr/>
          <p:nvPr/>
        </p:nvSpPr>
        <p:spPr>
          <a:xfrm>
            <a:off x="1431025" y="3350475"/>
            <a:ext cx="41292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3300125" y="1739494"/>
            <a:ext cx="3305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43"/>
          <p:cNvCxnSpPr>
            <a:stCxn id="413" idx="1"/>
            <a:endCxn id="413" idx="3"/>
          </p:cNvCxnSpPr>
          <p:nvPr/>
        </p:nvCxnSpPr>
        <p:spPr>
          <a:xfrm>
            <a:off x="1431138" y="4164947"/>
            <a:ext cx="67524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3"/>
          <p:cNvCxnSpPr/>
          <p:nvPr/>
        </p:nvCxnSpPr>
        <p:spPr>
          <a:xfrm rot="10800000">
            <a:off x="2307963" y="2663184"/>
            <a:ext cx="0" cy="68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3"/>
          <p:cNvCxnSpPr/>
          <p:nvPr/>
        </p:nvCxnSpPr>
        <p:spPr>
          <a:xfrm>
            <a:off x="6605563" y="1877616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3"/>
          <p:cNvCxnSpPr/>
          <p:nvPr/>
        </p:nvCxnSpPr>
        <p:spPr>
          <a:xfrm rot="10800000">
            <a:off x="3305750" y="1877784"/>
            <a:ext cx="0" cy="147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3"/>
          <p:cNvSpPr/>
          <p:nvPr/>
        </p:nvSpPr>
        <p:spPr>
          <a:xfrm>
            <a:off x="5560225" y="3350475"/>
            <a:ext cx="20256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43"/>
          <p:cNvCxnSpPr>
            <a:stCxn id="421" idx="1"/>
            <a:endCxn id="421" idx="3"/>
          </p:cNvCxnSpPr>
          <p:nvPr/>
        </p:nvCxnSpPr>
        <p:spPr>
          <a:xfrm>
            <a:off x="5560225" y="3419625"/>
            <a:ext cx="20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What Are The Snapchat Streak Emoji? These Familiar Icons ..." id="423" name="Google Shape;4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46051" y="3275428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3"/>
          <p:cNvSpPr/>
          <p:nvPr/>
        </p:nvSpPr>
        <p:spPr>
          <a:xfrm rot="2209669">
            <a:off x="6322955" y="1629994"/>
            <a:ext cx="326820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/>
          <p:nvPr/>
        </p:nvSpPr>
        <p:spPr>
          <a:xfrm rot="-2205199">
            <a:off x="6430682" y="1573276"/>
            <a:ext cx="471781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43"/>
          <p:cNvCxnSpPr>
            <a:stCxn id="427" idx="3"/>
            <a:endCxn id="428" idx="0"/>
          </p:cNvCxnSpPr>
          <p:nvPr/>
        </p:nvCxnSpPr>
        <p:spPr>
          <a:xfrm flipH="1">
            <a:off x="7577863" y="2594016"/>
            <a:ext cx="7800" cy="75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3"/>
          <p:cNvSpPr/>
          <p:nvPr/>
        </p:nvSpPr>
        <p:spPr>
          <a:xfrm rot="2209669">
            <a:off x="7295055" y="2393166"/>
            <a:ext cx="326820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3"/>
          <p:cNvSpPr/>
          <p:nvPr/>
        </p:nvSpPr>
        <p:spPr>
          <a:xfrm rot="-2205199">
            <a:off x="7402782" y="2336448"/>
            <a:ext cx="471781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/>
          <p:nvPr/>
        </p:nvSpPr>
        <p:spPr>
          <a:xfrm rot="2209669">
            <a:off x="7299155" y="3525760"/>
            <a:ext cx="326820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"/>
          <p:cNvSpPr/>
          <p:nvPr/>
        </p:nvSpPr>
        <p:spPr>
          <a:xfrm rot="-2205199">
            <a:off x="7406882" y="3469042"/>
            <a:ext cx="471781" cy="457380"/>
          </a:xfrm>
          <a:prstGeom prst="mathMinus">
            <a:avLst>
              <a:gd fmla="val 23520" name="adj1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 txBox="1"/>
          <p:nvPr/>
        </p:nvSpPr>
        <p:spPr>
          <a:xfrm rot="-5400000">
            <a:off x="6065413" y="2024184"/>
            <a:ext cx="68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T2 termina</a:t>
            </a:r>
            <a:endParaRPr sz="1000"/>
          </a:p>
        </p:txBody>
      </p:sp>
      <p:sp>
        <p:nvSpPr>
          <p:cNvPr id="434" name="Google Shape;434;p43"/>
          <p:cNvSpPr txBox="1"/>
          <p:nvPr/>
        </p:nvSpPr>
        <p:spPr>
          <a:xfrm rot="-5400000">
            <a:off x="7037713" y="2809997"/>
            <a:ext cx="68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T1 termina</a:t>
            </a:r>
            <a:endParaRPr sz="1000"/>
          </a:p>
        </p:txBody>
      </p:sp>
      <p:sp>
        <p:nvSpPr>
          <p:cNvPr id="435" name="Google Shape;435;p43"/>
          <p:cNvSpPr txBox="1"/>
          <p:nvPr/>
        </p:nvSpPr>
        <p:spPr>
          <a:xfrm rot="-5400000">
            <a:off x="5195113" y="2809988"/>
            <a:ext cx="68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MT termina y espera</a:t>
            </a:r>
            <a:endParaRPr sz="1000"/>
          </a:p>
        </p:txBody>
      </p:sp>
      <p:sp>
        <p:nvSpPr>
          <p:cNvPr id="436" name="Google Shape;436;p43"/>
          <p:cNvSpPr txBox="1"/>
          <p:nvPr>
            <p:ph idx="4294967295" type="subTitle"/>
          </p:nvPr>
        </p:nvSpPr>
        <p:spPr>
          <a:xfrm>
            <a:off x="826350" y="917909"/>
            <a:ext cx="8183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t">
                <a:solidFill>
                  <a:srgbClr val="FFFFFF"/>
                </a:solidFill>
              </a:rPr>
              <a:t>Comportamiento por </a:t>
            </a:r>
            <a:r>
              <a:rPr b="1" lang="et">
                <a:solidFill>
                  <a:srgbClr val="FFFFFF"/>
                </a:solidFill>
              </a:rPr>
              <a:t>defecto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1547181" y="3488625"/>
            <a:ext cx="1521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T1.start()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2506257" y="3488625"/>
            <a:ext cx="1599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T2.start()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913" y="911325"/>
            <a:ext cx="3516175" cy="33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65500" y="1181700"/>
            <a:ext cx="40452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3800">
                <a:latin typeface="Raleway"/>
                <a:ea typeface="Raleway"/>
                <a:cs typeface="Raleway"/>
                <a:sym typeface="Raleway"/>
              </a:rPr>
              <a:t>Paralelismo</a:t>
            </a:r>
            <a:endParaRPr b="1" sz="3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435325" y="1415831"/>
            <a:ext cx="8062500" cy="31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402611" y="2201213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T1</a:t>
            </a:r>
            <a:br>
              <a:rPr lang="et"/>
            </a:br>
            <a:r>
              <a:rPr lang="et"/>
              <a:t>(primer </a:t>
            </a:r>
            <a:r>
              <a:rPr i="1" lang="et"/>
              <a:t>thread</a:t>
            </a:r>
            <a:r>
              <a:rPr lang="et"/>
              <a:t>)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402611" y="1415831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T2 (segundo </a:t>
            </a:r>
            <a:r>
              <a:rPr i="1" lang="et"/>
              <a:t>thread</a:t>
            </a:r>
            <a:r>
              <a:rPr lang="et"/>
              <a:t>)</a:t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402611" y="2986781"/>
            <a:ext cx="10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Main thread</a:t>
            </a:r>
            <a:endParaRPr i="1"/>
          </a:p>
        </p:txBody>
      </p:sp>
      <p:sp>
        <p:nvSpPr>
          <p:cNvPr id="447" name="Google Shape;447;p44"/>
          <p:cNvSpPr/>
          <p:nvPr/>
        </p:nvSpPr>
        <p:spPr>
          <a:xfrm>
            <a:off x="1431138" y="2201297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4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daemon=True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1431138" y="2986772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>
            <a:off x="2307975" y="2524969"/>
            <a:ext cx="42975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1431138" y="3772247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Tiempo</a:t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>
            <a:off x="1431138" y="1415822"/>
            <a:ext cx="675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>
            <a:off x="1431025" y="3350475"/>
            <a:ext cx="5174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>
            <a:off x="6605563" y="2524941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/>
          <p:nvPr/>
        </p:nvSpPr>
        <p:spPr>
          <a:xfrm>
            <a:off x="3300125" y="1739494"/>
            <a:ext cx="3305400" cy="13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44"/>
          <p:cNvCxnSpPr>
            <a:stCxn id="451" idx="1"/>
            <a:endCxn id="451" idx="3"/>
          </p:cNvCxnSpPr>
          <p:nvPr/>
        </p:nvCxnSpPr>
        <p:spPr>
          <a:xfrm>
            <a:off x="1431138" y="4164947"/>
            <a:ext cx="67524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4"/>
          <p:cNvCxnSpPr/>
          <p:nvPr/>
        </p:nvCxnSpPr>
        <p:spPr>
          <a:xfrm rot="10800000">
            <a:off x="2307963" y="2663184"/>
            <a:ext cx="0" cy="68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4"/>
          <p:cNvCxnSpPr/>
          <p:nvPr/>
        </p:nvCxnSpPr>
        <p:spPr>
          <a:xfrm>
            <a:off x="6605563" y="1877616"/>
            <a:ext cx="0" cy="147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4"/>
          <p:cNvCxnSpPr/>
          <p:nvPr/>
        </p:nvCxnSpPr>
        <p:spPr>
          <a:xfrm rot="10800000">
            <a:off x="3305750" y="1877784"/>
            <a:ext cx="0" cy="147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44"/>
          <p:cNvSpPr/>
          <p:nvPr/>
        </p:nvSpPr>
        <p:spPr>
          <a:xfrm>
            <a:off x="6605563" y="1739466"/>
            <a:ext cx="980100" cy="13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6331225" y="2397263"/>
            <a:ext cx="5487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>
            <a:off x="6331225" y="1611788"/>
            <a:ext cx="548700" cy="39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The Snapchat Streak Emoji? These Familiar Icons ..." id="463" name="Google Shape;4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13151" y="3275419"/>
            <a:ext cx="277278" cy="2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4"/>
          <p:cNvSpPr/>
          <p:nvPr/>
        </p:nvSpPr>
        <p:spPr>
          <a:xfrm>
            <a:off x="6331225" y="3217294"/>
            <a:ext cx="548700" cy="393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 txBox="1"/>
          <p:nvPr/>
        </p:nvSpPr>
        <p:spPr>
          <a:xfrm>
            <a:off x="1547181" y="3488625"/>
            <a:ext cx="1521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T1.start()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2506257" y="3488625"/>
            <a:ext cx="1599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T2.start()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 rot="-5400000">
            <a:off x="6477475" y="2834875"/>
            <a:ext cx="77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1000"/>
              <a:t>Fin del programa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/>
          <p:nvPr>
            <p:ph idx="4294967295" type="body"/>
          </p:nvPr>
        </p:nvSpPr>
        <p:spPr>
          <a:xfrm>
            <a:off x="311700" y="1092349"/>
            <a:ext cx="8520600" cy="3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solidFill>
                  <a:schemeClr val="lt1"/>
                </a:solidFill>
              </a:rPr>
              <a:t>En este caso, con el uso de </a:t>
            </a:r>
            <a:r>
              <a:rPr i="1" lang="et">
                <a:solidFill>
                  <a:schemeClr val="lt1"/>
                </a:solidFill>
              </a:rPr>
              <a:t>daemon=True</a:t>
            </a:r>
            <a:r>
              <a:rPr lang="et">
                <a:solidFill>
                  <a:schemeClr val="lt1"/>
                </a:solidFill>
              </a:rPr>
              <a:t> podemos volver a modificar nuestro código de </a:t>
            </a:r>
            <a:r>
              <a:rPr lang="e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DCCommits</a:t>
            </a:r>
            <a:r>
              <a:rPr lang="et">
                <a:solidFill>
                  <a:schemeClr val="lt1"/>
                </a:solidFill>
              </a:rPr>
              <a:t> y una vez que el programa principal espere 1 hora, se para y todos los </a:t>
            </a:r>
            <a:r>
              <a:rPr i="1" lang="et">
                <a:solidFill>
                  <a:schemeClr val="lt1"/>
                </a:solidFill>
              </a:rPr>
              <a:t>threads</a:t>
            </a:r>
            <a:r>
              <a:rPr lang="et">
                <a:solidFill>
                  <a:schemeClr val="lt1"/>
                </a:solidFill>
              </a:rPr>
              <a:t> dejan de ejecutarse.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45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Consolas"/>
                <a:ea typeface="Consolas"/>
                <a:cs typeface="Consolas"/>
                <a:sym typeface="Consolas"/>
              </a:rPr>
              <a:t>daemon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/>
          <p:nvPr>
            <p:ph idx="4294967295" type="body"/>
          </p:nvPr>
        </p:nvSpPr>
        <p:spPr>
          <a:xfrm>
            <a:off x="311700" y="1092349"/>
            <a:ext cx="8520600" cy="3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t">
                <a:solidFill>
                  <a:schemeClr val="lt1"/>
                </a:solidFill>
              </a:rPr>
              <a:t>Con </a:t>
            </a:r>
            <a:r>
              <a:rPr i="1" lang="et">
                <a:solidFill>
                  <a:schemeClr val="lt1"/>
                </a:solidFill>
              </a:rPr>
              <a:t>Thread</a:t>
            </a:r>
            <a:r>
              <a:rPr lang="et">
                <a:solidFill>
                  <a:schemeClr val="lt1"/>
                </a:solidFill>
              </a:rPr>
              <a:t> podemos asegurar concurrencia.</a:t>
            </a:r>
            <a:br>
              <a:rPr lang="et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t">
                <a:solidFill>
                  <a:schemeClr val="lt1"/>
                </a:solidFill>
              </a:rPr>
              <a:t>Con </a:t>
            </a:r>
            <a:r>
              <a:rPr i="1" lang="et">
                <a:solidFill>
                  <a:schemeClr val="lt1"/>
                </a:solidFill>
              </a:rPr>
              <a:t>Lock</a:t>
            </a:r>
            <a:r>
              <a:rPr lang="et">
                <a:solidFill>
                  <a:schemeClr val="lt1"/>
                </a:solidFill>
              </a:rPr>
              <a:t> y eventos, podemos detener los </a:t>
            </a:r>
            <a:r>
              <a:rPr i="1" lang="et">
                <a:solidFill>
                  <a:schemeClr val="lt1"/>
                </a:solidFill>
              </a:rPr>
              <a:t>threads</a:t>
            </a:r>
            <a:r>
              <a:rPr lang="et">
                <a:solidFill>
                  <a:schemeClr val="lt1"/>
                </a:solidFill>
              </a:rPr>
              <a:t> para que esperen cierta acción o para asegurar que solo 1 </a:t>
            </a:r>
            <a:r>
              <a:rPr i="1" lang="et">
                <a:solidFill>
                  <a:schemeClr val="lt1"/>
                </a:solidFill>
              </a:rPr>
              <a:t>thread</a:t>
            </a:r>
            <a:r>
              <a:rPr lang="et">
                <a:solidFill>
                  <a:schemeClr val="lt1"/>
                </a:solidFill>
              </a:rPr>
              <a:t> ejecute a la vez cierto código.</a:t>
            </a:r>
            <a:br>
              <a:rPr lang="et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t">
                <a:solidFill>
                  <a:schemeClr val="lt1"/>
                </a:solidFill>
              </a:rPr>
              <a:t>Con </a:t>
            </a:r>
            <a:r>
              <a:rPr i="1" lang="et">
                <a:solidFill>
                  <a:schemeClr val="lt1"/>
                </a:solidFill>
              </a:rPr>
              <a:t>join</a:t>
            </a:r>
            <a:r>
              <a:rPr lang="et">
                <a:solidFill>
                  <a:schemeClr val="lt1"/>
                </a:solidFill>
              </a:rPr>
              <a:t> y </a:t>
            </a:r>
            <a:r>
              <a:rPr i="1" lang="et">
                <a:solidFill>
                  <a:schemeClr val="lt1"/>
                </a:solidFill>
              </a:rPr>
              <a:t>daemon</a:t>
            </a:r>
            <a:r>
              <a:rPr lang="et">
                <a:solidFill>
                  <a:schemeClr val="lt1"/>
                </a:solidFill>
              </a:rPr>
              <a:t>, podemos permitir que la ejecución de un thread dependa de otro </a:t>
            </a:r>
            <a:r>
              <a:rPr i="1" lang="et">
                <a:solidFill>
                  <a:schemeClr val="lt1"/>
                </a:solidFill>
              </a:rPr>
              <a:t>thread</a:t>
            </a:r>
            <a:r>
              <a:rPr lang="et">
                <a:solidFill>
                  <a:schemeClr val="lt1"/>
                </a:solidFill>
              </a:rPr>
              <a:t> o del programa principal.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46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t">
                <a:latin typeface="Source Sans Pro"/>
                <a:ea typeface="Source Sans Pro"/>
                <a:cs typeface="Source Sans Pro"/>
                <a:sym typeface="Source Sans Pro"/>
              </a:rPr>
              <a:t>Recapitulación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"/>
          <p:cNvSpPr txBox="1"/>
          <p:nvPr>
            <p:ph type="title"/>
          </p:nvPr>
        </p:nvSpPr>
        <p:spPr>
          <a:xfrm>
            <a:off x="490250" y="526350"/>
            <a:ext cx="8271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Evaluación Temprana de Cursos (ETC)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/>
              <a:t>Ir a Canvas - 10min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/>
        </p:nvSpPr>
        <p:spPr>
          <a:xfrm>
            <a:off x="485875" y="2120850"/>
            <a:ext cx="8183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t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Hernán Valdivieso - Daniela Concha - Francisca Ibarra - Joaquín Tagle - Francisca Cattan</a:t>
            </a:r>
            <a:endParaRPr sz="2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8"/>
          <p:cNvSpPr txBox="1"/>
          <p:nvPr/>
        </p:nvSpPr>
        <p:spPr>
          <a:xfrm>
            <a:off x="485875" y="46935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t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Programación Avanzada</a:t>
            </a:r>
            <a:endParaRPr b="1" i="1" sz="4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IIC2233 202</a:t>
            </a:r>
            <a:r>
              <a:rPr b="1" lang="et" sz="42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t" sz="4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t" sz="4200">
                <a:latin typeface="Raleway"/>
                <a:ea typeface="Raleway"/>
                <a:cs typeface="Raleway"/>
                <a:sym typeface="Raleway"/>
              </a:rPr>
              <a:t>2</a:t>
            </a:r>
            <a:endParaRPr b="1" sz="4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26350" y="353156"/>
            <a:ext cx="7491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t" sz="3600"/>
              <a:t>Paralelismo: Procesos y </a:t>
            </a:r>
            <a:r>
              <a:rPr i="1" lang="et" sz="3600"/>
              <a:t>Threads</a:t>
            </a:r>
            <a:endParaRPr i="1" sz="3600"/>
          </a:p>
        </p:txBody>
      </p:sp>
      <p:sp>
        <p:nvSpPr>
          <p:cNvPr id="87" name="Google Shape;87;p18"/>
          <p:cNvSpPr/>
          <p:nvPr/>
        </p:nvSpPr>
        <p:spPr>
          <a:xfrm>
            <a:off x="1287100" y="1410919"/>
            <a:ext cx="2698500" cy="14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875875" y="1711688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8"/>
          <p:cNvSpPr/>
          <p:nvPr/>
        </p:nvSpPr>
        <p:spPr>
          <a:xfrm>
            <a:off x="3141600" y="1711688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8"/>
          <p:cNvSpPr/>
          <p:nvPr/>
        </p:nvSpPr>
        <p:spPr>
          <a:xfrm>
            <a:off x="2508738" y="1711688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8"/>
          <p:cNvSpPr/>
          <p:nvPr/>
        </p:nvSpPr>
        <p:spPr>
          <a:xfrm>
            <a:off x="1287088" y="3322556"/>
            <a:ext cx="2698500" cy="14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169800" y="3675750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8"/>
          <p:cNvSpPr/>
          <p:nvPr/>
        </p:nvSpPr>
        <p:spPr>
          <a:xfrm>
            <a:off x="2838238" y="3675750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8"/>
          <p:cNvSpPr/>
          <p:nvPr/>
        </p:nvSpPr>
        <p:spPr>
          <a:xfrm>
            <a:off x="5309038" y="1410919"/>
            <a:ext cx="2698500" cy="14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808763" y="1711688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18"/>
          <p:cNvSpPr/>
          <p:nvPr/>
        </p:nvSpPr>
        <p:spPr>
          <a:xfrm>
            <a:off x="7287700" y="1711688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5309038" y="3322556"/>
            <a:ext cx="2698500" cy="14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539100" y="3675750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>
            <a:off x="6300700" y="1685475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>
            <a:off x="6794200" y="1711688"/>
            <a:ext cx="238395" cy="817127"/>
          </a:xfrm>
          <a:custGeom>
            <a:rect b="b" l="l" r="r" t="t"/>
            <a:pathLst>
              <a:path extrusionOk="0" h="55436" w="16639">
                <a:moveTo>
                  <a:pt x="9099" y="0"/>
                </a:moveTo>
                <a:cubicBezTo>
                  <a:pt x="7609" y="1908"/>
                  <a:pt x="-1095" y="7213"/>
                  <a:pt x="157" y="11445"/>
                </a:cubicBezTo>
                <a:cubicBezTo>
                  <a:pt x="1409" y="15677"/>
                  <a:pt x="16371" y="21340"/>
                  <a:pt x="16609" y="25393"/>
                </a:cubicBezTo>
                <a:cubicBezTo>
                  <a:pt x="16848" y="29446"/>
                  <a:pt x="1886" y="32010"/>
                  <a:pt x="1588" y="35765"/>
                </a:cubicBezTo>
                <a:cubicBezTo>
                  <a:pt x="1290" y="39520"/>
                  <a:pt x="13510" y="44647"/>
                  <a:pt x="14821" y="47925"/>
                </a:cubicBezTo>
                <a:cubicBezTo>
                  <a:pt x="16132" y="51204"/>
                  <a:pt x="10350" y="54184"/>
                  <a:pt x="9456" y="554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985" y="980672"/>
            <a:ext cx="669543" cy="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938" y="1015931"/>
            <a:ext cx="669544" cy="66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950" y="2948222"/>
            <a:ext cx="669525" cy="6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8900" y="2948220"/>
            <a:ext cx="669525" cy="6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DCCommits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/>
              <a:t>Parte 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/>
              <a:t>Necesitamos notificar los </a:t>
            </a:r>
            <a:r>
              <a:rPr i="1" lang="et" sz="1800"/>
              <a:t>commits</a:t>
            </a:r>
            <a:r>
              <a:rPr lang="et" sz="1800"/>
              <a:t> a corregir, pero solo podemos notificar de  a uno a la vez.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800"/>
              <a:t>¿Cómo podemos mejorar esto? Queremos que se publiquen </a:t>
            </a:r>
            <a:r>
              <a:rPr i="1" lang="et" sz="1800"/>
              <a:t>commits</a:t>
            </a:r>
            <a:r>
              <a:rPr lang="et" sz="1800"/>
              <a:t> de las 5 secciones simultáneamente.</a:t>
            </a:r>
            <a:endParaRPr sz="18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718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Commits: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def __init__(self, commits): ...</a:t>
            </a:r>
            <a:endParaRPr sz="13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notificar_commit(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commit):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.subiendo =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3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time.sleep(10)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.publicados += int(1)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subiendo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3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publicar(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self.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.notificar_commit(commit)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 = Commits(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c.publicar()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DCCommits</a:t>
            </a:r>
            <a:r>
              <a:rPr i="1" lang="et"/>
              <a:t> </a:t>
            </a:r>
            <a:r>
              <a:rPr lang="et"/>
              <a:t>(parte 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/>
              <a:t>Necesitamos notificar los </a:t>
            </a:r>
            <a:r>
              <a:rPr i="1" lang="et" sz="1800"/>
              <a:t>commits</a:t>
            </a:r>
            <a:r>
              <a:rPr lang="et" sz="1800"/>
              <a:t> a corregir, pero solo podemos notificar de  a uno a la vez.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¿Cómo podemos mejorar esto? Queremos que se publiquen </a:t>
            </a:r>
            <a:r>
              <a:rPr i="1" lang="et" sz="1800"/>
              <a:t>commits</a:t>
            </a:r>
            <a:r>
              <a:rPr lang="et" sz="1800"/>
              <a:t> de las 5 secciones simultáneamente.</a:t>
            </a:r>
            <a:endParaRPr sz="1800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3718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Commits: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def __init__(self, commits): ...</a:t>
            </a:r>
            <a:endParaRPr sz="13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notificar_commit(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commit):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.subiendo =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3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time.sleep(10)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.publicados += int(1)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subiendo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3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publicar(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self.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.notificar_commit(commit)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 = Commits(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c.publicar()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DCCommits </a:t>
            </a:r>
            <a:r>
              <a:rPr lang="et"/>
              <a:t>(parte A)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378800" y="2428975"/>
            <a:ext cx="6386400" cy="11655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¡Necesitamos </a:t>
            </a:r>
            <a:r>
              <a:rPr i="1"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Threads</a:t>
            </a:r>
            <a:r>
              <a:rPr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3000">
              <a:highlight>
                <a:srgbClr val="F1C23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800"/>
              <a:t>Necesitamos notificar los </a:t>
            </a:r>
            <a:r>
              <a:rPr i="1" lang="et" sz="1800"/>
              <a:t>commits</a:t>
            </a:r>
            <a:r>
              <a:rPr lang="et" sz="1800"/>
              <a:t> a corregir, pero solo podemos notificar de  a uno a la vez.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t" sz="1800"/>
              <a:t>¿Cómo podemos mejorar esto? Queremos que se publiquen </a:t>
            </a:r>
            <a:r>
              <a:rPr i="1" lang="et" sz="1800"/>
              <a:t>commits</a:t>
            </a:r>
            <a:r>
              <a:rPr lang="et" sz="1800"/>
              <a:t> de las 5 secciones simultáneamente.</a:t>
            </a:r>
            <a:endParaRPr sz="1800"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152475"/>
            <a:ext cx="3999900" cy="3718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Commits: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4CCCC"/>
                </a:solidFill>
                <a:latin typeface="Consolas"/>
                <a:ea typeface="Consolas"/>
                <a:cs typeface="Consolas"/>
                <a:sym typeface="Consolas"/>
              </a:rPr>
              <a:t># def __init__(self, commits): ...</a:t>
            </a:r>
            <a:endParaRPr sz="13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notificar_commit(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commit):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.subiendo =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3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time.sleep(10)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.publicados += int(1)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subiendo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3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publicar(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commit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 self.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t" sz="13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.notificar_commit(commit)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 = Commits(</a:t>
            </a:r>
            <a:r>
              <a:rPr lang="et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t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c.publicar()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DCCommits </a:t>
            </a:r>
            <a:r>
              <a:rPr lang="et"/>
              <a:t>(parte A)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378800" y="1152475"/>
            <a:ext cx="6386400" cy="11655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¡Necesitamos </a:t>
            </a:r>
            <a:r>
              <a:rPr i="1"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Threads</a:t>
            </a:r>
            <a:r>
              <a:rPr lang="et" sz="3000">
                <a:highlight>
                  <a:srgbClr val="F1C23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3000">
              <a:highlight>
                <a:srgbClr val="F1C23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399" y="2107350"/>
            <a:ext cx="2753201" cy="270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3950200" y="4568875"/>
            <a:ext cx="576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65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t"/>
              <a:t>Threads</a:t>
            </a:r>
            <a:endParaRPr i="1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>
                <a:latin typeface="Consolas"/>
                <a:ea typeface="Consolas"/>
                <a:cs typeface="Consolas"/>
                <a:sym typeface="Consolas"/>
              </a:rPr>
              <a:t>run()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t"/>
              <a:t>Thread</a:t>
            </a:r>
            <a:r>
              <a:rPr lang="et"/>
              <a:t> principal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t"/>
              <a:t>Otros </a:t>
            </a:r>
            <a:r>
              <a:rPr i="1" lang="et"/>
              <a:t>threads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