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368" r:id="rId4"/>
    <p:sldId id="401" r:id="rId5"/>
    <p:sldId id="390" r:id="rId6"/>
    <p:sldId id="369" r:id="rId7"/>
    <p:sldId id="404" r:id="rId8"/>
    <p:sldId id="392" r:id="rId9"/>
    <p:sldId id="370" r:id="rId10"/>
    <p:sldId id="403" r:id="rId11"/>
    <p:sldId id="371" r:id="rId12"/>
    <p:sldId id="372" r:id="rId13"/>
    <p:sldId id="405" r:id="rId14"/>
    <p:sldId id="373" r:id="rId15"/>
    <p:sldId id="406" r:id="rId16"/>
    <p:sldId id="374" r:id="rId17"/>
    <p:sldId id="420" r:id="rId18"/>
    <p:sldId id="388" r:id="rId19"/>
    <p:sldId id="421" r:id="rId20"/>
    <p:sldId id="376" r:id="rId21"/>
    <p:sldId id="377" r:id="rId22"/>
    <p:sldId id="393" r:id="rId23"/>
    <p:sldId id="386" r:id="rId24"/>
    <p:sldId id="387" r:id="rId25"/>
    <p:sldId id="378" r:id="rId26"/>
    <p:sldId id="391" r:id="rId2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50"/>
    <p:restoredTop sz="92417"/>
  </p:normalViewPr>
  <p:slideViewPr>
    <p:cSldViewPr snapToObjects="1">
      <p:cViewPr varScale="1">
        <p:scale>
          <a:sx n="41" d="100"/>
          <a:sy n="41" d="100"/>
        </p:scale>
        <p:origin x="216" y="5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38B9B9-B7BA-62C6-C6AB-35FC134431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10BA3-F90B-2D93-9767-C22E33000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89A55-B546-D5DB-E24D-58D6156382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E17C1-075F-1251-671B-F5F4049D7A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29230F-5134-934A-914A-4CFCBC429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2743D6-0256-05CC-F723-8CCB489CBA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7818A-4516-A7E6-D07D-739A3F3287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B8F0A90-5496-FEA8-0428-52431459C1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380791-C4A9-CE32-9842-F0504D5B6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C95B-16F1-FC45-AEA1-79FC54DC98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4BA8F-F30A-3C52-ABE8-9A8E8C030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4D536AA-6DD8-3A4A-8287-50FB2288C0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F1B7BB-933A-9E32-5D94-DD97FB762CA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914400" y="3597276"/>
            <a:ext cx="10363200" cy="3175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B1ADDE-263B-FD8C-27AE-66C14922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33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585623-091A-7EF9-2FA5-9E9FFD73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9467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0131-AE0E-F9B2-3D23-5E5945A4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65DA-7CFF-E109-F4AF-3DF5B8C2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FC13-3F6E-ADAB-8800-2478B16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5D5A50-5B92-504D-81C3-E48875B3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9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6163-6987-D5C0-C6B8-E764928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D785-7EA1-10EC-6C12-07F25917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6AFA-C0DB-14B2-4165-2E39BC6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6F6203F-619E-8341-AFB3-1FA4AE7D7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55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7971D-C051-A91C-0E2E-FC6D2FD2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CBC5-2B51-4201-1D27-72B27026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839C-31B9-272D-AA63-DEB15C1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539B4F-96C9-264A-A1D0-94794A9FA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70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DB2A-B89A-2F38-30F5-4FA6D760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D0CA-6F83-CEA9-B8A6-1F15D179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EDFB-188D-1EA4-EDDF-C91FD56C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881E-A000-7548-A8BF-1A3BF82D2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86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C8C4-3C9E-BB13-41B3-FCBFA50C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17CF-DEB5-8C15-86A7-F4123A25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4EA7-7E15-8EAB-01D0-616248C6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BEF8B-02CA-E341-8823-B22F550C6C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02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E2C8-81BF-1570-5B73-CCD01A39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43EC-F123-8058-BFA9-5AD4100E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D4B1-1E82-25F6-35A2-EA12DE31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61E75-F943-6247-98C7-19AB8DF20C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71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15963A-478A-5F2E-CE65-183EE5E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037C6B-D7D9-4154-93A9-5E2EAD08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4EF0BF-2DF7-73E0-B4EC-EEE22FB8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376ED-2E91-134D-94B3-BE8E545D2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22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847D809-A73E-BDE4-14AA-07892D0F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BD18B-F04C-A7BA-ACD9-126E6C34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FF04AB-EB9D-D18B-10FC-BE523E10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61529-42F6-8546-BE7E-73D0E974C0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57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71E0347-A83A-19DD-14D4-F75FAF54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7BFB86B-0377-B61F-3937-5042AA74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645AF8-10E9-CAAB-0C76-DC798660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5791-E893-6A44-97C9-31AB7E9CDA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942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79BC7B8-E6A3-F4A4-8B4F-CC897794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1A4C01-24CA-3EE1-FCF9-02E6ABEB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5DEAE5-6373-9B7D-D9E3-E4F43E1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260E-6CB3-7649-984A-AC77B2705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01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0DBBF7-1976-1829-BA39-44BD916C40F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609600" y="1417639"/>
            <a:ext cx="10972800" cy="3175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4C607E5-7B0E-CA83-D87E-E2D7EA71BE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77600" y="6172200"/>
            <a:ext cx="7112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51DD0DE5-F202-A047-B969-B5E0079F152F}" type="slidenum">
              <a:rPr lang="en-US" altLang="en-US" sz="1400" smtClean="0">
                <a:solidFill>
                  <a:srgbClr val="10253F"/>
                </a:solidFill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400">
              <a:solidFill>
                <a:srgbClr val="10253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1025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3000"/>
              </a:spcBef>
              <a:buNone/>
              <a:defRPr sz="2200">
                <a:solidFill>
                  <a:srgbClr val="10253F"/>
                </a:solidFill>
                <a:latin typeface="+mn-lt"/>
              </a:defRPr>
            </a:lvl1pPr>
            <a:lvl2pPr>
              <a:spcBef>
                <a:spcPts val="1656"/>
              </a:spcBef>
              <a:buClr>
                <a:srgbClr val="FF0000"/>
              </a:buClr>
              <a:defRPr sz="1900">
                <a:solidFill>
                  <a:srgbClr val="10253F"/>
                </a:solidFill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59485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D9E0C1-BB26-F336-640F-33F73950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3FBB9A-E5FC-9E9E-26EC-AA751B0E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B4405A-7BB5-BD22-EDDC-1E070A08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D1171-A759-C140-897C-16AE7FCF5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504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FF5D54-BA92-BE62-ADEB-9E85F384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723CBA-4210-EE16-8FAF-5F94C36F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BF717B-E17A-A943-CCB9-ED82A272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BF68-2296-4543-9739-3392357BE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13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FA7D-081E-DE53-3071-E971EC7F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E880-9B77-46C1-0FC9-47DF3BBE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9C6B-4C60-01BC-DF19-157B9C4B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A5FB-FFA6-2A47-B1B9-52F282625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899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B3A4-9876-0013-10DF-9DA04D6F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06BC-91DF-D70F-A165-C40775D2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F8B1-D033-8068-D0AE-878620D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12D9-AC22-B747-BE9C-E82537ED95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B2C4488-FA62-F68D-21FA-24E1016266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77600" y="6172200"/>
            <a:ext cx="7112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BDDB0A38-9D5E-6445-9F22-9C0F79E85F72}" type="slidenum">
              <a:rPr lang="en-US" altLang="en-US" sz="1400" smtClean="0">
                <a:solidFill>
                  <a:srgbClr val="10253F"/>
                </a:solidFill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600">
              <a:solidFill>
                <a:srgbClr val="10253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638"/>
            <a:ext cx="10972800" cy="6278562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3000"/>
              </a:spcBef>
              <a:buNone/>
              <a:defRPr sz="2200">
                <a:solidFill>
                  <a:srgbClr val="10253F"/>
                </a:solidFill>
                <a:latin typeface="+mn-lt"/>
              </a:defRPr>
            </a:lvl1pPr>
            <a:lvl2pPr>
              <a:lnSpc>
                <a:spcPct val="125000"/>
              </a:lnSpc>
              <a:spcBef>
                <a:spcPts val="1056"/>
              </a:spcBef>
              <a:buClr>
                <a:srgbClr val="FF0000"/>
              </a:buClr>
              <a:defRPr sz="1900">
                <a:solidFill>
                  <a:srgbClr val="10253F"/>
                </a:solidFill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35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715F-A5F4-7A5E-14D1-43C9048B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08A9B-1CA2-C27D-E7FF-7598EEA9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FE2C5-787C-5A28-36E1-C8A6F3D0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17EB5F-8224-E84A-828E-48D4806495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3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022F3-08E5-8B9F-11AD-89A4B3E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C7F5D-DBBA-0809-6530-8E93728D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EF02E-B634-0C8D-B240-055A8FE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A065E8-5E3F-1640-ACAA-50901A735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8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C1B66-A26B-636B-9C43-300EF092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DCE6E-A2CA-DD7A-D72A-D117CEE4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D8590-94FA-6303-5348-ABC4F9ED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7C7BD3-1996-8C45-8B46-7553B681B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7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38518-AC0B-5360-9139-DB100886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4D4BF-FB92-C512-FEDE-04FB516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1DB39-9ADB-9280-1D91-14498EC0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5114B9-CC43-1A41-9BDA-8C01FA5BC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87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90882-BD53-018F-D57B-7E3DA44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D4BC8-BFA4-0872-5648-132ACEE6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9ACB-499B-5BD4-8473-93119992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793C9C-A596-254F-B997-DE5EA383C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26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F7D44-2421-FA1A-580F-B8E9E713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141C-60B2-7C6E-C905-281AAD2B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F557-1644-BE40-758B-A255263C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E83F611-E148-824B-85CB-43F00302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46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1B1BBA3-5490-1DCF-A76F-47E42E7F80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28CC3BB-22C4-9459-3C7C-3C24E4CAA3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CBD84-9BD5-5854-C664-15BC6B8F9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708D-7C4A-6934-5276-90A518830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1DEBB1-8D7F-BDA3-3BFD-E2F737E52C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3200" y="152401"/>
            <a:ext cx="11785600" cy="6569075"/>
          </a:xfrm>
          <a:prstGeom prst="roundRect">
            <a:avLst>
              <a:gd name="adj" fmla="val 8477"/>
            </a:avLst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0" r:id="rId1"/>
    <p:sldLayoutId id="2147486201" r:id="rId2"/>
    <p:sldLayoutId id="2147486202" r:id="rId3"/>
    <p:sldLayoutId id="2147486203" r:id="rId4"/>
    <p:sldLayoutId id="2147486204" r:id="rId5"/>
    <p:sldLayoutId id="2147486205" r:id="rId6"/>
    <p:sldLayoutId id="2147486206" r:id="rId7"/>
    <p:sldLayoutId id="2147486207" r:id="rId8"/>
    <p:sldLayoutId id="2147486208" r:id="rId9"/>
    <p:sldLayoutId id="2147486209" r:id="rId10"/>
    <p:sldLayoutId id="2147486210" r:id="rId11"/>
    <p:sldLayoutId id="2147486211" r:id="rId1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1F497D"/>
          </a:solidFill>
          <a:latin typeface="+mn-lt"/>
          <a:ea typeface="ＭＳ Ｐゴシック" pitchFamily="-112" charset="-128"/>
          <a:cs typeface="Constantia"/>
        </a:defRPr>
      </a:lvl1pPr>
      <a:lvl2pPr marL="523875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1F497D"/>
          </a:solidFill>
          <a:latin typeface="+mn-lt"/>
          <a:ea typeface="ＭＳ Ｐゴシック" pitchFamily="-112" charset="-128"/>
          <a:cs typeface="Constant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D4D73FCC-E164-7DAE-2CA3-27E909F076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6C7C75B9-C296-60B0-E39A-187BCCBE8C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C332-9EE9-BD02-9D93-2A441A1D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9A1B9-2017-0A1C-8EE9-4AB9E9A6B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9777-D8DC-85D4-E7FE-68FA8EDAF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02C995-F417-494D-8C9A-8B53D097E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89" r:id="rId1"/>
    <p:sldLayoutId id="2147486190" r:id="rId2"/>
    <p:sldLayoutId id="2147486191" r:id="rId3"/>
    <p:sldLayoutId id="2147486192" r:id="rId4"/>
    <p:sldLayoutId id="2147486193" r:id="rId5"/>
    <p:sldLayoutId id="2147486194" r:id="rId6"/>
    <p:sldLayoutId id="2147486195" r:id="rId7"/>
    <p:sldLayoutId id="2147486196" r:id="rId8"/>
    <p:sldLayoutId id="2147486197" r:id="rId9"/>
    <p:sldLayoutId id="2147486198" r:id="rId10"/>
    <p:sldLayoutId id="214748619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B62BCA43-31C0-73C7-4806-BE58C1B5F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</a:rPr>
              <a:t>Números y aritmética</a:t>
            </a:r>
            <a:b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</a:rPr>
            </a:br>
            <a:r>
              <a:rPr lang="en-US" altLang="en-US" sz="3200">
                <a:solidFill>
                  <a:srgbClr val="002060"/>
                </a:solidFill>
                <a:ea typeface="ＭＳ Ｐゴシック" panose="020B0600070205080204" pitchFamily="34" charset="-128"/>
              </a:rPr>
              <a:t>Parte II</a:t>
            </a:r>
            <a:endParaRPr lang="en-US" altLang="en-US" cap="small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604A2-7852-7923-78AD-AD0CAC42E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>
              <a:buFont typeface="Arial" charset="0"/>
              <a:buNone/>
              <a:defRPr/>
            </a:pPr>
            <a:r>
              <a:rPr lang="en-US" altLang="en-US" sz="2600">
                <a:solidFill>
                  <a:srgbClr val="002060"/>
                </a:solidFill>
                <a:ea typeface="ＭＳ Ｐゴシック" charset="-128"/>
              </a:rPr>
              <a:t>Arquitectura de Computadores – </a:t>
            </a:r>
            <a:r>
              <a:rPr lang="en-US" altLang="en-US" sz="2600" cap="small">
                <a:solidFill>
                  <a:srgbClr val="002060"/>
                </a:solidFill>
                <a:ea typeface="ＭＳ Ｐゴシック" charset="-128"/>
              </a:rPr>
              <a:t>iic</a:t>
            </a:r>
            <a:r>
              <a:rPr lang="en-US" altLang="en-US" sz="2600">
                <a:solidFill>
                  <a:srgbClr val="002060"/>
                </a:solidFill>
                <a:ea typeface="ＭＳ Ｐゴシック" charset="-128"/>
              </a:rPr>
              <a:t>2343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4E1AA2-BEC7-0FC2-8218-F125DF1EDA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2000">
                <a:solidFill>
                  <a:srgbClr val="002060"/>
                </a:solidFill>
              </a:rPr>
              <a:t>2023-2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88E2D3-9096-D13F-B351-28DBED76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z="2000">
                <a:solidFill>
                  <a:srgbClr val="002060"/>
                </a:solidFill>
              </a:rPr>
              <a:t>Yadran Eterovic S.</a:t>
            </a:r>
            <a:endParaRPr 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>
            <a:extLst>
              <a:ext uri="{FF2B5EF4-FFF2-40B4-BE49-F238E27FC236}">
                <a16:creationId xmlns:a16="http://schemas.microsoft.com/office/drawing/2014/main" id="{5836472A-CBF9-EBA7-FDEA-039D6FB5C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100" y="289719"/>
            <a:ext cx="6781800" cy="6278562"/>
          </a:xfrm>
        </p:spPr>
        <p:txBody>
          <a:bodyPr/>
          <a:lstStyle/>
          <a:p>
            <a:pPr>
              <a:spcBef>
                <a:spcPts val="2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Los números son representados a partir de un único dígito </a:t>
            </a:r>
            <a:r>
              <a:rPr lang="en-US" altLang="en-US" sz="2000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≠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0 a la izquierda del punto —necesariamente, un 1: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24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24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.</a:t>
            </a:r>
            <a:r>
              <a:rPr lang="en-US" altLang="en-US" sz="24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xxxxxxxx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4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4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yyy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Ventajas:</a:t>
            </a:r>
          </a:p>
          <a:p>
            <a:pPr marL="457200" lvl="1" indent="0">
              <a:spcBef>
                <a:spcPts val="17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simplifica el intercambio de datos</a:t>
            </a:r>
          </a:p>
          <a:p>
            <a:pPr marL="457200" lvl="1" indent="0">
              <a:spcBef>
                <a:spcPts val="17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simplifica los algoritmos para la aritmética de punto flotante</a:t>
            </a:r>
          </a:p>
          <a:p>
            <a:pPr marL="457200" lvl="1" indent="0">
              <a:spcBef>
                <a:spcPts val="17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aumenta la exactitud de los números que pueden almace-narse en una palabra —los 0s iniciales innecesarios son reemplazados por dígitos reales “valiosos” a la derecha del punto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ontent Placeholder 1">
            <a:extLst>
              <a:ext uri="{FF2B5EF4-FFF2-40B4-BE49-F238E27FC236}">
                <a16:creationId xmlns:a16="http://schemas.microsoft.com/office/drawing/2014/main" id="{3BDAE579-70BB-183E-84BC-7B476213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89719"/>
            <a:ext cx="7620000" cy="6278562"/>
          </a:xfrm>
        </p:spPr>
        <p:txBody>
          <a:bodyPr/>
          <a:lstStyle/>
          <a:p>
            <a:pPr algn="ctr">
              <a:defRPr/>
            </a:pPr>
            <a:r>
              <a:rPr lang="en-US" altLang="en-US" sz="25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Representación de números de punto flotante</a:t>
            </a:r>
          </a:p>
          <a:p>
            <a:pPr algn="ctr">
              <a:spcBef>
                <a:spcPts val="1200"/>
              </a:spcBef>
              <a:defRPr/>
            </a:pPr>
            <a:r>
              <a:rPr lang="en-US" altLang="en-US" sz="2400" spc="300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± </a:t>
            </a:r>
            <a:r>
              <a:rPr lang="en-US" altLang="en-US" sz="2800" b="1" spc="3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1.</a:t>
            </a:r>
            <a:r>
              <a:rPr lang="en-US" altLang="en-US" sz="2800" b="1" spc="300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xxxxxxxx</a:t>
            </a:r>
            <a:r>
              <a:rPr lang="en-US" altLang="en-US" sz="2800" spc="300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…</a:t>
            </a:r>
            <a:r>
              <a:rPr lang="en-US" altLang="en-US" sz="2400" spc="3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800" b="1" spc="3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800" b="1" spc="300" baseline="40000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yyy</a:t>
            </a:r>
            <a:r>
              <a:rPr lang="en-US" altLang="en-US" sz="2800" spc="300" baseline="40000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…</a:t>
            </a:r>
            <a:endParaRPr lang="en-US" altLang="en-US" sz="2500" b="1" spc="300">
              <a:solidFill>
                <a:srgbClr val="002060"/>
              </a:solidFill>
              <a:latin typeface="Cambria Math" panose="02040503050406030204" pitchFamily="18" charset="0"/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34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número total de bits para representar un número real queda fijo al momento de diseñar el computador (igual que en el caso de los números enteros)</a:t>
            </a:r>
          </a:p>
          <a:p>
            <a:pPr>
              <a:spcBef>
                <a:spcPts val="16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para 32 bits:</a:t>
            </a:r>
          </a:p>
          <a:p>
            <a:pPr lvl="1">
              <a:spcBef>
                <a:spcPts val="11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signo, el 1, los </a:t>
            </a:r>
            <a:r>
              <a:rPr lang="en-US" altLang="en-US" sz="2000" i="1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xxx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…, el 2 y los </a:t>
            </a:r>
            <a:r>
              <a:rPr lang="en-US" altLang="en-US" sz="2000" i="1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yyy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deben repartirse los 32 bits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3489" name="Content Placeholder 1">
                <a:extLst>
                  <a:ext uri="{FF2B5EF4-FFF2-40B4-BE49-F238E27FC236}">
                    <a16:creationId xmlns:a16="http://schemas.microsoft.com/office/drawing/2014/main" id="{CED955D7-FA74-020D-5175-22E72B030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0" y="274638"/>
                <a:ext cx="8534400" cy="6278562"/>
              </a:xfrm>
            </p:spPr>
            <p:txBody>
              <a:bodyPr/>
              <a:lstStyle/>
              <a:p>
                <a:pPr algn="ctr">
                  <a:spcBef>
                    <a:spcPts val="1200"/>
                  </a:spcBef>
                </a:pPr>
                <a:endParaRPr lang="en-US" altLang="en-US" sz="2400">
                  <a:solidFill>
                    <a:srgbClr val="002060"/>
                  </a:solidFill>
                  <a:latin typeface="Cambria Math" panose="02040503050406030204" pitchFamily="18" charset="0"/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altLang="en-US" sz="2400">
                    <a:solidFill>
                      <a:srgbClr val="002060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± </a:t>
                </a:r>
                <a:r>
                  <a:rPr lang="en-US" altLang="en-US" sz="28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1.</a:t>
                </a:r>
                <a:r>
                  <a:rPr lang="en-US" altLang="en-US" sz="2800" b="1">
                    <a:solidFill>
                      <a:srgbClr val="002060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xxxxxxxx</a:t>
                </a:r>
                <a:r>
                  <a:rPr lang="en-US" altLang="en-US" sz="2800">
                    <a:solidFill>
                      <a:srgbClr val="002060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</a:t>
                </a:r>
                <a:r>
                  <a:rPr lang="en-US" altLang="en-US" sz="24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28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2800" b="1" baseline="40000">
                    <a:solidFill>
                      <a:srgbClr val="002060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yyy</a:t>
                </a:r>
                <a:r>
                  <a:rPr lang="en-US" altLang="en-US" sz="2800" baseline="40000">
                    <a:solidFill>
                      <a:srgbClr val="002060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</a:t>
                </a:r>
                <a:r>
                  <a:rPr lang="en-US" altLang="en-US" sz="24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en 32 bits</a:t>
                </a:r>
                <a:endParaRPr lang="en-US" altLang="en-US" sz="2400">
                  <a:solidFill>
                    <a:srgbClr val="002060"/>
                  </a:solidFill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>
                  <a:spcBef>
                    <a:spcPts val="3400"/>
                  </a:spcBef>
                </a:pP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 panose="02030602050306030303" pitchFamily="18" charset="0"/>
                        <a:sym typeface="Wingdings" pitchFamily="2" charset="2"/>
                      </a:rPr>
                      <m:t>⟹</m:t>
                    </m:r>
                  </m:oMath>
                </a14:m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  <a:sym typeface="Wingdings" pitchFamily="2" charset="2"/>
                  </a:rPr>
                  <a:t>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  <a:sym typeface="Wingdings" pitchFamily="2" charset="2"/>
                  </a:rPr>
                  <a:t>c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ompromiso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entre el número de bits para la fracción —o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mantisa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— y el número de bits para el exponente:</a:t>
                </a:r>
              </a:p>
              <a:p>
                <a:pPr marL="457200" lvl="1" indent="0">
                  <a:spcBef>
                    <a:spcPts val="1100"/>
                  </a:spcBef>
                  <a:buNone/>
                </a:pPr>
                <a:r>
                  <a:rPr lang="en-US" altLang="en-US" sz="1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hay que quitarle un bit a la fracción (los </a:t>
                </a:r>
                <a:r>
                  <a:rPr lang="en-US" altLang="en-US" sz="1800" i="1">
                    <a:solidFill>
                      <a:srgbClr val="002060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xxx</a:t>
                </a:r>
                <a:r>
                  <a:rPr lang="en-US" altLang="en-US" sz="1800">
                    <a:solidFill>
                      <a:srgbClr val="002060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</a:t>
                </a:r>
                <a:r>
                  <a:rPr lang="en-US" altLang="en-US" sz="1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 para agregárselo al exponente (los </a:t>
                </a:r>
                <a:r>
                  <a:rPr lang="en-US" altLang="en-US" sz="1800" i="1">
                    <a:solidFill>
                      <a:srgbClr val="002060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yyy</a:t>
                </a:r>
                <a:r>
                  <a:rPr lang="en-US" altLang="en-US" sz="1800">
                    <a:solidFill>
                      <a:srgbClr val="002060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</a:t>
                </a:r>
                <a:r>
                  <a:rPr lang="en-US" altLang="en-US" sz="1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), y viceversa</a:t>
                </a:r>
                <a:endParaRPr lang="en-US" altLang="en-US" sz="1800" baseline="30000">
                  <a:solidFill>
                    <a:srgbClr val="002060"/>
                  </a:solidFill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>
                  <a:spcBef>
                    <a:spcPts val="2200"/>
                  </a:spcBef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 es decir, compromiso entre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precisión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y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rango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:</a:t>
                </a:r>
              </a:p>
              <a:p>
                <a:pPr marL="7938" lvl="1" indent="0" algn="ctr">
                  <a:spcBef>
                    <a:spcPts val="1100"/>
                  </a:spcBef>
                  <a:buNone/>
                </a:pPr>
                <a:r>
                  <a:rPr lang="en-US" altLang="en-US" sz="1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mayor número de bits de la fracción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 panose="02030602050306030303" pitchFamily="18" charset="0"/>
                        <a:sym typeface="Wingdings" pitchFamily="2" charset="2"/>
                      </a:rPr>
                      <m:t>⟹</m:t>
                    </m:r>
                  </m:oMath>
                </a14:m>
                <a:r>
                  <a:rPr lang="en-US" altLang="en-US" sz="1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mayor precisión de la fracción</a:t>
                </a:r>
                <a:endParaRPr lang="en-US" altLang="en-US" sz="1800" baseline="30000">
                  <a:solidFill>
                    <a:srgbClr val="002060"/>
                  </a:solidFill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 marL="7938" lvl="1" indent="0">
                  <a:spcBef>
                    <a:spcPts val="1100"/>
                  </a:spcBef>
                  <a:buNone/>
                </a:pPr>
                <a:r>
                  <a:rPr lang="en-US" altLang="en-US" sz="1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mayor número de bits del exponente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 panose="02030602050306030303" pitchFamily="18" charset="0"/>
                        <a:sym typeface="Wingdings" pitchFamily="2" charset="2"/>
                      </a:rPr>
                      <m:t>⟹</m:t>
                    </m:r>
                  </m:oMath>
                </a14:m>
                <a:r>
                  <a:rPr lang="en-US" altLang="en-US" sz="1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mayor rango de los números representables</a:t>
                </a:r>
              </a:p>
            </p:txBody>
          </p:sp>
        </mc:Choice>
        <mc:Fallback>
          <p:sp>
            <p:nvSpPr>
              <p:cNvPr id="63489" name="Content Placeholder 1">
                <a:extLst>
                  <a:ext uri="{FF2B5EF4-FFF2-40B4-BE49-F238E27FC236}">
                    <a16:creationId xmlns:a16="http://schemas.microsoft.com/office/drawing/2014/main" id="{CED955D7-FA74-020D-5175-22E72B030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274638"/>
                <a:ext cx="8534400" cy="6278562"/>
              </a:xfrm>
              <a:blipFill>
                <a:blip r:embed="rId2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847E789-7FE1-54E2-0C76-BC269B69CB6E}"/>
              </a:ext>
            </a:extLst>
          </p:cNvPr>
          <p:cNvSpPr txBox="1"/>
          <p:nvPr/>
        </p:nvSpPr>
        <p:spPr>
          <a:xfrm>
            <a:off x="2644420" y="457201"/>
            <a:ext cx="1395817" cy="4086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un bit, sí o sí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568C6-2C7B-4FBE-2B15-B184C20ADB74}"/>
              </a:ext>
            </a:extLst>
          </p:cNvPr>
          <p:cNvSpPr txBox="1"/>
          <p:nvPr/>
        </p:nvSpPr>
        <p:spPr>
          <a:xfrm>
            <a:off x="4778019" y="457201"/>
            <a:ext cx="1230668" cy="4086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valor “fijo”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88E89-2460-4022-E64F-88D0AA4F1151}"/>
              </a:ext>
            </a:extLst>
          </p:cNvPr>
          <p:cNvSpPr txBox="1"/>
          <p:nvPr/>
        </p:nvSpPr>
        <p:spPr>
          <a:xfrm>
            <a:off x="7227532" y="457201"/>
            <a:ext cx="1230668" cy="4086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valor “fijo”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A088B3-B660-36C2-9008-C5D52E77988E}"/>
              </a:ext>
            </a:extLst>
          </p:cNvPr>
          <p:cNvCxnSpPr>
            <a:cxnSpLocks/>
          </p:cNvCxnSpPr>
          <p:nvPr/>
        </p:nvCxnSpPr>
        <p:spPr>
          <a:xfrm>
            <a:off x="3342329" y="865824"/>
            <a:ext cx="1130891" cy="5819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77E0E2-66F7-B349-89B7-8BF6C74414A3}"/>
              </a:ext>
            </a:extLst>
          </p:cNvPr>
          <p:cNvCxnSpPr>
            <a:cxnSpLocks/>
          </p:cNvCxnSpPr>
          <p:nvPr/>
        </p:nvCxnSpPr>
        <p:spPr>
          <a:xfrm flipH="1">
            <a:off x="4964469" y="865824"/>
            <a:ext cx="428884" cy="5819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499294-AE1E-2F95-60C2-F81FD5B40D54}"/>
              </a:ext>
            </a:extLst>
          </p:cNvPr>
          <p:cNvCxnSpPr>
            <a:cxnSpLocks/>
          </p:cNvCxnSpPr>
          <p:nvPr/>
        </p:nvCxnSpPr>
        <p:spPr>
          <a:xfrm flipH="1">
            <a:off x="7227532" y="865824"/>
            <a:ext cx="615334" cy="5819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1">
            <a:extLst>
              <a:ext uri="{FF2B5EF4-FFF2-40B4-BE49-F238E27FC236}">
                <a16:creationId xmlns:a16="http://schemas.microsoft.com/office/drawing/2014/main" id="{8B9C95C4-70D7-3330-A04B-E6768138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289719"/>
            <a:ext cx="7467600" cy="6278562"/>
          </a:xfrm>
        </p:spPr>
        <p:txBody>
          <a:bodyPr/>
          <a:lstStyle/>
          <a:p>
            <a:pPr>
              <a:lnSpc>
                <a:spcPct val="112000"/>
              </a:lnSpc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en el caso de 32 bits:</a:t>
            </a:r>
          </a:p>
          <a:p>
            <a:pPr marL="360363" lvl="1" indent="0">
              <a:lnSpc>
                <a:spcPct val="112000"/>
              </a:lnSpc>
              <a:spcBef>
                <a:spcPts val="11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 bit para el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signo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del número (0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positivo,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negativo)</a:t>
            </a:r>
            <a:endParaRPr lang="en-US" altLang="en-US" sz="2000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360363" lvl="1" indent="0">
              <a:lnSpc>
                <a:spcPct val="112000"/>
              </a:lnSpc>
              <a:spcBef>
                <a:spcPts val="11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23 bits para la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fracción</a:t>
            </a:r>
            <a:endParaRPr lang="en-US" altLang="en-US" sz="2000" i="1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360363" lvl="1" indent="0">
              <a:lnSpc>
                <a:spcPct val="112000"/>
              </a:lnSpc>
              <a:spcBef>
                <a:spcPts val="11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8 bits para el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exponente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(un número entero: positivo, negativo, o 0)</a:t>
            </a:r>
            <a:endParaRPr lang="en-US" altLang="en-US" sz="2000" i="1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lnSpc>
                <a:spcPct val="112000"/>
              </a:lnSpc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| 1 | 10000001 | 01000000000000000000000 |</a:t>
            </a:r>
          </a:p>
          <a:p>
            <a:pPr>
              <a:lnSpc>
                <a:spcPct val="112000"/>
              </a:lnSpc>
              <a:spcBef>
                <a:spcPts val="2200"/>
              </a:spcBef>
            </a:pP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AE169-5FCF-2EEB-E353-0F1AFEF46A17}"/>
              </a:ext>
            </a:extLst>
          </p:cNvPr>
          <p:cNvSpPr txBox="1"/>
          <p:nvPr/>
        </p:nvSpPr>
        <p:spPr>
          <a:xfrm>
            <a:off x="3048000" y="4495800"/>
            <a:ext cx="762000" cy="6778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00" i="1">
                <a:latin typeface="+mn-lt"/>
              </a:rPr>
              <a:t>signo</a:t>
            </a:r>
          </a:p>
          <a:p>
            <a:pPr algn="ctr">
              <a:defRPr/>
            </a:pPr>
            <a:r>
              <a:rPr lang="en-US" sz="1900">
                <a:latin typeface="+mn-lt"/>
              </a:rPr>
              <a:t>un bit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F4F32-C802-481A-C5ED-C43C12BE8143}"/>
              </a:ext>
            </a:extLst>
          </p:cNvPr>
          <p:cNvSpPr txBox="1"/>
          <p:nvPr/>
        </p:nvSpPr>
        <p:spPr>
          <a:xfrm>
            <a:off x="3908425" y="4495800"/>
            <a:ext cx="1214438" cy="6778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00" i="1">
                <a:latin typeface="+mn-lt"/>
              </a:rPr>
              <a:t>exponente</a:t>
            </a:r>
          </a:p>
          <a:p>
            <a:pPr algn="ctr">
              <a:defRPr/>
            </a:pPr>
            <a:r>
              <a:rPr lang="en-US" sz="1900">
                <a:latin typeface="+mn-lt"/>
              </a:rPr>
              <a:t>8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B299D-98BF-7387-3D1B-1DBBF2C3688F}"/>
              </a:ext>
            </a:extLst>
          </p:cNvPr>
          <p:cNvSpPr txBox="1"/>
          <p:nvPr/>
        </p:nvSpPr>
        <p:spPr>
          <a:xfrm>
            <a:off x="6248400" y="4495800"/>
            <a:ext cx="973138" cy="6778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00" i="1">
                <a:latin typeface="+mn-lt"/>
              </a:rPr>
              <a:t>fracción</a:t>
            </a:r>
          </a:p>
          <a:p>
            <a:pPr algn="ctr">
              <a:defRPr/>
            </a:pPr>
            <a:r>
              <a:rPr lang="en-US" sz="1900">
                <a:latin typeface="+mn-lt"/>
              </a:rPr>
              <a:t>23 bits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537" name="Content Placeholder 1">
                <a:extLst>
                  <a:ext uri="{FF2B5EF4-FFF2-40B4-BE49-F238E27FC236}">
                    <a16:creationId xmlns:a16="http://schemas.microsoft.com/office/drawing/2014/main" id="{C59C454C-93E8-7CCB-E6A3-8E97ECF92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2700" y="289719"/>
                <a:ext cx="7086600" cy="6278562"/>
              </a:xfrm>
            </p:spPr>
            <p:txBody>
              <a:bodyPr/>
              <a:lstStyle/>
              <a:p>
                <a:pPr>
                  <a:lnSpc>
                    <a:spcPct val="112000"/>
                  </a:lnSpc>
                  <a:spcBef>
                    <a:spcPts val="2200"/>
                  </a:spcBef>
                </a:pP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		| 1 | 10000001 | 01000000000000000000000 |</a:t>
                </a:r>
              </a:p>
              <a:p>
                <a:pPr>
                  <a:lnSpc>
                    <a:spcPct val="112000"/>
                  </a:lnSpc>
                  <a:spcBef>
                    <a:spcPts val="2200"/>
                  </a:spcBef>
                </a:pPr>
                <a:endParaRPr lang="en-US" altLang="en-US">
                  <a:solidFill>
                    <a:srgbClr val="002060"/>
                  </a:solidFill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2800"/>
                  </a:spcBef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Esta es una representación de tipo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signo y magnitud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:</a:t>
                </a:r>
              </a:p>
              <a:p>
                <a:pPr marL="1427163">
                  <a:lnSpc>
                    <a:spcPct val="112000"/>
                  </a:lnSpc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 panose="02030602050306030303" pitchFamily="18" charset="0"/>
                        <a:sym typeface="Wingdings" pitchFamily="2" charset="2"/>
                      </a:rPr>
                      <m:t>⟹ </m:t>
                    </m:r>
                  </m:oMath>
                </a14:m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el signo es un bit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separado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del resto del número</a:t>
                </a:r>
              </a:p>
              <a:p>
                <a:pPr>
                  <a:lnSpc>
                    <a:spcPct val="112000"/>
                  </a:lnSpc>
                  <a:spcBef>
                    <a:spcPts val="2800"/>
                  </a:spcBef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El valor de un número así representado es</a:t>
                </a:r>
              </a:p>
              <a:p>
                <a:pPr algn="ctr">
                  <a:lnSpc>
                    <a:spcPct val="112000"/>
                  </a:lnSpc>
                  <a:spcBef>
                    <a:spcPts val="2200"/>
                  </a:spcBef>
                </a:pPr>
                <a:r>
                  <a:rPr lang="en-US" altLang="en-US" sz="32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32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–1</a:t>
                </a:r>
                <a:r>
                  <a:rPr lang="en-US" altLang="en-US" sz="32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  <a:r>
                  <a:rPr lang="en-US" altLang="en-US" sz="3200" b="1" i="1" baseline="4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signo</a:t>
                </a:r>
                <a:r>
                  <a:rPr lang="en-US" altLang="en-US" sz="32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32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32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fracción</a:t>
                </a:r>
                <a:r>
                  <a:rPr lang="en-US" altLang="en-US" sz="32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32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2</a:t>
                </a:r>
                <a:r>
                  <a:rPr lang="en-US" altLang="en-US" sz="3200" b="1" i="1" baseline="4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exponente</a:t>
                </a:r>
              </a:p>
            </p:txBody>
          </p:sp>
        </mc:Choice>
        <mc:Fallback>
          <p:sp>
            <p:nvSpPr>
              <p:cNvPr id="65537" name="Content Placeholder 1">
                <a:extLst>
                  <a:ext uri="{FF2B5EF4-FFF2-40B4-BE49-F238E27FC236}">
                    <a16:creationId xmlns:a16="http://schemas.microsoft.com/office/drawing/2014/main" id="{C59C454C-93E8-7CCB-E6A3-8E97ECF92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2700" y="289719"/>
                <a:ext cx="7086600" cy="6278562"/>
              </a:xfrm>
              <a:blipFill>
                <a:blip r:embed="rId2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D30CF9-3CEF-A9C5-1922-05A57A2ED5A8}"/>
              </a:ext>
            </a:extLst>
          </p:cNvPr>
          <p:cNvSpPr txBox="1"/>
          <p:nvPr/>
        </p:nvSpPr>
        <p:spPr>
          <a:xfrm>
            <a:off x="3217862" y="1989138"/>
            <a:ext cx="762000" cy="6778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00" i="1">
                <a:latin typeface="+mn-lt"/>
              </a:rPr>
              <a:t>signo</a:t>
            </a:r>
          </a:p>
          <a:p>
            <a:pPr algn="ctr">
              <a:defRPr/>
            </a:pPr>
            <a:r>
              <a:rPr lang="en-US" sz="1900">
                <a:latin typeface="+mn-lt"/>
              </a:rPr>
              <a:t>un bit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F6388-8172-9D63-5561-1E8DD69C0C13}"/>
              </a:ext>
            </a:extLst>
          </p:cNvPr>
          <p:cNvSpPr txBox="1"/>
          <p:nvPr/>
        </p:nvSpPr>
        <p:spPr>
          <a:xfrm>
            <a:off x="4078287" y="1989138"/>
            <a:ext cx="1214438" cy="6778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00" i="1">
                <a:latin typeface="+mn-lt"/>
              </a:rPr>
              <a:t>exponente</a:t>
            </a:r>
          </a:p>
          <a:p>
            <a:pPr algn="ctr">
              <a:defRPr/>
            </a:pPr>
            <a:r>
              <a:rPr lang="en-US" sz="1900">
                <a:latin typeface="+mn-lt"/>
              </a:rPr>
              <a:t>8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9A609-886A-5E68-AA38-BE622D6D6A40}"/>
              </a:ext>
            </a:extLst>
          </p:cNvPr>
          <p:cNvSpPr txBox="1"/>
          <p:nvPr/>
        </p:nvSpPr>
        <p:spPr>
          <a:xfrm>
            <a:off x="6418262" y="1989138"/>
            <a:ext cx="973138" cy="6778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00" i="1">
                <a:latin typeface="+mn-lt"/>
              </a:rPr>
              <a:t>fracción</a:t>
            </a:r>
          </a:p>
          <a:p>
            <a:pPr algn="ctr">
              <a:defRPr/>
            </a:pPr>
            <a:r>
              <a:rPr lang="en-US" sz="1900">
                <a:latin typeface="+mn-lt"/>
              </a:rPr>
              <a:t>23 bits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1">
            <a:extLst>
              <a:ext uri="{FF2B5EF4-FFF2-40B4-BE49-F238E27FC236}">
                <a16:creationId xmlns:a16="http://schemas.microsoft.com/office/drawing/2014/main" id="{B35499D4-EE36-AA47-4D14-E9030958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289719"/>
            <a:ext cx="7162800" cy="6278562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Cinco propiedades de la representación computacional</a:t>
            </a:r>
          </a:p>
          <a:p>
            <a:pPr>
              <a:spcBef>
                <a:spcPts val="40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1) Gran rango de números representables: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aproximadamente, desde  </a:t>
            </a:r>
            <a:r>
              <a:rPr lang="en-US" altLang="en-US" sz="2000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±1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.7×10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–38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hasta  </a:t>
            </a:r>
            <a:r>
              <a:rPr lang="en-US" altLang="en-US" sz="2000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±1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.7×10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38</a:t>
            </a:r>
          </a:p>
          <a:p>
            <a:pPr>
              <a:spcBef>
                <a:spcPts val="3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2) Buena precisión:  2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–22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2.384×10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–7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 ≅ uno en 4 millones )</a:t>
            </a:r>
            <a:endParaRPr lang="en-US" altLang="en-US" sz="2000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1">
            <a:extLst>
              <a:ext uri="{FF2B5EF4-FFF2-40B4-BE49-F238E27FC236}">
                <a16:creationId xmlns:a16="http://schemas.microsoft.com/office/drawing/2014/main" id="{B35499D4-EE36-AA47-4D14-E9030958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289719"/>
            <a:ext cx="6705600" cy="6278562"/>
          </a:xfrm>
        </p:spPr>
        <p:txBody>
          <a:bodyPr/>
          <a:lstStyle/>
          <a:p>
            <a:pPr>
              <a:spcBef>
                <a:spcPts val="3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3) Ahora, además de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overflow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puede ocurrir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underflow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marL="712788" lvl="1" indent="-255588">
              <a:spcBef>
                <a:spcPts val="1100"/>
              </a:spcBef>
              <a:buNone/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overflow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: cuando el exponente es demasiado grande para ser representado en 8 bits</a:t>
            </a:r>
            <a:endParaRPr lang="en-US" altLang="en-US" sz="2000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712788" lvl="1" indent="-255588">
              <a:spcBef>
                <a:spcPts val="1100"/>
              </a:spcBef>
              <a:buNone/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underflow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: cuando el exponente negativo es demasiado grande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el valor de la fracción es muy pequeño (por lo que 0 es una buena aproximación)</a:t>
            </a:r>
            <a:endParaRPr lang="en-US" altLang="en-US" sz="2000" i="1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0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3B0534-EA25-CF4E-ADFD-0B6E33238F5F}"/>
              </a:ext>
            </a:extLst>
          </p:cNvPr>
          <p:cNvCxnSpPr>
            <a:cxnSpLocks/>
          </p:cNvCxnSpPr>
          <p:nvPr/>
        </p:nvCxnSpPr>
        <p:spPr>
          <a:xfrm>
            <a:off x="1828800" y="4179888"/>
            <a:ext cx="841375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7536E2-2908-D1CC-9FDA-F612089943CF}"/>
              </a:ext>
            </a:extLst>
          </p:cNvPr>
          <p:cNvCxnSpPr>
            <a:cxnSpLocks/>
          </p:cNvCxnSpPr>
          <p:nvPr/>
        </p:nvCxnSpPr>
        <p:spPr>
          <a:xfrm>
            <a:off x="5305425" y="4002088"/>
            <a:ext cx="0" cy="37941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659" name="TextBox 9">
            <a:extLst>
              <a:ext uri="{FF2B5EF4-FFF2-40B4-BE49-F238E27FC236}">
                <a16:creationId xmlns:a16="http://schemas.microsoft.com/office/drawing/2014/main" id="{B111B0DB-544A-DE14-8FB5-9C23806D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955925"/>
            <a:ext cx="998538" cy="9223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+mn-lt"/>
              </a:rPr>
              <a:t>1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 i="1">
                <a:solidFill>
                  <a:schemeClr val="tx1"/>
                </a:solidFill>
                <a:latin typeface="+mn-lt"/>
              </a:rPr>
              <a:t>overflow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+mn-lt"/>
              </a:rPr>
              <a:t>negativo</a:t>
            </a:r>
          </a:p>
        </p:txBody>
      </p:sp>
      <p:sp>
        <p:nvSpPr>
          <p:cNvPr id="70660" name="TextBox 10">
            <a:extLst>
              <a:ext uri="{FF2B5EF4-FFF2-40B4-BE49-F238E27FC236}">
                <a16:creationId xmlns:a16="http://schemas.microsoft.com/office/drawing/2014/main" id="{6AF70ACD-58C4-55F1-DB49-B9603D877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426" y="2955925"/>
            <a:ext cx="1000125" cy="9223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+mn-lt"/>
              </a:rPr>
              <a:t>7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 i="1">
                <a:solidFill>
                  <a:schemeClr val="tx1"/>
                </a:solidFill>
                <a:latin typeface="+mn-lt"/>
              </a:rPr>
              <a:t>overflow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+mn-lt"/>
              </a:rPr>
              <a:t>positivo</a:t>
            </a:r>
          </a:p>
        </p:txBody>
      </p:sp>
      <p:sp>
        <p:nvSpPr>
          <p:cNvPr id="68613" name="TextBox 12">
            <a:extLst>
              <a:ext uri="{FF2B5EF4-FFF2-40B4-BE49-F238E27FC236}">
                <a16:creationId xmlns:a16="http://schemas.microsoft.com/office/drawing/2014/main" id="{1D4D203D-A411-BCD8-F4F3-A3CB23E4D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648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0662" name="TextBox 14">
            <a:extLst>
              <a:ext uri="{FF2B5EF4-FFF2-40B4-BE49-F238E27FC236}">
                <a16:creationId xmlns:a16="http://schemas.microsoft.com/office/drawing/2014/main" id="{5B469E5D-9A61-182D-2F3C-B68195BF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9" y="2882900"/>
            <a:ext cx="129222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00B050"/>
                </a:solidFill>
                <a:latin typeface="+mn-lt"/>
              </a:rPr>
              <a:t>2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00B050"/>
                </a:solidFill>
                <a:latin typeface="+mn-lt"/>
              </a:rPr>
              <a:t>números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00B050"/>
                </a:solidFill>
                <a:latin typeface="+mn-lt"/>
              </a:rPr>
              <a:t>negativos</a:t>
            </a:r>
            <a:br>
              <a:rPr lang="en-US" altLang="en-US" sz="1800">
                <a:solidFill>
                  <a:srgbClr val="00B050"/>
                </a:solidFill>
                <a:latin typeface="+mn-lt"/>
              </a:rPr>
            </a:br>
            <a:r>
              <a:rPr lang="en-US" altLang="en-US" sz="1800">
                <a:solidFill>
                  <a:srgbClr val="00B050"/>
                </a:solidFill>
                <a:latin typeface="+mn-lt"/>
              </a:rPr>
              <a:t>expresables</a:t>
            </a:r>
          </a:p>
        </p:txBody>
      </p:sp>
      <p:sp>
        <p:nvSpPr>
          <p:cNvPr id="70663" name="TextBox 16">
            <a:extLst>
              <a:ext uri="{FF2B5EF4-FFF2-40B4-BE49-F238E27FC236}">
                <a16:creationId xmlns:a16="http://schemas.microsoft.com/office/drawing/2014/main" id="{14EBF3C2-9B1A-6884-BEB4-4956F999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4" y="2940050"/>
            <a:ext cx="129222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00B050"/>
                </a:solidFill>
                <a:latin typeface="+mn-lt"/>
              </a:rPr>
              <a:t>6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00B050"/>
                </a:solidFill>
                <a:latin typeface="+mn-lt"/>
              </a:rPr>
              <a:t>números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00B050"/>
                </a:solidFill>
                <a:latin typeface="+mn-lt"/>
              </a:rPr>
              <a:t>positivos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00B050"/>
                </a:solidFill>
                <a:latin typeface="+mn-lt"/>
              </a:rPr>
              <a:t>expresables</a:t>
            </a:r>
          </a:p>
        </p:txBody>
      </p:sp>
      <p:sp>
        <p:nvSpPr>
          <p:cNvPr id="70664" name="TextBox 17">
            <a:extLst>
              <a:ext uri="{FF2B5EF4-FFF2-40B4-BE49-F238E27FC236}">
                <a16:creationId xmlns:a16="http://schemas.microsoft.com/office/drawing/2014/main" id="{C6BB6FE4-2AB1-714D-BE3D-1F0E79C1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600200"/>
            <a:ext cx="1136650" cy="9223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+mn-lt"/>
              </a:rPr>
              <a:t>3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 i="1">
                <a:solidFill>
                  <a:schemeClr val="tx1"/>
                </a:solidFill>
                <a:latin typeface="+mn-lt"/>
              </a:rPr>
              <a:t>underflow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+mn-lt"/>
              </a:rPr>
              <a:t>negativo</a:t>
            </a:r>
          </a:p>
        </p:txBody>
      </p:sp>
      <p:sp>
        <p:nvSpPr>
          <p:cNvPr id="70665" name="TextBox 18">
            <a:extLst>
              <a:ext uri="{FF2B5EF4-FFF2-40B4-BE49-F238E27FC236}">
                <a16:creationId xmlns:a16="http://schemas.microsoft.com/office/drawing/2014/main" id="{945893E8-B8D3-8F6B-0573-6DBAB4B14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1600200"/>
            <a:ext cx="1136650" cy="9223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+mn-lt"/>
              </a:rPr>
              <a:t>5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 i="1">
                <a:solidFill>
                  <a:schemeClr val="tx1"/>
                </a:solidFill>
                <a:latin typeface="+mn-lt"/>
              </a:rPr>
              <a:t>underflow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+mn-lt"/>
              </a:rPr>
              <a:t>positivo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D8C824-D760-01FB-F076-15D59F238751}"/>
              </a:ext>
            </a:extLst>
          </p:cNvPr>
          <p:cNvCxnSpPr>
            <a:cxnSpLocks/>
          </p:cNvCxnSpPr>
          <p:nvPr/>
        </p:nvCxnSpPr>
        <p:spPr>
          <a:xfrm>
            <a:off x="6018213" y="4033838"/>
            <a:ext cx="17462" cy="37941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F02362-C10E-7A34-C97F-0CF1DDF12A23}"/>
              </a:ext>
            </a:extLst>
          </p:cNvPr>
          <p:cNvCxnSpPr>
            <a:cxnSpLocks/>
          </p:cNvCxnSpPr>
          <p:nvPr/>
        </p:nvCxnSpPr>
        <p:spPr>
          <a:xfrm>
            <a:off x="6702425" y="4000501"/>
            <a:ext cx="0" cy="373063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20" name="TextBox 27">
            <a:extLst>
              <a:ext uri="{FF2B5EF4-FFF2-40B4-BE49-F238E27FC236}">
                <a16:creationId xmlns:a16="http://schemas.microsoft.com/office/drawing/2014/main" id="{F0E776F0-3C61-9CCD-D49A-03414D69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4648200"/>
            <a:ext cx="69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  <a:r>
              <a:rPr lang="en-US" altLang="en-US" sz="1800" baseline="30000">
                <a:solidFill>
                  <a:schemeClr val="tx1"/>
                </a:solidFill>
                <a:latin typeface="Arial" panose="020B0604020202020204" pitchFamily="34" charset="0"/>
              </a:rPr>
              <a:t>–38</a:t>
            </a:r>
          </a:p>
        </p:txBody>
      </p:sp>
      <p:sp>
        <p:nvSpPr>
          <p:cNvPr id="68621" name="TextBox 28">
            <a:extLst>
              <a:ext uri="{FF2B5EF4-FFF2-40B4-BE49-F238E27FC236}">
                <a16:creationId xmlns:a16="http://schemas.microsoft.com/office/drawing/2014/main" id="{94D20DC7-64CD-A0C0-657E-85B2B7193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6" y="4648200"/>
            <a:ext cx="823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–10</a:t>
            </a:r>
            <a:r>
              <a:rPr lang="en-US" altLang="en-US" sz="1800" baseline="30000">
                <a:solidFill>
                  <a:schemeClr val="tx1"/>
                </a:solidFill>
                <a:latin typeface="Arial" panose="020B0604020202020204" pitchFamily="34" charset="0"/>
              </a:rPr>
              <a:t>–38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484251-37A2-4AA5-9ED9-5353A858120F}"/>
              </a:ext>
            </a:extLst>
          </p:cNvPr>
          <p:cNvCxnSpPr>
            <a:cxnSpLocks/>
          </p:cNvCxnSpPr>
          <p:nvPr/>
        </p:nvCxnSpPr>
        <p:spPr>
          <a:xfrm>
            <a:off x="9221788" y="4033838"/>
            <a:ext cx="0" cy="37941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23" name="TextBox 39">
            <a:extLst>
              <a:ext uri="{FF2B5EF4-FFF2-40B4-BE49-F238E27FC236}">
                <a16:creationId xmlns:a16="http://schemas.microsoft.com/office/drawing/2014/main" id="{521C69A1-CBE1-5904-26BE-713AF1C3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600575"/>
            <a:ext cx="611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  <a:r>
              <a:rPr lang="en-US" altLang="en-US" sz="1800" baseline="30000">
                <a:solidFill>
                  <a:schemeClr val="tx1"/>
                </a:solidFill>
                <a:latin typeface="Arial" panose="020B0604020202020204" pitchFamily="34" charset="0"/>
              </a:rPr>
              <a:t>38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ABBE43-0344-590C-29B1-BBF5690501F6}"/>
              </a:ext>
            </a:extLst>
          </p:cNvPr>
          <p:cNvCxnSpPr>
            <a:cxnSpLocks/>
          </p:cNvCxnSpPr>
          <p:nvPr/>
        </p:nvCxnSpPr>
        <p:spPr>
          <a:xfrm flipH="1">
            <a:off x="2805114" y="4033838"/>
            <a:ext cx="3175" cy="34766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25" name="TextBox 41">
            <a:extLst>
              <a:ext uri="{FF2B5EF4-FFF2-40B4-BE49-F238E27FC236}">
                <a16:creationId xmlns:a16="http://schemas.microsoft.com/office/drawing/2014/main" id="{7258A8DD-AFAC-3F0D-0A90-71BFAB41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600575"/>
            <a:ext cx="739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–10</a:t>
            </a:r>
            <a:r>
              <a:rPr lang="en-US" altLang="en-US" sz="1800" baseline="30000">
                <a:solidFill>
                  <a:schemeClr val="tx1"/>
                </a:solidFill>
                <a:latin typeface="Arial" panose="020B0604020202020204" pitchFamily="34" charset="0"/>
              </a:rPr>
              <a:t>38</a:t>
            </a:r>
          </a:p>
        </p:txBody>
      </p:sp>
      <p:sp>
        <p:nvSpPr>
          <p:cNvPr id="70674" name="TextBox 29">
            <a:extLst>
              <a:ext uri="{FF2B5EF4-FFF2-40B4-BE49-F238E27FC236}">
                <a16:creationId xmlns:a16="http://schemas.microsoft.com/office/drawing/2014/main" id="{3F5CD1C0-B481-40F2-44D6-CDF036160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1" y="2703513"/>
            <a:ext cx="595313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00B050"/>
                </a:solidFill>
                <a:latin typeface="+mn-lt"/>
              </a:rPr>
              <a:t>4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00B050"/>
                </a:solidFill>
                <a:latin typeface="+mn-lt"/>
              </a:rPr>
              <a:t>cero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AFD5DD-BE5D-56C3-5C9D-40D91FCEFBAB}"/>
              </a:ext>
            </a:extLst>
          </p:cNvPr>
          <p:cNvCxnSpPr>
            <a:cxnSpLocks/>
            <a:stCxn id="70664" idx="2"/>
          </p:cNvCxnSpPr>
          <p:nvPr/>
        </p:nvCxnSpPr>
        <p:spPr>
          <a:xfrm>
            <a:off x="4875214" y="2522539"/>
            <a:ext cx="733425" cy="1546225"/>
          </a:xfrm>
          <a:prstGeom prst="straightConnector1">
            <a:avLst/>
          </a:prstGeom>
          <a:ln w="3175">
            <a:solidFill>
              <a:srgbClr val="FF0000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839FC9-AD60-BD33-25C7-6EDFF6118B2C}"/>
              </a:ext>
            </a:extLst>
          </p:cNvPr>
          <p:cNvCxnSpPr>
            <a:cxnSpLocks/>
            <a:stCxn id="70665" idx="2"/>
          </p:cNvCxnSpPr>
          <p:nvPr/>
        </p:nvCxnSpPr>
        <p:spPr>
          <a:xfrm flipH="1">
            <a:off x="6435726" y="2522538"/>
            <a:ext cx="835025" cy="1511300"/>
          </a:xfrm>
          <a:prstGeom prst="straightConnector1">
            <a:avLst/>
          </a:prstGeom>
          <a:ln w="3175">
            <a:solidFill>
              <a:srgbClr val="FF0000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B139EF-340D-C029-497D-95E5BF0B40BC}"/>
              </a:ext>
            </a:extLst>
          </p:cNvPr>
          <p:cNvCxnSpPr>
            <a:cxnSpLocks/>
            <a:stCxn id="70674" idx="2"/>
          </p:cNvCxnSpPr>
          <p:nvPr/>
        </p:nvCxnSpPr>
        <p:spPr>
          <a:xfrm>
            <a:off x="5992814" y="3349625"/>
            <a:ext cx="33337" cy="636588"/>
          </a:xfrm>
          <a:prstGeom prst="straightConnector1">
            <a:avLst/>
          </a:prstGeom>
          <a:ln w="3175">
            <a:solidFill>
              <a:srgbClr val="00B050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14">
            <a:extLst>
              <a:ext uri="{FF2B5EF4-FFF2-40B4-BE49-F238E27FC236}">
                <a16:creationId xmlns:a16="http://schemas.microsoft.com/office/drawing/2014/main" id="{17A96D13-72AA-4995-310B-DD1B834D8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1" y="6008688"/>
            <a:ext cx="3008313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7030A0"/>
                </a:solidFill>
                <a:latin typeface="+mn-lt"/>
              </a:rPr>
              <a:t>los números en estas regiones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 b="1">
                <a:solidFill>
                  <a:srgbClr val="7030A0"/>
                </a:solidFill>
                <a:latin typeface="+mn-lt"/>
              </a:rPr>
              <a:t>no se pueden</a:t>
            </a:r>
            <a:r>
              <a:rPr lang="en-US" altLang="en-US" sz="1800">
                <a:solidFill>
                  <a:srgbClr val="7030A0"/>
                </a:solidFill>
                <a:latin typeface="+mn-lt"/>
              </a:rPr>
              <a:t> </a:t>
            </a:r>
            <a:r>
              <a:rPr lang="en-US" altLang="en-US" sz="1800" b="1">
                <a:solidFill>
                  <a:srgbClr val="7030A0"/>
                </a:solidFill>
                <a:latin typeface="+mn-lt"/>
              </a:rPr>
              <a:t>representar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B8746F-5F47-9A0D-AD8F-3CFB39B84325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992813" y="4413250"/>
            <a:ext cx="442912" cy="1595438"/>
          </a:xfrm>
          <a:prstGeom prst="straightConnector1">
            <a:avLst/>
          </a:prstGeom>
          <a:ln w="3175">
            <a:solidFill>
              <a:srgbClr val="7030A0"/>
            </a:solidFill>
            <a:prstDash val="lgDash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198743-1F19-257D-AAAC-CEFE7E090246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657851" y="4443414"/>
            <a:ext cx="334963" cy="1565275"/>
          </a:xfrm>
          <a:prstGeom prst="straightConnector1">
            <a:avLst/>
          </a:prstGeom>
          <a:ln w="3175">
            <a:solidFill>
              <a:srgbClr val="7030A0"/>
            </a:solidFill>
            <a:prstDash val="lgDash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83D46E-418E-CC06-8EE0-ED0A22B8F74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992814" y="5211764"/>
            <a:ext cx="3760787" cy="796925"/>
          </a:xfrm>
          <a:prstGeom prst="straightConnector1">
            <a:avLst/>
          </a:prstGeom>
          <a:ln w="3175">
            <a:solidFill>
              <a:srgbClr val="7030A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F8C990-D7E4-8477-9172-38812AA939A4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403475" y="5211764"/>
            <a:ext cx="3589338" cy="796925"/>
          </a:xfrm>
          <a:prstGeom prst="straightConnector1">
            <a:avLst/>
          </a:prstGeom>
          <a:ln w="3175">
            <a:solidFill>
              <a:srgbClr val="7030A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E6EB3B-1032-AD7B-9ADC-E3F9092CF809}"/>
              </a:ext>
            </a:extLst>
          </p:cNvPr>
          <p:cNvCxnSpPr>
            <a:cxnSpLocks/>
          </p:cNvCxnSpPr>
          <p:nvPr/>
        </p:nvCxnSpPr>
        <p:spPr>
          <a:xfrm flipV="1">
            <a:off x="9742488" y="4443413"/>
            <a:ext cx="11112" cy="768350"/>
          </a:xfrm>
          <a:prstGeom prst="straightConnector1">
            <a:avLst/>
          </a:prstGeom>
          <a:ln w="3175">
            <a:solidFill>
              <a:srgbClr val="7030A0"/>
            </a:solidFill>
            <a:prstDash val="lgDash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BD7069-13BF-B8C5-317F-DD5652C31F6C}"/>
              </a:ext>
            </a:extLst>
          </p:cNvPr>
          <p:cNvCxnSpPr>
            <a:cxnSpLocks/>
          </p:cNvCxnSpPr>
          <p:nvPr/>
        </p:nvCxnSpPr>
        <p:spPr>
          <a:xfrm flipH="1" flipV="1">
            <a:off x="2282825" y="4373564"/>
            <a:ext cx="128588" cy="839787"/>
          </a:xfrm>
          <a:prstGeom prst="straightConnector1">
            <a:avLst/>
          </a:prstGeom>
          <a:ln w="3175">
            <a:solidFill>
              <a:srgbClr val="7030A0"/>
            </a:solidFill>
            <a:prstDash val="lgDash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068AD4-178D-EFA2-9519-BB10766DF026}"/>
              </a:ext>
            </a:extLst>
          </p:cNvPr>
          <p:cNvSpPr txBox="1"/>
          <p:nvPr/>
        </p:nvSpPr>
        <p:spPr>
          <a:xfrm>
            <a:off x="2438400" y="644983"/>
            <a:ext cx="643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La recta de números reales queda dividida en 7 regiones 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1">
            <a:extLst>
              <a:ext uri="{FF2B5EF4-FFF2-40B4-BE49-F238E27FC236}">
                <a16:creationId xmlns:a16="http://schemas.microsoft.com/office/drawing/2014/main" id="{507B9CBA-67E6-8EF0-4ABC-000C7B72A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89719"/>
            <a:ext cx="8839200" cy="6278562"/>
          </a:xfrm>
        </p:spPr>
        <p:txBody>
          <a:bodyPr/>
          <a:lstStyle/>
          <a:p>
            <a:pPr marL="236538" indent="-236538">
              <a:lnSpc>
                <a:spcPct val="112000"/>
              </a:lnSpc>
              <a:spcBef>
                <a:spcPts val="34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5) No todos los números reales en las regiones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6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pueden ser representados:</a:t>
            </a:r>
          </a:p>
          <a:p>
            <a:pPr marL="534988" lvl="1" indent="-306388">
              <a:lnSpc>
                <a:spcPct val="112000"/>
              </a:lnSpc>
              <a:spcBef>
                <a:spcPts val="22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entre 1.0000000000000000000000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y  1.11111111111111111111111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</a:p>
          <a:p>
            <a:pPr marL="1779588" lvl="1" indent="0">
              <a:lnSpc>
                <a:spcPct val="112000"/>
              </a:lnSpc>
              <a:spcBef>
                <a:spcPts val="10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hay sólo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números distintos,</a:t>
            </a:r>
          </a:p>
          <a:p>
            <a:pPr marL="1779588" lvl="1" indent="0">
              <a:lnSpc>
                <a:spcPct val="112000"/>
              </a:lnSpc>
              <a:spcBef>
                <a:spcPts val="10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pero en la recta de números reales hay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infinitos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números entre 1.0 y 1.999999…</a:t>
            </a:r>
          </a:p>
          <a:p>
            <a:pPr marL="534988" lvl="1" indent="-306388">
              <a:lnSpc>
                <a:spcPct val="112000"/>
              </a:lnSpc>
              <a:spcBef>
                <a:spcPts val="22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para representar los números que no se pueden representar de manera exacta, es necesario emplear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redondeo</a:t>
            </a:r>
          </a:p>
        </p:txBody>
      </p:sp>
    </p:spTree>
    <p:extLst>
      <p:ext uri="{BB962C8B-B14F-4D97-AF65-F5344CB8AC3E}">
        <p14:creationId xmlns:p14="http://schemas.microsoft.com/office/powerpoint/2010/main" val="3624569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1">
            <a:extLst>
              <a:ext uri="{FF2B5EF4-FFF2-40B4-BE49-F238E27FC236}">
                <a16:creationId xmlns:a16="http://schemas.microsoft.com/office/drawing/2014/main" id="{734DEC2B-CBC4-63E2-1E7E-E7CAF46F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289719"/>
            <a:ext cx="7315200" cy="6278562"/>
          </a:xfrm>
        </p:spPr>
        <p:txBody>
          <a:bodyPr/>
          <a:lstStyle/>
          <a:p>
            <a:pPr algn="ctr">
              <a:lnSpc>
                <a:spcPct val="112000"/>
              </a:lnSpc>
              <a:spcBef>
                <a:spcPts val="3400"/>
              </a:spcBef>
              <a:defRPr/>
            </a:pPr>
            <a:r>
              <a:rPr lang="en-US" altLang="en-US" sz="24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la práctica, desde 1985 se usa el estándar </a:t>
            </a:r>
            <a:r>
              <a:rPr lang="en-US" altLang="en-US" sz="24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IEEE 754</a:t>
            </a:r>
          </a:p>
          <a:p>
            <a:pPr>
              <a:lnSpc>
                <a:spcPct val="112000"/>
              </a:lnSpc>
              <a:spcBef>
                <a:spcPts val="4000"/>
              </a:spcBef>
              <a:defRPr/>
            </a:pPr>
            <a:r>
              <a:rPr lang="en-US" altLang="en-US" sz="20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fracción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marL="579438" lvl="1" indent="-350838">
              <a:lnSpc>
                <a:spcPct val="112000"/>
              </a:lnSpc>
              <a:spcBef>
                <a:spcPts val="23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23 bits —los 23 bits menos significativos de la palabra (del bit 0 al bit 22)</a:t>
            </a:r>
          </a:p>
          <a:p>
            <a:pPr marL="579438" lvl="1" indent="-350838">
              <a:lnSpc>
                <a:spcPct val="112000"/>
              </a:lnSpc>
              <a:spcBef>
                <a:spcPts val="23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1 a la izquierda del punto decimal es implícito</a:t>
            </a:r>
          </a:p>
          <a:p>
            <a:pPr marL="228600" lvl="1" indent="0">
              <a:lnSpc>
                <a:spcPct val="112000"/>
              </a:lnSpc>
              <a:spcBef>
                <a:spcPts val="11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	 el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significante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tiene 24 bits</a:t>
            </a:r>
            <a:endParaRPr lang="en-US" altLang="en-US" sz="2000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lnSpc>
                <a:spcPct val="112000"/>
              </a:lnSpc>
              <a:spcBef>
                <a:spcPts val="2200"/>
              </a:spcBef>
              <a:defRPr/>
            </a:pPr>
            <a:r>
              <a:rPr lang="en-US" altLang="en-US" sz="20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signo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marL="579438" lvl="1" indent="-350838">
              <a:lnSpc>
                <a:spcPct val="112000"/>
              </a:lnSpc>
              <a:spcBef>
                <a:spcPts val="23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el bit más significativo (bit 31)</a:t>
            </a:r>
          </a:p>
          <a:p>
            <a:pPr marL="228600" lvl="1" indent="0">
              <a:lnSpc>
                <a:spcPct val="112000"/>
              </a:lnSpc>
              <a:spcBef>
                <a:spcPts val="11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	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facilita las comparaciones  &lt; 0,  = 0,  &gt; 0</a:t>
            </a:r>
            <a:endParaRPr lang="en-US" altLang="en-US" sz="2000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lnSpc>
                <a:spcPct val="112000"/>
              </a:lnSpc>
              <a:spcBef>
                <a:spcPts val="2200"/>
              </a:spcBef>
              <a:defRPr/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>
            <a:extLst>
              <a:ext uri="{FF2B5EF4-FFF2-40B4-BE49-F238E27FC236}">
                <a16:creationId xmlns:a16="http://schemas.microsoft.com/office/drawing/2014/main" id="{2CDE1230-FD21-EADE-F86C-71CD078B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89719"/>
            <a:ext cx="8229600" cy="6278562"/>
          </a:xfrm>
        </p:spPr>
        <p:txBody>
          <a:bodyPr/>
          <a:lstStyle/>
          <a:p>
            <a:pPr algn="ctr"/>
            <a:r>
              <a:rPr lang="en-US" altLang="en-US" sz="25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Números reales</a:t>
            </a:r>
          </a:p>
          <a:p>
            <a:pPr>
              <a:spcBef>
                <a:spcPts val="34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Los lenguajes de programación (C, Python, Java, ...) permiten manejar números con fracciones —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números reales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en matemáticas: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3.14159265…</a:t>
            </a:r>
          </a:p>
          <a:p>
            <a:pPr marL="457200" lvl="1" indent="0">
              <a:spcBef>
                <a:spcPts val="1050"/>
              </a:spcBef>
              <a:buNone/>
            </a:pP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2.71828…</a:t>
            </a:r>
          </a:p>
          <a:p>
            <a:pPr marL="895350" lvl="1" indent="-438150">
              <a:spcBef>
                <a:spcPts val="1050"/>
              </a:spcBef>
              <a:buNone/>
            </a:pP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0.000000001 (lo que dura un </a:t>
            </a:r>
            <a:r>
              <a:rPr lang="en-US" altLang="en-US" sz="22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nano</a:t>
            </a: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segundo —una mil millonésima de segundo— en segundos)</a:t>
            </a:r>
            <a:endParaRPr lang="en-US" altLang="en-US" sz="2200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1">
            <a:extLst>
              <a:ext uri="{FF2B5EF4-FFF2-40B4-BE49-F238E27FC236}">
                <a16:creationId xmlns:a16="http://schemas.microsoft.com/office/drawing/2014/main" id="{B75B229D-C407-8879-CA09-43088012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289719"/>
            <a:ext cx="8763000" cy="6278562"/>
          </a:xfrm>
        </p:spPr>
        <p:txBody>
          <a:bodyPr/>
          <a:lstStyle/>
          <a:p>
            <a:pPr>
              <a:spcBef>
                <a:spcPts val="2200"/>
              </a:spcBef>
              <a:defRPr/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</a:t>
            </a:r>
          </a:p>
          <a:p>
            <a:pPr>
              <a:spcBef>
                <a:spcPts val="2200"/>
              </a:spcBef>
              <a:defRPr/>
            </a:pPr>
            <a:r>
              <a:rPr lang="en-US" altLang="en-US" sz="20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exponente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marL="457200" lvl="1" indent="0">
              <a:spcBef>
                <a:spcPts val="23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8 bits —bits 23 al 30</a:t>
            </a:r>
          </a:p>
          <a:p>
            <a:pPr marL="457200" lvl="1" indent="0">
              <a:spcBef>
                <a:spcPts val="23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inmediatamente a continuación del signo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facilita la ordenación usando instrucciones de comparación de números enteros</a:t>
            </a:r>
            <a:endParaRPr lang="en-US" altLang="en-US" sz="2000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457200" lvl="1" indent="0">
              <a:spcBef>
                <a:spcPts val="23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siempre que todos los exponentes tengan el mismo signo:</a:t>
            </a:r>
            <a:endParaRPr lang="en-US" altLang="en-US" sz="2000" i="1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917575" lvl="1" indent="0">
              <a:spcBef>
                <a:spcPts val="11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en lugar de representarlos como números enteros en complemento de 2</a:t>
            </a:r>
            <a:endParaRPr lang="en-US" altLang="en-US" sz="2000" i="1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917575" lvl="1" indent="0">
              <a:spcBef>
                <a:spcPts val="11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…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se los representa como números sin signo desfasados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(</a:t>
            </a:r>
            <a:r>
              <a:rPr lang="en-US" altLang="en-US" sz="20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biased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)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en 127</a:t>
            </a:r>
            <a:endParaRPr lang="en-US" altLang="en-US" sz="2000" b="1" i="1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ontent Placeholder 1">
            <a:extLst>
              <a:ext uri="{FF2B5EF4-FFF2-40B4-BE49-F238E27FC236}">
                <a16:creationId xmlns:a16="http://schemas.microsoft.com/office/drawing/2014/main" id="{FF1B2334-FEC5-BF8A-E633-0C8E287594FE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22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valor de un número en punto flotante en IEEE 754 es</a:t>
            </a:r>
          </a:p>
          <a:p>
            <a:pPr algn="ctr">
              <a:spcBef>
                <a:spcPts val="2800"/>
              </a:spcBef>
            </a:pPr>
            <a:r>
              <a:rPr lang="en-US" altLang="en-US" sz="3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</a:t>
            </a:r>
            <a:r>
              <a:rPr lang="en-US" altLang="en-US" sz="32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–1</a:t>
            </a:r>
            <a:r>
              <a:rPr lang="en-US" altLang="en-US" sz="3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  <a:r>
              <a:rPr lang="en-US" altLang="en-US" sz="3200" b="1" i="1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signo</a:t>
            </a:r>
            <a:r>
              <a:rPr lang="en-US" altLang="en-US" sz="32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2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32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3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</a:t>
            </a:r>
            <a:r>
              <a:rPr lang="en-US" altLang="en-US" sz="32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1+</a:t>
            </a:r>
            <a:r>
              <a:rPr lang="en-US" altLang="en-US" sz="32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fracción</a:t>
            </a:r>
            <a:r>
              <a:rPr lang="en-US" altLang="en-US" sz="3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  <a:r>
              <a:rPr lang="en-US" altLang="en-US" sz="32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2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32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2</a:t>
            </a:r>
            <a:r>
              <a:rPr lang="en-US" altLang="en-US" sz="3200" b="1" i="1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exponente</a:t>
            </a:r>
            <a:r>
              <a:rPr lang="en-US" altLang="en-US" sz="3200" b="1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–127</a:t>
            </a:r>
            <a:endParaRPr lang="en-US" altLang="en-US" sz="32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algn="ctr">
              <a:spcBef>
                <a:spcPts val="2800"/>
              </a:spcBef>
            </a:pPr>
            <a:endParaRPr lang="en-US" altLang="en-US" sz="32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algn="ctr">
              <a:spcBef>
                <a:spcPts val="2800"/>
              </a:spcBef>
            </a:pPr>
            <a:r>
              <a:rPr lang="en-US" altLang="en-US" sz="3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11000000101000000000000000000000</a:t>
            </a:r>
          </a:p>
          <a:p>
            <a:pPr algn="ctr">
              <a:spcBef>
                <a:spcPts val="2800"/>
              </a:spcBef>
            </a:pPr>
            <a:endParaRPr lang="en-US" altLang="en-US" sz="32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algn="ctr">
              <a:spcBef>
                <a:spcPts val="2800"/>
              </a:spcBef>
            </a:pPr>
            <a:endParaRPr lang="en-US" altLang="en-US" sz="32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algn="ctr">
              <a:spcBef>
                <a:spcPts val="2800"/>
              </a:spcBef>
            </a:pP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|</a:t>
            </a:r>
            <a:r>
              <a:rPr lang="en-US" altLang="en-US" sz="3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1 </a:t>
            </a: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|</a:t>
            </a:r>
            <a:r>
              <a:rPr lang="en-US" altLang="en-US" sz="3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10000001 </a:t>
            </a: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|</a:t>
            </a:r>
            <a:r>
              <a:rPr lang="en-US" altLang="en-US" sz="3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01000000000000000000000 </a:t>
            </a: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|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C32090-D2E8-9F0D-710D-4D957E9DC76F}"/>
              </a:ext>
            </a:extLst>
          </p:cNvPr>
          <p:cNvCxnSpPr>
            <a:cxnSpLocks/>
          </p:cNvCxnSpPr>
          <p:nvPr/>
        </p:nvCxnSpPr>
        <p:spPr>
          <a:xfrm flipH="1">
            <a:off x="2514600" y="3581400"/>
            <a:ext cx="304801" cy="236220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E3DAC588-2DC1-AFF2-18F1-08A067921602}"/>
              </a:ext>
            </a:extLst>
          </p:cNvPr>
          <p:cNvSpPr/>
          <p:nvPr/>
        </p:nvSpPr>
        <p:spPr>
          <a:xfrm rot="16200000">
            <a:off x="3657600" y="2971800"/>
            <a:ext cx="304800" cy="1524000"/>
          </a:xfrm>
          <a:prstGeom prst="leftBrace">
            <a:avLst>
              <a:gd name="adj1" fmla="val 33075"/>
              <a:gd name="adj2" fmla="val 49381"/>
            </a:avLst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44FBA26-E081-E109-9CEC-939AA21AF9B7}"/>
              </a:ext>
            </a:extLst>
          </p:cNvPr>
          <p:cNvSpPr/>
          <p:nvPr/>
        </p:nvSpPr>
        <p:spPr>
          <a:xfrm rot="16200000">
            <a:off x="6858000" y="1447800"/>
            <a:ext cx="304800" cy="4572000"/>
          </a:xfrm>
          <a:prstGeom prst="leftBrace">
            <a:avLst>
              <a:gd name="adj1" fmla="val 33075"/>
              <a:gd name="adj2" fmla="val 49381"/>
            </a:avLst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B1FBFE-39C4-D345-AF26-5C1810E1728D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3800566" y="3886200"/>
            <a:ext cx="85634" cy="205740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08B1EA-9EC3-C0D6-61CE-294E26FE5911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6982099" y="3886200"/>
            <a:ext cx="553765" cy="198120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7D58B4-4D69-B8F0-3DF4-CA965D7581F0}"/>
              </a:ext>
            </a:extLst>
          </p:cNvPr>
          <p:cNvSpPr txBox="1"/>
          <p:nvPr/>
        </p:nvSpPr>
        <p:spPr>
          <a:xfrm>
            <a:off x="2347913" y="4278313"/>
            <a:ext cx="742950" cy="64611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latin typeface="+mn-lt"/>
              </a:rPr>
              <a:t>signo</a:t>
            </a:r>
            <a:r>
              <a:rPr lang="en-US">
                <a:latin typeface="+mn-lt"/>
              </a:rPr>
              <a:t>:</a:t>
            </a:r>
          </a:p>
          <a:p>
            <a:pPr>
              <a:defRPr/>
            </a:pPr>
            <a:r>
              <a:rPr lang="en-US">
                <a:latin typeface="+mn-lt"/>
              </a:rPr>
              <a:t>bit 31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C5F7A-E0A7-2789-C684-462C2615DF6B}"/>
              </a:ext>
            </a:extLst>
          </p:cNvPr>
          <p:cNvSpPr txBox="1"/>
          <p:nvPr/>
        </p:nvSpPr>
        <p:spPr>
          <a:xfrm>
            <a:off x="3340100" y="4533901"/>
            <a:ext cx="1316038" cy="64611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latin typeface="+mn-lt"/>
              </a:rPr>
              <a:t>exponente</a:t>
            </a:r>
            <a:r>
              <a:rPr lang="en-US">
                <a:latin typeface="+mn-lt"/>
              </a:rPr>
              <a:t>:</a:t>
            </a:r>
            <a:endParaRPr lang="en-US" i="1">
              <a:latin typeface="+mn-lt"/>
            </a:endParaRPr>
          </a:p>
          <a:p>
            <a:pPr>
              <a:defRPr/>
            </a:pPr>
            <a:r>
              <a:rPr lang="en-US">
                <a:latin typeface="+mn-lt"/>
              </a:rPr>
              <a:t>bits 23 al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12A58D-CBC0-102B-4461-762068CFE3CE}"/>
              </a:ext>
            </a:extLst>
          </p:cNvPr>
          <p:cNvSpPr txBox="1"/>
          <p:nvPr/>
        </p:nvSpPr>
        <p:spPr>
          <a:xfrm>
            <a:off x="6681788" y="4268788"/>
            <a:ext cx="1200150" cy="6477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latin typeface="+mn-lt"/>
              </a:rPr>
              <a:t>fracción</a:t>
            </a:r>
            <a:r>
              <a:rPr lang="en-US">
                <a:latin typeface="+mn-lt"/>
              </a:rPr>
              <a:t>:</a:t>
            </a:r>
          </a:p>
          <a:p>
            <a:pPr>
              <a:defRPr/>
            </a:pPr>
            <a:r>
              <a:rPr lang="en-US">
                <a:latin typeface="+mn-lt"/>
              </a:rPr>
              <a:t>bits 0 al 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Content Placeholder 1">
            <a:extLst>
              <a:ext uri="{FF2B5EF4-FFF2-40B4-BE49-F238E27FC236}">
                <a16:creationId xmlns:a16="http://schemas.microsoft.com/office/drawing/2014/main" id="{3FB13ED8-49E5-670E-1F1E-A7D2130C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289719"/>
            <a:ext cx="7315200" cy="6278562"/>
          </a:xfrm>
        </p:spPr>
        <p:txBody>
          <a:bodyPr/>
          <a:lstStyle/>
          <a:p>
            <a:pPr>
              <a:lnSpc>
                <a:spcPct val="112000"/>
              </a:lnSpc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¿cuál es el número decimal representado por el siguiente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float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?</a:t>
            </a:r>
          </a:p>
          <a:p>
            <a:pPr>
              <a:lnSpc>
                <a:spcPct val="112000"/>
              </a:lnSpc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11000000101000000000000000000000</a:t>
            </a:r>
          </a:p>
          <a:p>
            <a:pPr>
              <a:lnSpc>
                <a:spcPct val="112000"/>
              </a:lnSpc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Identifiquemos sus partes: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| 1 | 10000001 | 01000000000000000000000 |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signo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 1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exponente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  129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fracción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  1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–2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 =  1/4  =  0.25</a:t>
            </a:r>
          </a:p>
          <a:p>
            <a:pPr>
              <a:lnSpc>
                <a:spcPct val="112000"/>
              </a:lnSpc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Por lo tanto, el número es (ver fórmula en diapositiva anterior):</a:t>
            </a:r>
          </a:p>
          <a:p>
            <a:pPr>
              <a:lnSpc>
                <a:spcPct val="112000"/>
              </a:lnSpc>
              <a:spcBef>
                <a:spcPts val="1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(–1)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(1 + 0.25)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129–127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=  –1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1.25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2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					= –1.25 × 4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					=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–5.0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1">
            <a:extLst>
              <a:ext uri="{FF2B5EF4-FFF2-40B4-BE49-F238E27FC236}">
                <a16:creationId xmlns:a16="http://schemas.microsoft.com/office/drawing/2014/main" id="{6B36B878-AE87-E39D-BB54-3FC5310C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0" y="289719"/>
            <a:ext cx="7239000" cy="6278562"/>
          </a:xfrm>
        </p:spPr>
        <p:txBody>
          <a:bodyPr/>
          <a:lstStyle/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¿cuál es la representación en IEEE 754 de –0.75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?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–0.75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=  –3/4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–3/2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–11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/2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–0.11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</a:p>
          <a:p>
            <a:pPr>
              <a:spcBef>
                <a:spcPts val="1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=  –0.11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( en notación científica )</a:t>
            </a:r>
          </a:p>
          <a:p>
            <a:pPr>
              <a:spcBef>
                <a:spcPts val="1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=  –1.1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( en notación científica normalizada )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Por lo tanto,	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signo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 1</a:t>
            </a:r>
          </a:p>
          <a:p>
            <a:pPr>
              <a:spcBef>
                <a:spcPts val="1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	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significante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 1.1 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fracción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= 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.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1</a:t>
            </a:r>
          </a:p>
          <a:p>
            <a:pPr>
              <a:spcBef>
                <a:spcPts val="1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			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exponente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=  –1 + 127  =  126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… y la representación es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1 01111110 10000000000000000000000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>
            <a:extLst>
              <a:ext uri="{FF2B5EF4-FFF2-40B4-BE49-F238E27FC236}">
                <a16:creationId xmlns:a16="http://schemas.microsoft.com/office/drawing/2014/main" id="{5AC7A5AF-D854-B116-FF8E-759F5D4F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289719"/>
            <a:ext cx="6934200" cy="6278562"/>
          </a:xfrm>
        </p:spPr>
        <p:txBody>
          <a:bodyPr/>
          <a:lstStyle/>
          <a:p>
            <a:pPr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Combinaciones especiales de exponente y fracción:</a:t>
            </a:r>
          </a:p>
          <a:p>
            <a:pPr>
              <a:spcBef>
                <a:spcPts val="2300"/>
              </a:spcBef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: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exponente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0 y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fracción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0</a:t>
            </a:r>
            <a:endParaRPr lang="en-US" altLang="en-US" sz="2000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2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número no normalizado :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exponente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0 y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fracción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2000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≠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0</a:t>
            </a:r>
            <a:endParaRPr lang="en-US" altLang="en-US" sz="2000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2300"/>
              </a:spcBef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infinito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: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exponente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255 (o 2047) y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fracción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0</a:t>
            </a:r>
          </a:p>
          <a:p>
            <a:pPr>
              <a:spcBef>
                <a:spcPts val="2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los exponentes “válidos” son desde el 1 al 254, que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	representan los valores  –126  a  +127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2300"/>
              </a:spcBef>
            </a:pP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NaN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not a number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):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exponente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255 (o 2047) y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fracción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2000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≠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1">
            <a:extLst>
              <a:ext uri="{FF2B5EF4-FFF2-40B4-BE49-F238E27FC236}">
                <a16:creationId xmlns:a16="http://schemas.microsoft.com/office/drawing/2014/main" id="{60F741B4-A078-30FE-3850-68E80524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900" y="289719"/>
            <a:ext cx="6172200" cy="6278562"/>
          </a:xfrm>
        </p:spPr>
        <p:txBody>
          <a:bodyPr/>
          <a:lstStyle/>
          <a:p>
            <a:pPr>
              <a:spcBef>
                <a:spcPts val="3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estándar IEEE 754 tiene también un formato de 64 bits</a:t>
            </a:r>
          </a:p>
          <a:p>
            <a:pPr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precisión doble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exponente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de 11 bits, con desfase de 1023</a:t>
            </a:r>
            <a:endParaRPr lang="en-US" altLang="en-US" sz="1800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fracción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de 52 bits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significante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de 53 bits</a:t>
            </a:r>
            <a:endParaRPr lang="en-US" altLang="en-US" sz="1800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3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Rango de números representables: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18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–38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(≈ 2</a:t>
            </a:r>
            <a:r>
              <a:rPr lang="en-US" altLang="en-US" sz="18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–126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a 10</a:t>
            </a:r>
            <a:r>
              <a:rPr lang="en-US" altLang="en-US" sz="18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38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(≈ 2</a:t>
            </a:r>
            <a:r>
              <a:rPr lang="en-US" altLang="en-US" sz="18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128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), en precisión simple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18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–308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(≈ 2</a:t>
            </a:r>
            <a:r>
              <a:rPr lang="en-US" altLang="en-US" sz="18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–1022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a 10</a:t>
            </a:r>
            <a:r>
              <a:rPr lang="en-US" altLang="en-US" sz="18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308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(≈ 2</a:t>
            </a:r>
            <a:r>
              <a:rPr lang="en-US" altLang="en-US" sz="18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1024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), en precisión doble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>
            <a:extLst>
              <a:ext uri="{FF2B5EF4-FFF2-40B4-BE49-F238E27FC236}">
                <a16:creationId xmlns:a16="http://schemas.microsoft.com/office/drawing/2014/main" id="{36AE573C-4FDB-6661-8ED4-6A30FEE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89719"/>
            <a:ext cx="8229600" cy="6278562"/>
          </a:xfrm>
        </p:spPr>
        <p:txBody>
          <a:bodyPr/>
          <a:lstStyle/>
          <a:p>
            <a:pPr>
              <a:spcBef>
                <a:spcPts val="22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también números enteros más grandes que el número entero más grande que puede ser representado en un entero con signo en 32 bits:</a:t>
            </a:r>
          </a:p>
          <a:p>
            <a:pPr marL="7938" lvl="1" indent="0" algn="ctr">
              <a:spcBef>
                <a:spcPts val="1700"/>
              </a:spcBef>
              <a:buNone/>
            </a:pP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3,155,760,000  &gt;  2,147,483,647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B153E-A755-B42B-C30A-DBEB2A786E17}"/>
              </a:ext>
            </a:extLst>
          </p:cNvPr>
          <p:cNvSpPr txBox="1"/>
          <p:nvPr/>
        </p:nvSpPr>
        <p:spPr>
          <a:xfrm>
            <a:off x="2057401" y="4992688"/>
            <a:ext cx="2590799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la cantidad de segundos</a:t>
            </a:r>
          </a:p>
          <a:p>
            <a:pPr algn="ctr">
              <a:defRPr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que hay en un siglo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26DC3-DFE9-8DFD-F36F-5373D58EDFD8}"/>
              </a:ext>
            </a:extLst>
          </p:cNvPr>
          <p:cNvSpPr txBox="1"/>
          <p:nvPr/>
        </p:nvSpPr>
        <p:spPr>
          <a:xfrm>
            <a:off x="6629400" y="4992688"/>
            <a:ext cx="3008313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el número positivo más grande en 32 bits con signo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72B283-4FCF-E1F1-F3F0-5EBA4CFAC3F8}"/>
              </a:ext>
            </a:extLst>
          </p:cNvPr>
          <p:cNvCxnSpPr/>
          <p:nvPr/>
        </p:nvCxnSpPr>
        <p:spPr>
          <a:xfrm flipV="1">
            <a:off x="3303888" y="4267201"/>
            <a:ext cx="1115712" cy="72548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9EE53-CC7E-EBC8-8419-01567BC9D218}"/>
              </a:ext>
            </a:extLst>
          </p:cNvPr>
          <p:cNvCxnSpPr/>
          <p:nvPr/>
        </p:nvCxnSpPr>
        <p:spPr>
          <a:xfrm flipH="1" flipV="1">
            <a:off x="7162800" y="4267201"/>
            <a:ext cx="902506" cy="72548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>
            <a:extLst>
              <a:ext uri="{FF2B5EF4-FFF2-40B4-BE49-F238E27FC236}">
                <a16:creationId xmlns:a16="http://schemas.microsoft.com/office/drawing/2014/main" id="{3B7C13CA-C8E4-6AAF-5407-0911C6BD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289719"/>
            <a:ext cx="8001000" cy="6278562"/>
          </a:xfrm>
        </p:spPr>
        <p:txBody>
          <a:bodyPr/>
          <a:lstStyle/>
          <a:p>
            <a:pPr algn="ctr">
              <a:defRPr/>
            </a:pPr>
            <a:r>
              <a:rPr lang="en-US" altLang="en-US" sz="25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Dos comentarios</a:t>
            </a:r>
          </a:p>
          <a:p>
            <a:pPr marL="176213" indent="-176213">
              <a:spcBef>
                <a:spcPts val="4200"/>
              </a:spcBef>
              <a:defRPr/>
            </a:pP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En ambos casos —números reales y números enteros muy grandes— la representación en el computador va a ser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sólo aproximada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la mayoría de las veces, como vamos a ver</a:t>
            </a:r>
            <a:endParaRPr lang="en-US" altLang="en-US" b="1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176213" indent="-176213">
              <a:defRPr/>
            </a:pP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Si bien habitualmente realizamos operaciones aritméticas mezclando número enteros con números reales —números con fracciones, incluso irracionales—</a:t>
            </a:r>
          </a:p>
          <a:p>
            <a:pPr marL="176213">
              <a:spcBef>
                <a:spcPts val="1200"/>
              </a:spcBef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computacionalmente los números enteros y los números reales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son dos tipos de datos muy diferentes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como vamos a ver,</a:t>
            </a:r>
          </a:p>
          <a:p>
            <a:pPr marL="176213">
              <a:spcBef>
                <a:spcPts val="1200"/>
              </a:spcBef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desde la forma en que los representamos (p.ej., en 32 bits)</a:t>
            </a:r>
          </a:p>
          <a:p>
            <a:pPr marL="176213">
              <a:spcBef>
                <a:spcPts val="1200"/>
              </a:spcBef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hasta cómo ejecutamos las operaciones aritméticas con ellos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1">
            <a:extLst>
              <a:ext uri="{FF2B5EF4-FFF2-40B4-BE49-F238E27FC236}">
                <a16:creationId xmlns:a16="http://schemas.microsoft.com/office/drawing/2014/main" id="{7AD4A814-FB6A-CC48-3525-62729007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89719"/>
            <a:ext cx="8077200" cy="6278562"/>
          </a:xfrm>
        </p:spPr>
        <p:txBody>
          <a:bodyPr/>
          <a:lstStyle/>
          <a:p>
            <a:pPr>
              <a:spcBef>
                <a:spcPts val="2200"/>
              </a:spcBef>
            </a:pP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Notación científica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 un único dígito a la izquierda del punto decimal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0.000000001  =  0.0001×10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–5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0.01×10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–7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1.0×10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–9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457200" lvl="1" indent="0">
              <a:spcBef>
                <a:spcPts val="24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3,155,760,000  =  3.15576×10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9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 0.315576×10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0.0315576×10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11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 mismo número puede representarse de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varias maneras distintas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en notación científica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>
            <a:extLst>
              <a:ext uri="{FF2B5EF4-FFF2-40B4-BE49-F238E27FC236}">
                <a16:creationId xmlns:a16="http://schemas.microsoft.com/office/drawing/2014/main" id="{0369C7D6-89E6-2D39-93B2-BDE2702F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289719"/>
            <a:ext cx="6705600" cy="6278562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Notación científica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normalizada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: ese único dígito es </a:t>
            </a:r>
            <a:r>
              <a:rPr lang="en-US" altLang="en-US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≠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0</a:t>
            </a:r>
          </a:p>
          <a:p>
            <a:pPr marL="457200" lvl="1" indent="0">
              <a:spcBef>
                <a:spcPts val="2400"/>
              </a:spcBef>
              <a:buNone/>
              <a:defRPr/>
            </a:pP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0.000000001  =  </a:t>
            </a:r>
            <a:r>
              <a:rPr lang="en-US" altLang="en-US" sz="22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1.0</a:t>
            </a: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2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2200" b="1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–9</a:t>
            </a:r>
            <a:endParaRPr lang="en-US" altLang="en-US" sz="22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457200" lvl="1" indent="0">
              <a:spcBef>
                <a:spcPts val="2400"/>
              </a:spcBef>
              <a:buNone/>
              <a:defRPr/>
            </a:pP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3,155,760,000  =  </a:t>
            </a:r>
            <a:r>
              <a:rPr lang="en-US" altLang="en-US" sz="22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3.15576</a:t>
            </a: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2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2200" b="1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9</a:t>
            </a:r>
          </a:p>
          <a:p>
            <a:pPr marL="7938" lvl="1" indent="0">
              <a:spcBef>
                <a:spcPts val="2400"/>
              </a:spcBef>
              <a:buNone/>
              <a:defRPr/>
            </a:pP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 número tiene una </a:t>
            </a:r>
            <a:r>
              <a:rPr lang="en-US" altLang="en-US" sz="22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única representación</a:t>
            </a: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en notación científica normalizada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AD38C4-E3B8-3F55-5256-345E2C501A7D}"/>
              </a:ext>
            </a:extLst>
          </p:cNvPr>
          <p:cNvSpPr txBox="1"/>
          <p:nvPr/>
        </p:nvSpPr>
        <p:spPr>
          <a:xfrm>
            <a:off x="1752600" y="1870076"/>
            <a:ext cx="1011238" cy="461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3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10</a:t>
            </a:r>
            <a:r>
              <a:rPr lang="en-US" sz="2400" baseline="30000">
                <a:latin typeface="+mn-lt"/>
              </a:rPr>
              <a:t>0</a:t>
            </a:r>
            <a:endParaRPr lang="en-US" sz="240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C6E5B-E5E4-CBA8-6673-F8ED16E12EA6}"/>
              </a:ext>
            </a:extLst>
          </p:cNvPr>
          <p:cNvSpPr txBox="1"/>
          <p:nvPr/>
        </p:nvSpPr>
        <p:spPr>
          <a:xfrm>
            <a:off x="2352676" y="1092201"/>
            <a:ext cx="1114425" cy="461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6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10</a:t>
            </a:r>
            <a:r>
              <a:rPr lang="en-US" sz="2400" baseline="30000">
                <a:latin typeface="+mn-lt"/>
              </a:rPr>
              <a:t>–1</a:t>
            </a:r>
            <a:endParaRPr lang="en-US" sz="240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0DED9-F3BE-84E6-34C3-A09B513436E2}"/>
              </a:ext>
            </a:extLst>
          </p:cNvPr>
          <p:cNvSpPr txBox="1"/>
          <p:nvPr/>
        </p:nvSpPr>
        <p:spPr>
          <a:xfrm>
            <a:off x="5302251" y="630238"/>
            <a:ext cx="1114425" cy="461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4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10</a:t>
            </a:r>
            <a:r>
              <a:rPr lang="en-US" sz="2400" baseline="30000">
                <a:latin typeface="+mn-lt"/>
              </a:rPr>
              <a:t>–3</a:t>
            </a:r>
            <a:endParaRPr lang="en-US" sz="240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3DE28-AEA3-5E6D-3170-591A640C97C8}"/>
              </a:ext>
            </a:extLst>
          </p:cNvPr>
          <p:cNvSpPr txBox="1"/>
          <p:nvPr/>
        </p:nvSpPr>
        <p:spPr>
          <a:xfrm>
            <a:off x="9296400" y="3805238"/>
            <a:ext cx="958850" cy="461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2</a:t>
            </a:r>
            <a:r>
              <a:rPr lang="en-US" sz="2400" b="1" baseline="30000">
                <a:solidFill>
                  <a:srgbClr val="00B050"/>
                </a:solidFill>
                <a:latin typeface="+mn-lt"/>
              </a:rPr>
              <a:t>–7</a:t>
            </a:r>
            <a:endParaRPr lang="en-US" sz="24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C4C2-3DC0-E314-8199-A64DAD584D90}"/>
              </a:ext>
            </a:extLst>
          </p:cNvPr>
          <p:cNvSpPr txBox="1"/>
          <p:nvPr/>
        </p:nvSpPr>
        <p:spPr>
          <a:xfrm>
            <a:off x="9144000" y="4419601"/>
            <a:ext cx="958850" cy="461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0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2</a:t>
            </a:r>
            <a:r>
              <a:rPr lang="en-US" sz="2400" b="1" baseline="30000">
                <a:solidFill>
                  <a:srgbClr val="00B050"/>
                </a:solidFill>
                <a:latin typeface="+mn-lt"/>
              </a:rPr>
              <a:t>–6</a:t>
            </a:r>
            <a:endParaRPr lang="en-US" sz="24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C3999-ECAC-BD0A-67D8-AB00FB0683AA}"/>
              </a:ext>
            </a:extLst>
          </p:cNvPr>
          <p:cNvSpPr txBox="1"/>
          <p:nvPr/>
        </p:nvSpPr>
        <p:spPr>
          <a:xfrm>
            <a:off x="8382000" y="5100638"/>
            <a:ext cx="958850" cy="461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2</a:t>
            </a:r>
            <a:r>
              <a:rPr lang="en-US" sz="2400" b="1" baseline="30000">
                <a:solidFill>
                  <a:srgbClr val="00B050"/>
                </a:solidFill>
                <a:latin typeface="+mn-lt"/>
              </a:rPr>
              <a:t>–5</a:t>
            </a:r>
            <a:endParaRPr lang="en-US" sz="24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CB101-F7C6-996E-ECC9-EEAE8F52A27D}"/>
              </a:ext>
            </a:extLst>
          </p:cNvPr>
          <p:cNvSpPr txBox="1"/>
          <p:nvPr/>
        </p:nvSpPr>
        <p:spPr>
          <a:xfrm>
            <a:off x="7467600" y="5635626"/>
            <a:ext cx="958850" cy="461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0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2</a:t>
            </a:r>
            <a:r>
              <a:rPr lang="en-US" sz="2400" b="1" baseline="30000">
                <a:solidFill>
                  <a:srgbClr val="00B050"/>
                </a:solidFill>
                <a:latin typeface="+mn-lt"/>
              </a:rPr>
              <a:t>–4</a:t>
            </a:r>
            <a:endParaRPr lang="en-US" sz="24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CA9F3-CA6A-5435-F99C-11C6766DC7EE}"/>
              </a:ext>
            </a:extLst>
          </p:cNvPr>
          <p:cNvSpPr txBox="1"/>
          <p:nvPr/>
        </p:nvSpPr>
        <p:spPr>
          <a:xfrm>
            <a:off x="6727825" y="6124576"/>
            <a:ext cx="958850" cy="461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2</a:t>
            </a:r>
            <a:r>
              <a:rPr lang="en-US" sz="2400" b="1" baseline="30000">
                <a:solidFill>
                  <a:srgbClr val="00B050"/>
                </a:solidFill>
                <a:latin typeface="+mn-lt"/>
              </a:rPr>
              <a:t>–3</a:t>
            </a:r>
            <a:endParaRPr lang="en-US" sz="24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7410D-E17C-3617-45D8-889279270B13}"/>
              </a:ext>
            </a:extLst>
          </p:cNvPr>
          <p:cNvSpPr txBox="1"/>
          <p:nvPr/>
        </p:nvSpPr>
        <p:spPr>
          <a:xfrm>
            <a:off x="5610225" y="6113463"/>
            <a:ext cx="958850" cy="461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0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2</a:t>
            </a:r>
            <a:r>
              <a:rPr lang="en-US" sz="2400" b="1" baseline="30000">
                <a:solidFill>
                  <a:srgbClr val="00B050"/>
                </a:solidFill>
                <a:latin typeface="+mn-lt"/>
              </a:rPr>
              <a:t>–2</a:t>
            </a:r>
            <a:endParaRPr lang="en-US" sz="24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915D8-40A0-0F43-97C2-BDE195793F45}"/>
              </a:ext>
            </a:extLst>
          </p:cNvPr>
          <p:cNvSpPr txBox="1"/>
          <p:nvPr/>
        </p:nvSpPr>
        <p:spPr>
          <a:xfrm>
            <a:off x="4513263" y="6084888"/>
            <a:ext cx="958850" cy="461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2</a:t>
            </a:r>
            <a:r>
              <a:rPr lang="en-US" sz="2400" b="1" baseline="30000">
                <a:solidFill>
                  <a:srgbClr val="00B050"/>
                </a:solidFill>
                <a:latin typeface="+mn-lt"/>
              </a:rPr>
              <a:t>–1</a:t>
            </a:r>
            <a:endParaRPr lang="en-US" sz="24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D3F0C-B83B-4B63-C6D0-0909C15AEA17}"/>
              </a:ext>
            </a:extLst>
          </p:cNvPr>
          <p:cNvSpPr txBox="1"/>
          <p:nvPr/>
        </p:nvSpPr>
        <p:spPr>
          <a:xfrm>
            <a:off x="3862388" y="5651501"/>
            <a:ext cx="855662" cy="461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2</a:t>
            </a:r>
            <a:r>
              <a:rPr lang="en-US" sz="2400" baseline="30000">
                <a:latin typeface="+mn-lt"/>
              </a:rPr>
              <a:t>0</a:t>
            </a:r>
            <a:endParaRPr lang="en-US" sz="240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7F00F-5A2D-525E-FCB7-F4801D1E50B8}"/>
              </a:ext>
            </a:extLst>
          </p:cNvPr>
          <p:cNvSpPr txBox="1"/>
          <p:nvPr/>
        </p:nvSpPr>
        <p:spPr>
          <a:xfrm>
            <a:off x="2971801" y="5160963"/>
            <a:ext cx="855663" cy="461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2</a:t>
            </a:r>
            <a:r>
              <a:rPr lang="en-US" sz="2400" baseline="30000">
                <a:latin typeface="+mn-lt"/>
              </a:rPr>
              <a:t>1</a:t>
            </a:r>
            <a:endParaRPr lang="en-US" sz="240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736AA-35D5-6F73-3DA9-E8018B7BBE12}"/>
              </a:ext>
            </a:extLst>
          </p:cNvPr>
          <p:cNvSpPr txBox="1"/>
          <p:nvPr/>
        </p:nvSpPr>
        <p:spPr>
          <a:xfrm>
            <a:off x="4945064" y="2790825"/>
            <a:ext cx="38893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+mn-lt"/>
              </a:rPr>
              <a:t>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220A6-CBE2-9015-D09E-41EABEA5F4EE}"/>
              </a:ext>
            </a:extLst>
          </p:cNvPr>
          <p:cNvSpPr txBox="1"/>
          <p:nvPr/>
        </p:nvSpPr>
        <p:spPr>
          <a:xfrm>
            <a:off x="2655889" y="2794000"/>
            <a:ext cx="2936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+mn-lt"/>
              </a:rPr>
              <a:t>.</a:t>
            </a:r>
            <a:endParaRPr lang="en-US" b="1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BB6EB5-6189-30DE-4233-456DD3F2BDED}"/>
              </a:ext>
            </a:extLst>
          </p:cNvPr>
          <p:cNvSpPr txBox="1"/>
          <p:nvPr/>
        </p:nvSpPr>
        <p:spPr>
          <a:xfrm>
            <a:off x="2925763" y="2794000"/>
            <a:ext cx="3937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+mn-lt"/>
              </a:rPr>
              <a:t>6</a:t>
            </a:r>
            <a:endParaRPr lang="en-US" b="1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4CB673-C100-0FBC-836A-4688F3F1AF25}"/>
              </a:ext>
            </a:extLst>
          </p:cNvPr>
          <p:cNvSpPr txBox="1"/>
          <p:nvPr/>
        </p:nvSpPr>
        <p:spPr>
          <a:xfrm>
            <a:off x="4129089" y="2790825"/>
            <a:ext cx="8477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+mn-lt"/>
              </a:rPr>
              <a:t>… </a:t>
            </a:r>
            <a:r>
              <a:rPr lang="en-US" sz="3200" baseline="-25000">
                <a:latin typeface="+mn-lt"/>
              </a:rPr>
              <a:t>10</a:t>
            </a:r>
            <a:endParaRPr lang="en-US" baseline="-25000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6726F-37FF-E533-0EDF-25372B683A00}"/>
              </a:ext>
            </a:extLst>
          </p:cNvPr>
          <p:cNvSpPr txBox="1"/>
          <p:nvPr/>
        </p:nvSpPr>
        <p:spPr>
          <a:xfrm>
            <a:off x="5649913" y="2790825"/>
            <a:ext cx="3937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1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C0806D-2864-4C61-B4A9-565B51F4C0AA}"/>
              </a:ext>
            </a:extLst>
          </p:cNvPr>
          <p:cNvSpPr txBox="1"/>
          <p:nvPr/>
        </p:nvSpPr>
        <p:spPr>
          <a:xfrm>
            <a:off x="6030914" y="2790825"/>
            <a:ext cx="2936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.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E8C2C9-E6E4-905F-4266-B44FEAD7F341}"/>
              </a:ext>
            </a:extLst>
          </p:cNvPr>
          <p:cNvSpPr txBox="1"/>
          <p:nvPr/>
        </p:nvSpPr>
        <p:spPr>
          <a:xfrm>
            <a:off x="6748463" y="2790825"/>
            <a:ext cx="3937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0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2DC3F-9CC1-8E82-2FF4-61293F69F432}"/>
              </a:ext>
            </a:extLst>
          </p:cNvPr>
          <p:cNvSpPr txBox="1"/>
          <p:nvPr/>
        </p:nvSpPr>
        <p:spPr>
          <a:xfrm>
            <a:off x="7940675" y="2790825"/>
            <a:ext cx="3937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1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D6C588-FF33-A15F-90A5-9A0E08565A12}"/>
              </a:ext>
            </a:extLst>
          </p:cNvPr>
          <p:cNvSpPr txBox="1"/>
          <p:nvPr/>
        </p:nvSpPr>
        <p:spPr>
          <a:xfrm>
            <a:off x="8688388" y="2790825"/>
            <a:ext cx="59531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1</a:t>
            </a:r>
            <a:r>
              <a:rPr lang="en-US" sz="3200" baseline="-25000">
                <a:solidFill>
                  <a:srgbClr val="FF0000"/>
                </a:solidFill>
                <a:latin typeface="+mn-lt"/>
              </a:rPr>
              <a:t> 2</a:t>
            </a:r>
            <a:endParaRPr lang="en-US" baseline="-25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4E14C-1BCE-0A30-7C50-09934E500888}"/>
              </a:ext>
            </a:extLst>
          </p:cNvPr>
          <p:cNvSpPr txBox="1"/>
          <p:nvPr/>
        </p:nvSpPr>
        <p:spPr>
          <a:xfrm>
            <a:off x="6305550" y="2790825"/>
            <a:ext cx="3937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1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137C9-4F8C-DDE4-1B28-B1BF8AA67923}"/>
              </a:ext>
            </a:extLst>
          </p:cNvPr>
          <p:cNvSpPr txBox="1"/>
          <p:nvPr/>
        </p:nvSpPr>
        <p:spPr>
          <a:xfrm>
            <a:off x="7123113" y="2790825"/>
            <a:ext cx="3937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1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F6BCB2-82E3-E5E5-61FF-3780E156CDDA}"/>
              </a:ext>
            </a:extLst>
          </p:cNvPr>
          <p:cNvSpPr txBox="1"/>
          <p:nvPr/>
        </p:nvSpPr>
        <p:spPr>
          <a:xfrm>
            <a:off x="7532688" y="2790825"/>
            <a:ext cx="392112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0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14E932-E057-4580-B596-255427796233}"/>
              </a:ext>
            </a:extLst>
          </p:cNvPr>
          <p:cNvSpPr txBox="1"/>
          <p:nvPr/>
        </p:nvSpPr>
        <p:spPr>
          <a:xfrm>
            <a:off x="8280401" y="2790825"/>
            <a:ext cx="392113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0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BFD71B-A68F-B12A-B4D2-8833ED3F9A2C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>
            <a:off x="2259014" y="2332038"/>
            <a:ext cx="147637" cy="457200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582D4E-DF3E-7B8A-9C11-D346151473FA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2909889" y="1554164"/>
            <a:ext cx="212725" cy="1239837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8AA0D4-0E6B-3F2E-9870-1BAB54FA4CE2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 flipH="1">
            <a:off x="3941763" y="1092200"/>
            <a:ext cx="1917700" cy="1697038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9D968F-F43D-073A-4679-B0867E11BB21}"/>
              </a:ext>
            </a:extLst>
          </p:cNvPr>
          <p:cNvCxnSpPr>
            <a:cxnSpLocks/>
            <a:stCxn id="50" idx="2"/>
            <a:endCxn id="16" idx="0"/>
          </p:cNvCxnSpPr>
          <p:nvPr/>
        </p:nvCxnSpPr>
        <p:spPr>
          <a:xfrm flipH="1">
            <a:off x="3400425" y="3375025"/>
            <a:ext cx="2025650" cy="1785938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959547-D3AC-8E04-A681-E813743D22F1}"/>
              </a:ext>
            </a:extLst>
          </p:cNvPr>
          <p:cNvCxnSpPr>
            <a:stCxn id="24" idx="2"/>
            <a:endCxn id="8" idx="0"/>
          </p:cNvCxnSpPr>
          <p:nvPr/>
        </p:nvCxnSpPr>
        <p:spPr>
          <a:xfrm>
            <a:off x="8986839" y="3375026"/>
            <a:ext cx="788987" cy="430213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CF1B9A-8F0B-A4BC-9CC1-7C4C7E210970}"/>
              </a:ext>
            </a:extLst>
          </p:cNvPr>
          <p:cNvCxnSpPr>
            <a:stCxn id="29" idx="2"/>
            <a:endCxn id="9" idx="1"/>
          </p:cNvCxnSpPr>
          <p:nvPr/>
        </p:nvCxnSpPr>
        <p:spPr>
          <a:xfrm>
            <a:off x="8477250" y="3376614"/>
            <a:ext cx="666750" cy="1273175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ED319C-5B13-0E45-9558-D44B45B7182C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 flipH="1">
            <a:off x="4291013" y="3375026"/>
            <a:ext cx="1555750" cy="2276475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0C8678-E96D-F8C8-F6CC-D46972E4903B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 flipH="1">
            <a:off x="4992688" y="3375026"/>
            <a:ext cx="1509712" cy="2709863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095ECE-1812-4A14-1CBE-CF4417D3480B}"/>
              </a:ext>
            </a:extLst>
          </p:cNvPr>
          <p:cNvCxnSpPr>
            <a:stCxn id="22" idx="2"/>
            <a:endCxn id="13" idx="0"/>
          </p:cNvCxnSpPr>
          <p:nvPr/>
        </p:nvCxnSpPr>
        <p:spPr>
          <a:xfrm flipH="1">
            <a:off x="6089651" y="3375025"/>
            <a:ext cx="855663" cy="2738438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87676E-4669-BAD2-303B-06B19A6AF463}"/>
              </a:ext>
            </a:extLst>
          </p:cNvPr>
          <p:cNvCxnSpPr>
            <a:stCxn id="26" idx="2"/>
            <a:endCxn id="12" idx="0"/>
          </p:cNvCxnSpPr>
          <p:nvPr/>
        </p:nvCxnSpPr>
        <p:spPr>
          <a:xfrm flipH="1">
            <a:off x="7207251" y="3375025"/>
            <a:ext cx="112713" cy="2749550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D7ABE0-CF8A-40F9-204C-52DAF9CFF791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>
            <a:off x="7729539" y="3376613"/>
            <a:ext cx="217487" cy="2259012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2508D9-1EA1-3E02-160F-EFED69B239FF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8137525" y="3376614"/>
            <a:ext cx="723900" cy="1724025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984B1BE-795C-93AA-5390-07A581F41D84}"/>
              </a:ext>
            </a:extLst>
          </p:cNvPr>
          <p:cNvSpPr txBox="1"/>
          <p:nvPr/>
        </p:nvSpPr>
        <p:spPr>
          <a:xfrm>
            <a:off x="5229225" y="2789239"/>
            <a:ext cx="3937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1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0AF08-A99E-60D0-A82F-EFA685CABF66}"/>
              </a:ext>
            </a:extLst>
          </p:cNvPr>
          <p:cNvSpPr txBox="1"/>
          <p:nvPr/>
        </p:nvSpPr>
        <p:spPr>
          <a:xfrm>
            <a:off x="2209800" y="2789238"/>
            <a:ext cx="3937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+mn-lt"/>
              </a:rPr>
              <a:t>3</a:t>
            </a:r>
            <a:endParaRPr lang="en-US" b="1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5ED2AA-F626-08BA-11C0-2613FA558DAC}"/>
              </a:ext>
            </a:extLst>
          </p:cNvPr>
          <p:cNvSpPr txBox="1"/>
          <p:nvPr/>
        </p:nvSpPr>
        <p:spPr>
          <a:xfrm>
            <a:off x="3346450" y="2789238"/>
            <a:ext cx="3937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+mn-lt"/>
              </a:rPr>
              <a:t>6</a:t>
            </a:r>
            <a:endParaRPr lang="en-US" b="1"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700F63-0C39-CE92-DBEB-2C800D182920}"/>
              </a:ext>
            </a:extLst>
          </p:cNvPr>
          <p:cNvSpPr txBox="1"/>
          <p:nvPr/>
        </p:nvSpPr>
        <p:spPr>
          <a:xfrm>
            <a:off x="3744913" y="2789238"/>
            <a:ext cx="3937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+mn-lt"/>
              </a:rPr>
              <a:t>4</a:t>
            </a:r>
            <a:endParaRPr lang="en-US" b="1">
              <a:latin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28A73B-8B4C-2B5D-1162-2841F8317FF3}"/>
              </a:ext>
            </a:extLst>
          </p:cNvPr>
          <p:cNvSpPr txBox="1"/>
          <p:nvPr/>
        </p:nvSpPr>
        <p:spPr>
          <a:xfrm>
            <a:off x="3827464" y="946151"/>
            <a:ext cx="1114425" cy="461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6</a:t>
            </a:r>
            <a:r>
              <a:rPr lang="en-US" sz="2000">
                <a:latin typeface="+mn-lt"/>
              </a:rPr>
              <a:t>×</a:t>
            </a:r>
            <a:r>
              <a:rPr lang="en-US" sz="2400">
                <a:latin typeface="+mn-lt"/>
              </a:rPr>
              <a:t>10</a:t>
            </a:r>
            <a:r>
              <a:rPr lang="en-US" sz="2400" baseline="30000">
                <a:latin typeface="+mn-lt"/>
              </a:rPr>
              <a:t>–2</a:t>
            </a:r>
            <a:endParaRPr lang="en-US" sz="2400">
              <a:latin typeface="+mn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E3ECA1-29B5-A1D3-2DE4-F9E4EC36E5F0}"/>
              </a:ext>
            </a:extLst>
          </p:cNvPr>
          <p:cNvCxnSpPr>
            <a:cxnSpLocks/>
            <a:stCxn id="56" idx="2"/>
            <a:endCxn id="54" idx="0"/>
          </p:cNvCxnSpPr>
          <p:nvPr/>
        </p:nvCxnSpPr>
        <p:spPr>
          <a:xfrm flipH="1">
            <a:off x="3543301" y="1408114"/>
            <a:ext cx="841375" cy="1381125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EC790A-EDCD-0E24-3EC7-3F020BB31622}"/>
              </a:ext>
            </a:extLst>
          </p:cNvPr>
          <p:cNvSpPr txBox="1"/>
          <p:nvPr/>
        </p:nvSpPr>
        <p:spPr>
          <a:xfrm>
            <a:off x="6854826" y="267176"/>
            <a:ext cx="4803774" cy="18849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latin typeface="+mn-lt"/>
              </a:rPr>
              <a:t>Los números reales también se pueden repre-sentar en base 2, generalizando la representa-ción posicional de números enteros:</a:t>
            </a:r>
          </a:p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+mn-lt"/>
              </a:rPr>
              <a:t>los exponentes de la base 2 al lado derecho del punto decimal son negativos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>
            <a:extLst>
              <a:ext uri="{FF2B5EF4-FFF2-40B4-BE49-F238E27FC236}">
                <a16:creationId xmlns:a16="http://schemas.microsoft.com/office/drawing/2014/main" id="{EC3A0103-047A-2DE1-00E0-A2FE05A1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289719"/>
            <a:ext cx="7467600" cy="6278562"/>
          </a:xfrm>
        </p:spPr>
        <p:txBody>
          <a:bodyPr/>
          <a:lstStyle/>
          <a:p>
            <a:pPr>
              <a:spcBef>
                <a:spcPts val="3400"/>
              </a:spcBef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Y también podemos escribir números (reales) binarios en notación científica normalizada</a:t>
            </a:r>
          </a:p>
          <a:p>
            <a:pPr>
              <a:spcBef>
                <a:spcPts val="2200"/>
              </a:spcBef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usando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como base del exponente:</a:t>
            </a:r>
          </a:p>
          <a:p>
            <a:pPr indent="-66675">
              <a:spcBef>
                <a:spcPts val="2250"/>
              </a:spcBef>
              <a:defRPr/>
            </a:pPr>
            <a:r>
              <a:rPr lang="en-US" altLang="en-US" sz="25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11.1010101  =  11.1010101</a:t>
            </a:r>
            <a:r>
              <a:rPr lang="en-US" altLang="en-US" sz="24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5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5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5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</a:t>
            </a:r>
            <a:r>
              <a:rPr lang="en-US" altLang="en-US" sz="25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1.11010101</a:t>
            </a:r>
            <a:r>
              <a:rPr lang="en-US" altLang="en-US" sz="24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5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500" b="1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>
            <a:extLst>
              <a:ext uri="{FF2B5EF4-FFF2-40B4-BE49-F238E27FC236}">
                <a16:creationId xmlns:a16="http://schemas.microsoft.com/office/drawing/2014/main" id="{68C5C442-F650-112D-60EF-26D71F13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289719"/>
            <a:ext cx="7315200" cy="6278562"/>
          </a:xfrm>
        </p:spPr>
        <p:txBody>
          <a:bodyPr/>
          <a:lstStyle/>
          <a:p>
            <a:pPr>
              <a:spcBef>
                <a:spcPts val="28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La aritmética computacional correspondiente se llama </a:t>
            </a:r>
            <a:r>
              <a:rPr lang="en-US" altLang="en-US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aritmética de punto flotante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maneja números en los que la posición del punto decimal (o </a:t>
            </a:r>
            <a:r>
              <a:rPr lang="en-US" altLang="en-US" sz="22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punto binario</a:t>
            </a: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no está fija, sino que </a:t>
            </a:r>
            <a:r>
              <a:rPr lang="en-US" altLang="en-US" sz="22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flota</a:t>
            </a:r>
            <a:endParaRPr lang="en-US" altLang="en-US" sz="22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22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C, el tipo de datos correspondiente se llama </a:t>
            </a:r>
            <a:r>
              <a:rPr lang="en-US" altLang="en-US" sz="2200" b="1">
                <a:solidFill>
                  <a:srgbClr val="00206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float</a:t>
            </a:r>
            <a:endParaRPr lang="en-US" altLang="en-US" sz="2200">
              <a:solidFill>
                <a:srgbClr val="00206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ts val="36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Los números son representados a partir de un único dígito </a:t>
            </a:r>
            <a:r>
              <a:rPr lang="en-US" altLang="en-US">
                <a:solidFill>
                  <a:srgbClr val="002060"/>
                </a:solidFill>
                <a:latin typeface="Cambria Math" panose="020405030504060302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≠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0 a la izquierda del punto —necesariamente, un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25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25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.</a:t>
            </a:r>
            <a:r>
              <a:rPr lang="en-US" altLang="en-US" sz="25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xxxxxxxx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5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5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yyy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157298</TotalTime>
  <Words>1575</Words>
  <Application>Microsoft Macintosh PowerPoint</Application>
  <PresentationFormat>Widescreen</PresentationFormat>
  <Paragraphs>217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Office Theme</vt:lpstr>
      <vt:lpstr>1_Office Theme</vt:lpstr>
      <vt:lpstr>Números y aritmética Parte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Software Orientado a Objetos I</dc:title>
  <dc:creator>Microsoft Office User</dc:creator>
  <cp:lastModifiedBy>Yadran</cp:lastModifiedBy>
  <cp:revision>1052</cp:revision>
  <cp:lastPrinted>2022-09-08T02:18:58Z</cp:lastPrinted>
  <dcterms:created xsi:type="dcterms:W3CDTF">2018-05-07T18:55:26Z</dcterms:created>
  <dcterms:modified xsi:type="dcterms:W3CDTF">2023-08-30T11:48:23Z</dcterms:modified>
</cp:coreProperties>
</file>